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4"/>
  </p:sldMasterIdLst>
  <p:notesMasterIdLst>
    <p:notesMasterId r:id="rId40"/>
  </p:notesMasterIdLst>
  <p:handoutMasterIdLst>
    <p:handoutMasterId r:id="rId41"/>
  </p:handoutMasterIdLst>
  <p:sldIdLst>
    <p:sldId id="2147470496" r:id="rId5"/>
    <p:sldId id="487" r:id="rId6"/>
    <p:sldId id="2142533721" r:id="rId7"/>
    <p:sldId id="716" r:id="rId8"/>
    <p:sldId id="2142533707" r:id="rId9"/>
    <p:sldId id="715" r:id="rId10"/>
    <p:sldId id="539" r:id="rId11"/>
    <p:sldId id="537" r:id="rId12"/>
    <p:sldId id="514" r:id="rId13"/>
    <p:sldId id="2142533719" r:id="rId14"/>
    <p:sldId id="511" r:id="rId15"/>
    <p:sldId id="513" r:id="rId16"/>
    <p:sldId id="2142533709" r:id="rId17"/>
    <p:sldId id="256" r:id="rId18"/>
    <p:sldId id="512" r:id="rId19"/>
    <p:sldId id="734" r:id="rId20"/>
    <p:sldId id="277" r:id="rId21"/>
    <p:sldId id="727" r:id="rId22"/>
    <p:sldId id="517" r:id="rId23"/>
    <p:sldId id="525" r:id="rId24"/>
    <p:sldId id="2147470494" r:id="rId25"/>
    <p:sldId id="267" r:id="rId26"/>
    <p:sldId id="518" r:id="rId27"/>
    <p:sldId id="536" r:id="rId28"/>
    <p:sldId id="532" r:id="rId29"/>
    <p:sldId id="2142533718" r:id="rId30"/>
    <p:sldId id="724" r:id="rId31"/>
    <p:sldId id="2142533689" r:id="rId32"/>
    <p:sldId id="718" r:id="rId33"/>
    <p:sldId id="720" r:id="rId34"/>
    <p:sldId id="520" r:id="rId35"/>
    <p:sldId id="521" r:id="rId36"/>
    <p:sldId id="522" r:id="rId37"/>
    <p:sldId id="523" r:id="rId38"/>
    <p:sldId id="528" r:id="rId39"/>
  </p:sldIdLst>
  <p:sldSz cx="9144000" cy="5143500" type="screen16x9"/>
  <p:notesSz cx="6858000" cy="9144000"/>
  <p:custDataLst>
    <p:tags r:id="rId42"/>
  </p:custDataLst>
  <p:defaultTextStyle>
    <a:defPPr>
      <a:defRPr lang="en-US"/>
    </a:defPPr>
    <a:lvl1pPr algn="l" defTabSz="457200" rtl="0" fontAlgn="base">
      <a:spcBef>
        <a:spcPct val="0"/>
      </a:spcBef>
      <a:spcAft>
        <a:spcPct val="0"/>
      </a:spcAft>
      <a:defRPr kern="1200">
        <a:solidFill>
          <a:schemeClr val="tx1"/>
        </a:solidFill>
        <a:latin typeface="Arial"/>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a:ea typeface="ＭＳ Ｐゴシック" charset="0"/>
        <a:cs typeface="ＭＳ Ｐゴシック" charset="0"/>
      </a:defRPr>
    </a:lvl5pPr>
    <a:lvl6pPr marL="2286000" algn="l" defTabSz="457200" rtl="0" eaLnBrk="1" latinLnBrk="0" hangingPunct="1">
      <a:defRPr kern="1200">
        <a:solidFill>
          <a:schemeClr val="tx1"/>
        </a:solidFill>
        <a:latin typeface="Arial"/>
        <a:ea typeface="ＭＳ Ｐゴシック" charset="0"/>
        <a:cs typeface="ＭＳ Ｐゴシック" charset="0"/>
      </a:defRPr>
    </a:lvl6pPr>
    <a:lvl7pPr marL="2743200" algn="l" defTabSz="457200" rtl="0" eaLnBrk="1" latinLnBrk="0" hangingPunct="1">
      <a:defRPr kern="1200">
        <a:solidFill>
          <a:schemeClr val="tx1"/>
        </a:solidFill>
        <a:latin typeface="Arial"/>
        <a:ea typeface="ＭＳ Ｐゴシック" charset="0"/>
        <a:cs typeface="ＭＳ Ｐゴシック" charset="0"/>
      </a:defRPr>
    </a:lvl7pPr>
    <a:lvl8pPr marL="3200400" algn="l" defTabSz="457200" rtl="0" eaLnBrk="1" latinLnBrk="0" hangingPunct="1">
      <a:defRPr kern="1200">
        <a:solidFill>
          <a:schemeClr val="tx1"/>
        </a:solidFill>
        <a:latin typeface="Arial"/>
        <a:ea typeface="ＭＳ Ｐゴシック" charset="0"/>
        <a:cs typeface="ＭＳ Ｐゴシック" charset="0"/>
      </a:defRPr>
    </a:lvl8pPr>
    <a:lvl9pPr marL="3657600" algn="l" defTabSz="457200" rtl="0" eaLnBrk="1" latinLnBrk="0" hangingPunct="1">
      <a:defRPr kern="1200">
        <a:solidFill>
          <a:schemeClr val="tx1"/>
        </a:solidFill>
        <a:latin typeface="Arial"/>
        <a:ea typeface="ＭＳ Ｐゴシック" charset="0"/>
        <a:cs typeface="ＭＳ Ｐゴシック" charset="0"/>
      </a:defRPr>
    </a:lvl9pPr>
  </p:defaultTextStyle>
  <p:extLst>
    <p:ext uri="{521415D9-36F7-43E2-AB2F-B90AF26B5E84}">
      <p14:sectionLst xmlns:p14="http://schemas.microsoft.com/office/powerpoint/2010/main">
        <p14:section name="Sección predeterminada" id="{EF9CEB44-D1FC-4AA1-AA21-A128E752CD3D}">
          <p14:sldIdLst>
            <p14:sldId id="2147470496"/>
          </p14:sldIdLst>
        </p14:section>
        <p14:section name="Hacer crecer el capital humano hará crecer a las naciones" id="{8484784E-C130-42EC-A3BB-8F20FF17215A}">
          <p14:sldIdLst>
            <p14:sldId id="487"/>
            <p14:sldId id="2142533721"/>
            <p14:sldId id="716"/>
            <p14:sldId id="2142533707"/>
            <p14:sldId id="715"/>
            <p14:sldId id="539"/>
            <p14:sldId id="537"/>
          </p14:sldIdLst>
        </p14:section>
        <p14:section name="Por qué Cisco" id="{188908EE-7162-48C9-A562-2FD17D04C050}">
          <p14:sldIdLst>
            <p14:sldId id="514"/>
            <p14:sldId id="2142533719"/>
            <p14:sldId id="511"/>
            <p14:sldId id="513"/>
            <p14:sldId id="2142533709"/>
            <p14:sldId id="256"/>
            <p14:sldId id="512"/>
          </p14:sldIdLst>
        </p14:section>
        <p14:section name="Estudiantes" id="{C5602CAF-9384-4DDE-8933-24B052AB88EE}">
          <p14:sldIdLst>
            <p14:sldId id="734"/>
            <p14:sldId id="277"/>
            <p14:sldId id="727"/>
            <p14:sldId id="517"/>
            <p14:sldId id="525"/>
            <p14:sldId id="2147470494"/>
            <p14:sldId id="267"/>
          </p14:sldIdLst>
        </p14:section>
        <p14:section name="Partners potenciales" id="{A731EFE4-7AB8-4F20-8D5A-2F5B287D47C9}">
          <p14:sldIdLst>
            <p14:sldId id="518"/>
            <p14:sldId id="536"/>
          </p14:sldIdLst>
        </p14:section>
        <p14:section name="Instructores" id="{3B3DBE3A-A192-4E9B-BFFD-9563BCA2E268}">
          <p14:sldIdLst>
            <p14:sldId id="532"/>
            <p14:sldId id="2142533718"/>
            <p14:sldId id="724"/>
            <p14:sldId id="2142533689"/>
          </p14:sldIdLst>
        </p14:section>
        <p14:section name="Llamado a la acción" id="{DBC60A41-7185-4C9D-BBDB-3660C8502277}">
          <p14:sldIdLst>
            <p14:sldId id="718"/>
          </p14:sldIdLst>
        </p14:section>
        <p14:section name="Historias de éxito" id="{8757B951-25C3-4569-90E5-93687B92B5ED}">
          <p14:sldIdLst>
            <p14:sldId id="720"/>
            <p14:sldId id="520"/>
            <p14:sldId id="521"/>
            <p14:sldId id="522"/>
            <p14:sldId id="523"/>
            <p14:sldId id="528"/>
          </p14:sldIdLst>
        </p14:section>
      </p14:sectionLst>
    </p:ext>
    <p:ext uri="{EFAFB233-063F-42B5-8137-9DF3F51BA10A}">
      <p15:sldGuideLst xmlns:p15="http://schemas.microsoft.com/office/powerpoint/2012/main">
        <p15:guide id="13" pos="144" userDrawn="1">
          <p15:clr>
            <a:srgbClr val="A4A3A4"/>
          </p15:clr>
        </p15:guide>
        <p15:guide id="14" pos="299" userDrawn="1">
          <p15:clr>
            <a:srgbClr val="A4A3A4"/>
          </p15:clr>
        </p15:guide>
        <p15:guide id="15" orient="horz" pos="1908" userDrawn="1">
          <p15:clr>
            <a:srgbClr val="A4A3A4"/>
          </p15:clr>
        </p15:guide>
        <p15:guide id="16" pos="7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0" clrIdx="0"/>
  <p:cmAuthor id="1" name="Catherine Drewe -X (cdrewe - INLEA HOLDINGS INC at Cisco)" initials="CDX(IHIaC" lastIdx="0" clrIdx="1">
    <p:extLst>
      <p:ext uri="{19B8F6BF-5375-455C-9EA6-DF929625EA0E}">
        <p15:presenceInfo xmlns:p15="http://schemas.microsoft.com/office/powerpoint/2012/main" userId="S::cdrewe@cisco.com::d4db8b42-53fe-4ae2-b38f-5d6da37339f2" providerId="AD"/>
      </p:ext>
    </p:extLst>
  </p:cmAuthor>
  <p:cmAuthor id="2" name="Emma Reid (emreid)" initials="ER(" lastIdx="0" clrIdx="2">
    <p:extLst>
      <p:ext uri="{19B8F6BF-5375-455C-9EA6-DF929625EA0E}">
        <p15:presenceInfo xmlns:p15="http://schemas.microsoft.com/office/powerpoint/2012/main" userId="S::emreid@cisco.com::615bd7ea-68f7-418a-b80c-c630ddf78cea" providerId="AD"/>
      </p:ext>
    </p:extLst>
  </p:cmAuthor>
  <p:cmAuthor id="3" name="Beth Bezaire (bbezaire)" initials="BB(" lastIdx="0" clrIdx="3">
    <p:extLst>
      <p:ext uri="{19B8F6BF-5375-455C-9EA6-DF929625EA0E}">
        <p15:presenceInfo xmlns:p15="http://schemas.microsoft.com/office/powerpoint/2012/main" userId="S::bbezaire@cisco.com::9519f8e5-5fc7-4db2-b091-70da1a6095d8" providerId="AD"/>
      </p:ext>
    </p:extLst>
  </p:cmAuthor>
  <p:cmAuthor id="4" name="Sarah Hurd -X (sahurd - COMES &amp; ZEYBEN MARKETING CONSULTING at Cisco)" initials="SHX(C&amp;ZMCaC" lastIdx="0" clrIdx="4">
    <p:extLst>
      <p:ext uri="{19B8F6BF-5375-455C-9EA6-DF929625EA0E}">
        <p15:presenceInfo xmlns:p15="http://schemas.microsoft.com/office/powerpoint/2012/main" userId="S::sahurd@cisco.com::fbee0a58-9a19-432c-8afb-458a7390ddf1" providerId="AD"/>
      </p:ext>
    </p:extLst>
  </p:cmAuthor>
  <p:cmAuthor id="5" name="Aaron Veerasuntharam (aveerasu)" initials="" lastIdx="0" clrIdx="5">
    <p:extLst>
      <p:ext uri="{19B8F6BF-5375-455C-9EA6-DF929625EA0E}">
        <p15:presenceInfo xmlns:p15="http://schemas.microsoft.com/office/powerpoint/2012/main" userId="S::aveerasu@cisco.com::fbf516c1-dddf-4c34-8c3f-f339820884b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0983E5-3309-4C3C-A198-246ADFDE74DE}" v="5" dt="2025-03-25T15:07:09.092"/>
  </p1510:revLst>
</p1510:revInfo>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1V>
      <a:tcStyle>
        <a:tcBdr>
          <a:top>
            <a:lnRef idx="1">
              <a:schemeClr val="accent1"/>
            </a:lnRef>
          </a:top>
          <a:bottom>
            <a:lnRef idx="1">
              <a:schemeClr val="accent1"/>
            </a:lnRef>
          </a:bottom>
        </a:tcBdr>
        <a:fill>
          <a:solidFill>
            <a:schemeClr val="accent1">
              <a:alpha val="40000"/>
            </a:schemeClr>
          </a:solidFill>
        </a:fill>
      </a:tcStyle>
    </a:band1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1V>
      <a:tcStyle>
        <a:tcBdr>
          <a:top>
            <a:lnRef idx="1">
              <a:schemeClr val="accent5"/>
            </a:lnRef>
          </a:top>
          <a:bottom>
            <a:lnRef idx="1">
              <a:schemeClr val="accent5"/>
            </a:lnRef>
          </a:bottom>
        </a:tcBdr>
        <a:fill>
          <a:solidFill>
            <a:schemeClr val="accent5">
              <a:alpha val="40000"/>
            </a:schemeClr>
          </a:solidFill>
        </a:fill>
      </a:tcStyle>
    </a:band1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441" autoAdjust="0"/>
    <p:restoredTop sz="93447" autoAdjust="0"/>
  </p:normalViewPr>
  <p:slideViewPr>
    <p:cSldViewPr snapToGrid="0" snapToObjects="1" showGuides="1">
      <p:cViewPr>
        <p:scale>
          <a:sx n="180" d="100"/>
          <a:sy n="180" d="100"/>
        </p:scale>
        <p:origin x="198" y="-84"/>
      </p:cViewPr>
      <p:guideLst>
        <p:guide pos="144"/>
        <p:guide pos="299"/>
        <p:guide orient="horz" pos="1908"/>
        <p:guide pos="792"/>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77" d="100"/>
        <a:sy n="77" d="100"/>
      </p:scale>
      <p:origin x="0" y="-9024"/>
    </p:cViewPr>
  </p:sorterViewPr>
  <p:notesViewPr>
    <p:cSldViewPr snapToGrid="0" snapToObjects="1" showGuides="1">
      <p:cViewPr>
        <p:scale>
          <a:sx n="170" d="100"/>
          <a:sy n="170" d="100"/>
        </p:scale>
        <p:origin x="1962" y="-51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hatate, Kajal (Contractor)" userId="85dcc531-b7e4-4113-ab00-dce620ad7967" providerId="ADAL" clId="{C307B65F-89AE-4F1A-9445-3A9404C6CDD7}"/>
    <pc:docChg chg="undo custSel modSld modMainMaster">
      <pc:chgData name="Khatate, Kajal (Contractor)" userId="85dcc531-b7e4-4113-ab00-dce620ad7967" providerId="ADAL" clId="{C307B65F-89AE-4F1A-9445-3A9404C6CDD7}" dt="2025-03-24T16:35:46.045" v="862" actId="20577"/>
      <pc:docMkLst>
        <pc:docMk/>
      </pc:docMkLst>
      <pc:sldChg chg="modSp mod">
        <pc:chgData name="Khatate, Kajal (Contractor)" userId="85dcc531-b7e4-4113-ab00-dce620ad7967" providerId="ADAL" clId="{C307B65F-89AE-4F1A-9445-3A9404C6CDD7}" dt="2025-03-24T16:35:46.045" v="862" actId="20577"/>
        <pc:sldMkLst>
          <pc:docMk/>
          <pc:sldMk cId="0" sldId="256"/>
        </pc:sldMkLst>
        <pc:spChg chg="mod">
          <ac:chgData name="Khatate, Kajal (Contractor)" userId="85dcc531-b7e4-4113-ab00-dce620ad7967" providerId="ADAL" clId="{C307B65F-89AE-4F1A-9445-3A9404C6CDD7}" dt="2025-03-24T15:25:55.061" v="462" actId="313"/>
          <ac:spMkLst>
            <pc:docMk/>
            <pc:sldMk cId="0" sldId="256"/>
            <ac:spMk id="3" creationId="{00000000-0000-0000-0000-000000000000}"/>
          </ac:spMkLst>
        </pc:spChg>
        <pc:spChg chg="mod">
          <ac:chgData name="Khatate, Kajal (Contractor)" userId="85dcc531-b7e4-4113-ab00-dce620ad7967" providerId="ADAL" clId="{C307B65F-89AE-4F1A-9445-3A9404C6CDD7}" dt="2025-03-24T15:16:58.405" v="406" actId="255"/>
          <ac:spMkLst>
            <pc:docMk/>
            <pc:sldMk cId="0" sldId="256"/>
            <ac:spMk id="8" creationId="{00000000-0000-0000-0000-000000000000}"/>
          </ac:spMkLst>
        </pc:spChg>
        <pc:spChg chg="mod">
          <ac:chgData name="Khatate, Kajal (Contractor)" userId="85dcc531-b7e4-4113-ab00-dce620ad7967" providerId="ADAL" clId="{C307B65F-89AE-4F1A-9445-3A9404C6CDD7}" dt="2025-03-24T15:16:53.404" v="405" actId="255"/>
          <ac:spMkLst>
            <pc:docMk/>
            <pc:sldMk cId="0" sldId="256"/>
            <ac:spMk id="10" creationId="{00000000-0000-0000-0000-000000000000}"/>
          </ac:spMkLst>
        </pc:spChg>
        <pc:spChg chg="mod">
          <ac:chgData name="Khatate, Kajal (Contractor)" userId="85dcc531-b7e4-4113-ab00-dce620ad7967" providerId="ADAL" clId="{C307B65F-89AE-4F1A-9445-3A9404C6CDD7}" dt="2025-03-24T16:04:23.249" v="682" actId="1035"/>
          <ac:spMkLst>
            <pc:docMk/>
            <pc:sldMk cId="0" sldId="256"/>
            <ac:spMk id="12" creationId="{00000000-0000-0000-0000-000000000000}"/>
          </ac:spMkLst>
        </pc:spChg>
        <pc:spChg chg="mod">
          <ac:chgData name="Khatate, Kajal (Contractor)" userId="85dcc531-b7e4-4113-ab00-dce620ad7967" providerId="ADAL" clId="{C307B65F-89AE-4F1A-9445-3A9404C6CDD7}" dt="2025-03-24T15:24:48.274" v="451" actId="14100"/>
          <ac:spMkLst>
            <pc:docMk/>
            <pc:sldMk cId="0" sldId="256"/>
            <ac:spMk id="14" creationId="{00000000-0000-0000-0000-000000000000}"/>
          </ac:spMkLst>
        </pc:spChg>
        <pc:spChg chg="mod">
          <ac:chgData name="Khatate, Kajal (Contractor)" userId="85dcc531-b7e4-4113-ab00-dce620ad7967" providerId="ADAL" clId="{C307B65F-89AE-4F1A-9445-3A9404C6CDD7}" dt="2025-03-24T15:37:30.553" v="505" actId="255"/>
          <ac:spMkLst>
            <pc:docMk/>
            <pc:sldMk cId="0" sldId="256"/>
            <ac:spMk id="18" creationId="{00000000-0000-0000-0000-000000000000}"/>
          </ac:spMkLst>
        </pc:spChg>
        <pc:spChg chg="mod">
          <ac:chgData name="Khatate, Kajal (Contractor)" userId="85dcc531-b7e4-4113-ab00-dce620ad7967" providerId="ADAL" clId="{C307B65F-89AE-4F1A-9445-3A9404C6CDD7}" dt="2025-03-24T15:25:26.390" v="458" actId="14100"/>
          <ac:spMkLst>
            <pc:docMk/>
            <pc:sldMk cId="0" sldId="256"/>
            <ac:spMk id="49" creationId="{00000000-0000-0000-0000-000000000000}"/>
          </ac:spMkLst>
        </pc:spChg>
        <pc:spChg chg="mod">
          <ac:chgData name="Khatate, Kajal (Contractor)" userId="85dcc531-b7e4-4113-ab00-dce620ad7967" providerId="ADAL" clId="{C307B65F-89AE-4F1A-9445-3A9404C6CDD7}" dt="2025-03-24T16:05:00.040" v="688" actId="948"/>
          <ac:spMkLst>
            <pc:docMk/>
            <pc:sldMk cId="0" sldId="256"/>
            <ac:spMk id="57" creationId="{00000000-0000-0000-0000-000000000000}"/>
          </ac:spMkLst>
        </pc:spChg>
        <pc:spChg chg="mod">
          <ac:chgData name="Khatate, Kajal (Contractor)" userId="85dcc531-b7e4-4113-ab00-dce620ad7967" providerId="ADAL" clId="{C307B65F-89AE-4F1A-9445-3A9404C6CDD7}" dt="2025-03-24T16:04:53.242" v="687" actId="948"/>
          <ac:spMkLst>
            <pc:docMk/>
            <pc:sldMk cId="0" sldId="256"/>
            <ac:spMk id="66" creationId="{00000000-0000-0000-0000-000000000000}"/>
          </ac:spMkLst>
        </pc:spChg>
        <pc:spChg chg="mod">
          <ac:chgData name="Khatate, Kajal (Contractor)" userId="85dcc531-b7e4-4113-ab00-dce620ad7967" providerId="ADAL" clId="{C307B65F-89AE-4F1A-9445-3A9404C6CDD7}" dt="2025-03-24T14:40:40.994" v="93" actId="14100"/>
          <ac:spMkLst>
            <pc:docMk/>
            <pc:sldMk cId="0" sldId="256"/>
            <ac:spMk id="67" creationId="{00000000-0000-0000-0000-000000000000}"/>
          </ac:spMkLst>
        </pc:spChg>
        <pc:spChg chg="mod">
          <ac:chgData name="Khatate, Kajal (Contractor)" userId="85dcc531-b7e4-4113-ab00-dce620ad7967" providerId="ADAL" clId="{C307B65F-89AE-4F1A-9445-3A9404C6CDD7}" dt="2025-03-24T15:16:58.405" v="406" actId="255"/>
          <ac:spMkLst>
            <pc:docMk/>
            <pc:sldMk cId="0" sldId="256"/>
            <ac:spMk id="69" creationId="{00000000-0000-0000-0000-000000000000}"/>
          </ac:spMkLst>
        </pc:spChg>
        <pc:spChg chg="mod">
          <ac:chgData name="Khatate, Kajal (Contractor)" userId="85dcc531-b7e4-4113-ab00-dce620ad7967" providerId="ADAL" clId="{C307B65F-89AE-4F1A-9445-3A9404C6CDD7}" dt="2025-03-24T16:04:39.431" v="685" actId="948"/>
          <ac:spMkLst>
            <pc:docMk/>
            <pc:sldMk cId="0" sldId="256"/>
            <ac:spMk id="86" creationId="{00000000-0000-0000-0000-000000000000}"/>
          </ac:spMkLst>
        </pc:spChg>
        <pc:spChg chg="mod">
          <ac:chgData name="Khatate, Kajal (Contractor)" userId="85dcc531-b7e4-4113-ab00-dce620ad7967" providerId="ADAL" clId="{C307B65F-89AE-4F1A-9445-3A9404C6CDD7}" dt="2025-03-24T16:04:47.259" v="686" actId="948"/>
          <ac:spMkLst>
            <pc:docMk/>
            <pc:sldMk cId="0" sldId="256"/>
            <ac:spMk id="101" creationId="{00000000-0000-0000-0000-000000000000}"/>
          </ac:spMkLst>
        </pc:spChg>
        <pc:spChg chg="mod">
          <ac:chgData name="Khatate, Kajal (Contractor)" userId="85dcc531-b7e4-4113-ab00-dce620ad7967" providerId="ADAL" clId="{C307B65F-89AE-4F1A-9445-3A9404C6CDD7}" dt="2025-03-24T15:36:41.878" v="502" actId="14100"/>
          <ac:spMkLst>
            <pc:docMk/>
            <pc:sldMk cId="0" sldId="256"/>
            <ac:spMk id="106" creationId="{00000000-0000-0000-0000-000000000000}"/>
          </ac:spMkLst>
        </pc:spChg>
        <pc:spChg chg="mod">
          <ac:chgData name="Khatate, Kajal (Contractor)" userId="85dcc531-b7e4-4113-ab00-dce620ad7967" providerId="ADAL" clId="{C307B65F-89AE-4F1A-9445-3A9404C6CDD7}" dt="2025-03-24T15:36:40.293" v="501" actId="14100"/>
          <ac:spMkLst>
            <pc:docMk/>
            <pc:sldMk cId="0" sldId="256"/>
            <ac:spMk id="107" creationId="{00000000-0000-0000-0000-000000000000}"/>
          </ac:spMkLst>
        </pc:spChg>
        <pc:spChg chg="mod">
          <ac:chgData name="Khatate, Kajal (Contractor)" userId="85dcc531-b7e4-4113-ab00-dce620ad7967" providerId="ADAL" clId="{C307B65F-89AE-4F1A-9445-3A9404C6CDD7}" dt="2025-03-24T15:36:38.781" v="500" actId="14100"/>
          <ac:spMkLst>
            <pc:docMk/>
            <pc:sldMk cId="0" sldId="256"/>
            <ac:spMk id="108" creationId="{00000000-0000-0000-0000-000000000000}"/>
          </ac:spMkLst>
        </pc:spChg>
        <pc:spChg chg="mod">
          <ac:chgData name="Khatate, Kajal (Contractor)" userId="85dcc531-b7e4-4113-ab00-dce620ad7967" providerId="ADAL" clId="{C307B65F-89AE-4F1A-9445-3A9404C6CDD7}" dt="2025-03-24T15:25:16.006" v="456" actId="14100"/>
          <ac:spMkLst>
            <pc:docMk/>
            <pc:sldMk cId="0" sldId="256"/>
            <ac:spMk id="109" creationId="{00000000-0000-0000-0000-000000000000}"/>
          </ac:spMkLst>
        </pc:spChg>
        <pc:spChg chg="mod">
          <ac:chgData name="Khatate, Kajal (Contractor)" userId="85dcc531-b7e4-4113-ab00-dce620ad7967" providerId="ADAL" clId="{C307B65F-89AE-4F1A-9445-3A9404C6CDD7}" dt="2025-03-24T15:25:13.748" v="455" actId="14100"/>
          <ac:spMkLst>
            <pc:docMk/>
            <pc:sldMk cId="0" sldId="256"/>
            <ac:spMk id="110" creationId="{00000000-0000-0000-0000-000000000000}"/>
          </ac:spMkLst>
        </pc:spChg>
        <pc:spChg chg="mod">
          <ac:chgData name="Khatate, Kajal (Contractor)" userId="85dcc531-b7e4-4113-ab00-dce620ad7967" providerId="ADAL" clId="{C307B65F-89AE-4F1A-9445-3A9404C6CDD7}" dt="2025-03-24T15:36:45.088" v="503" actId="14100"/>
          <ac:spMkLst>
            <pc:docMk/>
            <pc:sldMk cId="0" sldId="256"/>
            <ac:spMk id="112" creationId="{00000000-0000-0000-0000-000000000000}"/>
          </ac:spMkLst>
        </pc:spChg>
        <pc:spChg chg="mod">
          <ac:chgData name="Khatate, Kajal (Contractor)" userId="85dcc531-b7e4-4113-ab00-dce620ad7967" providerId="ADAL" clId="{C307B65F-89AE-4F1A-9445-3A9404C6CDD7}" dt="2025-03-24T15:25:03.963" v="452" actId="14100"/>
          <ac:spMkLst>
            <pc:docMk/>
            <pc:sldMk cId="0" sldId="256"/>
            <ac:spMk id="113" creationId="{00000000-0000-0000-0000-000000000000}"/>
          </ac:spMkLst>
        </pc:spChg>
        <pc:spChg chg="mod">
          <ac:chgData name="Khatate, Kajal (Contractor)" userId="85dcc531-b7e4-4113-ab00-dce620ad7967" providerId="ADAL" clId="{C307B65F-89AE-4F1A-9445-3A9404C6CDD7}" dt="2025-03-24T15:26:00.333" v="470" actId="313"/>
          <ac:spMkLst>
            <pc:docMk/>
            <pc:sldMk cId="0" sldId="256"/>
            <ac:spMk id="115" creationId="{00000000-0000-0000-0000-000000000000}"/>
          </ac:spMkLst>
        </pc:spChg>
        <pc:spChg chg="mod">
          <ac:chgData name="Khatate, Kajal (Contractor)" userId="85dcc531-b7e4-4113-ab00-dce620ad7967" providerId="ADAL" clId="{C307B65F-89AE-4F1A-9445-3A9404C6CDD7}" dt="2025-03-24T15:40:18.156" v="519" actId="1035"/>
          <ac:spMkLst>
            <pc:docMk/>
            <pc:sldMk cId="0" sldId="256"/>
            <ac:spMk id="116" creationId="{00000000-0000-0000-0000-000000000000}"/>
          </ac:spMkLst>
        </pc:spChg>
        <pc:spChg chg="mod">
          <ac:chgData name="Khatate, Kajal (Contractor)" userId="85dcc531-b7e4-4113-ab00-dce620ad7967" providerId="ADAL" clId="{C307B65F-89AE-4F1A-9445-3A9404C6CDD7}" dt="2025-03-24T15:35:54.276" v="499" actId="14100"/>
          <ac:spMkLst>
            <pc:docMk/>
            <pc:sldMk cId="0" sldId="256"/>
            <ac:spMk id="119" creationId="{00000000-0000-0000-0000-000000000000}"/>
          </ac:spMkLst>
        </pc:spChg>
        <pc:spChg chg="mod">
          <ac:chgData name="Khatate, Kajal (Contractor)" userId="85dcc531-b7e4-4113-ab00-dce620ad7967" providerId="ADAL" clId="{C307B65F-89AE-4F1A-9445-3A9404C6CDD7}" dt="2025-03-24T15:25:11.019" v="454" actId="14100"/>
          <ac:spMkLst>
            <pc:docMk/>
            <pc:sldMk cId="0" sldId="256"/>
            <ac:spMk id="120" creationId="{00000000-0000-0000-0000-000000000000}"/>
          </ac:spMkLst>
        </pc:spChg>
        <pc:spChg chg="mod">
          <ac:chgData name="Khatate, Kajal (Contractor)" userId="85dcc531-b7e4-4113-ab00-dce620ad7967" providerId="ADAL" clId="{C307B65F-89AE-4F1A-9445-3A9404C6CDD7}" dt="2025-03-24T15:25:07.099" v="453" actId="14100"/>
          <ac:spMkLst>
            <pc:docMk/>
            <pc:sldMk cId="0" sldId="256"/>
            <ac:spMk id="121" creationId="{00000000-0000-0000-0000-000000000000}"/>
          </ac:spMkLst>
        </pc:spChg>
        <pc:spChg chg="mod">
          <ac:chgData name="Khatate, Kajal (Contractor)" userId="85dcc531-b7e4-4113-ab00-dce620ad7967" providerId="ADAL" clId="{C307B65F-89AE-4F1A-9445-3A9404C6CDD7}" dt="2025-03-24T15:26:00.980" v="471" actId="313"/>
          <ac:spMkLst>
            <pc:docMk/>
            <pc:sldMk cId="0" sldId="256"/>
            <ac:spMk id="148" creationId="{00000000-0000-0000-0000-000000000000}"/>
          </ac:spMkLst>
        </pc:spChg>
        <pc:spChg chg="mod">
          <ac:chgData name="Khatate, Kajal (Contractor)" userId="85dcc531-b7e4-4113-ab00-dce620ad7967" providerId="ADAL" clId="{C307B65F-89AE-4F1A-9445-3A9404C6CDD7}" dt="2025-03-24T16:35:46.045" v="862" actId="20577"/>
          <ac:spMkLst>
            <pc:docMk/>
            <pc:sldMk cId="0" sldId="256"/>
            <ac:spMk id="150" creationId="{00000000-0000-0000-0000-000000000000}"/>
          </ac:spMkLst>
        </pc:spChg>
        <pc:spChg chg="mod">
          <ac:chgData name="Khatate, Kajal (Contractor)" userId="85dcc531-b7e4-4113-ab00-dce620ad7967" providerId="ADAL" clId="{C307B65F-89AE-4F1A-9445-3A9404C6CDD7}" dt="2025-03-24T15:38:02.070" v="509" actId="20577"/>
          <ac:spMkLst>
            <pc:docMk/>
            <pc:sldMk cId="0" sldId="256"/>
            <ac:spMk id="151" creationId="{00000000-0000-0000-0000-000000000000}"/>
          </ac:spMkLst>
        </pc:spChg>
        <pc:spChg chg="mod">
          <ac:chgData name="Khatate, Kajal (Contractor)" userId="85dcc531-b7e4-4113-ab00-dce620ad7967" providerId="ADAL" clId="{C307B65F-89AE-4F1A-9445-3A9404C6CDD7}" dt="2025-03-24T15:26:10.075" v="484" actId="313"/>
          <ac:spMkLst>
            <pc:docMk/>
            <pc:sldMk cId="0" sldId="256"/>
            <ac:spMk id="152" creationId="{00000000-0000-0000-0000-000000000000}"/>
          </ac:spMkLst>
        </pc:spChg>
      </pc:sldChg>
      <pc:sldChg chg="modSp mod">
        <pc:chgData name="Khatate, Kajal (Contractor)" userId="85dcc531-b7e4-4113-ab00-dce620ad7967" providerId="ADAL" clId="{C307B65F-89AE-4F1A-9445-3A9404C6CDD7}" dt="2025-03-24T15:47:07.223" v="593" actId="20577"/>
        <pc:sldMkLst>
          <pc:docMk/>
          <pc:sldMk cId="660992689" sldId="267"/>
        </pc:sldMkLst>
        <pc:spChg chg="mod">
          <ac:chgData name="Khatate, Kajal (Contractor)" userId="85dcc531-b7e4-4113-ab00-dce620ad7967" providerId="ADAL" clId="{C307B65F-89AE-4F1A-9445-3A9404C6CDD7}" dt="2025-03-24T15:46:45.725" v="588" actId="20577"/>
          <ac:spMkLst>
            <pc:docMk/>
            <pc:sldMk cId="660992689" sldId="267"/>
            <ac:spMk id="21" creationId="{9DFDA019-31B3-A081-3C96-DC31C23E69B6}"/>
          </ac:spMkLst>
        </pc:spChg>
        <pc:spChg chg="mod">
          <ac:chgData name="Khatate, Kajal (Contractor)" userId="85dcc531-b7e4-4113-ab00-dce620ad7967" providerId="ADAL" clId="{C307B65F-89AE-4F1A-9445-3A9404C6CDD7}" dt="2025-03-24T15:47:07.223" v="593" actId="20577"/>
          <ac:spMkLst>
            <pc:docMk/>
            <pc:sldMk cId="660992689" sldId="267"/>
            <ac:spMk id="22" creationId="{FE79A1AD-547D-4F73-193E-E6E56A97FB37}"/>
          </ac:spMkLst>
        </pc:spChg>
      </pc:sldChg>
      <pc:sldChg chg="modSp mod">
        <pc:chgData name="Khatate, Kajal (Contractor)" userId="85dcc531-b7e4-4113-ab00-dce620ad7967" providerId="ADAL" clId="{C307B65F-89AE-4F1A-9445-3A9404C6CDD7}" dt="2025-03-24T16:16:17.345" v="768" actId="1038"/>
        <pc:sldMkLst>
          <pc:docMk/>
          <pc:sldMk cId="3003438965" sldId="277"/>
        </pc:sldMkLst>
        <pc:spChg chg="mod">
          <ac:chgData name="Khatate, Kajal (Contractor)" userId="85dcc531-b7e4-4113-ab00-dce620ad7967" providerId="ADAL" clId="{C307B65F-89AE-4F1A-9445-3A9404C6CDD7}" dt="2025-03-24T14:49:21.644" v="139" actId="1035"/>
          <ac:spMkLst>
            <pc:docMk/>
            <pc:sldMk cId="3003438965" sldId="277"/>
            <ac:spMk id="4" creationId="{70AB1632-2165-5E1E-4BB7-E90D9D7DF157}"/>
          </ac:spMkLst>
        </pc:spChg>
        <pc:spChg chg="mod">
          <ac:chgData name="Khatate, Kajal (Contractor)" userId="85dcc531-b7e4-4113-ab00-dce620ad7967" providerId="ADAL" clId="{C307B65F-89AE-4F1A-9445-3A9404C6CDD7}" dt="2025-03-24T16:16:17.345" v="768" actId="1038"/>
          <ac:spMkLst>
            <pc:docMk/>
            <pc:sldMk cId="3003438965" sldId="277"/>
            <ac:spMk id="5" creationId="{420B8869-7231-1625-BB42-A83DA55ACF29}"/>
          </ac:spMkLst>
        </pc:spChg>
        <pc:spChg chg="mod">
          <ac:chgData name="Khatate, Kajal (Contractor)" userId="85dcc531-b7e4-4113-ab00-dce620ad7967" providerId="ADAL" clId="{C307B65F-89AE-4F1A-9445-3A9404C6CDD7}" dt="2025-03-24T16:08:25.399" v="708" actId="14100"/>
          <ac:spMkLst>
            <pc:docMk/>
            <pc:sldMk cId="3003438965" sldId="277"/>
            <ac:spMk id="19" creationId="{125A04C5-919C-100F-B926-320B6ACA7D48}"/>
          </ac:spMkLst>
        </pc:spChg>
        <pc:spChg chg="mod">
          <ac:chgData name="Khatate, Kajal (Contractor)" userId="85dcc531-b7e4-4113-ab00-dce620ad7967" providerId="ADAL" clId="{C307B65F-89AE-4F1A-9445-3A9404C6CDD7}" dt="2025-03-24T16:08:25.399" v="708" actId="14100"/>
          <ac:spMkLst>
            <pc:docMk/>
            <pc:sldMk cId="3003438965" sldId="277"/>
            <ac:spMk id="20" creationId="{3A671C41-0F78-3758-63D8-81279986348B}"/>
          </ac:spMkLst>
        </pc:spChg>
        <pc:spChg chg="mod">
          <ac:chgData name="Khatate, Kajal (Contractor)" userId="85dcc531-b7e4-4113-ab00-dce620ad7967" providerId="ADAL" clId="{C307B65F-89AE-4F1A-9445-3A9404C6CDD7}" dt="2025-03-24T16:08:25.399" v="708" actId="14100"/>
          <ac:spMkLst>
            <pc:docMk/>
            <pc:sldMk cId="3003438965" sldId="277"/>
            <ac:spMk id="21" creationId="{6DB6293B-E158-2627-4682-76F58EF0F8D8}"/>
          </ac:spMkLst>
        </pc:spChg>
        <pc:spChg chg="mod">
          <ac:chgData name="Khatate, Kajal (Contractor)" userId="85dcc531-b7e4-4113-ab00-dce620ad7967" providerId="ADAL" clId="{C307B65F-89AE-4F1A-9445-3A9404C6CDD7}" dt="2025-03-24T14:50:41.459" v="142" actId="255"/>
          <ac:spMkLst>
            <pc:docMk/>
            <pc:sldMk cId="3003438965" sldId="277"/>
            <ac:spMk id="22" creationId="{09224C1E-7228-4EA8-F4E5-D548975AE38C}"/>
          </ac:spMkLst>
        </pc:spChg>
        <pc:spChg chg="mod">
          <ac:chgData name="Khatate, Kajal (Contractor)" userId="85dcc531-b7e4-4113-ab00-dce620ad7967" providerId="ADAL" clId="{C307B65F-89AE-4F1A-9445-3A9404C6CDD7}" dt="2025-03-24T14:50:49.299" v="143" actId="255"/>
          <ac:spMkLst>
            <pc:docMk/>
            <pc:sldMk cId="3003438965" sldId="277"/>
            <ac:spMk id="23" creationId="{481B8C43-1C98-9BBE-C86A-A4FF6514908D}"/>
          </ac:spMkLst>
        </pc:spChg>
        <pc:spChg chg="mod">
          <ac:chgData name="Khatate, Kajal (Contractor)" userId="85dcc531-b7e4-4113-ab00-dce620ad7967" providerId="ADAL" clId="{C307B65F-89AE-4F1A-9445-3A9404C6CDD7}" dt="2025-03-24T14:50:53.389" v="144" actId="255"/>
          <ac:spMkLst>
            <pc:docMk/>
            <pc:sldMk cId="3003438965" sldId="277"/>
            <ac:spMk id="24" creationId="{CC9A0161-0EF4-0668-7010-9041D195858A}"/>
          </ac:spMkLst>
        </pc:spChg>
        <pc:spChg chg="mod">
          <ac:chgData name="Khatate, Kajal (Contractor)" userId="85dcc531-b7e4-4113-ab00-dce620ad7967" providerId="ADAL" clId="{C307B65F-89AE-4F1A-9445-3A9404C6CDD7}" dt="2025-03-24T14:50:31.278" v="140" actId="14100"/>
          <ac:spMkLst>
            <pc:docMk/>
            <pc:sldMk cId="3003438965" sldId="277"/>
            <ac:spMk id="28" creationId="{6B1C6CD5-77F1-6250-A02A-16C452868B3A}"/>
          </ac:spMkLst>
        </pc:spChg>
      </pc:sldChg>
      <pc:sldChg chg="modSp mod modNotesTx">
        <pc:chgData name="Khatate, Kajal (Contractor)" userId="85dcc531-b7e4-4113-ab00-dce620ad7967" providerId="ADAL" clId="{C307B65F-89AE-4F1A-9445-3A9404C6CDD7}" dt="2025-03-24T15:26:54.045" v="494" actId="14100"/>
        <pc:sldMkLst>
          <pc:docMk/>
          <pc:sldMk cId="3677198040" sldId="487"/>
        </pc:sldMkLst>
        <pc:spChg chg="mod">
          <ac:chgData name="Khatate, Kajal (Contractor)" userId="85dcc531-b7e4-4113-ab00-dce620ad7967" providerId="ADAL" clId="{C307B65F-89AE-4F1A-9445-3A9404C6CDD7}" dt="2025-03-24T14:33:32.499" v="2" actId="20577"/>
          <ac:spMkLst>
            <pc:docMk/>
            <pc:sldMk cId="3677198040" sldId="487"/>
            <ac:spMk id="18" creationId="{00000000-0000-0000-0000-000000000000}"/>
          </ac:spMkLst>
        </pc:spChg>
        <pc:spChg chg="mod">
          <ac:chgData name="Khatate, Kajal (Contractor)" userId="85dcc531-b7e4-4113-ab00-dce620ad7967" providerId="ADAL" clId="{C307B65F-89AE-4F1A-9445-3A9404C6CDD7}" dt="2025-03-24T14:34:02.134" v="11" actId="14100"/>
          <ac:spMkLst>
            <pc:docMk/>
            <pc:sldMk cId="3677198040" sldId="487"/>
            <ac:spMk id="24" creationId="{3395BF90-9BC9-4861-B4C0-8411153650BD}"/>
          </ac:spMkLst>
        </pc:spChg>
        <pc:spChg chg="mod">
          <ac:chgData name="Khatate, Kajal (Contractor)" userId="85dcc531-b7e4-4113-ab00-dce620ad7967" providerId="ADAL" clId="{C307B65F-89AE-4F1A-9445-3A9404C6CDD7}" dt="2025-03-24T14:33:43.138" v="5" actId="14100"/>
          <ac:spMkLst>
            <pc:docMk/>
            <pc:sldMk cId="3677198040" sldId="487"/>
            <ac:spMk id="26" creationId="{00000000-0000-0000-0000-000000000000}"/>
          </ac:spMkLst>
        </pc:spChg>
        <pc:spChg chg="mod">
          <ac:chgData name="Khatate, Kajal (Contractor)" userId="85dcc531-b7e4-4113-ab00-dce620ad7967" providerId="ADAL" clId="{C307B65F-89AE-4F1A-9445-3A9404C6CDD7}" dt="2025-03-24T15:26:54.045" v="494" actId="14100"/>
          <ac:spMkLst>
            <pc:docMk/>
            <pc:sldMk cId="3677198040" sldId="487"/>
            <ac:spMk id="27" creationId="{00000000-0000-0000-0000-000000000000}"/>
          </ac:spMkLst>
        </pc:spChg>
        <pc:spChg chg="mod">
          <ac:chgData name="Khatate, Kajal (Contractor)" userId="85dcc531-b7e4-4113-ab00-dce620ad7967" providerId="ADAL" clId="{C307B65F-89AE-4F1A-9445-3A9404C6CDD7}" dt="2025-03-24T14:33:46.658" v="6" actId="14100"/>
          <ac:spMkLst>
            <pc:docMk/>
            <pc:sldMk cId="3677198040" sldId="487"/>
            <ac:spMk id="29" creationId="{00000000-0000-0000-0000-000000000000}"/>
          </ac:spMkLst>
        </pc:spChg>
        <pc:spChg chg="mod">
          <ac:chgData name="Khatate, Kajal (Contractor)" userId="85dcc531-b7e4-4113-ab00-dce620ad7967" providerId="ADAL" clId="{C307B65F-89AE-4F1A-9445-3A9404C6CDD7}" dt="2025-03-24T14:33:29.312" v="1" actId="20577"/>
          <ac:spMkLst>
            <pc:docMk/>
            <pc:sldMk cId="3677198040" sldId="487"/>
            <ac:spMk id="31" creationId="{00000000-0000-0000-0000-000000000000}"/>
          </ac:spMkLst>
        </pc:spChg>
        <pc:spChg chg="mod">
          <ac:chgData name="Khatate, Kajal (Contractor)" userId="85dcc531-b7e4-4113-ab00-dce620ad7967" providerId="ADAL" clId="{C307B65F-89AE-4F1A-9445-3A9404C6CDD7}" dt="2025-03-24T14:33:51.808" v="8" actId="14100"/>
          <ac:spMkLst>
            <pc:docMk/>
            <pc:sldMk cId="3677198040" sldId="487"/>
            <ac:spMk id="33" creationId="{00000000-0000-0000-0000-000000000000}"/>
          </ac:spMkLst>
        </pc:spChg>
        <pc:spChg chg="mod">
          <ac:chgData name="Khatate, Kajal (Contractor)" userId="85dcc531-b7e4-4113-ab00-dce620ad7967" providerId="ADAL" clId="{C307B65F-89AE-4F1A-9445-3A9404C6CDD7}" dt="2025-03-24T14:33:54.944" v="9" actId="14100"/>
          <ac:spMkLst>
            <pc:docMk/>
            <pc:sldMk cId="3677198040" sldId="487"/>
            <ac:spMk id="35" creationId="{00000000-0000-0000-0000-000000000000}"/>
          </ac:spMkLst>
        </pc:spChg>
        <pc:spChg chg="mod">
          <ac:chgData name="Khatate, Kajal (Contractor)" userId="85dcc531-b7e4-4113-ab00-dce620ad7967" providerId="ADAL" clId="{C307B65F-89AE-4F1A-9445-3A9404C6CDD7}" dt="2025-03-24T14:33:57.017" v="10" actId="14100"/>
          <ac:spMkLst>
            <pc:docMk/>
            <pc:sldMk cId="3677198040" sldId="487"/>
            <ac:spMk id="36" creationId="{00000000-0000-0000-0000-000000000000}"/>
          </ac:spMkLst>
        </pc:spChg>
        <pc:spChg chg="mod">
          <ac:chgData name="Khatate, Kajal (Contractor)" userId="85dcc531-b7e4-4113-ab00-dce620ad7967" providerId="ADAL" clId="{C307B65F-89AE-4F1A-9445-3A9404C6CDD7}" dt="2025-03-24T14:33:49.748" v="7" actId="14100"/>
          <ac:spMkLst>
            <pc:docMk/>
            <pc:sldMk cId="3677198040" sldId="487"/>
            <ac:spMk id="37" creationId="{00000000-0000-0000-0000-000000000000}"/>
          </ac:spMkLst>
        </pc:spChg>
      </pc:sldChg>
      <pc:sldChg chg="modSp mod modNotes">
        <pc:chgData name="Khatate, Kajal (Contractor)" userId="85dcc531-b7e4-4113-ab00-dce620ad7967" providerId="ADAL" clId="{C307B65F-89AE-4F1A-9445-3A9404C6CDD7}" dt="2025-03-24T16:27:59.403" v="855" actId="14100"/>
        <pc:sldMkLst>
          <pc:docMk/>
          <pc:sldMk cId="3207198033" sldId="511"/>
        </pc:sldMkLst>
        <pc:spChg chg="mod">
          <ac:chgData name="Khatate, Kajal (Contractor)" userId="85dcc531-b7e4-4113-ab00-dce620ad7967" providerId="ADAL" clId="{C307B65F-89AE-4F1A-9445-3A9404C6CDD7}" dt="2025-03-24T16:17:28.550" v="794" actId="1076"/>
          <ac:spMkLst>
            <pc:docMk/>
            <pc:sldMk cId="3207198033" sldId="511"/>
            <ac:spMk id="11" creationId="{00000000-0000-0000-0000-000000000000}"/>
          </ac:spMkLst>
        </pc:spChg>
        <pc:spChg chg="mod">
          <ac:chgData name="Khatate, Kajal (Contractor)" userId="85dcc531-b7e4-4113-ab00-dce620ad7967" providerId="ADAL" clId="{C307B65F-89AE-4F1A-9445-3A9404C6CDD7}" dt="2025-03-24T16:02:06.480" v="654" actId="255"/>
          <ac:spMkLst>
            <pc:docMk/>
            <pc:sldMk cId="3207198033" sldId="511"/>
            <ac:spMk id="12" creationId="{00000000-0000-0000-0000-000000000000}"/>
          </ac:spMkLst>
        </pc:spChg>
        <pc:spChg chg="mod">
          <ac:chgData name="Khatate, Kajal (Contractor)" userId="85dcc531-b7e4-4113-ab00-dce620ad7967" providerId="ADAL" clId="{C307B65F-89AE-4F1A-9445-3A9404C6CDD7}" dt="2025-03-24T16:02:11.758" v="655" actId="255"/>
          <ac:spMkLst>
            <pc:docMk/>
            <pc:sldMk cId="3207198033" sldId="511"/>
            <ac:spMk id="15" creationId="{00000000-0000-0000-0000-000000000000}"/>
          </ac:spMkLst>
        </pc:spChg>
        <pc:spChg chg="mod">
          <ac:chgData name="Khatate, Kajal (Contractor)" userId="85dcc531-b7e4-4113-ab00-dce620ad7967" providerId="ADAL" clId="{C307B65F-89AE-4F1A-9445-3A9404C6CDD7}" dt="2025-03-24T16:02:25.241" v="657" actId="255"/>
          <ac:spMkLst>
            <pc:docMk/>
            <pc:sldMk cId="3207198033" sldId="511"/>
            <ac:spMk id="17" creationId="{00000000-0000-0000-0000-000000000000}"/>
          </ac:spMkLst>
        </pc:spChg>
        <pc:spChg chg="mod">
          <ac:chgData name="Khatate, Kajal (Contractor)" userId="85dcc531-b7e4-4113-ab00-dce620ad7967" providerId="ADAL" clId="{C307B65F-89AE-4F1A-9445-3A9404C6CDD7}" dt="2025-03-24T16:17:31.852" v="796" actId="1076"/>
          <ac:spMkLst>
            <pc:docMk/>
            <pc:sldMk cId="3207198033" sldId="511"/>
            <ac:spMk id="27" creationId="{00000000-0000-0000-0000-000000000000}"/>
          </ac:spMkLst>
        </pc:spChg>
      </pc:sldChg>
      <pc:sldChg chg="modSp mod">
        <pc:chgData name="Khatate, Kajal (Contractor)" userId="85dcc531-b7e4-4113-ab00-dce620ad7967" providerId="ADAL" clId="{C307B65F-89AE-4F1A-9445-3A9404C6CDD7}" dt="2025-03-24T16:18:33.830" v="824" actId="1035"/>
        <pc:sldMkLst>
          <pc:docMk/>
          <pc:sldMk cId="1105648530" sldId="512"/>
        </pc:sldMkLst>
        <pc:spChg chg="mod">
          <ac:chgData name="Khatate, Kajal (Contractor)" userId="85dcc531-b7e4-4113-ab00-dce620ad7967" providerId="ADAL" clId="{C307B65F-89AE-4F1A-9445-3A9404C6CDD7}" dt="2025-03-24T14:41:41.023" v="94" actId="14100"/>
          <ac:spMkLst>
            <pc:docMk/>
            <pc:sldMk cId="1105648530" sldId="512"/>
            <ac:spMk id="3" creationId="{00000000-0000-0000-0000-000000000000}"/>
          </ac:spMkLst>
        </pc:spChg>
        <pc:spChg chg="mod">
          <ac:chgData name="Khatate, Kajal (Contractor)" userId="85dcc531-b7e4-4113-ab00-dce620ad7967" providerId="ADAL" clId="{C307B65F-89AE-4F1A-9445-3A9404C6CDD7}" dt="2025-03-24T16:18:33.830" v="824" actId="1035"/>
          <ac:spMkLst>
            <pc:docMk/>
            <pc:sldMk cId="1105648530" sldId="512"/>
            <ac:spMk id="75" creationId="{00000000-0000-0000-0000-000000000000}"/>
          </ac:spMkLst>
        </pc:spChg>
      </pc:sldChg>
      <pc:sldChg chg="modSp mod">
        <pc:chgData name="Khatate, Kajal (Contractor)" userId="85dcc531-b7e4-4113-ab00-dce620ad7967" providerId="ADAL" clId="{C307B65F-89AE-4F1A-9445-3A9404C6CDD7}" dt="2025-03-24T15:09:18.309" v="289" actId="14100"/>
        <pc:sldMkLst>
          <pc:docMk/>
          <pc:sldMk cId="3365422660" sldId="513"/>
        </pc:sldMkLst>
        <pc:spChg chg="mod">
          <ac:chgData name="Khatate, Kajal (Contractor)" userId="85dcc531-b7e4-4113-ab00-dce620ad7967" providerId="ADAL" clId="{C307B65F-89AE-4F1A-9445-3A9404C6CDD7}" dt="2025-03-24T15:09:18.309" v="289" actId="14100"/>
          <ac:spMkLst>
            <pc:docMk/>
            <pc:sldMk cId="3365422660" sldId="513"/>
            <ac:spMk id="6" creationId="{00000000-0000-0000-0000-000000000000}"/>
          </ac:spMkLst>
        </pc:spChg>
      </pc:sldChg>
      <pc:sldChg chg="modSp mod">
        <pc:chgData name="Khatate, Kajal (Contractor)" userId="85dcc531-b7e4-4113-ab00-dce620ad7967" providerId="ADAL" clId="{C307B65F-89AE-4F1A-9445-3A9404C6CDD7}" dt="2025-03-24T16:17:11.991" v="788" actId="1036"/>
        <pc:sldMkLst>
          <pc:docMk/>
          <pc:sldMk cId="687949031" sldId="514"/>
        </pc:sldMkLst>
        <pc:spChg chg="mod">
          <ac:chgData name="Khatate, Kajal (Contractor)" userId="85dcc531-b7e4-4113-ab00-dce620ad7967" providerId="ADAL" clId="{C307B65F-89AE-4F1A-9445-3A9404C6CDD7}" dt="2025-03-24T15:06:15.787" v="254" actId="948"/>
          <ac:spMkLst>
            <pc:docMk/>
            <pc:sldMk cId="687949031" sldId="514"/>
            <ac:spMk id="6" creationId="{00000000-0000-0000-0000-000000000000}"/>
          </ac:spMkLst>
        </pc:spChg>
        <pc:spChg chg="mod">
          <ac:chgData name="Khatate, Kajal (Contractor)" userId="85dcc531-b7e4-4113-ab00-dce620ad7967" providerId="ADAL" clId="{C307B65F-89AE-4F1A-9445-3A9404C6CDD7}" dt="2025-03-24T16:17:11.991" v="788" actId="1036"/>
          <ac:spMkLst>
            <pc:docMk/>
            <pc:sldMk cId="687949031" sldId="514"/>
            <ac:spMk id="9" creationId="{00000000-0000-0000-0000-000000000000}"/>
          </ac:spMkLst>
        </pc:spChg>
        <pc:spChg chg="mod">
          <ac:chgData name="Khatate, Kajal (Contractor)" userId="85dcc531-b7e4-4113-ab00-dce620ad7967" providerId="ADAL" clId="{C307B65F-89AE-4F1A-9445-3A9404C6CDD7}" dt="2025-03-24T15:06:42.377" v="255" actId="255"/>
          <ac:spMkLst>
            <pc:docMk/>
            <pc:sldMk cId="687949031" sldId="514"/>
            <ac:spMk id="11" creationId="{00000000-0000-0000-0000-000000000000}"/>
          </ac:spMkLst>
        </pc:spChg>
        <pc:cxnChg chg="mod">
          <ac:chgData name="Khatate, Kajal (Contractor)" userId="85dcc531-b7e4-4113-ab00-dce620ad7967" providerId="ADAL" clId="{C307B65F-89AE-4F1A-9445-3A9404C6CDD7}" dt="2025-03-24T15:06:06.020" v="253" actId="1035"/>
          <ac:cxnSpMkLst>
            <pc:docMk/>
            <pc:sldMk cId="687949031" sldId="514"/>
            <ac:cxnSpMk id="7" creationId="{00000000-0000-0000-0000-000000000000}"/>
          </ac:cxnSpMkLst>
        </pc:cxnChg>
      </pc:sldChg>
      <pc:sldChg chg="modSp mod">
        <pc:chgData name="Khatate, Kajal (Contractor)" userId="85dcc531-b7e4-4113-ab00-dce620ad7967" providerId="ADAL" clId="{C307B65F-89AE-4F1A-9445-3A9404C6CDD7}" dt="2025-03-24T16:09:00.417" v="709" actId="948"/>
        <pc:sldMkLst>
          <pc:docMk/>
          <pc:sldMk cId="664381059" sldId="517"/>
        </pc:sldMkLst>
        <pc:spChg chg="mod">
          <ac:chgData name="Khatate, Kajal (Contractor)" userId="85dcc531-b7e4-4113-ab00-dce620ad7967" providerId="ADAL" clId="{C307B65F-89AE-4F1A-9445-3A9404C6CDD7}" dt="2025-03-24T16:09:00.417" v="709" actId="948"/>
          <ac:spMkLst>
            <pc:docMk/>
            <pc:sldMk cId="664381059" sldId="517"/>
            <ac:spMk id="24" creationId="{00000000-0000-0000-0000-000000000000}"/>
          </ac:spMkLst>
        </pc:spChg>
        <pc:spChg chg="mod">
          <ac:chgData name="Khatate, Kajal (Contractor)" userId="85dcc531-b7e4-4113-ab00-dce620ad7967" providerId="ADAL" clId="{C307B65F-89AE-4F1A-9445-3A9404C6CDD7}" dt="2025-03-24T15:44:15.090" v="562" actId="20577"/>
          <ac:spMkLst>
            <pc:docMk/>
            <pc:sldMk cId="664381059" sldId="517"/>
            <ac:spMk id="32" creationId="{00000000-0000-0000-0000-000000000000}"/>
          </ac:spMkLst>
        </pc:spChg>
        <pc:spChg chg="mod">
          <ac:chgData name="Khatate, Kajal (Contractor)" userId="85dcc531-b7e4-4113-ab00-dce620ad7967" providerId="ADAL" clId="{C307B65F-89AE-4F1A-9445-3A9404C6CDD7}" dt="2025-03-24T14:51:55.245" v="156" actId="255"/>
          <ac:spMkLst>
            <pc:docMk/>
            <pc:sldMk cId="664381059" sldId="517"/>
            <ac:spMk id="48" creationId="{00000000-0000-0000-0000-000000000000}"/>
          </ac:spMkLst>
        </pc:spChg>
        <pc:spChg chg="mod">
          <ac:chgData name="Khatate, Kajal (Contractor)" userId="85dcc531-b7e4-4113-ab00-dce620ad7967" providerId="ADAL" clId="{C307B65F-89AE-4F1A-9445-3A9404C6CDD7}" dt="2025-03-24T16:09:00.417" v="709" actId="948"/>
          <ac:spMkLst>
            <pc:docMk/>
            <pc:sldMk cId="664381059" sldId="517"/>
            <ac:spMk id="49" creationId="{00000000-0000-0000-0000-000000000000}"/>
          </ac:spMkLst>
        </pc:spChg>
        <pc:spChg chg="mod">
          <ac:chgData name="Khatate, Kajal (Contractor)" userId="85dcc531-b7e4-4113-ab00-dce620ad7967" providerId="ADAL" clId="{C307B65F-89AE-4F1A-9445-3A9404C6CDD7}" dt="2025-03-24T15:43:28.145" v="561" actId="20577"/>
          <ac:spMkLst>
            <pc:docMk/>
            <pc:sldMk cId="664381059" sldId="517"/>
            <ac:spMk id="51" creationId="{00000000-0000-0000-0000-000000000000}"/>
          </ac:spMkLst>
        </pc:spChg>
        <pc:spChg chg="mod">
          <ac:chgData name="Khatate, Kajal (Contractor)" userId="85dcc531-b7e4-4113-ab00-dce620ad7967" providerId="ADAL" clId="{C307B65F-89AE-4F1A-9445-3A9404C6CDD7}" dt="2025-03-24T16:09:00.417" v="709" actId="948"/>
          <ac:spMkLst>
            <pc:docMk/>
            <pc:sldMk cId="664381059" sldId="517"/>
            <ac:spMk id="52" creationId="{00000000-0000-0000-0000-000000000000}"/>
          </ac:spMkLst>
        </pc:spChg>
        <pc:spChg chg="mod">
          <ac:chgData name="Khatate, Kajal (Contractor)" userId="85dcc531-b7e4-4113-ab00-dce620ad7967" providerId="ADAL" clId="{C307B65F-89AE-4F1A-9445-3A9404C6CDD7}" dt="2025-03-24T14:51:55.245" v="156" actId="255"/>
          <ac:spMkLst>
            <pc:docMk/>
            <pc:sldMk cId="664381059" sldId="517"/>
            <ac:spMk id="54" creationId="{00000000-0000-0000-0000-000000000000}"/>
          </ac:spMkLst>
        </pc:spChg>
        <pc:spChg chg="mod">
          <ac:chgData name="Khatate, Kajal (Contractor)" userId="85dcc531-b7e4-4113-ab00-dce620ad7967" providerId="ADAL" clId="{C307B65F-89AE-4F1A-9445-3A9404C6CDD7}" dt="2025-03-24T16:09:00.417" v="709" actId="948"/>
          <ac:spMkLst>
            <pc:docMk/>
            <pc:sldMk cId="664381059" sldId="517"/>
            <ac:spMk id="55" creationId="{00000000-0000-0000-0000-000000000000}"/>
          </ac:spMkLst>
        </pc:spChg>
      </pc:sldChg>
      <pc:sldChg chg="modSp mod">
        <pc:chgData name="Khatate, Kajal (Contractor)" userId="85dcc531-b7e4-4113-ab00-dce620ad7967" providerId="ADAL" clId="{C307B65F-89AE-4F1A-9445-3A9404C6CDD7}" dt="2025-03-24T15:47:27.381" v="595" actId="20577"/>
        <pc:sldMkLst>
          <pc:docMk/>
          <pc:sldMk cId="3108126033" sldId="518"/>
        </pc:sldMkLst>
        <pc:spChg chg="mod">
          <ac:chgData name="Khatate, Kajal (Contractor)" userId="85dcc531-b7e4-4113-ab00-dce620ad7967" providerId="ADAL" clId="{C307B65F-89AE-4F1A-9445-3A9404C6CDD7}" dt="2025-03-24T15:47:27.381" v="595" actId="20577"/>
          <ac:spMkLst>
            <pc:docMk/>
            <pc:sldMk cId="3108126033" sldId="518"/>
            <ac:spMk id="134" creationId="{00000000-0000-0000-0000-000000000000}"/>
          </ac:spMkLst>
        </pc:spChg>
        <pc:spChg chg="mod">
          <ac:chgData name="Khatate, Kajal (Contractor)" userId="85dcc531-b7e4-4113-ab00-dce620ad7967" providerId="ADAL" clId="{C307B65F-89AE-4F1A-9445-3A9404C6CDD7}" dt="2025-03-24T15:47:19.379" v="594" actId="14100"/>
          <ac:spMkLst>
            <pc:docMk/>
            <pc:sldMk cId="3108126033" sldId="518"/>
            <ac:spMk id="222" creationId="{939ECCCF-10D5-48DC-B15D-6EE88397FE09}"/>
          </ac:spMkLst>
        </pc:spChg>
      </pc:sldChg>
      <pc:sldChg chg="modSp mod">
        <pc:chgData name="Khatate, Kajal (Contractor)" userId="85dcc531-b7e4-4113-ab00-dce620ad7967" providerId="ADAL" clId="{C307B65F-89AE-4F1A-9445-3A9404C6CDD7}" dt="2025-03-24T15:50:25.583" v="613" actId="20577"/>
        <pc:sldMkLst>
          <pc:docMk/>
          <pc:sldMk cId="3192974790" sldId="522"/>
        </pc:sldMkLst>
        <pc:spChg chg="mod">
          <ac:chgData name="Khatate, Kajal (Contractor)" userId="85dcc531-b7e4-4113-ab00-dce620ad7967" providerId="ADAL" clId="{C307B65F-89AE-4F1A-9445-3A9404C6CDD7}" dt="2025-03-24T15:50:25.583" v="613" actId="20577"/>
          <ac:spMkLst>
            <pc:docMk/>
            <pc:sldMk cId="3192974790" sldId="522"/>
            <ac:spMk id="11" creationId="{D39485A9-C33F-C947-9564-A96D15D98D6C}"/>
          </ac:spMkLst>
        </pc:spChg>
        <pc:spChg chg="mod">
          <ac:chgData name="Khatate, Kajal (Contractor)" userId="85dcc531-b7e4-4113-ab00-dce620ad7967" providerId="ADAL" clId="{C307B65F-89AE-4F1A-9445-3A9404C6CDD7}" dt="2025-03-24T14:56:36.837" v="200" actId="255"/>
          <ac:spMkLst>
            <pc:docMk/>
            <pc:sldMk cId="3192974790" sldId="522"/>
            <ac:spMk id="18" creationId="{4D587F43-E0B3-2B4A-8E61-8E67C33D0F69}"/>
          </ac:spMkLst>
        </pc:spChg>
      </pc:sldChg>
      <pc:sldChg chg="modSp mod">
        <pc:chgData name="Khatate, Kajal (Contractor)" userId="85dcc531-b7e4-4113-ab00-dce620ad7967" providerId="ADAL" clId="{C307B65F-89AE-4F1A-9445-3A9404C6CDD7}" dt="2025-03-24T15:51:43.899" v="615" actId="948"/>
        <pc:sldMkLst>
          <pc:docMk/>
          <pc:sldMk cId="3804762073" sldId="523"/>
        </pc:sldMkLst>
        <pc:spChg chg="mod">
          <ac:chgData name="Khatate, Kajal (Contractor)" userId="85dcc531-b7e4-4113-ab00-dce620ad7967" providerId="ADAL" clId="{C307B65F-89AE-4F1A-9445-3A9404C6CDD7}" dt="2025-03-24T15:51:43.899" v="615" actId="948"/>
          <ac:spMkLst>
            <pc:docMk/>
            <pc:sldMk cId="3804762073" sldId="523"/>
            <ac:spMk id="11" creationId="{D39485A9-C33F-C947-9564-A96D15D98D6C}"/>
          </ac:spMkLst>
        </pc:spChg>
      </pc:sldChg>
      <pc:sldChg chg="modSp mod">
        <pc:chgData name="Khatate, Kajal (Contractor)" userId="85dcc531-b7e4-4113-ab00-dce620ad7967" providerId="ADAL" clId="{C307B65F-89AE-4F1A-9445-3A9404C6CDD7}" dt="2025-03-24T15:45:31.615" v="579" actId="20577"/>
        <pc:sldMkLst>
          <pc:docMk/>
          <pc:sldMk cId="2519197774" sldId="525"/>
        </pc:sldMkLst>
        <pc:spChg chg="mod">
          <ac:chgData name="Khatate, Kajal (Contractor)" userId="85dcc531-b7e4-4113-ab00-dce620ad7967" providerId="ADAL" clId="{C307B65F-89AE-4F1A-9445-3A9404C6CDD7}" dt="2025-03-24T15:45:31.615" v="579" actId="20577"/>
          <ac:spMkLst>
            <pc:docMk/>
            <pc:sldMk cId="2519197774" sldId="525"/>
            <ac:spMk id="3" creationId="{00000000-0000-0000-0000-000000000000}"/>
          </ac:spMkLst>
        </pc:spChg>
        <pc:spChg chg="mod">
          <ac:chgData name="Khatate, Kajal (Contractor)" userId="85dcc531-b7e4-4113-ab00-dce620ad7967" providerId="ADAL" clId="{C307B65F-89AE-4F1A-9445-3A9404C6CDD7}" dt="2025-03-24T15:45:15.661" v="577" actId="20577"/>
          <ac:spMkLst>
            <pc:docMk/>
            <pc:sldMk cId="2519197774" sldId="525"/>
            <ac:spMk id="57" creationId="{00000000-0000-0000-0000-000000000000}"/>
          </ac:spMkLst>
        </pc:spChg>
        <pc:spChg chg="mod">
          <ac:chgData name="Khatate, Kajal (Contractor)" userId="85dcc531-b7e4-4113-ab00-dce620ad7967" providerId="ADAL" clId="{C307B65F-89AE-4F1A-9445-3A9404C6CDD7}" dt="2025-03-24T15:45:22.755" v="578" actId="20577"/>
          <ac:spMkLst>
            <pc:docMk/>
            <pc:sldMk cId="2519197774" sldId="525"/>
            <ac:spMk id="58" creationId="{00000000-0000-0000-0000-000000000000}"/>
          </ac:spMkLst>
        </pc:spChg>
      </pc:sldChg>
      <pc:sldChg chg="modSp mod">
        <pc:chgData name="Khatate, Kajal (Contractor)" userId="85dcc531-b7e4-4113-ab00-dce620ad7967" providerId="ADAL" clId="{C307B65F-89AE-4F1A-9445-3A9404C6CDD7}" dt="2025-03-24T15:47:40.204" v="596" actId="20577"/>
        <pc:sldMkLst>
          <pc:docMk/>
          <pc:sldMk cId="1864130324" sldId="536"/>
        </pc:sldMkLst>
        <pc:spChg chg="mod">
          <ac:chgData name="Khatate, Kajal (Contractor)" userId="85dcc531-b7e4-4113-ab00-dce620ad7967" providerId="ADAL" clId="{C307B65F-89AE-4F1A-9445-3A9404C6CDD7}" dt="2025-03-24T15:47:40.204" v="596" actId="20577"/>
          <ac:spMkLst>
            <pc:docMk/>
            <pc:sldMk cId="1864130324" sldId="536"/>
            <ac:spMk id="33" creationId="{00000000-0000-0000-0000-000000000000}"/>
          </ac:spMkLst>
        </pc:spChg>
      </pc:sldChg>
      <pc:sldChg chg="modSp mod modNotes">
        <pc:chgData name="Khatate, Kajal (Contractor)" userId="85dcc531-b7e4-4113-ab00-dce620ad7967" providerId="ADAL" clId="{C307B65F-89AE-4F1A-9445-3A9404C6CDD7}" dt="2025-03-24T16:27:38.727" v="854" actId="14100"/>
        <pc:sldMkLst>
          <pc:docMk/>
          <pc:sldMk cId="1752647554" sldId="537"/>
        </pc:sldMkLst>
        <pc:spChg chg="mod">
          <ac:chgData name="Khatate, Kajal (Contractor)" userId="85dcc531-b7e4-4113-ab00-dce620ad7967" providerId="ADAL" clId="{C307B65F-89AE-4F1A-9445-3A9404C6CDD7}" dt="2025-03-24T16:00:45.364" v="650" actId="255"/>
          <ac:spMkLst>
            <pc:docMk/>
            <pc:sldMk cId="1752647554" sldId="537"/>
            <ac:spMk id="30" creationId="{00000000-0000-0000-0000-000000000000}"/>
          </ac:spMkLst>
        </pc:spChg>
        <pc:spChg chg="mod">
          <ac:chgData name="Khatate, Kajal (Contractor)" userId="85dcc531-b7e4-4113-ab00-dce620ad7967" providerId="ADAL" clId="{C307B65F-89AE-4F1A-9445-3A9404C6CDD7}" dt="2025-03-24T16:00:05.916" v="643" actId="255"/>
          <ac:spMkLst>
            <pc:docMk/>
            <pc:sldMk cId="1752647554" sldId="537"/>
            <ac:spMk id="44" creationId="{00000000-0000-0000-0000-000000000000}"/>
          </ac:spMkLst>
        </pc:spChg>
        <pc:spChg chg="mod">
          <ac:chgData name="Khatate, Kajal (Contractor)" userId="85dcc531-b7e4-4113-ab00-dce620ad7967" providerId="ADAL" clId="{C307B65F-89AE-4F1A-9445-3A9404C6CDD7}" dt="2025-03-24T16:00:13.135" v="645" actId="255"/>
          <ac:spMkLst>
            <pc:docMk/>
            <pc:sldMk cId="1752647554" sldId="537"/>
            <ac:spMk id="45" creationId="{00000000-0000-0000-0000-000000000000}"/>
          </ac:spMkLst>
        </pc:spChg>
        <pc:spChg chg="mod">
          <ac:chgData name="Khatate, Kajal (Contractor)" userId="85dcc531-b7e4-4113-ab00-dce620ad7967" providerId="ADAL" clId="{C307B65F-89AE-4F1A-9445-3A9404C6CDD7}" dt="2025-03-24T16:00:09.781" v="644" actId="255"/>
          <ac:spMkLst>
            <pc:docMk/>
            <pc:sldMk cId="1752647554" sldId="537"/>
            <ac:spMk id="46" creationId="{00000000-0000-0000-0000-000000000000}"/>
          </ac:spMkLst>
        </pc:spChg>
        <pc:spChg chg="mod">
          <ac:chgData name="Khatate, Kajal (Contractor)" userId="85dcc531-b7e4-4113-ab00-dce620ad7967" providerId="ADAL" clId="{C307B65F-89AE-4F1A-9445-3A9404C6CDD7}" dt="2025-03-24T16:00:19.463" v="646" actId="255"/>
          <ac:spMkLst>
            <pc:docMk/>
            <pc:sldMk cId="1752647554" sldId="537"/>
            <ac:spMk id="56" creationId="{00000000-0000-0000-0000-000000000000}"/>
          </ac:spMkLst>
        </pc:spChg>
        <pc:spChg chg="mod">
          <ac:chgData name="Khatate, Kajal (Contractor)" userId="85dcc531-b7e4-4113-ab00-dce620ad7967" providerId="ADAL" clId="{C307B65F-89AE-4F1A-9445-3A9404C6CDD7}" dt="2025-03-24T16:00:28.413" v="648" actId="255"/>
          <ac:spMkLst>
            <pc:docMk/>
            <pc:sldMk cId="1752647554" sldId="537"/>
            <ac:spMk id="57" creationId="{00000000-0000-0000-0000-000000000000}"/>
          </ac:spMkLst>
        </pc:spChg>
        <pc:spChg chg="mod">
          <ac:chgData name="Khatate, Kajal (Contractor)" userId="85dcc531-b7e4-4113-ab00-dce620ad7967" providerId="ADAL" clId="{C307B65F-89AE-4F1A-9445-3A9404C6CDD7}" dt="2025-03-24T16:00:24.942" v="647" actId="255"/>
          <ac:spMkLst>
            <pc:docMk/>
            <pc:sldMk cId="1752647554" sldId="537"/>
            <ac:spMk id="58" creationId="{00000000-0000-0000-0000-000000000000}"/>
          </ac:spMkLst>
        </pc:spChg>
        <pc:spChg chg="mod">
          <ac:chgData name="Khatate, Kajal (Contractor)" userId="85dcc531-b7e4-4113-ab00-dce620ad7967" providerId="ADAL" clId="{C307B65F-89AE-4F1A-9445-3A9404C6CDD7}" dt="2025-03-24T16:16:17.676" v="769" actId="1035"/>
          <ac:spMkLst>
            <pc:docMk/>
            <pc:sldMk cId="1752647554" sldId="537"/>
            <ac:spMk id="71" creationId="{939ECCCF-10D5-48DC-B15D-6EE88397FE09}"/>
          </ac:spMkLst>
        </pc:spChg>
      </pc:sldChg>
      <pc:sldChg chg="modSp mod">
        <pc:chgData name="Khatate, Kajal (Contractor)" userId="85dcc531-b7e4-4113-ab00-dce620ad7967" providerId="ADAL" clId="{C307B65F-89AE-4F1A-9445-3A9404C6CDD7}" dt="2025-03-24T16:17:04.836" v="785" actId="1035"/>
        <pc:sldMkLst>
          <pc:docMk/>
          <pc:sldMk cId="1692756281" sldId="539"/>
        </pc:sldMkLst>
        <pc:spChg chg="mod">
          <ac:chgData name="Khatate, Kajal (Contractor)" userId="85dcc531-b7e4-4113-ab00-dce620ad7967" providerId="ADAL" clId="{C307B65F-89AE-4F1A-9445-3A9404C6CDD7}" dt="2025-03-24T15:05:03.788" v="238" actId="14100"/>
          <ac:spMkLst>
            <pc:docMk/>
            <pc:sldMk cId="1692756281" sldId="539"/>
            <ac:spMk id="2" creationId="{00000000-0000-0000-0000-000000000000}"/>
          </ac:spMkLst>
        </pc:spChg>
        <pc:spChg chg="mod">
          <ac:chgData name="Khatate, Kajal (Contractor)" userId="85dcc531-b7e4-4113-ab00-dce620ad7967" providerId="ADAL" clId="{C307B65F-89AE-4F1A-9445-3A9404C6CDD7}" dt="2025-03-24T16:17:04.836" v="785" actId="1035"/>
          <ac:spMkLst>
            <pc:docMk/>
            <pc:sldMk cId="1692756281" sldId="539"/>
            <ac:spMk id="6" creationId="{00000000-0000-0000-0000-000000000000}"/>
          </ac:spMkLst>
        </pc:spChg>
        <pc:spChg chg="mod">
          <ac:chgData name="Khatate, Kajal (Contractor)" userId="85dcc531-b7e4-4113-ab00-dce620ad7967" providerId="ADAL" clId="{C307B65F-89AE-4F1A-9445-3A9404C6CDD7}" dt="2025-03-24T14:37:46.894" v="78" actId="255"/>
          <ac:spMkLst>
            <pc:docMk/>
            <pc:sldMk cId="1692756281" sldId="539"/>
            <ac:spMk id="10" creationId="{01094A0D-9B40-1677-7659-D9C0CA9C76DF}"/>
          </ac:spMkLst>
        </pc:spChg>
        <pc:spChg chg="mod">
          <ac:chgData name="Khatate, Kajal (Contractor)" userId="85dcc531-b7e4-4113-ab00-dce620ad7967" providerId="ADAL" clId="{C307B65F-89AE-4F1A-9445-3A9404C6CDD7}" dt="2025-03-24T14:37:55.555" v="80" actId="947"/>
          <ac:spMkLst>
            <pc:docMk/>
            <pc:sldMk cId="1692756281" sldId="539"/>
            <ac:spMk id="14" creationId="{94FB6596-F454-6CD3-EDE5-3B7627406E40}"/>
          </ac:spMkLst>
        </pc:spChg>
        <pc:spChg chg="mod">
          <ac:chgData name="Khatate, Kajal (Contractor)" userId="85dcc531-b7e4-4113-ab00-dce620ad7967" providerId="ADAL" clId="{C307B65F-89AE-4F1A-9445-3A9404C6CDD7}" dt="2025-03-24T14:37:19.884" v="75" actId="255"/>
          <ac:spMkLst>
            <pc:docMk/>
            <pc:sldMk cId="1692756281" sldId="539"/>
            <ac:spMk id="15" creationId="{00000000-0000-0000-0000-000000000000}"/>
          </ac:spMkLst>
        </pc:spChg>
        <pc:spChg chg="mod">
          <ac:chgData name="Khatate, Kajal (Contractor)" userId="85dcc531-b7e4-4113-ab00-dce620ad7967" providerId="ADAL" clId="{C307B65F-89AE-4F1A-9445-3A9404C6CDD7}" dt="2025-03-24T14:37:27.674" v="77" actId="255"/>
          <ac:spMkLst>
            <pc:docMk/>
            <pc:sldMk cId="1692756281" sldId="539"/>
            <ac:spMk id="17" creationId="{00000000-0000-0000-0000-000000000000}"/>
          </ac:spMkLst>
        </pc:spChg>
        <pc:spChg chg="mod">
          <ac:chgData name="Khatate, Kajal (Contractor)" userId="85dcc531-b7e4-4113-ab00-dce620ad7967" providerId="ADAL" clId="{C307B65F-89AE-4F1A-9445-3A9404C6CDD7}" dt="2025-03-24T14:37:24.098" v="76" actId="255"/>
          <ac:spMkLst>
            <pc:docMk/>
            <pc:sldMk cId="1692756281" sldId="539"/>
            <ac:spMk id="18" creationId="{00000000-0000-0000-0000-000000000000}"/>
          </ac:spMkLst>
        </pc:spChg>
        <pc:spChg chg="mod">
          <ac:chgData name="Khatate, Kajal (Contractor)" userId="85dcc531-b7e4-4113-ab00-dce620ad7967" providerId="ADAL" clId="{C307B65F-89AE-4F1A-9445-3A9404C6CDD7}" dt="2025-03-24T14:36:55.739" v="67" actId="1076"/>
          <ac:spMkLst>
            <pc:docMk/>
            <pc:sldMk cId="1692756281" sldId="539"/>
            <ac:spMk id="19" creationId="{00000000-0000-0000-0000-000000000000}"/>
          </ac:spMkLst>
        </pc:spChg>
      </pc:sldChg>
      <pc:sldChg chg="modSp mod modNotesTx">
        <pc:chgData name="Khatate, Kajal (Contractor)" userId="85dcc531-b7e4-4113-ab00-dce620ad7967" providerId="ADAL" clId="{C307B65F-89AE-4F1A-9445-3A9404C6CDD7}" dt="2025-03-24T15:26:12.685" v="487" actId="313"/>
        <pc:sldMkLst>
          <pc:docMk/>
          <pc:sldMk cId="221480929" sldId="715"/>
        </pc:sldMkLst>
        <pc:spChg chg="mod">
          <ac:chgData name="Khatate, Kajal (Contractor)" userId="85dcc531-b7e4-4113-ab00-dce620ad7967" providerId="ADAL" clId="{C307B65F-89AE-4F1A-9445-3A9404C6CDD7}" dt="2025-03-24T15:04:46.611" v="237" actId="1035"/>
          <ac:spMkLst>
            <pc:docMk/>
            <pc:sldMk cId="221480929" sldId="715"/>
            <ac:spMk id="2" creationId="{00000000-0000-0000-0000-000000000000}"/>
          </ac:spMkLst>
        </pc:spChg>
        <pc:spChg chg="mod">
          <ac:chgData name="Khatate, Kajal (Contractor)" userId="85dcc531-b7e4-4113-ab00-dce620ad7967" providerId="ADAL" clId="{C307B65F-89AE-4F1A-9445-3A9404C6CDD7}" dt="2025-03-24T14:36:27.214" v="50" actId="1035"/>
          <ac:spMkLst>
            <pc:docMk/>
            <pc:sldMk cId="221480929" sldId="715"/>
            <ac:spMk id="553" creationId="{CE684A62-B950-400D-A6F1-CAE589E7841F}"/>
          </ac:spMkLst>
        </pc:spChg>
      </pc:sldChg>
      <pc:sldChg chg="modSp mod modNotes">
        <pc:chgData name="Khatate, Kajal (Contractor)" userId="85dcc531-b7e4-4113-ab00-dce620ad7967" providerId="ADAL" clId="{C307B65F-89AE-4F1A-9445-3A9404C6CDD7}" dt="2025-03-24T16:26:31.786" v="843" actId="14100"/>
        <pc:sldMkLst>
          <pc:docMk/>
          <pc:sldMk cId="1148282903" sldId="716"/>
        </pc:sldMkLst>
        <pc:spChg chg="mod">
          <ac:chgData name="Khatate, Kajal (Contractor)" userId="85dcc531-b7e4-4113-ab00-dce620ad7967" providerId="ADAL" clId="{C307B65F-89AE-4F1A-9445-3A9404C6CDD7}" dt="2025-03-24T15:03:25.801" v="229" actId="255"/>
          <ac:spMkLst>
            <pc:docMk/>
            <pc:sldMk cId="1148282903" sldId="716"/>
            <ac:spMk id="10" creationId="{00000000-0000-0000-0000-000000000000}"/>
          </ac:spMkLst>
        </pc:spChg>
        <pc:spChg chg="mod">
          <ac:chgData name="Khatate, Kajal (Contractor)" userId="85dcc531-b7e4-4113-ab00-dce620ad7967" providerId="ADAL" clId="{C307B65F-89AE-4F1A-9445-3A9404C6CDD7}" dt="2025-03-24T15:03:32.042" v="230" actId="255"/>
          <ac:spMkLst>
            <pc:docMk/>
            <pc:sldMk cId="1148282903" sldId="716"/>
            <ac:spMk id="90" creationId="{00000000-0000-0000-0000-000000000000}"/>
          </ac:spMkLst>
        </pc:spChg>
        <pc:spChg chg="mod">
          <ac:chgData name="Khatate, Kajal (Contractor)" userId="85dcc531-b7e4-4113-ab00-dce620ad7967" providerId="ADAL" clId="{C307B65F-89AE-4F1A-9445-3A9404C6CDD7}" dt="2025-03-24T15:03:32.042" v="230" actId="255"/>
          <ac:spMkLst>
            <pc:docMk/>
            <pc:sldMk cId="1148282903" sldId="716"/>
            <ac:spMk id="91" creationId="{00000000-0000-0000-0000-000000000000}"/>
          </ac:spMkLst>
        </pc:spChg>
        <pc:spChg chg="mod">
          <ac:chgData name="Khatate, Kajal (Contractor)" userId="85dcc531-b7e4-4113-ab00-dce620ad7967" providerId="ADAL" clId="{C307B65F-89AE-4F1A-9445-3A9404C6CDD7}" dt="2025-03-24T15:03:32.042" v="230" actId="255"/>
          <ac:spMkLst>
            <pc:docMk/>
            <pc:sldMk cId="1148282903" sldId="716"/>
            <ac:spMk id="92" creationId="{00000000-0000-0000-0000-000000000000}"/>
          </ac:spMkLst>
        </pc:spChg>
        <pc:spChg chg="mod">
          <ac:chgData name="Khatate, Kajal (Contractor)" userId="85dcc531-b7e4-4113-ab00-dce620ad7967" providerId="ADAL" clId="{C307B65F-89AE-4F1A-9445-3A9404C6CDD7}" dt="2025-03-24T15:03:32.042" v="230" actId="255"/>
          <ac:spMkLst>
            <pc:docMk/>
            <pc:sldMk cId="1148282903" sldId="716"/>
            <ac:spMk id="93" creationId="{00000000-0000-0000-0000-000000000000}"/>
          </ac:spMkLst>
        </pc:spChg>
        <pc:spChg chg="mod">
          <ac:chgData name="Khatate, Kajal (Contractor)" userId="85dcc531-b7e4-4113-ab00-dce620ad7967" providerId="ADAL" clId="{C307B65F-89AE-4F1A-9445-3A9404C6CDD7}" dt="2025-03-24T15:03:25.801" v="229" actId="255"/>
          <ac:spMkLst>
            <pc:docMk/>
            <pc:sldMk cId="1148282903" sldId="716"/>
            <ac:spMk id="487" creationId="{00000000-0000-0000-0000-000000000000}"/>
          </ac:spMkLst>
        </pc:spChg>
        <pc:spChg chg="mod">
          <ac:chgData name="Khatate, Kajal (Contractor)" userId="85dcc531-b7e4-4113-ab00-dce620ad7967" providerId="ADAL" clId="{C307B65F-89AE-4F1A-9445-3A9404C6CDD7}" dt="2025-03-24T15:03:25.801" v="229" actId="255"/>
          <ac:spMkLst>
            <pc:docMk/>
            <pc:sldMk cId="1148282903" sldId="716"/>
            <ac:spMk id="488" creationId="{00000000-0000-0000-0000-000000000000}"/>
          </ac:spMkLst>
        </pc:spChg>
        <pc:spChg chg="mod">
          <ac:chgData name="Khatate, Kajal (Contractor)" userId="85dcc531-b7e4-4113-ab00-dce620ad7967" providerId="ADAL" clId="{C307B65F-89AE-4F1A-9445-3A9404C6CDD7}" dt="2025-03-24T15:03:39.015" v="231" actId="14100"/>
          <ac:spMkLst>
            <pc:docMk/>
            <pc:sldMk cId="1148282903" sldId="716"/>
            <ac:spMk id="489" creationId="{00000000-0000-0000-0000-000000000000}"/>
          </ac:spMkLst>
        </pc:spChg>
      </pc:sldChg>
      <pc:sldChg chg="modSp mod">
        <pc:chgData name="Khatate, Kajal (Contractor)" userId="85dcc531-b7e4-4113-ab00-dce620ad7967" providerId="ADAL" clId="{C307B65F-89AE-4F1A-9445-3A9404C6CDD7}" dt="2025-03-24T16:12:09.704" v="714" actId="1037"/>
        <pc:sldMkLst>
          <pc:docMk/>
          <pc:sldMk cId="3438195334" sldId="724"/>
        </pc:sldMkLst>
        <pc:spChg chg="mod">
          <ac:chgData name="Khatate, Kajal (Contractor)" userId="85dcc531-b7e4-4113-ab00-dce620ad7967" providerId="ADAL" clId="{C307B65F-89AE-4F1A-9445-3A9404C6CDD7}" dt="2025-03-24T14:54:53.265" v="181" actId="1035"/>
          <ac:spMkLst>
            <pc:docMk/>
            <pc:sldMk cId="3438195334" sldId="724"/>
            <ac:spMk id="5" creationId="{00000000-0000-0000-0000-000000000000}"/>
          </ac:spMkLst>
        </pc:spChg>
        <pc:spChg chg="mod">
          <ac:chgData name="Khatate, Kajal (Contractor)" userId="85dcc531-b7e4-4113-ab00-dce620ad7967" providerId="ADAL" clId="{C307B65F-89AE-4F1A-9445-3A9404C6CDD7}" dt="2025-03-24T14:55:27.288" v="188" actId="14100"/>
          <ac:spMkLst>
            <pc:docMk/>
            <pc:sldMk cId="3438195334" sldId="724"/>
            <ac:spMk id="124" creationId="{00000000-0000-0000-0000-000000000000}"/>
          </ac:spMkLst>
        </pc:spChg>
        <pc:spChg chg="mod">
          <ac:chgData name="Khatate, Kajal (Contractor)" userId="85dcc531-b7e4-4113-ab00-dce620ad7967" providerId="ADAL" clId="{C307B65F-89AE-4F1A-9445-3A9404C6CDD7}" dt="2025-03-24T14:55:47.346" v="193" actId="255"/>
          <ac:spMkLst>
            <pc:docMk/>
            <pc:sldMk cId="3438195334" sldId="724"/>
            <ac:spMk id="130" creationId="{00000000-0000-0000-0000-000000000000}"/>
          </ac:spMkLst>
        </pc:spChg>
        <pc:spChg chg="mod">
          <ac:chgData name="Khatate, Kajal (Contractor)" userId="85dcc531-b7e4-4113-ab00-dce620ad7967" providerId="ADAL" clId="{C307B65F-89AE-4F1A-9445-3A9404C6CDD7}" dt="2025-03-24T16:12:09.704" v="714" actId="1037"/>
          <ac:spMkLst>
            <pc:docMk/>
            <pc:sldMk cId="3438195334" sldId="724"/>
            <ac:spMk id="159" creationId="{00000000-0000-0000-0000-000000000000}"/>
          </ac:spMkLst>
        </pc:spChg>
        <pc:spChg chg="mod">
          <ac:chgData name="Khatate, Kajal (Contractor)" userId="85dcc531-b7e4-4113-ab00-dce620ad7967" providerId="ADAL" clId="{C307B65F-89AE-4F1A-9445-3A9404C6CDD7}" dt="2025-03-24T14:55:17.097" v="185" actId="14100"/>
          <ac:spMkLst>
            <pc:docMk/>
            <pc:sldMk cId="3438195334" sldId="724"/>
            <ac:spMk id="188" creationId="{00000000-0000-0000-0000-000000000000}"/>
          </ac:spMkLst>
        </pc:spChg>
        <pc:spChg chg="mod">
          <ac:chgData name="Khatate, Kajal (Contractor)" userId="85dcc531-b7e4-4113-ab00-dce620ad7967" providerId="ADAL" clId="{C307B65F-89AE-4F1A-9445-3A9404C6CDD7}" dt="2025-03-24T14:56:04.884" v="196" actId="3064"/>
          <ac:spMkLst>
            <pc:docMk/>
            <pc:sldMk cId="3438195334" sldId="724"/>
            <ac:spMk id="345" creationId="{00000000-0000-0000-0000-000000000000}"/>
          </ac:spMkLst>
        </pc:spChg>
        <pc:spChg chg="mod">
          <ac:chgData name="Khatate, Kajal (Contractor)" userId="85dcc531-b7e4-4113-ab00-dce620ad7967" providerId="ADAL" clId="{C307B65F-89AE-4F1A-9445-3A9404C6CDD7}" dt="2025-03-24T15:48:44.181" v="604" actId="20577"/>
          <ac:spMkLst>
            <pc:docMk/>
            <pc:sldMk cId="3438195334" sldId="724"/>
            <ac:spMk id="347" creationId="{00000000-0000-0000-0000-000000000000}"/>
          </ac:spMkLst>
        </pc:spChg>
        <pc:spChg chg="mod">
          <ac:chgData name="Khatate, Kajal (Contractor)" userId="85dcc531-b7e4-4113-ab00-dce620ad7967" providerId="ADAL" clId="{C307B65F-89AE-4F1A-9445-3A9404C6CDD7}" dt="2025-03-24T14:55:33.936" v="190" actId="255"/>
          <ac:spMkLst>
            <pc:docMk/>
            <pc:sldMk cId="3438195334" sldId="724"/>
            <ac:spMk id="405" creationId="{00000000-0000-0000-0000-000000000000}"/>
          </ac:spMkLst>
        </pc:spChg>
        <pc:spChg chg="mod">
          <ac:chgData name="Khatate, Kajal (Contractor)" userId="85dcc531-b7e4-4113-ab00-dce620ad7967" providerId="ADAL" clId="{C307B65F-89AE-4F1A-9445-3A9404C6CDD7}" dt="2025-03-24T14:55:37.010" v="191" actId="255"/>
          <ac:spMkLst>
            <pc:docMk/>
            <pc:sldMk cId="3438195334" sldId="724"/>
            <ac:spMk id="443" creationId="{00000000-0000-0000-0000-000000000000}"/>
          </ac:spMkLst>
        </pc:spChg>
        <pc:spChg chg="mod">
          <ac:chgData name="Khatate, Kajal (Contractor)" userId="85dcc531-b7e4-4113-ab00-dce620ad7967" providerId="ADAL" clId="{C307B65F-89AE-4F1A-9445-3A9404C6CDD7}" dt="2025-03-24T15:48:38.903" v="603" actId="20577"/>
          <ac:spMkLst>
            <pc:docMk/>
            <pc:sldMk cId="3438195334" sldId="724"/>
            <ac:spMk id="518" creationId="{00000000-0000-0000-0000-000000000000}"/>
          </ac:spMkLst>
        </pc:spChg>
      </pc:sldChg>
      <pc:sldChg chg="modSp mod">
        <pc:chgData name="Khatate, Kajal (Contractor)" userId="85dcc531-b7e4-4113-ab00-dce620ad7967" providerId="ADAL" clId="{C307B65F-89AE-4F1A-9445-3A9404C6CDD7}" dt="2025-03-24T16:19:12.055" v="838" actId="1035"/>
        <pc:sldMkLst>
          <pc:docMk/>
          <pc:sldMk cId="3533647610" sldId="727"/>
        </pc:sldMkLst>
        <pc:spChg chg="mod">
          <ac:chgData name="Khatate, Kajal (Contractor)" userId="85dcc531-b7e4-4113-ab00-dce620ad7967" providerId="ADAL" clId="{C307B65F-89AE-4F1A-9445-3A9404C6CDD7}" dt="2025-03-24T15:43:20.763" v="560" actId="20577"/>
          <ac:spMkLst>
            <pc:docMk/>
            <pc:sldMk cId="3533647610" sldId="727"/>
            <ac:spMk id="2" creationId="{00000000-0000-0000-0000-000000000000}"/>
          </ac:spMkLst>
        </pc:spChg>
        <pc:spChg chg="mod">
          <ac:chgData name="Khatate, Kajal (Contractor)" userId="85dcc531-b7e4-4113-ab00-dce620ad7967" providerId="ADAL" clId="{C307B65F-89AE-4F1A-9445-3A9404C6CDD7}" dt="2025-03-24T16:19:12.055" v="838" actId="1035"/>
          <ac:spMkLst>
            <pc:docMk/>
            <pc:sldMk cId="3533647610" sldId="727"/>
            <ac:spMk id="44" creationId="{00000000-0000-0000-0000-000000000000}"/>
          </ac:spMkLst>
        </pc:spChg>
      </pc:sldChg>
      <pc:sldChg chg="modSp mod">
        <pc:chgData name="Khatate, Kajal (Contractor)" userId="85dcc531-b7e4-4113-ab00-dce620ad7967" providerId="ADAL" clId="{C307B65F-89AE-4F1A-9445-3A9404C6CDD7}" dt="2025-03-24T16:06:38.315" v="706" actId="1036"/>
        <pc:sldMkLst>
          <pc:docMk/>
          <pc:sldMk cId="1142874721" sldId="734"/>
        </pc:sldMkLst>
        <pc:spChg chg="mod">
          <ac:chgData name="Khatate, Kajal (Contractor)" userId="85dcc531-b7e4-4113-ab00-dce620ad7967" providerId="ADAL" clId="{C307B65F-89AE-4F1A-9445-3A9404C6CDD7}" dt="2025-03-24T16:06:38.315" v="706" actId="1036"/>
          <ac:spMkLst>
            <pc:docMk/>
            <pc:sldMk cId="1142874721" sldId="734"/>
            <ac:spMk id="7" creationId="{00000000-0000-0000-0000-000000000000}"/>
          </ac:spMkLst>
        </pc:spChg>
        <pc:spChg chg="mod">
          <ac:chgData name="Khatate, Kajal (Contractor)" userId="85dcc531-b7e4-4113-ab00-dce620ad7967" providerId="ADAL" clId="{C307B65F-89AE-4F1A-9445-3A9404C6CDD7}" dt="2025-03-24T14:41:52.903" v="96" actId="14100"/>
          <ac:spMkLst>
            <pc:docMk/>
            <pc:sldMk cId="1142874721" sldId="734"/>
            <ac:spMk id="103" creationId="{00000000-0000-0000-0000-000000000000}"/>
          </ac:spMkLst>
        </pc:spChg>
        <pc:spChg chg="mod">
          <ac:chgData name="Khatate, Kajal (Contractor)" userId="85dcc531-b7e4-4113-ab00-dce620ad7967" providerId="ADAL" clId="{C307B65F-89AE-4F1A-9445-3A9404C6CDD7}" dt="2025-03-24T15:41:01.061" v="526" actId="1036"/>
          <ac:spMkLst>
            <pc:docMk/>
            <pc:sldMk cId="1142874721" sldId="734"/>
            <ac:spMk id="104" creationId="{00000000-0000-0000-0000-000000000000}"/>
          </ac:spMkLst>
        </pc:spChg>
        <pc:spChg chg="mod">
          <ac:chgData name="Khatate, Kajal (Contractor)" userId="85dcc531-b7e4-4113-ab00-dce620ad7967" providerId="ADAL" clId="{C307B65F-89AE-4F1A-9445-3A9404C6CDD7}" dt="2025-03-24T15:41:19.681" v="527" actId="20577"/>
          <ac:spMkLst>
            <pc:docMk/>
            <pc:sldMk cId="1142874721" sldId="734"/>
            <ac:spMk id="110" creationId="{00000000-0000-0000-0000-000000000000}"/>
          </ac:spMkLst>
        </pc:spChg>
        <pc:spChg chg="mod">
          <ac:chgData name="Khatate, Kajal (Contractor)" userId="85dcc531-b7e4-4113-ab00-dce620ad7967" providerId="ADAL" clId="{C307B65F-89AE-4F1A-9445-3A9404C6CDD7}" dt="2025-03-24T15:41:24.627" v="528" actId="14100"/>
          <ac:spMkLst>
            <pc:docMk/>
            <pc:sldMk cId="1142874721" sldId="734"/>
            <ac:spMk id="112" creationId="{00000000-0000-0000-0000-000000000000}"/>
          </ac:spMkLst>
        </pc:spChg>
        <pc:spChg chg="mod">
          <ac:chgData name="Khatate, Kajal (Contractor)" userId="85dcc531-b7e4-4113-ab00-dce620ad7967" providerId="ADAL" clId="{C307B65F-89AE-4F1A-9445-3A9404C6CDD7}" dt="2025-03-24T16:06:29.979" v="703" actId="1036"/>
          <ac:spMkLst>
            <pc:docMk/>
            <pc:sldMk cId="1142874721" sldId="734"/>
            <ac:spMk id="131" creationId="{00000000-0000-0000-0000-000000000000}"/>
          </ac:spMkLst>
        </pc:spChg>
        <pc:spChg chg="mod">
          <ac:chgData name="Khatate, Kajal (Contractor)" userId="85dcc531-b7e4-4113-ab00-dce620ad7967" providerId="ADAL" clId="{C307B65F-89AE-4F1A-9445-3A9404C6CDD7}" dt="2025-03-24T14:49:05.911" v="121" actId="255"/>
          <ac:spMkLst>
            <pc:docMk/>
            <pc:sldMk cId="1142874721" sldId="734"/>
            <ac:spMk id="132" creationId="{00000000-0000-0000-0000-000000000000}"/>
          </ac:spMkLst>
        </pc:spChg>
        <pc:spChg chg="mod">
          <ac:chgData name="Khatate, Kajal (Contractor)" userId="85dcc531-b7e4-4113-ab00-dce620ad7967" providerId="ADAL" clId="{C307B65F-89AE-4F1A-9445-3A9404C6CDD7}" dt="2025-03-24T14:43:00.129" v="108" actId="255"/>
          <ac:spMkLst>
            <pc:docMk/>
            <pc:sldMk cId="1142874721" sldId="734"/>
            <ac:spMk id="148" creationId="{00000000-0000-0000-0000-000000000000}"/>
          </ac:spMkLst>
        </pc:spChg>
        <pc:spChg chg="mod">
          <ac:chgData name="Khatate, Kajal (Contractor)" userId="85dcc531-b7e4-4113-ab00-dce620ad7967" providerId="ADAL" clId="{C307B65F-89AE-4F1A-9445-3A9404C6CDD7}" dt="2025-03-24T14:48:47.711" v="114" actId="255"/>
          <ac:spMkLst>
            <pc:docMk/>
            <pc:sldMk cId="1142874721" sldId="734"/>
            <ac:spMk id="216" creationId="{00000000-0000-0000-0000-000000000000}"/>
          </ac:spMkLst>
        </pc:spChg>
        <pc:spChg chg="mod">
          <ac:chgData name="Khatate, Kajal (Contractor)" userId="85dcc531-b7e4-4113-ab00-dce620ad7967" providerId="ADAL" clId="{C307B65F-89AE-4F1A-9445-3A9404C6CDD7}" dt="2025-03-24T14:48:51.644" v="120" actId="1036"/>
          <ac:spMkLst>
            <pc:docMk/>
            <pc:sldMk cId="1142874721" sldId="734"/>
            <ac:spMk id="217" creationId="{00000000-0000-0000-0000-000000000000}"/>
          </ac:spMkLst>
        </pc:spChg>
        <pc:spChg chg="mod">
          <ac:chgData name="Khatate, Kajal (Contractor)" userId="85dcc531-b7e4-4113-ab00-dce620ad7967" providerId="ADAL" clId="{C307B65F-89AE-4F1A-9445-3A9404C6CDD7}" dt="2025-03-24T16:06:09.376" v="700" actId="14100"/>
          <ac:spMkLst>
            <pc:docMk/>
            <pc:sldMk cId="1142874721" sldId="734"/>
            <ac:spMk id="227" creationId="{00000000-0000-0000-0000-000000000000}"/>
          </ac:spMkLst>
        </pc:spChg>
        <pc:spChg chg="mod">
          <ac:chgData name="Khatate, Kajal (Contractor)" userId="85dcc531-b7e4-4113-ab00-dce620ad7967" providerId="ADAL" clId="{C307B65F-89AE-4F1A-9445-3A9404C6CDD7}" dt="2025-03-24T15:41:59.814" v="557" actId="20577"/>
          <ac:spMkLst>
            <pc:docMk/>
            <pc:sldMk cId="1142874721" sldId="734"/>
            <ac:spMk id="228" creationId="{00000000-0000-0000-0000-000000000000}"/>
          </ac:spMkLst>
        </pc:spChg>
      </pc:sldChg>
      <pc:sldChg chg="modSp mod">
        <pc:chgData name="Khatate, Kajal (Contractor)" userId="85dcc531-b7e4-4113-ab00-dce620ad7967" providerId="ADAL" clId="{C307B65F-89AE-4F1A-9445-3A9404C6CDD7}" dt="2025-03-24T15:49:38.618" v="611" actId="20577"/>
        <pc:sldMkLst>
          <pc:docMk/>
          <pc:sldMk cId="1421256136" sldId="2142533689"/>
        </pc:sldMkLst>
        <pc:spChg chg="mod">
          <ac:chgData name="Khatate, Kajal (Contractor)" userId="85dcc531-b7e4-4113-ab00-dce620ad7967" providerId="ADAL" clId="{C307B65F-89AE-4F1A-9445-3A9404C6CDD7}" dt="2025-03-24T15:49:38.618" v="611" actId="20577"/>
          <ac:spMkLst>
            <pc:docMk/>
            <pc:sldMk cId="1421256136" sldId="2142533689"/>
            <ac:spMk id="100" creationId="{08843380-0C23-4EF9-9B48-906ECAEED783}"/>
          </ac:spMkLst>
        </pc:spChg>
        <pc:spChg chg="mod">
          <ac:chgData name="Khatate, Kajal (Contractor)" userId="85dcc531-b7e4-4113-ab00-dce620ad7967" providerId="ADAL" clId="{C307B65F-89AE-4F1A-9445-3A9404C6CDD7}" dt="2025-03-24T15:49:18.114" v="606" actId="947"/>
          <ac:spMkLst>
            <pc:docMk/>
            <pc:sldMk cId="1421256136" sldId="2142533689"/>
            <ac:spMk id="314" creationId="{00000000-0000-0000-0000-000000000000}"/>
          </ac:spMkLst>
        </pc:spChg>
        <pc:spChg chg="mod">
          <ac:chgData name="Khatate, Kajal (Contractor)" userId="85dcc531-b7e4-4113-ab00-dce620ad7967" providerId="ADAL" clId="{C307B65F-89AE-4F1A-9445-3A9404C6CDD7}" dt="2025-03-24T15:49:18.114" v="606" actId="947"/>
          <ac:spMkLst>
            <pc:docMk/>
            <pc:sldMk cId="1421256136" sldId="2142533689"/>
            <ac:spMk id="315" creationId="{00000000-0000-0000-0000-000000000000}"/>
          </ac:spMkLst>
        </pc:spChg>
        <pc:spChg chg="mod">
          <ac:chgData name="Khatate, Kajal (Contractor)" userId="85dcc531-b7e4-4113-ab00-dce620ad7967" providerId="ADAL" clId="{C307B65F-89AE-4F1A-9445-3A9404C6CDD7}" dt="2025-03-24T15:49:33.868" v="610" actId="14100"/>
          <ac:spMkLst>
            <pc:docMk/>
            <pc:sldMk cId="1421256136" sldId="2142533689"/>
            <ac:spMk id="319" creationId="{00000000-0000-0000-0000-000000000000}"/>
          </ac:spMkLst>
        </pc:spChg>
        <pc:spChg chg="mod">
          <ac:chgData name="Khatate, Kajal (Contractor)" userId="85dcc531-b7e4-4113-ab00-dce620ad7967" providerId="ADAL" clId="{C307B65F-89AE-4F1A-9445-3A9404C6CDD7}" dt="2025-03-24T15:49:23.544" v="607" actId="255"/>
          <ac:spMkLst>
            <pc:docMk/>
            <pc:sldMk cId="1421256136" sldId="2142533689"/>
            <ac:spMk id="320" creationId="{00000000-0000-0000-0000-000000000000}"/>
          </ac:spMkLst>
        </pc:spChg>
        <pc:spChg chg="mod">
          <ac:chgData name="Khatate, Kajal (Contractor)" userId="85dcc531-b7e4-4113-ab00-dce620ad7967" providerId="ADAL" clId="{C307B65F-89AE-4F1A-9445-3A9404C6CDD7}" dt="2025-03-24T15:49:23.544" v="607" actId="255"/>
          <ac:spMkLst>
            <pc:docMk/>
            <pc:sldMk cId="1421256136" sldId="2142533689"/>
            <ac:spMk id="322" creationId="{00000000-0000-0000-0000-000000000000}"/>
          </ac:spMkLst>
        </pc:spChg>
      </pc:sldChg>
      <pc:sldChg chg="modSp mod modNotes">
        <pc:chgData name="Khatate, Kajal (Contractor)" userId="85dcc531-b7e4-4113-ab00-dce620ad7967" providerId="ADAL" clId="{C307B65F-89AE-4F1A-9445-3A9404C6CDD7}" dt="2025-03-24T16:27:05.270" v="853" actId="404"/>
        <pc:sldMkLst>
          <pc:docMk/>
          <pc:sldMk cId="3345369386" sldId="2142533707"/>
        </pc:sldMkLst>
        <pc:spChg chg="mod">
          <ac:chgData name="Khatate, Kajal (Contractor)" userId="85dcc531-b7e4-4113-ab00-dce620ad7967" providerId="ADAL" clId="{C307B65F-89AE-4F1A-9445-3A9404C6CDD7}" dt="2025-03-24T14:36:02.563" v="36" actId="255"/>
          <ac:spMkLst>
            <pc:docMk/>
            <pc:sldMk cId="3345369386" sldId="2142533707"/>
            <ac:spMk id="16" creationId="{3C5CACE2-69E3-5345-AFBB-FA6B5CBBF74F}"/>
          </ac:spMkLst>
        </pc:spChg>
        <pc:spChg chg="mod">
          <ac:chgData name="Khatate, Kajal (Contractor)" userId="85dcc531-b7e4-4113-ab00-dce620ad7967" providerId="ADAL" clId="{C307B65F-89AE-4F1A-9445-3A9404C6CDD7}" dt="2025-03-24T15:03:53.005" v="232" actId="20577"/>
          <ac:spMkLst>
            <pc:docMk/>
            <pc:sldMk cId="3345369386" sldId="2142533707"/>
            <ac:spMk id="18" creationId="{35946CC1-2A38-6843-91EF-7C4447729FA8}"/>
          </ac:spMkLst>
        </pc:spChg>
        <pc:spChg chg="mod">
          <ac:chgData name="Khatate, Kajal (Contractor)" userId="85dcc531-b7e4-4113-ab00-dce620ad7967" providerId="ADAL" clId="{C307B65F-89AE-4F1A-9445-3A9404C6CDD7}" dt="2025-03-24T14:35:55.545" v="34" actId="255"/>
          <ac:spMkLst>
            <pc:docMk/>
            <pc:sldMk cId="3345369386" sldId="2142533707"/>
            <ac:spMk id="19" creationId="{34EDC52B-41F6-0747-B134-2EEF0D4F5406}"/>
          </ac:spMkLst>
        </pc:spChg>
        <pc:spChg chg="mod">
          <ac:chgData name="Khatate, Kajal (Contractor)" userId="85dcc531-b7e4-4113-ab00-dce620ad7967" providerId="ADAL" clId="{C307B65F-89AE-4F1A-9445-3A9404C6CDD7}" dt="2025-03-24T14:36:12.872" v="38" actId="255"/>
          <ac:spMkLst>
            <pc:docMk/>
            <pc:sldMk cId="3345369386" sldId="2142533707"/>
            <ac:spMk id="20" creationId="{43C0AEA7-A73A-BA40-9422-23D55916AD18}"/>
          </ac:spMkLst>
        </pc:spChg>
        <pc:spChg chg="mod">
          <ac:chgData name="Khatate, Kajal (Contractor)" userId="85dcc531-b7e4-4113-ab00-dce620ad7967" providerId="ADAL" clId="{C307B65F-89AE-4F1A-9445-3A9404C6CDD7}" dt="2025-03-24T14:35:48.117" v="33" actId="14100"/>
          <ac:spMkLst>
            <pc:docMk/>
            <pc:sldMk cId="3345369386" sldId="2142533707"/>
            <ac:spMk id="29" creationId="{9C8559B5-915D-4193-9366-F0DFBC4B0B39}"/>
          </ac:spMkLst>
        </pc:spChg>
        <pc:spChg chg="mod">
          <ac:chgData name="Khatate, Kajal (Contractor)" userId="85dcc531-b7e4-4113-ab00-dce620ad7967" providerId="ADAL" clId="{C307B65F-89AE-4F1A-9445-3A9404C6CDD7}" dt="2025-03-24T15:04:15.221" v="235" actId="14100"/>
          <ac:spMkLst>
            <pc:docMk/>
            <pc:sldMk cId="3345369386" sldId="2142533707"/>
            <ac:spMk id="34" creationId="{43C0AEA7-A73A-BA40-9422-23D55916AD18}"/>
          </ac:spMkLst>
        </pc:spChg>
      </pc:sldChg>
      <pc:sldChg chg="modSp mod">
        <pc:chgData name="Khatate, Kajal (Contractor)" userId="85dcc531-b7e4-4113-ab00-dce620ad7967" providerId="ADAL" clId="{C307B65F-89AE-4F1A-9445-3A9404C6CDD7}" dt="2025-03-24T16:34:29.855" v="860" actId="20577"/>
        <pc:sldMkLst>
          <pc:docMk/>
          <pc:sldMk cId="3586920613" sldId="2142533709"/>
        </pc:sldMkLst>
        <pc:spChg chg="mod">
          <ac:chgData name="Khatate, Kajal (Contractor)" userId="85dcc531-b7e4-4113-ab00-dce620ad7967" providerId="ADAL" clId="{C307B65F-89AE-4F1A-9445-3A9404C6CDD7}" dt="2025-03-24T16:34:29.855" v="860" actId="20577"/>
          <ac:spMkLst>
            <pc:docMk/>
            <pc:sldMk cId="3586920613" sldId="2142533709"/>
            <ac:spMk id="91" creationId="{00000000-0000-0000-0000-000000000000}"/>
          </ac:spMkLst>
        </pc:spChg>
        <pc:spChg chg="mod">
          <ac:chgData name="Khatate, Kajal (Contractor)" userId="85dcc531-b7e4-4113-ab00-dce620ad7967" providerId="ADAL" clId="{C307B65F-89AE-4F1A-9445-3A9404C6CDD7}" dt="2025-03-24T15:26:14.540" v="490" actId="313"/>
          <ac:spMkLst>
            <pc:docMk/>
            <pc:sldMk cId="3586920613" sldId="2142533709"/>
            <ac:spMk id="136" creationId="{00000000-0000-0000-0000-000000000000}"/>
          </ac:spMkLst>
        </pc:spChg>
        <pc:spChg chg="mod">
          <ac:chgData name="Khatate, Kajal (Contractor)" userId="85dcc531-b7e4-4113-ab00-dce620ad7967" providerId="ADAL" clId="{C307B65F-89AE-4F1A-9445-3A9404C6CDD7}" dt="2025-03-24T15:13:17.501" v="380" actId="255"/>
          <ac:spMkLst>
            <pc:docMk/>
            <pc:sldMk cId="3586920613" sldId="2142533709"/>
            <ac:spMk id="138" creationId="{00000000-0000-0000-0000-000000000000}"/>
          </ac:spMkLst>
        </pc:spChg>
        <pc:spChg chg="mod">
          <ac:chgData name="Khatate, Kajal (Contractor)" userId="85dcc531-b7e4-4113-ab00-dce620ad7967" providerId="ADAL" clId="{C307B65F-89AE-4F1A-9445-3A9404C6CDD7}" dt="2025-03-24T16:17:42.175" v="808" actId="1036"/>
          <ac:spMkLst>
            <pc:docMk/>
            <pc:sldMk cId="3586920613" sldId="2142533709"/>
            <ac:spMk id="177" creationId="{00000000-0000-0000-0000-000000000000}"/>
          </ac:spMkLst>
        </pc:spChg>
        <pc:spChg chg="mod">
          <ac:chgData name="Khatate, Kajal (Contractor)" userId="85dcc531-b7e4-4113-ab00-dce620ad7967" providerId="ADAL" clId="{C307B65F-89AE-4F1A-9445-3A9404C6CDD7}" dt="2025-03-24T14:40:21.471" v="90" actId="14100"/>
          <ac:spMkLst>
            <pc:docMk/>
            <pc:sldMk cId="3586920613" sldId="2142533709"/>
            <ac:spMk id="188" creationId="{00000000-0000-0000-0000-000000000000}"/>
          </ac:spMkLst>
        </pc:spChg>
        <pc:spChg chg="mod">
          <ac:chgData name="Khatate, Kajal (Contractor)" userId="85dcc531-b7e4-4113-ab00-dce620ad7967" providerId="ADAL" clId="{C307B65F-89AE-4F1A-9445-3A9404C6CDD7}" dt="2025-03-24T15:26:15.248" v="491" actId="313"/>
          <ac:spMkLst>
            <pc:docMk/>
            <pc:sldMk cId="3586920613" sldId="2142533709"/>
            <ac:spMk id="191" creationId="{00000000-0000-0000-0000-000000000000}"/>
          </ac:spMkLst>
        </pc:spChg>
        <pc:spChg chg="mod">
          <ac:chgData name="Khatate, Kajal (Contractor)" userId="85dcc531-b7e4-4113-ab00-dce620ad7967" providerId="ADAL" clId="{C307B65F-89AE-4F1A-9445-3A9404C6CDD7}" dt="2025-03-24T15:13:12.042" v="379" actId="1035"/>
          <ac:spMkLst>
            <pc:docMk/>
            <pc:sldMk cId="3586920613" sldId="2142533709"/>
            <ac:spMk id="231" creationId="{00000000-0000-0000-0000-000000000000}"/>
          </ac:spMkLst>
        </pc:spChg>
        <pc:spChg chg="mod">
          <ac:chgData name="Khatate, Kajal (Contractor)" userId="85dcc531-b7e4-4113-ab00-dce620ad7967" providerId="ADAL" clId="{C307B65F-89AE-4F1A-9445-3A9404C6CDD7}" dt="2025-03-24T15:32:03.186" v="497" actId="1035"/>
          <ac:spMkLst>
            <pc:docMk/>
            <pc:sldMk cId="3586920613" sldId="2142533709"/>
            <ac:spMk id="244" creationId="{00000000-0000-0000-0000-000000000000}"/>
          </ac:spMkLst>
        </pc:spChg>
        <pc:spChg chg="mod">
          <ac:chgData name="Khatate, Kajal (Contractor)" userId="85dcc531-b7e4-4113-ab00-dce620ad7967" providerId="ADAL" clId="{C307B65F-89AE-4F1A-9445-3A9404C6CDD7}" dt="2025-03-24T15:32:18.259" v="498" actId="947"/>
          <ac:spMkLst>
            <pc:docMk/>
            <pc:sldMk cId="3586920613" sldId="2142533709"/>
            <ac:spMk id="271" creationId="{00000000-0000-0000-0000-000000000000}"/>
          </ac:spMkLst>
        </pc:spChg>
        <pc:spChg chg="mod">
          <ac:chgData name="Khatate, Kajal (Contractor)" userId="85dcc531-b7e4-4113-ab00-dce620ad7967" providerId="ADAL" clId="{C307B65F-89AE-4F1A-9445-3A9404C6CDD7}" dt="2025-03-24T15:26:16.382" v="492" actId="313"/>
          <ac:spMkLst>
            <pc:docMk/>
            <pc:sldMk cId="3586920613" sldId="2142533709"/>
            <ac:spMk id="298" creationId="{00000000-0000-0000-0000-000000000000}"/>
          </ac:spMkLst>
        </pc:spChg>
      </pc:sldChg>
      <pc:sldChg chg="modSp mod">
        <pc:chgData name="Khatate, Kajal (Contractor)" userId="85dcc531-b7e4-4113-ab00-dce620ad7967" providerId="ADAL" clId="{C307B65F-89AE-4F1A-9445-3A9404C6CDD7}" dt="2025-03-24T16:19:42.213" v="841" actId="1035"/>
        <pc:sldMkLst>
          <pc:docMk/>
          <pc:sldMk cId="3977171144" sldId="2142533718"/>
        </pc:sldMkLst>
        <pc:spChg chg="mod">
          <ac:chgData name="Khatate, Kajal (Contractor)" userId="85dcc531-b7e4-4113-ab00-dce620ad7967" providerId="ADAL" clId="{C307B65F-89AE-4F1A-9445-3A9404C6CDD7}" dt="2025-03-24T16:19:42.213" v="841" actId="1035"/>
          <ac:spMkLst>
            <pc:docMk/>
            <pc:sldMk cId="3977171144" sldId="2142533718"/>
            <ac:spMk id="21" creationId="{00000000-0000-0000-0000-000000000000}"/>
          </ac:spMkLst>
        </pc:spChg>
        <pc:spChg chg="mod">
          <ac:chgData name="Khatate, Kajal (Contractor)" userId="85dcc531-b7e4-4113-ab00-dce620ad7967" providerId="ADAL" clId="{C307B65F-89AE-4F1A-9445-3A9404C6CDD7}" dt="2025-03-24T15:48:24.848" v="601" actId="20577"/>
          <ac:spMkLst>
            <pc:docMk/>
            <pc:sldMk cId="3977171144" sldId="2142533718"/>
            <ac:spMk id="76" creationId="{00000000-0000-0000-0000-000000000000}"/>
          </ac:spMkLst>
        </pc:spChg>
        <pc:spChg chg="mod">
          <ac:chgData name="Khatate, Kajal (Contractor)" userId="85dcc531-b7e4-4113-ab00-dce620ad7967" providerId="ADAL" clId="{C307B65F-89AE-4F1A-9445-3A9404C6CDD7}" dt="2025-03-24T16:11:04.443" v="710" actId="20577"/>
          <ac:spMkLst>
            <pc:docMk/>
            <pc:sldMk cId="3977171144" sldId="2142533718"/>
            <ac:spMk id="77" creationId="{00000000-0000-0000-0000-000000000000}"/>
          </ac:spMkLst>
        </pc:spChg>
        <pc:spChg chg="mod">
          <ac:chgData name="Khatate, Kajal (Contractor)" userId="85dcc531-b7e4-4113-ab00-dce620ad7967" providerId="ADAL" clId="{C307B65F-89AE-4F1A-9445-3A9404C6CDD7}" dt="2025-03-24T14:54:33.225" v="170" actId="14100"/>
          <ac:spMkLst>
            <pc:docMk/>
            <pc:sldMk cId="3977171144" sldId="2142533718"/>
            <ac:spMk id="79" creationId="{00000000-0000-0000-0000-000000000000}"/>
          </ac:spMkLst>
        </pc:spChg>
        <pc:spChg chg="mod">
          <ac:chgData name="Khatate, Kajal (Contractor)" userId="85dcc531-b7e4-4113-ab00-dce620ad7967" providerId="ADAL" clId="{C307B65F-89AE-4F1A-9445-3A9404C6CDD7}" dt="2025-03-24T15:48:19.223" v="599" actId="20577"/>
          <ac:spMkLst>
            <pc:docMk/>
            <pc:sldMk cId="3977171144" sldId="2142533718"/>
            <ac:spMk id="80" creationId="{00000000-0000-0000-0000-000000000000}"/>
          </ac:spMkLst>
        </pc:spChg>
        <pc:spChg chg="mod">
          <ac:chgData name="Khatate, Kajal (Contractor)" userId="85dcc531-b7e4-4113-ab00-dce620ad7967" providerId="ADAL" clId="{C307B65F-89AE-4F1A-9445-3A9404C6CDD7}" dt="2025-03-24T14:54:35.307" v="171" actId="14100"/>
          <ac:spMkLst>
            <pc:docMk/>
            <pc:sldMk cId="3977171144" sldId="2142533718"/>
            <ac:spMk id="81" creationId="{00000000-0000-0000-0000-000000000000}"/>
          </ac:spMkLst>
        </pc:spChg>
        <pc:spChg chg="mod">
          <ac:chgData name="Khatate, Kajal (Contractor)" userId="85dcc531-b7e4-4113-ab00-dce620ad7967" providerId="ADAL" clId="{C307B65F-89AE-4F1A-9445-3A9404C6CDD7}" dt="2025-03-24T15:48:21.988" v="600" actId="20577"/>
          <ac:spMkLst>
            <pc:docMk/>
            <pc:sldMk cId="3977171144" sldId="2142533718"/>
            <ac:spMk id="89" creationId="{00000000-0000-0000-0000-000000000000}"/>
          </ac:spMkLst>
        </pc:spChg>
      </pc:sldChg>
      <pc:sldChg chg="modSp mod modNotesTx">
        <pc:chgData name="Khatate, Kajal (Contractor)" userId="85dcc531-b7e4-4113-ab00-dce620ad7967" providerId="ADAL" clId="{C307B65F-89AE-4F1A-9445-3A9404C6CDD7}" dt="2025-03-24T15:26:13.283" v="488" actId="313"/>
        <pc:sldMkLst>
          <pc:docMk/>
          <pc:sldMk cId="410365679" sldId="2142533719"/>
        </pc:sldMkLst>
        <pc:spChg chg="mod">
          <ac:chgData name="Khatate, Kajal (Contractor)" userId="85dcc531-b7e4-4113-ab00-dce620ad7967" providerId="ADAL" clId="{C307B65F-89AE-4F1A-9445-3A9404C6CDD7}" dt="2025-03-24T15:08:54.826" v="287" actId="20577"/>
          <ac:spMkLst>
            <pc:docMk/>
            <pc:sldMk cId="410365679" sldId="2142533719"/>
            <ac:spMk id="67" creationId="{00000000-0000-0000-0000-000000000000}"/>
          </ac:spMkLst>
        </pc:spChg>
        <pc:spChg chg="mod">
          <ac:chgData name="Khatate, Kajal (Contractor)" userId="85dcc531-b7e4-4113-ab00-dce620ad7967" providerId="ADAL" clId="{C307B65F-89AE-4F1A-9445-3A9404C6CDD7}" dt="2025-03-24T15:08:35.976" v="284" actId="1035"/>
          <ac:spMkLst>
            <pc:docMk/>
            <pc:sldMk cId="410365679" sldId="2142533719"/>
            <ac:spMk id="114" creationId="{D0C93E99-AD83-4CAA-9644-98701F33AE76}"/>
          </ac:spMkLst>
        </pc:spChg>
      </pc:sldChg>
      <pc:sldChg chg="modSp mod">
        <pc:chgData name="Khatate, Kajal (Contractor)" userId="85dcc531-b7e4-4113-ab00-dce620ad7967" providerId="ADAL" clId="{C307B65F-89AE-4F1A-9445-3A9404C6CDD7}" dt="2025-03-24T15:02:51.142" v="225" actId="20577"/>
        <pc:sldMkLst>
          <pc:docMk/>
          <pc:sldMk cId="2678395845" sldId="2142533721"/>
        </pc:sldMkLst>
        <pc:spChg chg="mod">
          <ac:chgData name="Khatate, Kajal (Contractor)" userId="85dcc531-b7e4-4113-ab00-dce620ad7967" providerId="ADAL" clId="{C307B65F-89AE-4F1A-9445-3A9404C6CDD7}" dt="2025-03-24T15:02:42.565" v="223" actId="20577"/>
          <ac:spMkLst>
            <pc:docMk/>
            <pc:sldMk cId="2678395845" sldId="2142533721"/>
            <ac:spMk id="9" creationId="{00000000-0000-0000-0000-000000000000}"/>
          </ac:spMkLst>
        </pc:spChg>
        <pc:spChg chg="mod">
          <ac:chgData name="Khatate, Kajal (Contractor)" userId="85dcc531-b7e4-4113-ab00-dce620ad7967" providerId="ADAL" clId="{C307B65F-89AE-4F1A-9445-3A9404C6CDD7}" dt="2025-03-24T15:02:38.090" v="222" actId="255"/>
          <ac:spMkLst>
            <pc:docMk/>
            <pc:sldMk cId="2678395845" sldId="2142533721"/>
            <ac:spMk id="10" creationId="{00000000-0000-0000-0000-000000000000}"/>
          </ac:spMkLst>
        </pc:spChg>
        <pc:spChg chg="mod">
          <ac:chgData name="Khatate, Kajal (Contractor)" userId="85dcc531-b7e4-4113-ab00-dce620ad7967" providerId="ADAL" clId="{C307B65F-89AE-4F1A-9445-3A9404C6CDD7}" dt="2025-03-24T15:02:38.090" v="222" actId="255"/>
          <ac:spMkLst>
            <pc:docMk/>
            <pc:sldMk cId="2678395845" sldId="2142533721"/>
            <ac:spMk id="11" creationId="{00000000-0000-0000-0000-000000000000}"/>
          </ac:spMkLst>
        </pc:spChg>
        <pc:spChg chg="mod">
          <ac:chgData name="Khatate, Kajal (Contractor)" userId="85dcc531-b7e4-4113-ab00-dce620ad7967" providerId="ADAL" clId="{C307B65F-89AE-4F1A-9445-3A9404C6CDD7}" dt="2025-03-24T15:02:51.142" v="225" actId="20577"/>
          <ac:spMkLst>
            <pc:docMk/>
            <pc:sldMk cId="2678395845" sldId="2142533721"/>
            <ac:spMk id="12" creationId="{00000000-0000-0000-0000-000000000000}"/>
          </ac:spMkLst>
        </pc:spChg>
        <pc:spChg chg="mod">
          <ac:chgData name="Khatate, Kajal (Contractor)" userId="85dcc531-b7e4-4113-ab00-dce620ad7967" providerId="ADAL" clId="{C307B65F-89AE-4F1A-9445-3A9404C6CDD7}" dt="2025-03-24T15:02:38.090" v="222" actId="255"/>
          <ac:spMkLst>
            <pc:docMk/>
            <pc:sldMk cId="2678395845" sldId="2142533721"/>
            <ac:spMk id="14" creationId="{00000000-0000-0000-0000-000000000000}"/>
          </ac:spMkLst>
        </pc:spChg>
        <pc:spChg chg="mod">
          <ac:chgData name="Khatate, Kajal (Contractor)" userId="85dcc531-b7e4-4113-ab00-dce620ad7967" providerId="ADAL" clId="{C307B65F-89AE-4F1A-9445-3A9404C6CDD7}" dt="2025-03-24T15:02:02.766" v="205" actId="1076"/>
          <ac:spMkLst>
            <pc:docMk/>
            <pc:sldMk cId="2678395845" sldId="2142533721"/>
            <ac:spMk id="15" creationId="{00000000-0000-0000-0000-000000000000}"/>
          </ac:spMkLst>
        </pc:spChg>
        <pc:spChg chg="mod">
          <ac:chgData name="Khatate, Kajal (Contractor)" userId="85dcc531-b7e4-4113-ab00-dce620ad7967" providerId="ADAL" clId="{C307B65F-89AE-4F1A-9445-3A9404C6CDD7}" dt="2025-03-24T15:02:13.614" v="208" actId="14100"/>
          <ac:spMkLst>
            <pc:docMk/>
            <pc:sldMk cId="2678395845" sldId="2142533721"/>
            <ac:spMk id="32" creationId="{00000000-0000-0000-0000-000000000000}"/>
          </ac:spMkLst>
        </pc:spChg>
        <pc:spChg chg="mod">
          <ac:chgData name="Khatate, Kajal (Contractor)" userId="85dcc531-b7e4-4113-ab00-dce620ad7967" providerId="ADAL" clId="{C307B65F-89AE-4F1A-9445-3A9404C6CDD7}" dt="2025-03-24T15:02:17.153" v="212" actId="1036"/>
          <ac:spMkLst>
            <pc:docMk/>
            <pc:sldMk cId="2678395845" sldId="2142533721"/>
            <ac:spMk id="51" creationId="{00000000-0000-0000-0000-000000000000}"/>
          </ac:spMkLst>
        </pc:spChg>
        <pc:spChg chg="mod">
          <ac:chgData name="Khatate, Kajal (Contractor)" userId="85dcc531-b7e4-4113-ab00-dce620ad7967" providerId="ADAL" clId="{C307B65F-89AE-4F1A-9445-3A9404C6CDD7}" dt="2025-03-24T15:02:17.153" v="212" actId="1036"/>
          <ac:spMkLst>
            <pc:docMk/>
            <pc:sldMk cId="2678395845" sldId="2142533721"/>
            <ac:spMk id="52" creationId="{00000000-0000-0000-0000-000000000000}"/>
          </ac:spMkLst>
        </pc:spChg>
        <pc:spChg chg="mod">
          <ac:chgData name="Khatate, Kajal (Contractor)" userId="85dcc531-b7e4-4113-ab00-dce620ad7967" providerId="ADAL" clId="{C307B65F-89AE-4F1A-9445-3A9404C6CDD7}" dt="2025-03-24T15:02:17.153" v="212" actId="1036"/>
          <ac:spMkLst>
            <pc:docMk/>
            <pc:sldMk cId="2678395845" sldId="2142533721"/>
            <ac:spMk id="53" creationId="{00000000-0000-0000-0000-000000000000}"/>
          </ac:spMkLst>
        </pc:spChg>
        <pc:spChg chg="mod">
          <ac:chgData name="Khatate, Kajal (Contractor)" userId="85dcc531-b7e4-4113-ab00-dce620ad7967" providerId="ADAL" clId="{C307B65F-89AE-4F1A-9445-3A9404C6CDD7}" dt="2025-03-24T15:02:17.153" v="212" actId="1036"/>
          <ac:spMkLst>
            <pc:docMk/>
            <pc:sldMk cId="2678395845" sldId="2142533721"/>
            <ac:spMk id="54" creationId="{00000000-0000-0000-0000-000000000000}"/>
          </ac:spMkLst>
        </pc:spChg>
        <pc:spChg chg="mod">
          <ac:chgData name="Khatate, Kajal (Contractor)" userId="85dcc531-b7e4-4113-ab00-dce620ad7967" providerId="ADAL" clId="{C307B65F-89AE-4F1A-9445-3A9404C6CDD7}" dt="2025-03-24T15:02:17.153" v="212" actId="1036"/>
          <ac:spMkLst>
            <pc:docMk/>
            <pc:sldMk cId="2678395845" sldId="2142533721"/>
            <ac:spMk id="55" creationId="{00000000-0000-0000-0000-000000000000}"/>
          </ac:spMkLst>
        </pc:spChg>
        <pc:spChg chg="mod">
          <ac:chgData name="Khatate, Kajal (Contractor)" userId="85dcc531-b7e4-4113-ab00-dce620ad7967" providerId="ADAL" clId="{C307B65F-89AE-4F1A-9445-3A9404C6CDD7}" dt="2025-03-24T15:02:17.153" v="212" actId="1036"/>
          <ac:spMkLst>
            <pc:docMk/>
            <pc:sldMk cId="2678395845" sldId="2142533721"/>
            <ac:spMk id="56" creationId="{00000000-0000-0000-0000-000000000000}"/>
          </ac:spMkLst>
        </pc:spChg>
        <pc:spChg chg="mod">
          <ac:chgData name="Khatate, Kajal (Contractor)" userId="85dcc531-b7e4-4113-ab00-dce620ad7967" providerId="ADAL" clId="{C307B65F-89AE-4F1A-9445-3A9404C6CDD7}" dt="2025-03-24T15:02:17.153" v="212" actId="1036"/>
          <ac:spMkLst>
            <pc:docMk/>
            <pc:sldMk cId="2678395845" sldId="2142533721"/>
            <ac:spMk id="57" creationId="{00000000-0000-0000-0000-000000000000}"/>
          </ac:spMkLst>
        </pc:spChg>
        <pc:spChg chg="mod">
          <ac:chgData name="Khatate, Kajal (Contractor)" userId="85dcc531-b7e4-4113-ab00-dce620ad7967" providerId="ADAL" clId="{C307B65F-89AE-4F1A-9445-3A9404C6CDD7}" dt="2025-03-24T15:02:17.153" v="212" actId="1036"/>
          <ac:spMkLst>
            <pc:docMk/>
            <pc:sldMk cId="2678395845" sldId="2142533721"/>
            <ac:spMk id="58" creationId="{00000000-0000-0000-0000-000000000000}"/>
          </ac:spMkLst>
        </pc:spChg>
        <pc:spChg chg="mod">
          <ac:chgData name="Khatate, Kajal (Contractor)" userId="85dcc531-b7e4-4113-ab00-dce620ad7967" providerId="ADAL" clId="{C307B65F-89AE-4F1A-9445-3A9404C6CDD7}" dt="2025-03-24T15:02:17.153" v="212" actId="1036"/>
          <ac:spMkLst>
            <pc:docMk/>
            <pc:sldMk cId="2678395845" sldId="2142533721"/>
            <ac:spMk id="59" creationId="{00000000-0000-0000-0000-000000000000}"/>
          </ac:spMkLst>
        </pc:spChg>
        <pc:spChg chg="mod">
          <ac:chgData name="Khatate, Kajal (Contractor)" userId="85dcc531-b7e4-4113-ab00-dce620ad7967" providerId="ADAL" clId="{C307B65F-89AE-4F1A-9445-3A9404C6CDD7}" dt="2025-03-24T15:02:17.153" v="212" actId="1036"/>
          <ac:spMkLst>
            <pc:docMk/>
            <pc:sldMk cId="2678395845" sldId="2142533721"/>
            <ac:spMk id="60" creationId="{00000000-0000-0000-0000-000000000000}"/>
          </ac:spMkLst>
        </pc:spChg>
        <pc:spChg chg="mod">
          <ac:chgData name="Khatate, Kajal (Contractor)" userId="85dcc531-b7e4-4113-ab00-dce620ad7967" providerId="ADAL" clId="{C307B65F-89AE-4F1A-9445-3A9404C6CDD7}" dt="2025-03-24T15:02:13.614" v="208" actId="14100"/>
          <ac:spMkLst>
            <pc:docMk/>
            <pc:sldMk cId="2678395845" sldId="2142533721"/>
            <ac:spMk id="62" creationId="{00000000-0000-0000-0000-000000000000}"/>
          </ac:spMkLst>
        </pc:spChg>
        <pc:spChg chg="mod">
          <ac:chgData name="Khatate, Kajal (Contractor)" userId="85dcc531-b7e4-4113-ab00-dce620ad7967" providerId="ADAL" clId="{C307B65F-89AE-4F1A-9445-3A9404C6CDD7}" dt="2025-03-24T15:02:38.090" v="222" actId="255"/>
          <ac:spMkLst>
            <pc:docMk/>
            <pc:sldMk cId="2678395845" sldId="2142533721"/>
            <ac:spMk id="63" creationId="{00000000-0000-0000-0000-000000000000}"/>
          </ac:spMkLst>
        </pc:spChg>
      </pc:sldChg>
      <pc:sldChg chg="modSp mod">
        <pc:chgData name="Khatate, Kajal (Contractor)" userId="85dcc531-b7e4-4113-ab00-dce620ad7967" providerId="ADAL" clId="{C307B65F-89AE-4F1A-9445-3A9404C6CDD7}" dt="2025-03-24T15:46:32.567" v="586" actId="14100"/>
        <pc:sldMkLst>
          <pc:docMk/>
          <pc:sldMk cId="433636594" sldId="2147470494"/>
        </pc:sldMkLst>
        <pc:spChg chg="mod">
          <ac:chgData name="Khatate, Kajal (Contractor)" userId="85dcc531-b7e4-4113-ab00-dce620ad7967" providerId="ADAL" clId="{C307B65F-89AE-4F1A-9445-3A9404C6CDD7}" dt="2025-03-24T14:54:05.454" v="166" actId="14100"/>
          <ac:spMkLst>
            <pc:docMk/>
            <pc:sldMk cId="433636594" sldId="2147470494"/>
            <ac:spMk id="2" creationId="{726DE92D-FFE5-EBC8-9680-D1BB46295461}"/>
          </ac:spMkLst>
        </pc:spChg>
        <pc:spChg chg="mod">
          <ac:chgData name="Khatate, Kajal (Contractor)" userId="85dcc531-b7e4-4113-ab00-dce620ad7967" providerId="ADAL" clId="{C307B65F-89AE-4F1A-9445-3A9404C6CDD7}" dt="2025-03-24T15:45:49.733" v="582" actId="255"/>
          <ac:spMkLst>
            <pc:docMk/>
            <pc:sldMk cId="433636594" sldId="2147470494"/>
            <ac:spMk id="4" creationId="{51C5F995-A143-F38D-EF4C-206C7E5EBC5F}"/>
          </ac:spMkLst>
        </pc:spChg>
        <pc:spChg chg="mod">
          <ac:chgData name="Khatate, Kajal (Contractor)" userId="85dcc531-b7e4-4113-ab00-dce620ad7967" providerId="ADAL" clId="{C307B65F-89AE-4F1A-9445-3A9404C6CDD7}" dt="2025-03-24T15:45:46.158" v="581" actId="255"/>
          <ac:spMkLst>
            <pc:docMk/>
            <pc:sldMk cId="433636594" sldId="2147470494"/>
            <ac:spMk id="5" creationId="{1920DF2B-C55E-83AB-3251-73EFA6FC834F}"/>
          </ac:spMkLst>
        </pc:spChg>
        <pc:spChg chg="mod">
          <ac:chgData name="Khatate, Kajal (Contractor)" userId="85dcc531-b7e4-4113-ab00-dce620ad7967" providerId="ADAL" clId="{C307B65F-89AE-4F1A-9445-3A9404C6CDD7}" dt="2025-03-24T15:45:42.644" v="580" actId="255"/>
          <ac:spMkLst>
            <pc:docMk/>
            <pc:sldMk cId="433636594" sldId="2147470494"/>
            <ac:spMk id="6" creationId="{3FD345B7-951B-0666-ABFF-4A85EE82F7FB}"/>
          </ac:spMkLst>
        </pc:spChg>
        <pc:spChg chg="mod">
          <ac:chgData name="Khatate, Kajal (Contractor)" userId="85dcc531-b7e4-4113-ab00-dce620ad7967" providerId="ADAL" clId="{C307B65F-89AE-4F1A-9445-3A9404C6CDD7}" dt="2025-03-24T15:45:55.531" v="583" actId="255"/>
          <ac:spMkLst>
            <pc:docMk/>
            <pc:sldMk cId="433636594" sldId="2147470494"/>
            <ac:spMk id="7" creationId="{23368454-9CB3-B1F5-4080-C16767703ECE}"/>
          </ac:spMkLst>
        </pc:spChg>
        <pc:spChg chg="mod">
          <ac:chgData name="Khatate, Kajal (Contractor)" userId="85dcc531-b7e4-4113-ab00-dce620ad7967" providerId="ADAL" clId="{C307B65F-89AE-4F1A-9445-3A9404C6CDD7}" dt="2025-03-24T15:46:00.976" v="584" actId="255"/>
          <ac:spMkLst>
            <pc:docMk/>
            <pc:sldMk cId="433636594" sldId="2147470494"/>
            <ac:spMk id="8" creationId="{22E0CCEB-9FBA-4FC0-F65D-D9F300F8E45D}"/>
          </ac:spMkLst>
        </pc:spChg>
        <pc:spChg chg="mod">
          <ac:chgData name="Khatate, Kajal (Contractor)" userId="85dcc531-b7e4-4113-ab00-dce620ad7967" providerId="ADAL" clId="{C307B65F-89AE-4F1A-9445-3A9404C6CDD7}" dt="2025-03-24T15:46:32.567" v="586" actId="14100"/>
          <ac:spMkLst>
            <pc:docMk/>
            <pc:sldMk cId="433636594" sldId="2147470494"/>
            <ac:spMk id="13" creationId="{19AE9C1C-479F-F7D0-B497-E8B98E65166A}"/>
          </ac:spMkLst>
        </pc:spChg>
      </pc:sldChg>
      <pc:sldChg chg="modSp">
        <pc:chgData name="Khatate, Kajal (Contractor)" userId="85dcc531-b7e4-4113-ab00-dce620ad7967" providerId="ADAL" clId="{C307B65F-89AE-4F1A-9445-3A9404C6CDD7}" dt="2025-03-24T14:33:10.500" v="0" actId="14100"/>
        <pc:sldMkLst>
          <pc:docMk/>
          <pc:sldMk cId="1174257599" sldId="2147470496"/>
        </pc:sldMkLst>
        <pc:spChg chg="mod">
          <ac:chgData name="Khatate, Kajal (Contractor)" userId="85dcc531-b7e4-4113-ab00-dce620ad7967" providerId="ADAL" clId="{C307B65F-89AE-4F1A-9445-3A9404C6CDD7}" dt="2025-03-24T14:33:10.500" v="0" actId="14100"/>
          <ac:spMkLst>
            <pc:docMk/>
            <pc:sldMk cId="1174257599" sldId="2147470496"/>
            <ac:spMk id="6" creationId="{1A45FB14-C9D8-6B6A-3D70-E09BD9A0F008}"/>
          </ac:spMkLst>
        </pc:spChg>
      </pc:sldChg>
      <pc:sldMasterChg chg="modSp mod">
        <pc:chgData name="Khatate, Kajal (Contractor)" userId="85dcc531-b7e4-4113-ab00-dce620ad7967" providerId="ADAL" clId="{C307B65F-89AE-4F1A-9445-3A9404C6CDD7}" dt="2025-03-24T16:16:24.293" v="781" actId="1036"/>
        <pc:sldMasterMkLst>
          <pc:docMk/>
          <pc:sldMasterMk cId="0" sldId="2147483700"/>
        </pc:sldMasterMkLst>
        <pc:spChg chg="mod">
          <ac:chgData name="Khatate, Kajal (Contractor)" userId="85dcc531-b7e4-4113-ab00-dce620ad7967" providerId="ADAL" clId="{C307B65F-89AE-4F1A-9445-3A9404C6CDD7}" dt="2025-03-24T16:16:24.293" v="781" actId="1036"/>
          <ac:spMkLst>
            <pc:docMk/>
            <pc:sldMasterMk cId="0" sldId="2147483700"/>
            <ac:spMk id="13" creationId="{00000000-0000-0000-0000-000000000000}"/>
          </ac:spMkLst>
        </pc:spChg>
      </pc:sldMasterChg>
    </pc:docChg>
  </pc:docChgLst>
  <pc:docChgLst>
    <pc:chgData name="Khatate, Kajal (Contractor)" userId="85dcc531-b7e4-4113-ab00-dce620ad7967" providerId="ADAL" clId="{4B0983E5-3309-4C3C-A198-246ADFDE74DE}"/>
    <pc:docChg chg="undo custSel modSld">
      <pc:chgData name="Khatate, Kajal (Contractor)" userId="85dcc531-b7e4-4113-ab00-dce620ad7967" providerId="ADAL" clId="{4B0983E5-3309-4C3C-A198-246ADFDE74DE}" dt="2025-03-25T15:35:10.643" v="104" actId="14100"/>
      <pc:docMkLst>
        <pc:docMk/>
      </pc:docMkLst>
      <pc:sldChg chg="modSp mod">
        <pc:chgData name="Khatate, Kajal (Contractor)" userId="85dcc531-b7e4-4113-ab00-dce620ad7967" providerId="ADAL" clId="{4B0983E5-3309-4C3C-A198-246ADFDE74DE}" dt="2025-03-25T15:10:53.342" v="80" actId="20577"/>
        <pc:sldMkLst>
          <pc:docMk/>
          <pc:sldMk cId="0" sldId="256"/>
        </pc:sldMkLst>
        <pc:spChg chg="mod">
          <ac:chgData name="Khatate, Kajal (Contractor)" userId="85dcc531-b7e4-4113-ab00-dce620ad7967" providerId="ADAL" clId="{4B0983E5-3309-4C3C-A198-246ADFDE74DE}" dt="2025-03-25T15:10:53.342" v="80" actId="20577"/>
          <ac:spMkLst>
            <pc:docMk/>
            <pc:sldMk cId="0" sldId="256"/>
            <ac:spMk id="86" creationId="{00000000-0000-0000-0000-000000000000}"/>
          </ac:spMkLst>
        </pc:spChg>
        <pc:spChg chg="mod">
          <ac:chgData name="Khatate, Kajal (Contractor)" userId="85dcc531-b7e4-4113-ab00-dce620ad7967" providerId="ADAL" clId="{4B0983E5-3309-4C3C-A198-246ADFDE74DE}" dt="2025-03-25T15:03:55.457" v="54" actId="1037"/>
          <ac:spMkLst>
            <pc:docMk/>
            <pc:sldMk cId="0" sldId="256"/>
            <ac:spMk id="111" creationId="{00000000-0000-0000-0000-000000000000}"/>
          </ac:spMkLst>
        </pc:spChg>
      </pc:sldChg>
      <pc:sldChg chg="modSp mod modNotes">
        <pc:chgData name="Khatate, Kajal (Contractor)" userId="85dcc531-b7e4-4113-ab00-dce620ad7967" providerId="ADAL" clId="{4B0983E5-3309-4C3C-A198-246ADFDE74DE}" dt="2025-03-25T07:47:55.435" v="15" actId="108"/>
        <pc:sldMkLst>
          <pc:docMk/>
          <pc:sldMk cId="3003438965" sldId="277"/>
        </pc:sldMkLst>
        <pc:spChg chg="mod">
          <ac:chgData name="Khatate, Kajal (Contractor)" userId="85dcc531-b7e4-4113-ab00-dce620ad7967" providerId="ADAL" clId="{4B0983E5-3309-4C3C-A198-246ADFDE74DE}" dt="2025-03-25T07:28:14.425" v="14" actId="20577"/>
          <ac:spMkLst>
            <pc:docMk/>
            <pc:sldMk cId="3003438965" sldId="277"/>
            <ac:spMk id="28" creationId="{6B1C6CD5-77F1-6250-A02A-16C452868B3A}"/>
          </ac:spMkLst>
        </pc:spChg>
      </pc:sldChg>
      <pc:sldChg chg="addSp delSp modSp mod modNotes">
        <pc:chgData name="Khatate, Kajal (Contractor)" userId="85dcc531-b7e4-4113-ab00-dce620ad7967" providerId="ADAL" clId="{4B0983E5-3309-4C3C-A198-246ADFDE74DE}" dt="2025-03-25T15:24:52.920" v="88" actId="14100"/>
        <pc:sldMkLst>
          <pc:docMk/>
          <pc:sldMk cId="3207198033" sldId="511"/>
        </pc:sldMkLst>
        <pc:spChg chg="add mod">
          <ac:chgData name="Khatate, Kajal (Contractor)" userId="85dcc531-b7e4-4113-ab00-dce620ad7967" providerId="ADAL" clId="{4B0983E5-3309-4C3C-A198-246ADFDE74DE}" dt="2025-03-25T15:01:59.218" v="35" actId="207"/>
          <ac:spMkLst>
            <pc:docMk/>
            <pc:sldMk cId="3207198033" sldId="511"/>
            <ac:spMk id="2" creationId="{0E47151D-E66F-F698-0E24-EB2BD24B3C66}"/>
          </ac:spMkLst>
        </pc:spChg>
        <pc:spChg chg="add del mod">
          <ac:chgData name="Khatate, Kajal (Contractor)" userId="85dcc531-b7e4-4113-ab00-dce620ad7967" providerId="ADAL" clId="{4B0983E5-3309-4C3C-A198-246ADFDE74DE}" dt="2025-03-25T15:05:45.625" v="56" actId="1036"/>
          <ac:spMkLst>
            <pc:docMk/>
            <pc:sldMk cId="3207198033" sldId="511"/>
            <ac:spMk id="27" creationId="{00000000-0000-0000-0000-000000000000}"/>
          </ac:spMkLst>
        </pc:spChg>
      </pc:sldChg>
      <pc:sldChg chg="modSp mod">
        <pc:chgData name="Khatate, Kajal (Contractor)" userId="85dcc531-b7e4-4113-ab00-dce620ad7967" providerId="ADAL" clId="{4B0983E5-3309-4C3C-A198-246ADFDE74DE}" dt="2025-03-25T15:05:51.917" v="58" actId="1036"/>
        <pc:sldMkLst>
          <pc:docMk/>
          <pc:sldMk cId="3365422660" sldId="513"/>
        </pc:sldMkLst>
        <pc:spChg chg="mod">
          <ac:chgData name="Khatate, Kajal (Contractor)" userId="85dcc531-b7e4-4113-ab00-dce620ad7967" providerId="ADAL" clId="{4B0983E5-3309-4C3C-A198-246ADFDE74DE}" dt="2025-03-25T15:05:51.917" v="58" actId="1036"/>
          <ac:spMkLst>
            <pc:docMk/>
            <pc:sldMk cId="3365422660" sldId="513"/>
            <ac:spMk id="6" creationId="{00000000-0000-0000-0000-000000000000}"/>
          </ac:spMkLst>
        </pc:spChg>
      </pc:sldChg>
      <pc:sldChg chg="addSp delSp modSp mod">
        <pc:chgData name="Khatate, Kajal (Contractor)" userId="85dcc531-b7e4-4113-ab00-dce620ad7967" providerId="ADAL" clId="{4B0983E5-3309-4C3C-A198-246ADFDE74DE}" dt="2025-03-25T15:01:42.039" v="31" actId="207"/>
        <pc:sldMkLst>
          <pc:docMk/>
          <pc:sldMk cId="687949031" sldId="514"/>
        </pc:sldMkLst>
        <pc:spChg chg="add mod">
          <ac:chgData name="Khatate, Kajal (Contractor)" userId="85dcc531-b7e4-4113-ab00-dce620ad7967" providerId="ADAL" clId="{4B0983E5-3309-4C3C-A198-246ADFDE74DE}" dt="2025-03-25T15:01:42.039" v="31" actId="207"/>
          <ac:spMkLst>
            <pc:docMk/>
            <pc:sldMk cId="687949031" sldId="514"/>
            <ac:spMk id="2" creationId="{F5D04203-F1B3-88D4-98EF-E844170C4A5C}"/>
          </ac:spMkLst>
        </pc:spChg>
        <pc:spChg chg="del">
          <ac:chgData name="Khatate, Kajal (Contractor)" userId="85dcc531-b7e4-4113-ab00-dce620ad7967" providerId="ADAL" clId="{4B0983E5-3309-4C3C-A198-246ADFDE74DE}" dt="2025-03-25T15:01:24.161" v="28" actId="478"/>
          <ac:spMkLst>
            <pc:docMk/>
            <pc:sldMk cId="687949031" sldId="514"/>
            <ac:spMk id="9" creationId="{00000000-0000-0000-0000-000000000000}"/>
          </ac:spMkLst>
        </pc:spChg>
      </pc:sldChg>
      <pc:sldChg chg="modNotes">
        <pc:chgData name="Khatate, Kajal (Contractor)" userId="85dcc531-b7e4-4113-ab00-dce620ad7967" providerId="ADAL" clId="{4B0983E5-3309-4C3C-A198-246ADFDE74DE}" dt="2025-03-25T15:28:24.209" v="95" actId="14100"/>
        <pc:sldMkLst>
          <pc:docMk/>
          <pc:sldMk cId="89142592" sldId="520"/>
        </pc:sldMkLst>
      </pc:sldChg>
      <pc:sldChg chg="addSp modSp">
        <pc:chgData name="Khatate, Kajal (Contractor)" userId="85dcc531-b7e4-4113-ab00-dce620ad7967" providerId="ADAL" clId="{4B0983E5-3309-4C3C-A198-246ADFDE74DE}" dt="2025-03-25T15:07:07.468" v="62"/>
        <pc:sldMkLst>
          <pc:docMk/>
          <pc:sldMk cId="2519197774" sldId="525"/>
        </pc:sldMkLst>
        <pc:spChg chg="add mod">
          <ac:chgData name="Khatate, Kajal (Contractor)" userId="85dcc531-b7e4-4113-ab00-dce620ad7967" providerId="ADAL" clId="{4B0983E5-3309-4C3C-A198-246ADFDE74DE}" dt="2025-03-25T15:07:07.468" v="62"/>
          <ac:spMkLst>
            <pc:docMk/>
            <pc:sldMk cId="2519197774" sldId="525"/>
            <ac:spMk id="2" creationId="{A885DF3B-3A7A-A556-2DAD-35F8E4641D0E}"/>
          </ac:spMkLst>
        </pc:spChg>
      </pc:sldChg>
      <pc:sldChg chg="modSp mod">
        <pc:chgData name="Khatate, Kajal (Contractor)" userId="85dcc531-b7e4-4113-ab00-dce620ad7967" providerId="ADAL" clId="{4B0983E5-3309-4C3C-A198-246ADFDE74DE}" dt="2025-03-25T15:09:04.799" v="73" actId="255"/>
        <pc:sldMkLst>
          <pc:docMk/>
          <pc:sldMk cId="1752647554" sldId="537"/>
        </pc:sldMkLst>
        <pc:spChg chg="mod">
          <ac:chgData name="Khatate, Kajal (Contractor)" userId="85dcc531-b7e4-4113-ab00-dce620ad7967" providerId="ADAL" clId="{4B0983E5-3309-4C3C-A198-246ADFDE74DE}" dt="2025-03-25T15:08:44.565" v="71" actId="255"/>
          <ac:spMkLst>
            <pc:docMk/>
            <pc:sldMk cId="1752647554" sldId="537"/>
            <ac:spMk id="23" creationId="{00000000-0000-0000-0000-000000000000}"/>
          </ac:spMkLst>
        </pc:spChg>
        <pc:spChg chg="mod">
          <ac:chgData name="Khatate, Kajal (Contractor)" userId="85dcc531-b7e4-4113-ab00-dce620ad7967" providerId="ADAL" clId="{4B0983E5-3309-4C3C-A198-246ADFDE74DE}" dt="2025-03-25T15:08:58.937" v="72" actId="255"/>
          <ac:spMkLst>
            <pc:docMk/>
            <pc:sldMk cId="1752647554" sldId="537"/>
            <ac:spMk id="38" creationId="{00000000-0000-0000-0000-000000000000}"/>
          </ac:spMkLst>
        </pc:spChg>
        <pc:spChg chg="mod">
          <ac:chgData name="Khatate, Kajal (Contractor)" userId="85dcc531-b7e4-4113-ab00-dce620ad7967" providerId="ADAL" clId="{4B0983E5-3309-4C3C-A198-246ADFDE74DE}" dt="2025-03-25T15:09:04.799" v="73" actId="255"/>
          <ac:spMkLst>
            <pc:docMk/>
            <pc:sldMk cId="1752647554" sldId="537"/>
            <ac:spMk id="39" creationId="{00000000-0000-0000-0000-000000000000}"/>
          </ac:spMkLst>
        </pc:spChg>
      </pc:sldChg>
      <pc:sldChg chg="modNotes">
        <pc:chgData name="Khatate, Kajal (Contractor)" userId="85dcc531-b7e4-4113-ab00-dce620ad7967" providerId="ADAL" clId="{4B0983E5-3309-4C3C-A198-246ADFDE74DE}" dt="2025-03-25T15:23:41.969" v="86" actId="20577"/>
        <pc:sldMkLst>
          <pc:docMk/>
          <pc:sldMk cId="221480929" sldId="715"/>
        </pc:sldMkLst>
      </pc:sldChg>
      <pc:sldChg chg="modNotes">
        <pc:chgData name="Khatate, Kajal (Contractor)" userId="85dcc531-b7e4-4113-ab00-dce620ad7967" providerId="ADAL" clId="{4B0983E5-3309-4C3C-A198-246ADFDE74DE}" dt="2025-03-25T07:49:49.663" v="20" actId="108"/>
        <pc:sldMkLst>
          <pc:docMk/>
          <pc:sldMk cId="2600596774" sldId="718"/>
        </pc:sldMkLst>
      </pc:sldChg>
      <pc:sldChg chg="modNotes">
        <pc:chgData name="Khatate, Kajal (Contractor)" userId="85dcc531-b7e4-4113-ab00-dce620ad7967" providerId="ADAL" clId="{4B0983E5-3309-4C3C-A198-246ADFDE74DE}" dt="2025-03-25T15:27:43.034" v="94" actId="20577"/>
        <pc:sldMkLst>
          <pc:docMk/>
          <pc:sldMk cId="3533647610" sldId="727"/>
        </pc:sldMkLst>
      </pc:sldChg>
      <pc:sldChg chg="modSp mod modNotes">
        <pc:chgData name="Khatate, Kajal (Contractor)" userId="85dcc531-b7e4-4113-ab00-dce620ad7967" providerId="ADAL" clId="{4B0983E5-3309-4C3C-A198-246ADFDE74DE}" dt="2025-03-25T15:27:08.623" v="91" actId="108"/>
        <pc:sldMkLst>
          <pc:docMk/>
          <pc:sldMk cId="1142874721" sldId="734"/>
        </pc:sldMkLst>
        <pc:spChg chg="mod">
          <ac:chgData name="Khatate, Kajal (Contractor)" userId="85dcc531-b7e4-4113-ab00-dce620ad7967" providerId="ADAL" clId="{4B0983E5-3309-4C3C-A198-246ADFDE74DE}" dt="2025-03-25T07:27:34.693" v="13" actId="1036"/>
          <ac:spMkLst>
            <pc:docMk/>
            <pc:sldMk cId="1142874721" sldId="734"/>
            <ac:spMk id="227" creationId="{00000000-0000-0000-0000-000000000000}"/>
          </ac:spMkLst>
        </pc:spChg>
        <pc:spChg chg="mod">
          <ac:chgData name="Khatate, Kajal (Contractor)" userId="85dcc531-b7e4-4113-ab00-dce620ad7967" providerId="ADAL" clId="{4B0983E5-3309-4C3C-A198-246ADFDE74DE}" dt="2025-03-25T07:27:31.593" v="10" actId="1036"/>
          <ac:spMkLst>
            <pc:docMk/>
            <pc:sldMk cId="1142874721" sldId="734"/>
            <ac:spMk id="228" creationId="{00000000-0000-0000-0000-000000000000}"/>
          </ac:spMkLst>
        </pc:spChg>
      </pc:sldChg>
      <pc:sldChg chg="modSp mod modNotes">
        <pc:chgData name="Khatate, Kajal (Contractor)" userId="85dcc531-b7e4-4113-ab00-dce620ad7967" providerId="ADAL" clId="{4B0983E5-3309-4C3C-A198-246ADFDE74DE}" dt="2025-03-25T15:35:10.643" v="104" actId="14100"/>
        <pc:sldMkLst>
          <pc:docMk/>
          <pc:sldMk cId="1421256136" sldId="2142533689"/>
        </pc:sldMkLst>
        <pc:spChg chg="mod">
          <ac:chgData name="Khatate, Kajal (Contractor)" userId="85dcc531-b7e4-4113-ab00-dce620ad7967" providerId="ADAL" clId="{4B0983E5-3309-4C3C-A198-246ADFDE74DE}" dt="2025-03-25T15:35:10.643" v="104" actId="14100"/>
          <ac:spMkLst>
            <pc:docMk/>
            <pc:sldMk cId="1421256136" sldId="2142533689"/>
            <ac:spMk id="319" creationId="{00000000-0000-0000-0000-000000000000}"/>
          </ac:spMkLst>
        </pc:spChg>
      </pc:sldChg>
      <pc:sldChg chg="modSp mod modNotes">
        <pc:chgData name="Khatate, Kajal (Contractor)" userId="85dcc531-b7e4-4113-ab00-dce620ad7967" providerId="ADAL" clId="{4B0983E5-3309-4C3C-A198-246ADFDE74DE}" dt="2025-03-25T15:26:06.299" v="90" actId="948"/>
        <pc:sldMkLst>
          <pc:docMk/>
          <pc:sldMk cId="3586920613" sldId="2142533709"/>
        </pc:sldMkLst>
        <pc:spChg chg="mod">
          <ac:chgData name="Khatate, Kajal (Contractor)" userId="85dcc531-b7e4-4113-ab00-dce620ad7967" providerId="ADAL" clId="{4B0983E5-3309-4C3C-A198-246ADFDE74DE}" dt="2025-03-25T15:05:57.378" v="60" actId="1036"/>
          <ac:spMkLst>
            <pc:docMk/>
            <pc:sldMk cId="3586920613" sldId="2142533709"/>
            <ac:spMk id="177" creationId="{00000000-0000-0000-0000-000000000000}"/>
          </ac:spMkLst>
        </pc:spChg>
        <pc:spChg chg="mod">
          <ac:chgData name="Khatate, Kajal (Contractor)" userId="85dcc531-b7e4-4113-ab00-dce620ad7967" providerId="ADAL" clId="{4B0983E5-3309-4C3C-A198-246ADFDE74DE}" dt="2025-03-25T07:18:15.056" v="5" actId="14100"/>
          <ac:spMkLst>
            <pc:docMk/>
            <pc:sldMk cId="3586920613" sldId="2142533709"/>
            <ac:spMk id="188" creationId="{00000000-0000-0000-0000-000000000000}"/>
          </ac:spMkLst>
        </pc:spChg>
        <pc:spChg chg="mod">
          <ac:chgData name="Khatate, Kajal (Contractor)" userId="85dcc531-b7e4-4113-ab00-dce620ad7967" providerId="ADAL" clId="{4B0983E5-3309-4C3C-A198-246ADFDE74DE}" dt="2025-03-25T15:10:26.767" v="77" actId="1037"/>
          <ac:spMkLst>
            <pc:docMk/>
            <pc:sldMk cId="3586920613" sldId="2142533709"/>
            <ac:spMk id="298" creationId="{00000000-0000-0000-0000-000000000000}"/>
          </ac:spMkLst>
        </pc:spChg>
      </pc:sldChg>
      <pc:sldChg chg="modSp mod">
        <pc:chgData name="Khatate, Kajal (Contractor)" userId="85dcc531-b7e4-4113-ab00-dce620ad7967" providerId="ADAL" clId="{4B0983E5-3309-4C3C-A198-246ADFDE74DE}" dt="2025-03-25T15:32:57.558" v="103" actId="1035"/>
        <pc:sldMkLst>
          <pc:docMk/>
          <pc:sldMk cId="3977171144" sldId="2142533718"/>
        </pc:sldMkLst>
        <pc:spChg chg="mod">
          <ac:chgData name="Khatate, Kajal (Contractor)" userId="85dcc531-b7e4-4113-ab00-dce620ad7967" providerId="ADAL" clId="{4B0983E5-3309-4C3C-A198-246ADFDE74DE}" dt="2025-03-25T15:06:44.123" v="61" actId="1036"/>
          <ac:spMkLst>
            <pc:docMk/>
            <pc:sldMk cId="3977171144" sldId="2142533718"/>
            <ac:spMk id="21" creationId="{00000000-0000-0000-0000-000000000000}"/>
          </ac:spMkLst>
        </pc:spChg>
        <pc:spChg chg="mod">
          <ac:chgData name="Khatate, Kajal (Contractor)" userId="85dcc531-b7e4-4113-ab00-dce620ad7967" providerId="ADAL" clId="{4B0983E5-3309-4C3C-A198-246ADFDE74DE}" dt="2025-03-25T15:32:57.558" v="103" actId="1035"/>
          <ac:spMkLst>
            <pc:docMk/>
            <pc:sldMk cId="3977171144" sldId="2142533718"/>
            <ac:spMk id="81" creationId="{00000000-0000-0000-0000-000000000000}"/>
          </ac:spMkLst>
        </pc:spChg>
      </pc:sldChg>
      <pc:sldChg chg="modNotes">
        <pc:chgData name="Khatate, Kajal (Contractor)" userId="85dcc531-b7e4-4113-ab00-dce620ad7967" providerId="ADAL" clId="{4B0983E5-3309-4C3C-A198-246ADFDE74DE}" dt="2025-03-25T15:24:41.729" v="87" actId="948"/>
        <pc:sldMkLst>
          <pc:docMk/>
          <pc:sldMk cId="410365679" sldId="2142533719"/>
        </pc:sldMkLst>
      </pc:sldChg>
      <pc:sldChg chg="modNotes">
        <pc:chgData name="Khatate, Kajal (Contractor)" userId="85dcc531-b7e4-4113-ab00-dce620ad7967" providerId="ADAL" clId="{4B0983E5-3309-4C3C-A198-246ADFDE74DE}" dt="2025-03-25T15:22:34.763" v="83" actId="948"/>
        <pc:sldMkLst>
          <pc:docMk/>
          <pc:sldMk cId="2678395845" sldId="2142533721"/>
        </pc:sldMkLst>
      </pc:sldChg>
    </pc:docChg>
  </pc:docChgLst>
  <pc:docChgLst>
    <pc:chgData name="Juvekar, Prasad (Contractor)" userId="9c29edcc-fec4-4651-94d4-22f0ab35e789" providerId="ADAL" clId="{E34E1664-433F-47EE-B210-092E91F2FCE3}"/>
    <pc:docChg chg="modSld">
      <pc:chgData name="Juvekar, Prasad (Contractor)" userId="9c29edcc-fec4-4651-94d4-22f0ab35e789" providerId="ADAL" clId="{E34E1664-433F-47EE-B210-092E91F2FCE3}" dt="2025-03-25T17:11:02.901" v="28" actId="20577"/>
      <pc:docMkLst>
        <pc:docMk/>
      </pc:docMkLst>
      <pc:sldChg chg="modSp mod">
        <pc:chgData name="Juvekar, Prasad (Contractor)" userId="9c29edcc-fec4-4651-94d4-22f0ab35e789" providerId="ADAL" clId="{E34E1664-433F-47EE-B210-092E91F2FCE3}" dt="2025-03-25T17:10:31.096" v="27" actId="20577"/>
        <pc:sldMkLst>
          <pc:docMk/>
          <pc:sldMk cId="0" sldId="256"/>
        </pc:sldMkLst>
        <pc:spChg chg="mod">
          <ac:chgData name="Juvekar, Prasad (Contractor)" userId="9c29edcc-fec4-4651-94d4-22f0ab35e789" providerId="ADAL" clId="{E34E1664-433F-47EE-B210-092E91F2FCE3}" dt="2025-03-25T17:09:14.280" v="21" actId="20577"/>
          <ac:spMkLst>
            <pc:docMk/>
            <pc:sldMk cId="0" sldId="256"/>
            <ac:spMk id="37" creationId="{00000000-0000-0000-0000-000000000000}"/>
          </ac:spMkLst>
        </pc:spChg>
        <pc:spChg chg="mod">
          <ac:chgData name="Juvekar, Prasad (Contractor)" userId="9c29edcc-fec4-4651-94d4-22f0ab35e789" providerId="ADAL" clId="{E34E1664-433F-47EE-B210-092E91F2FCE3}" dt="2025-03-25T17:09:18.297" v="23" actId="20577"/>
          <ac:spMkLst>
            <pc:docMk/>
            <pc:sldMk cId="0" sldId="256"/>
            <ac:spMk id="44" creationId="{00000000-0000-0000-0000-000000000000}"/>
          </ac:spMkLst>
        </pc:spChg>
        <pc:spChg chg="mod">
          <ac:chgData name="Juvekar, Prasad (Contractor)" userId="9c29edcc-fec4-4651-94d4-22f0ab35e789" providerId="ADAL" clId="{E34E1664-433F-47EE-B210-092E91F2FCE3}" dt="2025-03-25T17:10:05.935" v="25" actId="20577"/>
          <ac:spMkLst>
            <pc:docMk/>
            <pc:sldMk cId="0" sldId="256"/>
            <ac:spMk id="57" creationId="{00000000-0000-0000-0000-000000000000}"/>
          </ac:spMkLst>
        </pc:spChg>
        <pc:spChg chg="mod">
          <ac:chgData name="Juvekar, Prasad (Contractor)" userId="9c29edcc-fec4-4651-94d4-22f0ab35e789" providerId="ADAL" clId="{E34E1664-433F-47EE-B210-092E91F2FCE3}" dt="2025-03-25T17:10:00.342" v="24" actId="20577"/>
          <ac:spMkLst>
            <pc:docMk/>
            <pc:sldMk cId="0" sldId="256"/>
            <ac:spMk id="86" creationId="{00000000-0000-0000-0000-000000000000}"/>
          </ac:spMkLst>
        </pc:spChg>
        <pc:spChg chg="mod">
          <ac:chgData name="Juvekar, Prasad (Contractor)" userId="9c29edcc-fec4-4651-94d4-22f0ab35e789" providerId="ADAL" clId="{E34E1664-433F-47EE-B210-092E91F2FCE3}" dt="2025-03-25T17:08:09.960" v="7" actId="20577"/>
          <ac:spMkLst>
            <pc:docMk/>
            <pc:sldMk cId="0" sldId="256"/>
            <ac:spMk id="106" creationId="{00000000-0000-0000-0000-000000000000}"/>
          </ac:spMkLst>
        </pc:spChg>
        <pc:spChg chg="mod">
          <ac:chgData name="Juvekar, Prasad (Contractor)" userId="9c29edcc-fec4-4651-94d4-22f0ab35e789" providerId="ADAL" clId="{E34E1664-433F-47EE-B210-092E91F2FCE3}" dt="2025-03-25T17:08:16.251" v="9" actId="20577"/>
          <ac:spMkLst>
            <pc:docMk/>
            <pc:sldMk cId="0" sldId="256"/>
            <ac:spMk id="107" creationId="{00000000-0000-0000-0000-000000000000}"/>
          </ac:spMkLst>
        </pc:spChg>
        <pc:spChg chg="mod">
          <ac:chgData name="Juvekar, Prasad (Contractor)" userId="9c29edcc-fec4-4651-94d4-22f0ab35e789" providerId="ADAL" clId="{E34E1664-433F-47EE-B210-092E91F2FCE3}" dt="2025-03-25T17:08:27.266" v="10" actId="20577"/>
          <ac:spMkLst>
            <pc:docMk/>
            <pc:sldMk cId="0" sldId="256"/>
            <ac:spMk id="108" creationId="{00000000-0000-0000-0000-000000000000}"/>
          </ac:spMkLst>
        </pc:spChg>
        <pc:spChg chg="mod">
          <ac:chgData name="Juvekar, Prasad (Contractor)" userId="9c29edcc-fec4-4651-94d4-22f0ab35e789" providerId="ADAL" clId="{E34E1664-433F-47EE-B210-092E91F2FCE3}" dt="2025-03-25T17:08:33.031" v="12" actId="20577"/>
          <ac:spMkLst>
            <pc:docMk/>
            <pc:sldMk cId="0" sldId="256"/>
            <ac:spMk id="109" creationId="{00000000-0000-0000-0000-000000000000}"/>
          </ac:spMkLst>
        </pc:spChg>
        <pc:spChg chg="mod">
          <ac:chgData name="Juvekar, Prasad (Contractor)" userId="9c29edcc-fec4-4651-94d4-22f0ab35e789" providerId="ADAL" clId="{E34E1664-433F-47EE-B210-092E91F2FCE3}" dt="2025-03-25T17:08:35.850" v="13" actId="20577"/>
          <ac:spMkLst>
            <pc:docMk/>
            <pc:sldMk cId="0" sldId="256"/>
            <ac:spMk id="110" creationId="{00000000-0000-0000-0000-000000000000}"/>
          </ac:spMkLst>
        </pc:spChg>
        <pc:spChg chg="mod">
          <ac:chgData name="Juvekar, Prasad (Contractor)" userId="9c29edcc-fec4-4651-94d4-22f0ab35e789" providerId="ADAL" clId="{E34E1664-433F-47EE-B210-092E91F2FCE3}" dt="2025-03-25T17:08:38.679" v="14" actId="20577"/>
          <ac:spMkLst>
            <pc:docMk/>
            <pc:sldMk cId="0" sldId="256"/>
            <ac:spMk id="111" creationId="{00000000-0000-0000-0000-000000000000}"/>
          </ac:spMkLst>
        </pc:spChg>
        <pc:spChg chg="mod">
          <ac:chgData name="Juvekar, Prasad (Contractor)" userId="9c29edcc-fec4-4651-94d4-22f0ab35e789" providerId="ADAL" clId="{E34E1664-433F-47EE-B210-092E91F2FCE3}" dt="2025-03-25T17:08:43.824" v="16" actId="20577"/>
          <ac:spMkLst>
            <pc:docMk/>
            <pc:sldMk cId="0" sldId="256"/>
            <ac:spMk id="112" creationId="{00000000-0000-0000-0000-000000000000}"/>
          </ac:spMkLst>
        </pc:spChg>
        <pc:spChg chg="mod">
          <ac:chgData name="Juvekar, Prasad (Contractor)" userId="9c29edcc-fec4-4651-94d4-22f0ab35e789" providerId="ADAL" clId="{E34E1664-433F-47EE-B210-092E91F2FCE3}" dt="2025-03-25T17:08:45.761" v="17" actId="20577"/>
          <ac:spMkLst>
            <pc:docMk/>
            <pc:sldMk cId="0" sldId="256"/>
            <ac:spMk id="113" creationId="{00000000-0000-0000-0000-000000000000}"/>
          </ac:spMkLst>
        </pc:spChg>
        <pc:spChg chg="mod">
          <ac:chgData name="Juvekar, Prasad (Contractor)" userId="9c29edcc-fec4-4651-94d4-22f0ab35e789" providerId="ADAL" clId="{E34E1664-433F-47EE-B210-092E91F2FCE3}" dt="2025-03-25T17:08:47.489" v="18" actId="20577"/>
          <ac:spMkLst>
            <pc:docMk/>
            <pc:sldMk cId="0" sldId="256"/>
            <ac:spMk id="114" creationId="{00000000-0000-0000-0000-000000000000}"/>
          </ac:spMkLst>
        </pc:spChg>
        <pc:spChg chg="mod">
          <ac:chgData name="Juvekar, Prasad (Contractor)" userId="9c29edcc-fec4-4651-94d4-22f0ab35e789" providerId="ADAL" clId="{E34E1664-433F-47EE-B210-092E91F2FCE3}" dt="2025-03-25T17:08:30.151" v="11" actId="20577"/>
          <ac:spMkLst>
            <pc:docMk/>
            <pc:sldMk cId="0" sldId="256"/>
            <ac:spMk id="119" creationId="{00000000-0000-0000-0000-000000000000}"/>
          </ac:spMkLst>
        </pc:spChg>
        <pc:spChg chg="mod">
          <ac:chgData name="Juvekar, Prasad (Contractor)" userId="9c29edcc-fec4-4651-94d4-22f0ab35e789" providerId="ADAL" clId="{E34E1664-433F-47EE-B210-092E91F2FCE3}" dt="2025-03-25T17:08:40.748" v="15" actId="20577"/>
          <ac:spMkLst>
            <pc:docMk/>
            <pc:sldMk cId="0" sldId="256"/>
            <ac:spMk id="120" creationId="{00000000-0000-0000-0000-000000000000}"/>
          </ac:spMkLst>
        </pc:spChg>
        <pc:spChg chg="mod">
          <ac:chgData name="Juvekar, Prasad (Contractor)" userId="9c29edcc-fec4-4651-94d4-22f0ab35e789" providerId="ADAL" clId="{E34E1664-433F-47EE-B210-092E91F2FCE3}" dt="2025-03-25T17:08:49.138" v="19" actId="20577"/>
          <ac:spMkLst>
            <pc:docMk/>
            <pc:sldMk cId="0" sldId="256"/>
            <ac:spMk id="121" creationId="{00000000-0000-0000-0000-000000000000}"/>
          </ac:spMkLst>
        </pc:spChg>
        <pc:spChg chg="mod">
          <ac:chgData name="Juvekar, Prasad (Contractor)" userId="9c29edcc-fec4-4651-94d4-22f0ab35e789" providerId="ADAL" clId="{E34E1664-433F-47EE-B210-092E91F2FCE3}" dt="2025-03-25T17:10:31.096" v="27" actId="20577"/>
          <ac:spMkLst>
            <pc:docMk/>
            <pc:sldMk cId="0" sldId="256"/>
            <ac:spMk id="151" creationId="{00000000-0000-0000-0000-000000000000}"/>
          </ac:spMkLst>
        </pc:spChg>
      </pc:sldChg>
      <pc:sldChg chg="modSp mod">
        <pc:chgData name="Juvekar, Prasad (Contractor)" userId="9c29edcc-fec4-4651-94d4-22f0ab35e789" providerId="ADAL" clId="{E34E1664-433F-47EE-B210-092E91F2FCE3}" dt="2025-03-25T17:11:02.901" v="28" actId="20577"/>
        <pc:sldMkLst>
          <pc:docMk/>
          <pc:sldMk cId="89142592" sldId="520"/>
        </pc:sldMkLst>
        <pc:spChg chg="mod">
          <ac:chgData name="Juvekar, Prasad (Contractor)" userId="9c29edcc-fec4-4651-94d4-22f0ab35e789" providerId="ADAL" clId="{E34E1664-433F-47EE-B210-092E91F2FCE3}" dt="2025-03-25T17:11:02.901" v="28" actId="20577"/>
          <ac:spMkLst>
            <pc:docMk/>
            <pc:sldMk cId="89142592" sldId="520"/>
            <ac:spMk id="11" creationId="{D39485A9-C33F-C947-9564-A96D15D98D6C}"/>
          </ac:spMkLst>
        </pc:spChg>
      </pc:sldChg>
      <pc:sldChg chg="modSp mod modNotes">
        <pc:chgData name="Juvekar, Prasad (Contractor)" userId="9c29edcc-fec4-4651-94d4-22f0ab35e789" providerId="ADAL" clId="{E34E1664-433F-47EE-B210-092E91F2FCE3}" dt="2025-03-25T16:41:40.938" v="6" actId="20577"/>
        <pc:sldMkLst>
          <pc:docMk/>
          <pc:sldMk cId="3586920613" sldId="2142533709"/>
        </pc:sldMkLst>
        <pc:spChg chg="mod">
          <ac:chgData name="Juvekar, Prasad (Contractor)" userId="9c29edcc-fec4-4651-94d4-22f0ab35e789" providerId="ADAL" clId="{E34E1664-433F-47EE-B210-092E91F2FCE3}" dt="2025-03-25T16:40:41.444" v="1" actId="20577"/>
          <ac:spMkLst>
            <pc:docMk/>
            <pc:sldMk cId="3586920613" sldId="2142533709"/>
            <ac:spMk id="91" creationId="{00000000-0000-0000-0000-000000000000}"/>
          </ac:spMkLst>
        </pc:spChg>
        <pc:spChg chg="mod">
          <ac:chgData name="Juvekar, Prasad (Contractor)" userId="9c29edcc-fec4-4651-94d4-22f0ab35e789" providerId="ADAL" clId="{E34E1664-433F-47EE-B210-092E91F2FCE3}" dt="2025-03-25T16:41:03.924" v="3" actId="20577"/>
          <ac:spMkLst>
            <pc:docMk/>
            <pc:sldMk cId="3586920613" sldId="2142533709"/>
            <ac:spMk id="231" creationId="{00000000-0000-0000-0000-000000000000}"/>
          </ac:spMkLst>
        </pc:spChg>
        <pc:spChg chg="mod">
          <ac:chgData name="Juvekar, Prasad (Contractor)" userId="9c29edcc-fec4-4651-94d4-22f0ab35e789" providerId="ADAL" clId="{E34E1664-433F-47EE-B210-092E91F2FCE3}" dt="2025-03-25T16:40:53.781" v="2" actId="20577"/>
          <ac:spMkLst>
            <pc:docMk/>
            <pc:sldMk cId="3586920613" sldId="2142533709"/>
            <ac:spMk id="298" creationId="{00000000-0000-0000-0000-000000000000}"/>
          </ac:spMkLst>
        </pc:spChg>
      </pc:sldChg>
      <pc:sldChg chg="modNotes">
        <pc:chgData name="Juvekar, Prasad (Contractor)" userId="9c29edcc-fec4-4651-94d4-22f0ab35e789" providerId="ADAL" clId="{E34E1664-433F-47EE-B210-092E91F2FCE3}" dt="2025-03-25T16:39:23.710" v="0"/>
        <pc:sldMkLst>
          <pc:docMk/>
          <pc:sldMk cId="1174257599" sldId="214747049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ct val="0"/>
              </a:spcBef>
              <a:spcAft>
                <a:spcPct val="0"/>
              </a:spcAft>
              <a:defRPr sz="1200">
                <a:latin typeface="+mn-lt"/>
                <a:ea typeface="+mn-ea"/>
                <a:cs typeface="+mn-cs"/>
              </a:defRPr>
            </a:lvl1pPr>
          </a:lstStyle>
          <a:p>
            <a:pPr>
              <a:defRPr/>
            </a:pPr>
            <a:endParaRPr lang="en-US">
              <a:latin typeface="CiscoSansTT ExtraLight" panose="020B0303020201020303"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ct val="0"/>
              </a:spcBef>
              <a:spcAft>
                <a:spcPct val="0"/>
              </a:spcAft>
              <a:defRPr sz="1200">
                <a:latin typeface="+mn-lt"/>
                <a:ea typeface="+mn-ea"/>
                <a:cs typeface="+mn-cs"/>
              </a:defRPr>
            </a:lvl1pPr>
          </a:lstStyle>
          <a:p>
            <a:pPr>
              <a:defRPr/>
            </a:pPr>
            <a:fld id="{2FE48B1C-1E6B-744F-8E6C-3836D33BC0D9}" type="datetimeFigureOut">
              <a:rPr lang="en-US">
                <a:latin typeface="CiscoSansTT ExtraLight" panose="020B0303020201020303" pitchFamily="34" charset="0"/>
              </a:rPr>
              <a:pPr>
                <a:defRPr/>
              </a:pPr>
              <a:t>3/25/2025</a:t>
            </a:fld>
            <a:endParaRPr lang="en-US">
              <a:latin typeface="CiscoSansTT ExtraLight" panose="020B0303020201020303"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ct val="0"/>
              </a:spcBef>
              <a:spcAft>
                <a:spcPct val="0"/>
              </a:spcAft>
              <a:defRPr sz="1200">
                <a:latin typeface="+mn-lt"/>
                <a:ea typeface="+mn-ea"/>
                <a:cs typeface="+mn-cs"/>
              </a:defRPr>
            </a:lvl1pPr>
          </a:lstStyle>
          <a:p>
            <a:pPr>
              <a:defRPr/>
            </a:pPr>
            <a:endParaRPr lang="en-US">
              <a:latin typeface="CiscoSansTT ExtraLight" panose="020B0303020201020303"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ct val="0"/>
              </a:spcBef>
              <a:spcAft>
                <a:spcPct val="0"/>
              </a:spcAft>
              <a:defRPr sz="1200">
                <a:latin typeface="+mn-lt"/>
                <a:ea typeface="+mn-ea"/>
                <a:cs typeface="+mn-cs"/>
              </a:defRPr>
            </a:lvl1pPr>
          </a:lstStyle>
          <a:p>
            <a:pPr>
              <a:defRPr/>
            </a:pPr>
            <a:fld id="{F5A8EAB7-F1BA-274C-91A9-46214A29E509}" type="slidenum">
              <a:rPr lang="en-US">
                <a:latin typeface="CiscoSansTT ExtraLight" panose="020B0303020201020303" pitchFamily="34" charset="0"/>
              </a:rPr>
              <a:pPr>
                <a:defRPr/>
              </a:pPr>
              <a:t>‹#›</a:t>
            </a:fld>
            <a:endParaRPr lang="en-US">
              <a:latin typeface="CiscoSansTT ExtraLight" panose="020B0303020201020303" pitchFamily="34" charset="0"/>
            </a:endParaRPr>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ct val="0"/>
              </a:spcBef>
              <a:spcAft>
                <a:spcPct val="0"/>
              </a:spcAft>
              <a:defRPr sz="1200" b="0" i="0">
                <a:latin typeface="CiscoSansTT ExtraLight" panose="020B0303020201020303" pitchFamily="34" charset="0"/>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ct val="0"/>
              </a:spcBef>
              <a:spcAft>
                <a:spcPct val="0"/>
              </a:spcAft>
              <a:defRPr sz="1200" b="0" i="0">
                <a:latin typeface="CiscoSansTT ExtraLight" panose="020B0303020201020303" pitchFamily="34" charset="0"/>
                <a:ea typeface="+mn-ea"/>
                <a:cs typeface="+mn-cs"/>
              </a:defRPr>
            </a:lvl1pPr>
          </a:lstStyle>
          <a:p>
            <a:pPr>
              <a:defRPr/>
            </a:pPr>
            <a:fld id="{2A637A29-4E7E-A24B-BAB1-D48C888F91E4}" type="datetimeFigureOut">
              <a:rPr lang="en-US" smtClean="0"/>
              <a:pPr>
                <a:defRPr/>
              </a:pPr>
              <a:t>3/25/2025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ct val="0"/>
              </a:spcBef>
              <a:spcAft>
                <a:spcPct val="0"/>
              </a:spcAft>
              <a:defRPr sz="1200" b="0" i="0">
                <a:latin typeface="CiscoSansTT ExtraLight" panose="020B0303020201020303" pitchFamily="34"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ct val="0"/>
              </a:spcBef>
              <a:spcAft>
                <a:spcPct val="0"/>
              </a:spcAft>
              <a:defRPr sz="1200" b="0" i="0">
                <a:latin typeface="CiscoSansTT ExtraLight" panose="020B0303020201020303" pitchFamily="34" charset="0"/>
                <a:ea typeface="+mn-ea"/>
                <a:cs typeface="+mn-cs"/>
              </a:defRPr>
            </a:lvl1pPr>
          </a:lstStyle>
          <a:p>
            <a:pPr>
              <a:defRPr/>
            </a:pPr>
            <a:fld id="{F97A1FA6-25DE-9E4E-A34D-CF67DE7DBDC7}" type="slidenum">
              <a:rPr lang="en-US" smtClean="0"/>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b="0" i="0" kern="1200">
        <a:solidFill>
          <a:schemeClr val="tx1"/>
        </a:solidFill>
        <a:latin typeface="CiscoSansTT ExtraLight" panose="020B0303020201020303" pitchFamily="34" charset="0"/>
        <a:ea typeface="ＭＳ Ｐゴシック" charset="0"/>
        <a:cs typeface="ＭＳ Ｐゴシック" charset="0"/>
      </a:defRPr>
    </a:lvl1pPr>
    <a:lvl2pPr marL="457200" algn="l" defTabSz="457200" rtl="0" eaLnBrk="0" fontAlgn="base" hangingPunct="0">
      <a:spcBef>
        <a:spcPct val="30000"/>
      </a:spcBef>
      <a:spcAft>
        <a:spcPct val="0"/>
      </a:spcAft>
      <a:defRPr sz="1200" b="0" i="0" kern="1200">
        <a:solidFill>
          <a:schemeClr val="tx1"/>
        </a:solidFill>
        <a:latin typeface="CiscoSansTT ExtraLight" panose="020B0303020201020303" pitchFamily="34" charset="0"/>
        <a:ea typeface="ＭＳ Ｐゴシック" charset="0"/>
        <a:cs typeface="+mn-cs"/>
      </a:defRPr>
    </a:lvl2pPr>
    <a:lvl3pPr marL="914400" algn="l" defTabSz="457200" rtl="0" eaLnBrk="0" fontAlgn="base" hangingPunct="0">
      <a:spcBef>
        <a:spcPct val="30000"/>
      </a:spcBef>
      <a:spcAft>
        <a:spcPct val="0"/>
      </a:spcAft>
      <a:defRPr sz="1200" b="0" i="0" kern="1200">
        <a:solidFill>
          <a:schemeClr val="tx1"/>
        </a:solidFill>
        <a:latin typeface="CiscoSansTT ExtraLight" panose="020B0303020201020303" pitchFamily="34" charset="0"/>
        <a:ea typeface="ＭＳ Ｐゴシック" charset="0"/>
        <a:cs typeface="+mn-cs"/>
      </a:defRPr>
    </a:lvl3pPr>
    <a:lvl4pPr marL="1371600" algn="l" defTabSz="457200" rtl="0" eaLnBrk="0" fontAlgn="base" hangingPunct="0">
      <a:spcBef>
        <a:spcPct val="30000"/>
      </a:spcBef>
      <a:spcAft>
        <a:spcPct val="0"/>
      </a:spcAft>
      <a:defRPr sz="1200" b="0" i="0" kern="1200">
        <a:solidFill>
          <a:schemeClr val="tx1"/>
        </a:solidFill>
        <a:latin typeface="CiscoSansTT ExtraLight" panose="020B0303020201020303" pitchFamily="34" charset="0"/>
        <a:ea typeface="ＭＳ Ｐゴシック" charset="0"/>
        <a:cs typeface="+mn-cs"/>
      </a:defRPr>
    </a:lvl4pPr>
    <a:lvl5pPr marL="1828800" algn="l" defTabSz="457200" rtl="0" eaLnBrk="0" fontAlgn="base" hangingPunct="0">
      <a:spcBef>
        <a:spcPct val="30000"/>
      </a:spcBef>
      <a:spcAft>
        <a:spcPct val="0"/>
      </a:spcAft>
      <a:defRPr sz="1200" b="0" i="0" kern="1200">
        <a:solidFill>
          <a:schemeClr val="tx1"/>
        </a:solidFill>
        <a:latin typeface="CiscoSansTT ExtraLight" panose="020B0303020201020303" pitchFamily="34"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isco.sharepoint.com/sites/NetAcad/SitePages/NetAcad-Infographics-by-Region.aspx"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bankmycell.com/blog/how-many-phones-are-in-the-world"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indeed.com/netacad"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isco.com/c/en/us/training-events/training-certifications/why-certify.html"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usnews.com/education/cisco-certification-guide" TargetMode="External"/><Relationship Id="rId5" Type="http://schemas.openxmlformats.org/officeDocument/2006/relationships/hyperlink" Target="https://www.networkworld.com/article/3625579/cisco-ccna-certification-explained.html" TargetMode="External"/><Relationship Id="rId4" Type="http://schemas.openxmlformats.org/officeDocument/2006/relationships/hyperlink" Target="https://www.cisco.com/c/dam/en_us/training-events/certifications/get-certified.pdf"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businesswire.com/"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vimeo.com/veritasevents/review/329244463/ac1be42d5a"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netacad.com/careers/pathways-and-certifications" TargetMode="External"/><Relationship Id="rId7" Type="http://schemas.openxmlformats.org/officeDocument/2006/relationships/hyperlink" Target="https://www.netacad.com/sites/default/files/faq-why-networking-academy.pdf#page=3"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www.netacad.com/netacad_academy_search?academy_type=itc" TargetMode="External"/><Relationship Id="rId5" Type="http://schemas.openxmlformats.org/officeDocument/2006/relationships/hyperlink" Target="https://www.netacad.com/become-an-academy" TargetMode="External"/><Relationship Id="rId4" Type="http://schemas.openxmlformats.org/officeDocument/2006/relationships/hyperlink" Target="https://www.netacad.com/sites/default/files/overview-networking-academy-for-educators.pdf"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mckinsey.com/industries/public-and-social-sector/our-insights/a-government-blueprint-to-adapt-the-ecosystem-to-the-future-of-work?cid=other-eml-alt-mip-mck&amp;hlkid=2b48bb8dcc9f4f68820411cf9a664e26&amp;hctky=11338665&amp;hdpid=142807d5-9c3e-4896-9d4d-980bb0e3eaf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isco.com/c/en/us/about/csr/research-resources/digital-readiness.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nbc.com/2019/01/29/21-in-demand-jobs-for-2019--and-what-they-pay-.html"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cisco.com/c/dam/assets/csr/pdf/The-AI-Paradox-How-Robots-Will-Make-Work-More-Human.pdf" TargetMode="External"/><Relationship Id="rId4" Type="http://schemas.openxmlformats.org/officeDocument/2006/relationships/hyperlink" Target="https://www.cisco.com/c/dam/en/us/solutions/collateral/enterprise-networks/digital-network-architecture/global-nw-trends-survey.pdf"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ES" sz="1200" dirty="0"/>
              <a:t>[Objetivo de la diapositiva: agradecimiento, propósito de </a:t>
            </a:r>
            <a:r>
              <a:rPr lang="es-ES" sz="1200" dirty="0" err="1"/>
              <a:t>NetAcad</a:t>
            </a:r>
            <a:r>
              <a:rPr lang="es-ES" sz="1200" dirty="0"/>
              <a:t>, naciones resilientes]</a:t>
            </a:r>
          </a:p>
          <a:p>
            <a:pPr marL="0" marR="0" lvl="0" indent="0" algn="l" defTabSz="914400" rtl="0" eaLnBrk="1" fontAlgn="auto" latinLnBrk="0" hangingPunct="1">
              <a:lnSpc>
                <a:spcPct val="100000"/>
              </a:lnSpc>
              <a:spcBef>
                <a:spcPct val="0"/>
              </a:spcBef>
              <a:spcAft>
                <a:spcPct val="0"/>
              </a:spcAft>
              <a:buClrTx/>
              <a:buSzTx/>
              <a:buFontTx/>
              <a:buNone/>
              <a:defRPr/>
            </a:pPr>
            <a:endParaRPr lang="es-ES" sz="1200" dirty="0"/>
          </a:p>
          <a:p>
            <a:pPr marL="0" marR="0" lvl="0" indent="0" algn="l" defTabSz="914400" rtl="0" eaLnBrk="1" fontAlgn="auto" latinLnBrk="0" hangingPunct="1">
              <a:lnSpc>
                <a:spcPct val="100000"/>
              </a:lnSpc>
              <a:spcBef>
                <a:spcPct val="0"/>
              </a:spcBef>
              <a:spcAft>
                <a:spcPct val="0"/>
              </a:spcAft>
              <a:buClrTx/>
              <a:buSzTx/>
              <a:buFontTx/>
              <a:buNone/>
              <a:defRPr/>
            </a:pPr>
            <a:r>
              <a:rPr lang="es-ES" sz="1200" dirty="0"/>
              <a:t>Gracias por invitarnos a conocer Cisco </a:t>
            </a:r>
            <a:r>
              <a:rPr lang="es-ES" sz="1200" dirty="0" err="1"/>
              <a:t>Networking</a:t>
            </a:r>
            <a:r>
              <a:rPr lang="es-ES" sz="1200" dirty="0"/>
              <a:t> </a:t>
            </a:r>
            <a:r>
              <a:rPr lang="es-ES" sz="1200" dirty="0" err="1"/>
              <a:t>Academy</a:t>
            </a:r>
            <a:r>
              <a:rPr lang="es-ES" sz="1200" dirty="0"/>
              <a:t> y cómo trabajamos con asociaciones sólidas a través de nuestro enfoque de responsabilidad social corporativa para capacitar a todas las personas con oportunidades profesionales y por considerar cómo podríamos asociarnos con ustedes.</a:t>
            </a:r>
          </a:p>
          <a:p>
            <a:pPr marL="0" marR="0" lvl="0" indent="0" algn="l" defTabSz="914400" rtl="0" eaLnBrk="1" fontAlgn="auto" latinLnBrk="0" hangingPunct="1">
              <a:lnSpc>
                <a:spcPct val="100000"/>
              </a:lnSpc>
              <a:spcBef>
                <a:spcPct val="0"/>
              </a:spcBef>
              <a:spcAft>
                <a:spcPct val="0"/>
              </a:spcAft>
              <a:buClrTx/>
              <a:buSzTx/>
              <a:buFontTx/>
              <a:buNone/>
              <a:defRPr/>
            </a:pPr>
            <a:endParaRPr lang="es-ES" sz="1200" dirty="0"/>
          </a:p>
          <a:p>
            <a:pPr marL="0" marR="0" lvl="0" indent="0" algn="l" defTabSz="914400" rtl="0" eaLnBrk="1" fontAlgn="auto" latinLnBrk="0" hangingPunct="1">
              <a:lnSpc>
                <a:spcPct val="100000"/>
              </a:lnSpc>
              <a:spcBef>
                <a:spcPct val="0"/>
              </a:spcBef>
              <a:spcAft>
                <a:spcPct val="0"/>
              </a:spcAft>
              <a:buClrTx/>
              <a:buSzTx/>
              <a:buFontTx/>
              <a:buNone/>
              <a:defRPr/>
            </a:pPr>
            <a:r>
              <a:rPr lang="es-ES" sz="1200" dirty="0"/>
              <a:t>Los educadores llevan muchos años enseñando a los alumnos a ser resilientes, como parte del aprendizaje del siglo XXI.</a:t>
            </a:r>
          </a:p>
          <a:p>
            <a:pPr marL="0" marR="0" lvl="0" indent="0" algn="l" defTabSz="914400" rtl="0" eaLnBrk="1" fontAlgn="auto" latinLnBrk="0" hangingPunct="1">
              <a:lnSpc>
                <a:spcPct val="100000"/>
              </a:lnSpc>
              <a:spcBef>
                <a:spcPct val="0"/>
              </a:spcBef>
              <a:spcAft>
                <a:spcPct val="0"/>
              </a:spcAft>
              <a:buClrTx/>
              <a:buSzTx/>
              <a:buFontTx/>
              <a:buNone/>
              <a:defRPr/>
            </a:pPr>
            <a:endParaRPr lang="es-ES" sz="1200" dirty="0"/>
          </a:p>
          <a:p>
            <a:pPr marL="0" marR="0" lvl="0" indent="0" algn="l" defTabSz="914400" rtl="0" eaLnBrk="1" fontAlgn="auto" latinLnBrk="0" hangingPunct="1">
              <a:lnSpc>
                <a:spcPct val="100000"/>
              </a:lnSpc>
              <a:spcBef>
                <a:spcPct val="0"/>
              </a:spcBef>
              <a:spcAft>
                <a:spcPct val="0"/>
              </a:spcAft>
              <a:buClrTx/>
              <a:buSzTx/>
              <a:buFontTx/>
              <a:buNone/>
              <a:defRPr/>
            </a:pPr>
            <a:r>
              <a:rPr lang="es-ES" sz="1200" dirty="0"/>
              <a:t>Pero, ¿qué significa esto para las naciones y nuestros niveles de competitividad, innovación y protección si tenemos una mentalidad, una población y una mano de obra resilientes?</a:t>
            </a:r>
            <a:endParaRPr lang="en-US" dirty="0"/>
          </a:p>
        </p:txBody>
      </p:sp>
      <p:sp>
        <p:nvSpPr>
          <p:cNvPr id="4" name="Slide Number Placeholder 3"/>
          <p:cNvSpPr>
            <a:spLocks noGrp="1"/>
          </p:cNvSpPr>
          <p:nvPr>
            <p:ph type="sldNum" sz="quarter" idx="5"/>
          </p:nvPr>
        </p:nvSpPr>
        <p:spPr/>
        <p:txBody>
          <a:bodyPr/>
          <a:lstStyle/>
          <a:p>
            <a:pPr rtl="0">
              <a:defRPr/>
            </a:pPr>
            <a:fld id="{F97A1FA6-25DE-9E4E-A34D-CF67DE7DBDC7}" type="slidenum">
              <a:rPr/>
              <a:pPr>
                <a:defRPr/>
              </a:pPr>
              <a:t>1</a:t>
            </a:fld>
            <a:endParaRPr/>
          </a:p>
        </p:txBody>
      </p:sp>
    </p:spTree>
    <p:extLst>
      <p:ext uri="{BB962C8B-B14F-4D97-AF65-F5344CB8AC3E}">
        <p14:creationId xmlns:p14="http://schemas.microsoft.com/office/powerpoint/2010/main" val="2572589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 typeface="Arial" pitchFamily="34" charset="0"/>
              <a:buNone/>
              <a:defRPr/>
            </a:pPr>
            <a:r>
              <a:rPr lang="es-419" sz="1100" b="0" i="1" dirty="0">
                <a:solidFill>
                  <a:srgbClr val="000000"/>
                </a:solidFill>
                <a:effectLst/>
              </a:rPr>
              <a:t>[Objetivo de la diapositiva: la única manera de lograr que esto funcione es mediante la asociación]</a:t>
            </a:r>
          </a:p>
          <a:p>
            <a:pPr marL="0" marR="0" lvl="0" indent="0" algn="l" defTabSz="914400" rtl="0" eaLnBrk="1" fontAlgn="auto" latinLnBrk="0" hangingPunct="1">
              <a:lnSpc>
                <a:spcPct val="100000"/>
              </a:lnSpc>
              <a:spcBef>
                <a:spcPct val="0"/>
              </a:spcBef>
              <a:spcAft>
                <a:spcPct val="0"/>
              </a:spcAft>
              <a:buClrTx/>
              <a:buSzTx/>
              <a:buFont typeface="Arial" pitchFamily="34" charset="0"/>
              <a:buNone/>
              <a:defRPr/>
            </a:pPr>
            <a:br>
              <a:rPr lang="en-AU" sz="1100" dirty="0"/>
            </a:br>
            <a:r>
              <a:rPr lang="es-419" sz="1100" b="0" i="0" dirty="0">
                <a:solidFill>
                  <a:srgbClr val="000000"/>
                </a:solidFill>
                <a:effectLst/>
              </a:rPr>
              <a:t>Todos nuestros logros en los últimos 24 años han sido el resultado de sólidas asociaciones en todos los sectores: gobiernos, instituciones educativas, sector privado, empresas y ONG.</a:t>
            </a:r>
          </a:p>
          <a:p>
            <a:pPr marL="0" marR="0" lvl="0" indent="0" algn="l" defTabSz="914400" rtl="0" eaLnBrk="1" fontAlgn="auto" latinLnBrk="0" hangingPunct="1">
              <a:lnSpc>
                <a:spcPct val="100000"/>
              </a:lnSpc>
              <a:spcBef>
                <a:spcPct val="0"/>
              </a:spcBef>
              <a:spcAft>
                <a:spcPct val="0"/>
              </a:spcAft>
              <a:buClrTx/>
              <a:buSzTx/>
              <a:buFont typeface="Arial" pitchFamily="34" charset="0"/>
              <a:buNone/>
              <a:defRPr/>
            </a:pPr>
            <a:br>
              <a:rPr lang="en-AU" sz="1100" dirty="0"/>
            </a:br>
            <a:r>
              <a:rPr lang="es-419" sz="1100" b="0" i="0" dirty="0">
                <a:solidFill>
                  <a:srgbClr val="000000"/>
                </a:solidFill>
                <a:effectLst/>
              </a:rPr>
              <a:t>Impulsar un futuro inclusivo para todos no es solo un llamado a la acción, es reconocer que nos va a hacer falta a todos.</a:t>
            </a:r>
          </a:p>
          <a:p>
            <a:pPr marL="0" marR="0" lvl="0" indent="0" algn="l" defTabSz="914400" rtl="0" eaLnBrk="1" fontAlgn="auto" latinLnBrk="0" hangingPunct="1">
              <a:lnSpc>
                <a:spcPct val="100000"/>
              </a:lnSpc>
              <a:spcBef>
                <a:spcPct val="0"/>
              </a:spcBef>
              <a:spcAft>
                <a:spcPct val="0"/>
              </a:spcAft>
              <a:buClrTx/>
              <a:buSzTx/>
              <a:buFont typeface="Arial" pitchFamily="34" charset="0"/>
              <a:buNone/>
              <a:defRPr/>
            </a:pPr>
            <a:br>
              <a:rPr lang="en-AU" sz="1100" dirty="0"/>
            </a:br>
            <a:r>
              <a:rPr lang="es-419" sz="1100" dirty="0"/>
              <a:t>S</a:t>
            </a:r>
            <a:r>
              <a:rPr lang="es-419" sz="1100" b="0" i="0" dirty="0">
                <a:solidFill>
                  <a:srgbClr val="000000"/>
                </a:solidFill>
                <a:effectLst/>
              </a:rPr>
              <a:t>i podemos unirnos como una comunidad (Cisco, nuestros clientes, nuestros </a:t>
            </a:r>
            <a:r>
              <a:rPr lang="es-419" sz="1100" b="0" i="0" dirty="0" err="1">
                <a:solidFill>
                  <a:srgbClr val="000000"/>
                </a:solidFill>
                <a:effectLst/>
              </a:rPr>
              <a:t>partners</a:t>
            </a:r>
            <a:r>
              <a:rPr lang="es-419" sz="1100" b="0" i="0" dirty="0">
                <a:solidFill>
                  <a:srgbClr val="000000"/>
                </a:solidFill>
                <a:effectLst/>
              </a:rPr>
              <a:t>, otras organizaciones con ideas afines, incluso aquellas que podrían considerarse competidoras), PODEMOS marcar la diferencia. Únase a nosotros y creemos este futuro inclusivo, juntos.</a:t>
            </a:r>
          </a:p>
          <a:p>
            <a:pPr marL="0" marR="0" lvl="0" indent="0" algn="l" defTabSz="914400" rtl="0" eaLnBrk="1" fontAlgn="auto" latinLnBrk="0" hangingPunct="1">
              <a:lnSpc>
                <a:spcPct val="100000"/>
              </a:lnSpc>
              <a:spcBef>
                <a:spcPct val="0"/>
              </a:spcBef>
              <a:spcAft>
                <a:spcPct val="0"/>
              </a:spcAft>
              <a:buClrTx/>
              <a:buSzTx/>
              <a:buFont typeface="Arial" pitchFamily="34" charset="0"/>
              <a:buNone/>
              <a:defRPr/>
            </a:pPr>
            <a:endParaRPr lang="en-AU" sz="1100" b="0" i="0" dirty="0">
              <a:solidFill>
                <a:srgbClr val="000000"/>
              </a:solidFill>
              <a:effectLst/>
            </a:endParaRPr>
          </a:p>
          <a:p>
            <a:pPr marL="0" indent="0" rtl="0">
              <a:buFont typeface="Arial" pitchFamily="34" charset="0"/>
              <a:buNone/>
            </a:pPr>
            <a:r>
              <a:rPr lang="es-419" sz="1100" dirty="0">
                <a:ea typeface="ＭＳ Ｐゴシック" pitchFamily="34" charset="-128"/>
              </a:rPr>
              <a:t>[Más información]</a:t>
            </a:r>
          </a:p>
          <a:p>
            <a:pPr marL="171450" indent="-171450" rtl="0">
              <a:buFont typeface="Arial" pitchFamily="34" charset="0"/>
              <a:buChar char="•"/>
            </a:pPr>
            <a:r>
              <a:rPr lang="es-419" sz="1100" dirty="0">
                <a:ea typeface="ＭＳ Ｐゴシック" pitchFamily="34" charset="-128"/>
              </a:rPr>
              <a:t>Cisco </a:t>
            </a:r>
            <a:r>
              <a:rPr lang="es-419" sz="1100" dirty="0" err="1">
                <a:ea typeface="ＭＳ Ｐゴシック" pitchFamily="34" charset="-128"/>
              </a:rPr>
              <a:t>Networking</a:t>
            </a:r>
            <a:r>
              <a:rPr lang="es-419" sz="1100" dirty="0">
                <a:ea typeface="ＭＳ Ｐゴシック" pitchFamily="34" charset="-128"/>
              </a:rPr>
              <a:t> </a:t>
            </a:r>
            <a:r>
              <a:rPr lang="es-419" sz="1100" dirty="0" err="1">
                <a:ea typeface="ＭＳ Ｐゴシック" pitchFamily="34" charset="-128"/>
              </a:rPr>
              <a:t>Academy</a:t>
            </a:r>
            <a:r>
              <a:rPr lang="es-419" sz="1100" dirty="0">
                <a:ea typeface="ＭＳ Ｐゴシック" pitchFamily="34" charset="-128"/>
              </a:rPr>
              <a:t> adopta un enfoque único para brindar su educación en habilidades de TI.</a:t>
            </a:r>
            <a:r>
              <a:rPr lang="es-419" sz="1100" baseline="0" dirty="0">
                <a:ea typeface="ＭＳ Ｐゴシック" pitchFamily="34" charset="-128"/>
              </a:rPr>
              <a:t> </a:t>
            </a:r>
            <a:r>
              <a:rPr lang="es-419" sz="1100" dirty="0">
                <a:ea typeface="ＭＳ Ｐゴシック" pitchFamily="34" charset="-128"/>
              </a:rPr>
              <a:t>Es un ecosistema compuesto por </a:t>
            </a:r>
            <a:r>
              <a:rPr lang="es-419" sz="1100" dirty="0" err="1">
                <a:ea typeface="ＭＳ Ｐゴシック" pitchFamily="34" charset="-128"/>
              </a:rPr>
              <a:t>partners</a:t>
            </a:r>
            <a:r>
              <a:rPr lang="es-419" sz="1100" dirty="0">
                <a:ea typeface="ＭＳ Ｐゴシック" pitchFamily="34" charset="-128"/>
              </a:rPr>
              <a:t> provenientes de instituciones educativas locales, además de gobiernos nacionales y locales, corporaciones y ONG.</a:t>
            </a:r>
            <a:r>
              <a:rPr lang="es-419" sz="1100" baseline="0" dirty="0">
                <a:ea typeface="ＭＳ Ｐゴシック" pitchFamily="34" charset="-128"/>
              </a:rPr>
              <a:t> </a:t>
            </a:r>
          </a:p>
          <a:p>
            <a:pPr marL="171450" marR="0" indent="-171450" algn="l" defTabSz="914400" rtl="0" eaLnBrk="1" fontAlgn="auto" latinLnBrk="0" hangingPunct="1">
              <a:lnSpc>
                <a:spcPct val="100000"/>
              </a:lnSpc>
              <a:spcBef>
                <a:spcPct val="0"/>
              </a:spcBef>
              <a:spcAft>
                <a:spcPct val="0"/>
              </a:spcAft>
              <a:buClrTx/>
              <a:buSzTx/>
              <a:buFont typeface="Arial" pitchFamily="34" charset="0"/>
              <a:buChar char="•"/>
              <a:defRPr/>
            </a:pPr>
            <a:r>
              <a:rPr lang="es-419" sz="1100" dirty="0">
                <a:ea typeface="ＭＳ Ｐゴシック" pitchFamily="34" charset="-128"/>
              </a:rPr>
              <a:t>Cisco proporciona el plan de estudios, la capacitación con instructores, las evaluaciones y el equipo al costo.</a:t>
            </a:r>
            <a:r>
              <a:rPr lang="es-419" sz="1100" baseline="0" dirty="0">
                <a:ea typeface="ＭＳ Ｐゴシック" pitchFamily="34" charset="-128"/>
              </a:rPr>
              <a:t> </a:t>
            </a:r>
            <a:r>
              <a:rPr lang="es-419" sz="1100" dirty="0">
                <a:ea typeface="ＭＳ Ｐゴシック" pitchFamily="34" charset="-128"/>
              </a:rPr>
              <a:t>Las escuelas y</a:t>
            </a:r>
            <a:r>
              <a:rPr lang="es-419" sz="1100" baseline="0" dirty="0">
                <a:ea typeface="ＭＳ Ｐゴシック" pitchFamily="34" charset="-128"/>
              </a:rPr>
              <a:t> demás </a:t>
            </a:r>
            <a:r>
              <a:rPr lang="es-419" sz="1100" dirty="0" err="1">
                <a:ea typeface="ＭＳ Ｐゴシック" pitchFamily="34" charset="-128"/>
              </a:rPr>
              <a:t>partners</a:t>
            </a:r>
            <a:r>
              <a:rPr lang="es-419" sz="1100" dirty="0">
                <a:ea typeface="ＭＳ Ｐゴシック" pitchFamily="34" charset="-128"/>
              </a:rPr>
              <a:t> proporcionan espacio físico</a:t>
            </a:r>
            <a:r>
              <a:rPr lang="es-419" sz="1100" baseline="0" dirty="0">
                <a:ea typeface="ＭＳ Ｐゴシック" pitchFamily="34" charset="-128"/>
              </a:rPr>
              <a:t> e </a:t>
            </a:r>
            <a:r>
              <a:rPr lang="es-419" sz="1100" dirty="0">
                <a:ea typeface="ＭＳ Ｐゴシック" pitchFamily="34" charset="-128"/>
              </a:rPr>
              <a:t>instructores.</a:t>
            </a:r>
            <a:r>
              <a:rPr lang="es-419" sz="1100" kern="1200" baseline="0" dirty="0">
                <a:solidFill>
                  <a:schemeClr val="tx1"/>
                </a:solidFill>
                <a:ea typeface="ＭＳ Ｐゴシック" charset="0"/>
                <a:cs typeface="ＭＳ Ｐゴシック" charset="0"/>
              </a:rPr>
              <a:t> </a:t>
            </a:r>
          </a:p>
          <a:p>
            <a:pPr marL="171450" marR="0" indent="-171450" algn="l" defTabSz="914400" rtl="0" eaLnBrk="1" fontAlgn="auto" latinLnBrk="0" hangingPunct="1">
              <a:lnSpc>
                <a:spcPct val="100000"/>
              </a:lnSpc>
              <a:spcBef>
                <a:spcPct val="0"/>
              </a:spcBef>
              <a:spcAft>
                <a:spcPct val="0"/>
              </a:spcAft>
              <a:buClrTx/>
              <a:buSzTx/>
              <a:buFont typeface="Arial" pitchFamily="34" charset="0"/>
              <a:buChar char="•"/>
              <a:defRPr/>
            </a:pPr>
            <a:r>
              <a:rPr lang="es-419" sz="1100" kern="1200" baseline="0" dirty="0" err="1">
                <a:solidFill>
                  <a:schemeClr val="tx1"/>
                </a:solidFill>
                <a:ea typeface="ＭＳ Ｐゴシック" charset="0"/>
                <a:cs typeface="ＭＳ Ｐゴシック" charset="0"/>
              </a:rPr>
              <a:t>Networking</a:t>
            </a:r>
            <a:r>
              <a:rPr lang="es-419" sz="1100" kern="1200" baseline="0" dirty="0">
                <a:solidFill>
                  <a:schemeClr val="tx1"/>
                </a:solidFill>
                <a:ea typeface="ＭＳ Ｐゴシック" charset="0"/>
                <a:cs typeface="ＭＳ Ｐゴシック" charset="0"/>
              </a:rPr>
              <a:t> </a:t>
            </a:r>
            <a:r>
              <a:rPr lang="es-419" sz="1100" kern="1200" baseline="0" dirty="0" err="1">
                <a:solidFill>
                  <a:schemeClr val="tx1"/>
                </a:solidFill>
                <a:ea typeface="ＭＳ Ｐゴシック" charset="0"/>
                <a:cs typeface="ＭＳ Ｐゴシック" charset="0"/>
              </a:rPr>
              <a:t>Academy</a:t>
            </a:r>
            <a:r>
              <a:rPr lang="es-419" sz="1100" kern="1200" baseline="0" dirty="0">
                <a:solidFill>
                  <a:schemeClr val="tx1"/>
                </a:solidFill>
                <a:ea typeface="ＭＳ Ｐゴシック" charset="0"/>
                <a:cs typeface="ＭＳ Ｐゴシック" charset="0"/>
              </a:rPr>
              <a:t> </a:t>
            </a:r>
            <a:r>
              <a:rPr lang="es-419" sz="1100" kern="1200" dirty="0">
                <a:ea typeface="MS PGothic" pitchFamily="34" charset="-128"/>
                <a:cs typeface="ＭＳ Ｐゴシック" charset="0"/>
              </a:rPr>
              <a:t>mantiene el control del contenido del curso, administra la entrega y las evaluaciones en línea, y ofrece soporte y equipos con descuento.</a:t>
            </a:r>
            <a:r>
              <a:rPr lang="es-419" sz="1100" kern="1200" baseline="0" dirty="0">
                <a:solidFill>
                  <a:schemeClr val="tx1"/>
                </a:solidFill>
                <a:ea typeface="ＭＳ Ｐゴシック" charset="0"/>
                <a:cs typeface="ＭＳ Ｐゴシック" charset="0"/>
              </a:rPr>
              <a:t> </a:t>
            </a:r>
          </a:p>
          <a:p>
            <a:pPr marL="171450" marR="0" indent="-171450" algn="l" defTabSz="914400" rtl="0" eaLnBrk="1" fontAlgn="auto" latinLnBrk="0" hangingPunct="1">
              <a:lnSpc>
                <a:spcPct val="100000"/>
              </a:lnSpc>
              <a:spcBef>
                <a:spcPct val="0"/>
              </a:spcBef>
              <a:spcAft>
                <a:spcPct val="0"/>
              </a:spcAft>
              <a:buClrTx/>
              <a:buSzTx/>
              <a:buFont typeface="Arial" pitchFamily="34" charset="0"/>
              <a:buChar char="•"/>
              <a:defRPr/>
            </a:pPr>
            <a:r>
              <a:rPr lang="es-419" sz="1100" kern="1200" dirty="0">
                <a:ea typeface="MS PGothic" pitchFamily="34" charset="-128"/>
                <a:cs typeface="ＭＳ Ｐゴシック" charset="0"/>
              </a:rPr>
              <a:t>Las instituciones educativas locales, los gobiernos y otras organizaciones eligen qué cursos ofrecer y determinan el contexto en el que se dictarán, por ejemplo, incluirlos en un programa de certificación o de grado.</a:t>
            </a:r>
          </a:p>
          <a:p>
            <a:pPr marL="171450" marR="0" indent="-171450" algn="l" defTabSz="914400" rtl="0" eaLnBrk="1" fontAlgn="auto" latinLnBrk="0" hangingPunct="1">
              <a:lnSpc>
                <a:spcPct val="100000"/>
              </a:lnSpc>
              <a:spcBef>
                <a:spcPct val="0"/>
              </a:spcBef>
              <a:spcAft>
                <a:spcPct val="0"/>
              </a:spcAft>
              <a:buClrTx/>
              <a:buSzTx/>
              <a:buFont typeface="Arial" pitchFamily="34" charset="0"/>
              <a:buChar char="•"/>
              <a:defRPr/>
            </a:pPr>
            <a:r>
              <a:rPr lang="es-419" sz="1100" kern="1200" dirty="0">
                <a:ea typeface="MS PGothic" pitchFamily="34" charset="-128"/>
                <a:cs typeface="ＭＳ Ｐゴシック" charset="0"/>
              </a:rPr>
              <a:t>Los instructores reciben capacitación de Cisco específica para el curso, dictan las clases y administran actividades prácticas de laboratorio y evaluaciones de habilidades. </a:t>
            </a:r>
          </a:p>
          <a:p>
            <a:pPr marL="171450" indent="-171450" rtl="0">
              <a:spcBef>
                <a:spcPts val="0"/>
              </a:spcBef>
              <a:buFont typeface="Arial" pitchFamily="34" charset="0"/>
              <a:buChar char="•"/>
            </a:pPr>
            <a:r>
              <a:rPr lang="es-419" sz="1100" dirty="0" err="1"/>
              <a:t>Networking</a:t>
            </a:r>
            <a:r>
              <a:rPr lang="es-419" sz="1100" dirty="0"/>
              <a:t> </a:t>
            </a:r>
            <a:r>
              <a:rPr lang="es-419" sz="1100" dirty="0" err="1"/>
              <a:t>Academy</a:t>
            </a:r>
            <a:r>
              <a:rPr lang="es-419" sz="1100" dirty="0"/>
              <a:t> tiene como objetivo garantizar que los estudiantes e instructores tengan los recursos que necesitan para lograr sus objetivos.</a:t>
            </a:r>
          </a:p>
          <a:p>
            <a:endParaRPr lang="en-US" sz="1100" dirty="0"/>
          </a:p>
          <a:p>
            <a:endParaRPr lang="en-US" sz="11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10</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1701952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343400"/>
            <a:ext cx="5643563" cy="3810000"/>
          </a:xfrm>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419" sz="1100" i="1" dirty="0"/>
              <a:t>[Objetivo de la diapositiva: educación transformada: ¿qué significan los cambios para el sector?]</a:t>
            </a:r>
          </a:p>
          <a:p>
            <a:pPr marL="0" marR="0" lvl="0" indent="0" algn="l" defTabSz="914400" rtl="0" eaLnBrk="1" fontAlgn="auto" latinLnBrk="0" hangingPunct="1">
              <a:lnSpc>
                <a:spcPct val="100000"/>
              </a:lnSpc>
              <a:spcBef>
                <a:spcPct val="0"/>
              </a:spcBef>
              <a:spcAft>
                <a:spcPct val="0"/>
              </a:spcAft>
              <a:buClrTx/>
              <a:buSzTx/>
              <a:buFontTx/>
              <a:buNone/>
              <a:defRPr/>
            </a:pPr>
            <a:endParaRPr lang="en-AU" sz="1100" b="0" i="0" dirty="0">
              <a:solidFill>
                <a:srgbClr val="000000"/>
              </a:solidFill>
              <a:effectLst/>
            </a:endParaRPr>
          </a:p>
          <a:p>
            <a:pPr marL="0" marR="0" lvl="0" indent="0" algn="l" defTabSz="914400" rtl="0" eaLnBrk="1" fontAlgn="auto" latinLnBrk="0" hangingPunct="1">
              <a:lnSpc>
                <a:spcPct val="100000"/>
              </a:lnSpc>
              <a:spcBef>
                <a:spcPct val="0"/>
              </a:spcBef>
              <a:spcAft>
                <a:spcPct val="0"/>
              </a:spcAft>
              <a:buClrTx/>
              <a:buSzTx/>
              <a:buFontTx/>
              <a:buNone/>
              <a:defRPr/>
            </a:pPr>
            <a:r>
              <a:rPr lang="es-419" sz="1100" b="0" i="0" dirty="0">
                <a:solidFill>
                  <a:srgbClr val="000000"/>
                </a:solidFill>
                <a:effectLst/>
              </a:rPr>
              <a:t>La educación ha estado cambiando durante muchos años, pero la pandemia ha acelerado la transformación.</a:t>
            </a:r>
          </a:p>
          <a:p>
            <a:pPr marL="0" marR="0" lvl="0" indent="0" algn="l" defTabSz="914400" rtl="0" eaLnBrk="1" fontAlgn="auto" latinLnBrk="0" hangingPunct="1">
              <a:lnSpc>
                <a:spcPct val="100000"/>
              </a:lnSpc>
              <a:spcBef>
                <a:spcPct val="0"/>
              </a:spcBef>
              <a:spcAft>
                <a:spcPct val="0"/>
              </a:spcAft>
              <a:buClrTx/>
              <a:buSzTx/>
              <a:buFontTx/>
              <a:buNone/>
              <a:defRPr/>
            </a:pPr>
            <a:endParaRPr lang="en-AU" sz="1100" b="0" i="0" dirty="0">
              <a:solidFill>
                <a:srgbClr val="000000"/>
              </a:solidFill>
              <a:effectLst/>
            </a:endParaRPr>
          </a:p>
          <a:p>
            <a:pPr marL="0" marR="0" lvl="0" indent="0" algn="l" defTabSz="914400" rtl="0" eaLnBrk="1" fontAlgn="auto" latinLnBrk="0" hangingPunct="1">
              <a:lnSpc>
                <a:spcPct val="100000"/>
              </a:lnSpc>
              <a:spcBef>
                <a:spcPct val="0"/>
              </a:spcBef>
              <a:spcAft>
                <a:spcPct val="0"/>
              </a:spcAft>
              <a:buClrTx/>
              <a:buSzTx/>
              <a:buFontTx/>
              <a:buNone/>
              <a:defRPr/>
            </a:pPr>
            <a:r>
              <a:rPr lang="es-419" sz="1100" b="1" i="0" dirty="0">
                <a:solidFill>
                  <a:srgbClr val="000000"/>
                </a:solidFill>
                <a:effectLst/>
              </a:rPr>
              <a:t>Adaptarse al aprendizaje híbrido</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s-419" sz="1100" b="0" i="0" dirty="0">
                <a:solidFill>
                  <a:srgbClr val="000000"/>
                </a:solidFill>
                <a:effectLst/>
              </a:rPr>
              <a:t>Necesitamos poder reunirnos con los estudiantes en el lugar en el que se encuentren.</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s-419" sz="1100" b="0" i="0" dirty="0">
                <a:solidFill>
                  <a:srgbClr val="000000"/>
                </a:solidFill>
                <a:effectLst/>
              </a:rPr>
              <a:t>Necesitamos reunirnos con los estudiantes y los nuevos tipos de estudiantes, en el lugar en el que se encuentren, ya sea en el aula, en el hogar o como parte de una fuerza laboral existente que necesita recapacitación.</a:t>
            </a:r>
          </a:p>
          <a:p>
            <a:pPr marL="0" marR="0" lvl="0" indent="0" algn="l" defTabSz="914400" rtl="0" eaLnBrk="1" fontAlgn="auto" latinLnBrk="0" hangingPunct="1">
              <a:lnSpc>
                <a:spcPct val="100000"/>
              </a:lnSpc>
              <a:spcBef>
                <a:spcPct val="0"/>
              </a:spcBef>
              <a:spcAft>
                <a:spcPct val="0"/>
              </a:spcAft>
              <a:buClrTx/>
              <a:buSzTx/>
              <a:buFontTx/>
              <a:buNone/>
              <a:defRPr/>
            </a:pPr>
            <a:endParaRPr lang="en-AU" sz="1100" b="0" i="0" dirty="0">
              <a:solidFill>
                <a:srgbClr val="000000"/>
              </a:solidFill>
              <a:effectLst/>
            </a:endParaRPr>
          </a:p>
          <a:p>
            <a:pPr marL="0" marR="0" lvl="0" indent="0" algn="l" defTabSz="914400" rtl="0" eaLnBrk="1" fontAlgn="auto" latinLnBrk="0" hangingPunct="1">
              <a:lnSpc>
                <a:spcPct val="100000"/>
              </a:lnSpc>
              <a:spcBef>
                <a:spcPct val="0"/>
              </a:spcBef>
              <a:spcAft>
                <a:spcPct val="0"/>
              </a:spcAft>
              <a:buClrTx/>
              <a:buSzTx/>
              <a:buFontTx/>
              <a:buNone/>
              <a:defRPr/>
            </a:pPr>
            <a:r>
              <a:rPr lang="es-419" sz="1100" b="1" i="0" dirty="0">
                <a:solidFill>
                  <a:srgbClr val="000000"/>
                </a:solidFill>
                <a:effectLst/>
              </a:rPr>
              <a:t>Los tipos de estudiantes y sus comportamientos están cambiando</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s-419" sz="1100" b="0" i="0" dirty="0">
                <a:solidFill>
                  <a:srgbClr val="000000"/>
                </a:solidFill>
                <a:effectLst/>
              </a:rPr>
              <a:t>¡El aprendizaje nunca se detiene! ¡El aprendizaje es continuo y está en movimiento!</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s-419" sz="1100" b="0" i="0" dirty="0">
                <a:solidFill>
                  <a:srgbClr val="000000"/>
                </a:solidFill>
                <a:effectLst/>
              </a:rPr>
              <a:t>El tipo de estudiante está cambiando, a medida que el aprendizaje se convierte en una aventura de por vida, y nuestros modelos educativos se vuelven más audaces.</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s-419" sz="1100" b="0" i="0" dirty="0">
                <a:solidFill>
                  <a:srgbClr val="000000"/>
                </a:solidFill>
                <a:effectLst/>
              </a:rPr>
              <a:t>Por ejemplo, necesitamos proporcionar contenido de habilidades en partes más pequeñas y más digeribles para permitir que los estudiantes interactúen con el contenido lo más posible, en cualquier momento y en el momento que más les convenga. Nuevamente, reunirnos con los estudiantes en el lugar en el que se encuentren.</a:t>
            </a:r>
          </a:p>
          <a:p>
            <a:pPr marL="171450" marR="0" lvl="0" indent="-171450" algn="l" defTabSz="914400" rtl="0" eaLnBrk="1" fontAlgn="auto" latinLnBrk="0" hangingPunct="1">
              <a:lnSpc>
                <a:spcPct val="100000"/>
              </a:lnSpc>
              <a:spcBef>
                <a:spcPct val="0"/>
              </a:spcBef>
              <a:spcAft>
                <a:spcPct val="0"/>
              </a:spcAft>
              <a:buClrTx/>
              <a:buSzTx/>
              <a:buFontTx/>
              <a:buChar char="-"/>
              <a:defRPr/>
            </a:pPr>
            <a:endParaRPr lang="en-AU" sz="1100" b="1" i="0" dirty="0">
              <a:solidFill>
                <a:srgbClr val="000000"/>
              </a:solidFill>
              <a:effectLst/>
            </a:endParaRPr>
          </a:p>
          <a:p>
            <a:pPr marL="0" marR="0" lvl="0" indent="0" algn="l" defTabSz="914400" rtl="0" eaLnBrk="1" fontAlgn="auto" latinLnBrk="0" hangingPunct="1">
              <a:lnSpc>
                <a:spcPct val="100000"/>
              </a:lnSpc>
              <a:spcBef>
                <a:spcPct val="0"/>
              </a:spcBef>
              <a:spcAft>
                <a:spcPct val="0"/>
              </a:spcAft>
              <a:buClrTx/>
              <a:buSzTx/>
              <a:buFontTx/>
              <a:buNone/>
              <a:defRPr/>
            </a:pPr>
            <a:r>
              <a:rPr lang="es-419" sz="1100" b="1" i="0" dirty="0">
                <a:solidFill>
                  <a:srgbClr val="000000"/>
                </a:solidFill>
                <a:effectLst/>
              </a:rPr>
              <a:t>La oferta educativa se está ampliando y está cambiando</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s-419" sz="1100" b="0" i="0" dirty="0">
                <a:solidFill>
                  <a:srgbClr val="000000"/>
                </a:solidFill>
                <a:effectLst/>
              </a:rPr>
              <a:t>Por lo tanto, debemos encontrar maneras de ampliar el acceso de los estudiantes en todas partes, en cualquier momento, en cualquier lugar y en fragmentos grandes y pequeños flexibles.</a:t>
            </a:r>
            <a:r>
              <a:rPr lang="es-419" sz="1100" b="1" kern="1200" dirty="0">
                <a:solidFill>
                  <a:schemeClr val="tx1"/>
                </a:solidFill>
                <a:effectLst/>
                <a:ea typeface="ＭＳ Ｐゴシック" charset="0"/>
                <a:cs typeface="ＭＳ Ｐゴシック" charset="0"/>
              </a:rPr>
              <a:t> </a:t>
            </a:r>
          </a:p>
          <a:p>
            <a:endParaRPr lang="en-US" sz="11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11</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629837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lang="es-419" sz="1100" b="0" i="1">
                <a:solidFill>
                  <a:srgbClr val="000000"/>
                </a:solidFill>
                <a:effectLst/>
              </a:rPr>
              <a:t>[Propósito de la diapositiva: ¿Qué sigue para NetAcad?]</a:t>
            </a:r>
          </a:p>
          <a:p>
            <a:pPr marL="0" marR="0" lvl="0" indent="0" algn="l" defTabSz="914400" rtl="0" eaLnBrk="1" fontAlgn="base" latinLnBrk="0" hangingPunct="1">
              <a:lnSpc>
                <a:spcPct val="100000"/>
              </a:lnSpc>
              <a:spcBef>
                <a:spcPct val="0"/>
              </a:spcBef>
              <a:spcAft>
                <a:spcPct val="0"/>
              </a:spcAft>
              <a:buClrTx/>
              <a:buSzTx/>
              <a:buFontTx/>
              <a:buNone/>
              <a:defRPr/>
            </a:pPr>
            <a:endParaRPr lang="en-US" sz="1100" b="0" i="0">
              <a:solidFill>
                <a:srgbClr val="000000"/>
              </a:solidFill>
              <a:effectLst/>
            </a:endParaRPr>
          </a:p>
          <a:p>
            <a:pPr marL="0" marR="0" lvl="0" indent="0" algn="l" defTabSz="914400" rtl="0" eaLnBrk="1" fontAlgn="base" latinLnBrk="0" hangingPunct="1">
              <a:lnSpc>
                <a:spcPct val="100000"/>
              </a:lnSpc>
              <a:spcBef>
                <a:spcPct val="0"/>
              </a:spcBef>
              <a:spcAft>
                <a:spcPct val="0"/>
              </a:spcAft>
              <a:buClrTx/>
              <a:buSzTx/>
              <a:buFontTx/>
              <a:buNone/>
              <a:defRPr/>
            </a:pPr>
            <a:r>
              <a:rPr lang="es-419" sz="1100" b="0" i="0">
                <a:solidFill>
                  <a:srgbClr val="000000"/>
                </a:solidFill>
                <a:effectLst/>
              </a:rPr>
              <a:t>Estamos siendo aventureros y </a:t>
            </a:r>
            <a:r>
              <a:rPr lang="es-419" sz="1100" b="1" i="0">
                <a:solidFill>
                  <a:srgbClr val="000000"/>
                </a:solidFill>
                <a:effectLst/>
              </a:rPr>
              <a:t>reinventamos la educación, rápidamente,</a:t>
            </a:r>
            <a:r>
              <a:rPr lang="es-419" sz="1100" b="0" i="0">
                <a:solidFill>
                  <a:srgbClr val="000000"/>
                </a:solidFill>
                <a:effectLst/>
              </a:rPr>
              <a:t> desafiándonos a nosotros mismos y a nuestro ecosistema de partners </a:t>
            </a:r>
            <a:r>
              <a:rPr lang="es-419" sz="1100" b="1" i="0">
                <a:solidFill>
                  <a:srgbClr val="000000"/>
                </a:solidFill>
                <a:effectLst/>
              </a:rPr>
              <a:t>para aspirar a involucrar a 20 millones de estudiantes más en los próximos cinco años</a:t>
            </a:r>
            <a:r>
              <a:rPr lang="es-419" sz="1100" b="0" i="0">
                <a:solidFill>
                  <a:srgbClr val="000000"/>
                </a:solidFill>
                <a:effectLst/>
              </a:rPr>
              <a:t>.  </a:t>
            </a:r>
          </a:p>
          <a:p>
            <a:pPr algn="l" rtl="0" fontAlgn="base"/>
            <a:endParaRPr lang="en-US" sz="1100" b="0" i="0">
              <a:solidFill>
                <a:srgbClr val="000000"/>
              </a:solidFill>
              <a:effectLst/>
            </a:endParaRPr>
          </a:p>
          <a:p>
            <a:pPr algn="l" rtl="0" fontAlgn="base"/>
            <a:r>
              <a:rPr lang="es-419" sz="1100" b="0" i="0">
                <a:solidFill>
                  <a:srgbClr val="000000"/>
                </a:solidFill>
                <a:effectLst/>
              </a:rPr>
              <a:t>Estamos haciendo evolucionar nuestro modelo educativo porque, como hemos visto, el aprendizaje nunca se detiene.</a:t>
            </a:r>
          </a:p>
          <a:p>
            <a:pPr algn="l" rtl="0" fontAlgn="base"/>
            <a:endParaRPr lang="en-US" sz="1100" b="0" i="0">
              <a:solidFill>
                <a:srgbClr val="000000"/>
              </a:solidFill>
              <a:effectLst/>
            </a:endParaRPr>
          </a:p>
          <a:p>
            <a:pPr marL="285750" indent="-285750" algn="l" rtl="0" fontAlgn="base">
              <a:buFontTx/>
              <a:buChar char="-"/>
            </a:pPr>
            <a:endParaRPr lang="en-US" sz="1100" b="0" i="0">
              <a:effectLst/>
            </a:endParaRPr>
          </a:p>
          <a:p>
            <a:pPr marL="0" marR="0" lvl="0" indent="0" algn="l" defTabSz="914400" rtl="0" eaLnBrk="1" fontAlgn="base" latinLnBrk="0" hangingPunct="1">
              <a:lnSpc>
                <a:spcPct val="100000"/>
              </a:lnSpc>
              <a:spcBef>
                <a:spcPct val="0"/>
              </a:spcBef>
              <a:spcAft>
                <a:spcPct val="0"/>
              </a:spcAft>
              <a:buClrTx/>
              <a:buSzTx/>
              <a:buFontTx/>
              <a:buNone/>
              <a:defRPr/>
            </a:pPr>
            <a:endParaRPr lang="en-AU" sz="110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12</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377849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lang="es-419" sz="1100" b="0" i="1" dirty="0">
                <a:effectLst/>
              </a:rPr>
              <a:t>[Propósito de la diapositiva: Nuestro impacto global: https://www.netacad.com/about-networking-academy/global-impact]</a:t>
            </a:r>
          </a:p>
          <a:p>
            <a:pPr marL="0" marR="0" lvl="0" indent="0" algn="l" defTabSz="914400" rtl="0" eaLnBrk="1" fontAlgn="base" latinLnBrk="0" hangingPunct="1">
              <a:lnSpc>
                <a:spcPct val="100000"/>
              </a:lnSpc>
              <a:spcBef>
                <a:spcPct val="0"/>
              </a:spcBef>
              <a:spcAft>
                <a:spcPct val="0"/>
              </a:spcAft>
              <a:buClrTx/>
              <a:buSzTx/>
              <a:buFontTx/>
              <a:buNone/>
              <a:defRPr/>
            </a:pPr>
            <a:endParaRPr lang="en-US" sz="1100" b="0" i="0" dirty="0">
              <a:effectLst/>
            </a:endParaRPr>
          </a:p>
          <a:p>
            <a:pPr marL="0" marR="0" lvl="0" indent="0" algn="l" defTabSz="914400" rtl="0" eaLnBrk="1" fontAlgn="base" latinLnBrk="0" hangingPunct="1">
              <a:lnSpc>
                <a:spcPct val="100000"/>
              </a:lnSpc>
              <a:spcBef>
                <a:spcPct val="0"/>
              </a:spcBef>
              <a:spcAft>
                <a:spcPct val="0"/>
              </a:spcAft>
              <a:buClrTx/>
              <a:buSzTx/>
              <a:buFontTx/>
              <a:buNone/>
              <a:defRPr/>
            </a:pPr>
            <a:r>
              <a:rPr lang="es-419" sz="1100" b="0" i="0" dirty="0">
                <a:effectLst/>
              </a:rPr>
              <a:t>Somos el </a:t>
            </a:r>
            <a:r>
              <a:rPr lang="es-419" sz="1100" b="1" i="0" dirty="0">
                <a:effectLst/>
              </a:rPr>
              <a:t>programa de educación sobre responsabilidad social corporativa más grande y más antiguo del mundo </a:t>
            </a:r>
            <a:r>
              <a:rPr lang="es-419" sz="1100" b="0" i="0" dirty="0">
                <a:effectLst/>
              </a:rPr>
              <a:t>y estamos muy orgullosos del impacto que tenemos, especialmente, con personas con pocos recursos y con poca representación en nuestras comunidades. </a:t>
            </a:r>
          </a:p>
          <a:p>
            <a:endParaRPr lang="en-AU" sz="1100" b="0" i="0" dirty="0">
              <a:effectLst/>
            </a:endParaRPr>
          </a:p>
          <a:p>
            <a:pPr algn="l" rtl="0">
              <a:buFont typeface="Arial" pitchFamily="34" charset="0"/>
              <a:buChar char="•"/>
            </a:pPr>
            <a:r>
              <a:rPr lang="es-419" sz="1100" b="0" i="0" dirty="0">
                <a:effectLst/>
                <a:cs typeface="CiscoSansTT" panose="020B0503020201020303" pitchFamily="34" charset="0"/>
              </a:rPr>
              <a:t>Trabajamos en hasta 27 idiomas en 180 países en casi 12 mil academias de todo el mundo.</a:t>
            </a:r>
          </a:p>
          <a:p>
            <a:pPr algn="l" rtl="0">
              <a:buFont typeface="Arial" pitchFamily="34" charset="0"/>
              <a:buChar char="•"/>
            </a:pPr>
            <a:r>
              <a:rPr lang="es-419" sz="1100" b="0" i="0" dirty="0">
                <a:effectLst/>
                <a:cs typeface="CiscoSansTT" panose="020B0503020201020303" pitchFamily="34" charset="0"/>
              </a:rPr>
              <a:t>Hemos capacitado a más de 24 millones de estudiantes; 2,9 millones de los cuales atribuyen trabajos a </a:t>
            </a:r>
            <a:r>
              <a:rPr lang="es-419" sz="1100" b="0" i="0" dirty="0" err="1">
                <a:effectLst/>
                <a:cs typeface="CiscoSansTT" panose="020B0503020201020303" pitchFamily="34" charset="0"/>
              </a:rPr>
              <a:t>Networking</a:t>
            </a:r>
            <a:r>
              <a:rPr lang="es-419" sz="1100" b="0" i="0" dirty="0">
                <a:effectLst/>
                <a:cs typeface="CiscoSansTT" panose="020B0503020201020303" pitchFamily="34" charset="0"/>
              </a:rPr>
              <a:t> </a:t>
            </a:r>
            <a:r>
              <a:rPr lang="es-419" sz="1100" b="0" i="0" dirty="0" err="1">
                <a:effectLst/>
                <a:cs typeface="CiscoSansTT" panose="020B0503020201020303" pitchFamily="34" charset="0"/>
              </a:rPr>
              <a:t>Academy</a:t>
            </a:r>
            <a:r>
              <a:rPr lang="es-419" sz="1100" b="0" i="0" dirty="0">
                <a:effectLst/>
                <a:cs typeface="CiscoSansTT" panose="020B0503020201020303" pitchFamily="34" charset="0"/>
              </a:rPr>
              <a:t>.</a:t>
            </a:r>
          </a:p>
          <a:p>
            <a:pPr algn="l" rtl="0">
              <a:buFont typeface="Arial" pitchFamily="34" charset="0"/>
              <a:buChar char="•"/>
            </a:pPr>
            <a:r>
              <a:rPr lang="es-419" sz="1100" b="0" i="0" dirty="0">
                <a:effectLst/>
                <a:cs typeface="CiscoSansTT" panose="020B0503020201020303" pitchFamily="34" charset="0"/>
              </a:rPr>
              <a:t>Y lo más importante, conectamos a personas reales con trabajos reales en el mercado.</a:t>
            </a:r>
          </a:p>
          <a:p>
            <a:pPr algn="l" rtl="0">
              <a:buFont typeface="Arial" pitchFamily="34" charset="0"/>
              <a:buChar char="•"/>
            </a:pPr>
            <a:r>
              <a:rPr lang="es-419" sz="1100" b="0" i="0" dirty="0">
                <a:effectLst/>
                <a:cs typeface="CiscoSansTT" panose="020B0503020201020303" pitchFamily="34" charset="0"/>
              </a:rPr>
              <a:t>De esta manera, es un verdadero programa de </a:t>
            </a:r>
            <a:r>
              <a:rPr lang="es-419" sz="1100" b="1" i="0" dirty="0">
                <a:effectLst/>
                <a:cs typeface="CiscoSansTT" panose="020B0503020201020303" pitchFamily="34" charset="0"/>
              </a:rPr>
              <a:t>habilidades para el trabajo</a:t>
            </a:r>
            <a:r>
              <a:rPr lang="es-419" sz="1100" b="0" i="0" dirty="0">
                <a:effectLst/>
                <a:cs typeface="CiscoSansTT" panose="020B0503020201020303" pitchFamily="34" charset="0"/>
              </a:rPr>
              <a:t>.</a:t>
            </a:r>
          </a:p>
          <a:p>
            <a:pPr algn="l" rtl="0">
              <a:buFont typeface="Arial" pitchFamily="34" charset="0"/>
              <a:buChar char="•"/>
            </a:pPr>
            <a:r>
              <a:rPr lang="es-419" sz="1100" b="1" i="0" dirty="0">
                <a:effectLst/>
                <a:cs typeface="CiscoSansTT" panose="020B0503020201020303" pitchFamily="34" charset="0"/>
              </a:rPr>
              <a:t>El 95 %</a:t>
            </a:r>
            <a:r>
              <a:rPr lang="es-419" sz="1100" b="0" i="0" dirty="0">
                <a:effectLst/>
                <a:cs typeface="CiscoSansTT" panose="020B0503020201020303" pitchFamily="34" charset="0"/>
              </a:rPr>
              <a:t> de los estudiantes de todo el mundo asiste a la educación superior u obtiene un trabajo de estudiantes que completan un curso de certificación de Cisco.</a:t>
            </a:r>
          </a:p>
          <a:p>
            <a:pPr algn="l" rtl="0">
              <a:buFont typeface="Arial" pitchFamily="34" charset="0"/>
              <a:buChar char="•"/>
            </a:pPr>
            <a:r>
              <a:rPr lang="es-419" sz="1100" b="0" i="0" dirty="0">
                <a:effectLst/>
                <a:cs typeface="CiscoSansTT" panose="020B0503020201020303" pitchFamily="34" charset="0"/>
              </a:rPr>
              <a:t>Actualmente, tenemos una tasa de participación femenina del 27 %, el 25 % desde el inicio, por lo que nos complace ver que esto aumente.</a:t>
            </a:r>
          </a:p>
          <a:p>
            <a:pPr marR="0" lvl="0" algn="l" defTabSz="914400" rtl="0" eaLnBrk="1" fontAlgn="auto" latinLnBrk="0" hangingPunct="1">
              <a:lnSpc>
                <a:spcPct val="100000"/>
              </a:lnSpc>
              <a:spcBef>
                <a:spcPct val="0"/>
              </a:spcBef>
              <a:spcAft>
                <a:spcPct val="0"/>
              </a:spcAft>
              <a:buClrTx/>
              <a:buSzTx/>
              <a:buFont typeface="Arial" pitchFamily="34" charset="0"/>
              <a:buChar char="•"/>
              <a:defRPr/>
            </a:pPr>
            <a:r>
              <a:rPr lang="es-419" sz="1100" b="0" i="0" dirty="0">
                <a:effectLst/>
                <a:cs typeface="CiscoSansTT" panose="020B0503020201020303" pitchFamily="34" charset="0"/>
              </a:rPr>
              <a:t>Hemos brindado oportunidades de educación a casi 90 mil personas (90 662) que han declarado discapacidades desde 2019. </a:t>
            </a:r>
          </a:p>
          <a:p>
            <a:pPr marR="0" lvl="0" algn="l" defTabSz="914400" rtl="0" eaLnBrk="1" fontAlgn="auto" latinLnBrk="0" hangingPunct="1">
              <a:lnSpc>
                <a:spcPct val="100000"/>
              </a:lnSpc>
              <a:spcBef>
                <a:spcPct val="0"/>
              </a:spcBef>
              <a:spcAft>
                <a:spcPct val="0"/>
              </a:spcAft>
              <a:buClrTx/>
              <a:buSzTx/>
              <a:buFont typeface="Arial" pitchFamily="34" charset="0"/>
              <a:buChar char="•"/>
              <a:defRPr/>
            </a:pPr>
            <a:r>
              <a:rPr lang="es-419" sz="1100" b="0" i="0" dirty="0">
                <a:effectLst/>
              </a:rPr>
              <a:t>Con planes de estudio (herramientas, plataforma de entrega, motor de evaluación) con licencia gratuita para instituciones educativas y sin fines de lucro.  </a:t>
            </a:r>
          </a:p>
          <a:p>
            <a:pPr marR="0" lvl="0" algn="l" defTabSz="914400" rtl="0" eaLnBrk="1" fontAlgn="auto" latinLnBrk="0" hangingPunct="1">
              <a:lnSpc>
                <a:spcPct val="100000"/>
              </a:lnSpc>
              <a:spcBef>
                <a:spcPct val="0"/>
              </a:spcBef>
              <a:spcAft>
                <a:spcPct val="0"/>
              </a:spcAft>
              <a:buClrTx/>
              <a:buSzTx/>
              <a:buFont typeface="Arial" pitchFamily="34" charset="0"/>
              <a:buChar char="•"/>
              <a:defRPr/>
            </a:pPr>
            <a:r>
              <a:rPr lang="es-419" sz="1100" dirty="0">
                <a:cs typeface="CiscoSansTT" panose="020B0503020201020303" pitchFamily="34" charset="0"/>
              </a:rPr>
              <a:t>Contribuciones en especie desde el inicio del programa (5,7 mil millones: cifra global del año fiscal 2021, desde el inicio). </a:t>
            </a:r>
          </a:p>
          <a:p>
            <a:pPr marL="0" marR="0" lvl="0" indent="0" algn="l" defTabSz="914400" rtl="0" eaLnBrk="1" fontAlgn="auto" latinLnBrk="0" hangingPunct="1">
              <a:lnSpc>
                <a:spcPct val="100000"/>
              </a:lnSpc>
              <a:spcBef>
                <a:spcPct val="0"/>
              </a:spcBef>
              <a:spcAft>
                <a:spcPct val="0"/>
              </a:spcAft>
              <a:buClrTx/>
              <a:buSzTx/>
              <a:buFont typeface="Arial" pitchFamily="34" charset="0"/>
              <a:buChar char="•"/>
              <a:defRPr/>
            </a:pPr>
            <a:endParaRPr lang="en-AU" sz="1100" dirty="0">
              <a:cs typeface="CiscoSansTT" panose="020B0503020201020303" pitchFamily="34" charset="0"/>
            </a:endParaRPr>
          </a:p>
          <a:p>
            <a:pPr marL="0" marR="0" lvl="0" indent="0" algn="l" defTabSz="914400" rtl="0" eaLnBrk="1" fontAlgn="auto" latinLnBrk="0" hangingPunct="1">
              <a:lnSpc>
                <a:spcPct val="100000"/>
              </a:lnSpc>
              <a:spcBef>
                <a:spcPct val="0"/>
              </a:spcBef>
              <a:spcAft>
                <a:spcPct val="0"/>
              </a:spcAft>
              <a:buClrTx/>
              <a:buSzTx/>
              <a:buFont typeface="Arial" pitchFamily="34" charset="0"/>
              <a:buChar char="•"/>
              <a:defRPr/>
            </a:pPr>
            <a:endParaRPr lang="en-AU" sz="1100" dirty="0">
              <a:cs typeface="CiscoSansTT" panose="020B0503020201020303" pitchFamily="34" charset="0"/>
            </a:endParaRPr>
          </a:p>
          <a:p>
            <a:pPr marL="0" marR="0" lvl="0" indent="0" algn="l" defTabSz="914400" rtl="0" eaLnBrk="1" fontAlgn="auto" latinLnBrk="0" hangingPunct="1">
              <a:lnSpc>
                <a:spcPct val="100000"/>
              </a:lnSpc>
              <a:spcBef>
                <a:spcPct val="0"/>
              </a:spcBef>
              <a:spcAft>
                <a:spcPct val="0"/>
              </a:spcAft>
              <a:buClrTx/>
              <a:buSzTx/>
              <a:buFont typeface="Arial" pitchFamily="34" charset="0"/>
              <a:buNone/>
              <a:defRPr/>
            </a:pPr>
            <a:r>
              <a:rPr lang="es-419" sz="1100" dirty="0">
                <a:cs typeface="CiscoSansTT" panose="020B0503020201020303" pitchFamily="34" charset="0"/>
              </a:rPr>
              <a:t>[Más información]</a:t>
            </a:r>
          </a:p>
          <a:p>
            <a:pPr algn="l" rtl="0">
              <a:lnSpc>
                <a:spcPct val="107000"/>
              </a:lnSpc>
              <a:spcAft>
                <a:spcPts val="800"/>
              </a:spcAft>
            </a:pPr>
            <a:r>
              <a:rPr lang="es-419" sz="1800" dirty="0">
                <a:effectLst/>
                <a:ea typeface="Times New Roman" panose="02020603050405020304" pitchFamily="18" charset="0"/>
                <a:cs typeface="CiscoSansTT ExtraLight" panose="020B0303020201020303" pitchFamily="34" charset="0"/>
              </a:rPr>
              <a:t>Instructores: 29 300</a:t>
            </a:r>
          </a:p>
          <a:p>
            <a:pPr algn="l" rtl="0">
              <a:lnSpc>
                <a:spcPct val="107000"/>
              </a:lnSpc>
              <a:spcAft>
                <a:spcPts val="800"/>
              </a:spcAft>
            </a:pPr>
            <a:r>
              <a:rPr lang="es-419" sz="1800" dirty="0">
                <a:effectLst/>
                <a:ea typeface="Times New Roman" panose="02020603050405020304" pitchFamily="18" charset="0"/>
                <a:cs typeface="CiscoSansTT ExtraLight" panose="020B0303020201020303" pitchFamily="34" charset="0"/>
              </a:rPr>
              <a:t>Total de </a:t>
            </a:r>
            <a:r>
              <a:rPr lang="es-419" sz="1800" dirty="0" err="1">
                <a:effectLst/>
                <a:ea typeface="Times New Roman" panose="02020603050405020304" pitchFamily="18" charset="0"/>
                <a:cs typeface="CiscoSansTT ExtraLight" panose="020B0303020201020303" pitchFamily="34" charset="0"/>
              </a:rPr>
              <a:t>partners</a:t>
            </a:r>
            <a:r>
              <a:rPr lang="es-419" sz="1800" dirty="0">
                <a:effectLst/>
                <a:ea typeface="Times New Roman" panose="02020603050405020304" pitchFamily="18" charset="0"/>
                <a:cs typeface="CiscoSansTT ExtraLight" panose="020B0303020201020303" pitchFamily="34" charset="0"/>
              </a:rPr>
              <a:t> de capacitación y soporte: 1117 (ASC = 550; ITC = 567)</a:t>
            </a:r>
          </a:p>
          <a:p>
            <a:pPr algn="l" rtl="0">
              <a:lnSpc>
                <a:spcPct val="107000"/>
              </a:lnSpc>
              <a:spcAft>
                <a:spcPts val="800"/>
              </a:spcAft>
            </a:pPr>
            <a:r>
              <a:rPr lang="es-419" sz="1800" dirty="0">
                <a:effectLst/>
                <a:ea typeface="Times New Roman" panose="02020603050405020304" pitchFamily="18" charset="0"/>
                <a:cs typeface="CiscoSansTT ExtraLight" panose="020B0303020201020303" pitchFamily="34" charset="0"/>
              </a:rPr>
              <a:t>Impacto del instructor: el 93,1 % de los </a:t>
            </a:r>
            <a:r>
              <a:rPr lang="es-419" sz="1800" dirty="0">
                <a:solidFill>
                  <a:srgbClr val="000000"/>
                </a:solidFill>
                <a:effectLst/>
                <a:ea typeface="Calibri" panose="020F0502020204030204" pitchFamily="34" charset="0"/>
                <a:cs typeface="CiscoSansTT ExtraLight" panose="020B0303020201020303" pitchFamily="34" charset="0"/>
              </a:rPr>
              <a:t>instructores dijo que </a:t>
            </a:r>
            <a:r>
              <a:rPr lang="es-419" sz="1800" dirty="0" err="1">
                <a:solidFill>
                  <a:srgbClr val="000000"/>
                </a:solidFill>
                <a:effectLst/>
                <a:ea typeface="Calibri" panose="020F0502020204030204" pitchFamily="34" charset="0"/>
                <a:cs typeface="CiscoSansTT ExtraLight" panose="020B0303020201020303" pitchFamily="34" charset="0"/>
              </a:rPr>
              <a:t>Networking</a:t>
            </a:r>
            <a:r>
              <a:rPr lang="es-419" sz="1800" dirty="0">
                <a:solidFill>
                  <a:srgbClr val="000000"/>
                </a:solidFill>
                <a:effectLst/>
                <a:ea typeface="Calibri" panose="020F0502020204030204" pitchFamily="34" charset="0"/>
                <a:cs typeface="CiscoSansTT ExtraLight" panose="020B0303020201020303" pitchFamily="34" charset="0"/>
              </a:rPr>
              <a:t> </a:t>
            </a:r>
            <a:r>
              <a:rPr lang="es-419" sz="1800" dirty="0" err="1">
                <a:solidFill>
                  <a:srgbClr val="000000"/>
                </a:solidFill>
                <a:effectLst/>
                <a:ea typeface="Calibri" panose="020F0502020204030204" pitchFamily="34" charset="0"/>
                <a:cs typeface="CiscoSansTT ExtraLight" panose="020B0303020201020303" pitchFamily="34" charset="0"/>
              </a:rPr>
              <a:t>Academy</a:t>
            </a:r>
            <a:r>
              <a:rPr lang="es-419" sz="1800" dirty="0">
                <a:solidFill>
                  <a:srgbClr val="000000"/>
                </a:solidFill>
                <a:effectLst/>
                <a:ea typeface="Calibri" panose="020F0502020204030204" pitchFamily="34" charset="0"/>
                <a:cs typeface="CiscoSansTT ExtraLight" panose="020B0303020201020303" pitchFamily="34" charset="0"/>
              </a:rPr>
              <a:t> los ayudó a ser un mejor educador de la Encuesta para instructores y </a:t>
            </a:r>
            <a:r>
              <a:rPr lang="es-419" sz="1800" dirty="0" err="1">
                <a:solidFill>
                  <a:srgbClr val="000000"/>
                </a:solidFill>
                <a:effectLst/>
                <a:ea typeface="Calibri" panose="020F0502020204030204" pitchFamily="34" charset="0"/>
                <a:cs typeface="CiscoSansTT ExtraLight" panose="020B0303020201020303" pitchFamily="34" charset="0"/>
              </a:rPr>
              <a:t>partners</a:t>
            </a:r>
            <a:endParaRPr lang="es-419" sz="1800" dirty="0">
              <a:solidFill>
                <a:srgbClr val="000000"/>
              </a:solidFill>
              <a:effectLst/>
              <a:ea typeface="Calibri" panose="020F0502020204030204" pitchFamily="34" charset="0"/>
              <a:cs typeface="CiscoSansTT ExtraLight" panose="020B0303020201020303" pitchFamily="34" charset="0"/>
            </a:endParaRPr>
          </a:p>
          <a:p>
            <a:pPr marL="0" marR="0" lvl="0" indent="0" algn="l" defTabSz="914400" rtl="0" eaLnBrk="1" fontAlgn="auto" latinLnBrk="0" hangingPunct="1">
              <a:lnSpc>
                <a:spcPct val="100000"/>
              </a:lnSpc>
              <a:spcBef>
                <a:spcPct val="0"/>
              </a:spcBef>
              <a:spcAft>
                <a:spcPct val="0"/>
              </a:spcAft>
              <a:buClrTx/>
              <a:buSzTx/>
              <a:buFont typeface="Arial" pitchFamily="34" charset="0"/>
              <a:buNone/>
              <a:defRPr/>
            </a:pPr>
            <a:endParaRPr lang="en-AU" sz="1100" dirty="0">
              <a:cs typeface="CiscoSansTT" panose="020B0503020201020303" pitchFamily="34" charset="0"/>
            </a:endParaRPr>
          </a:p>
          <a:p>
            <a:pPr>
              <a:buFont typeface="Arial" pitchFamily="34" charset="0"/>
              <a:buChar char="•"/>
            </a:pPr>
            <a:endParaRPr lang="en-US" sz="1100" dirty="0">
              <a:cs typeface="CiscoSansTT" panose="020B0503020201020303" pitchFamily="34" charset="0"/>
            </a:endParaRPr>
          </a:p>
        </p:txBody>
      </p:sp>
      <p:sp>
        <p:nvSpPr>
          <p:cNvPr id="4" name="Slide Number Placeholder 3"/>
          <p:cNvSpPr>
            <a:spLocks noGrp="1"/>
          </p:cNvSpPr>
          <p:nvPr>
            <p:ph type="sldNum" sz="quarter" idx="10"/>
          </p:nvPr>
        </p:nvSpPr>
        <p:spPr/>
        <p:txBody>
          <a:bodyPr/>
          <a:lstStyle/>
          <a:p>
            <a:pPr rtl="0">
              <a:defRPr/>
            </a:pPr>
            <a:fld id="{F97A1FA6-25DE-9E4E-A34D-CF67DE7DBDC7}" type="slidenum">
              <a:rPr/>
              <a:pPr>
                <a:defRPr/>
              </a:pPr>
              <a:t>13</a:t>
            </a:fld>
            <a:endParaRPr/>
          </a:p>
        </p:txBody>
      </p:sp>
    </p:spTree>
    <p:extLst>
      <p:ext uri="{BB962C8B-B14F-4D97-AF65-F5344CB8AC3E}">
        <p14:creationId xmlns:p14="http://schemas.microsoft.com/office/powerpoint/2010/main" val="4183912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defRPr/>
            </a:pPr>
            <a:r>
              <a:rPr lang="es-419" sz="1200" i="1"/>
              <a:t>[Propósito de la diapositiva: Nuestro impacto según el país o la región: https://www.netacad.com/about-networking-academy/global-impact]</a:t>
            </a:r>
          </a:p>
          <a:p>
            <a:pPr marL="0" marR="0" lvl="0" indent="0" algn="l" defTabSz="457200" rtl="0" eaLnBrk="0" fontAlgn="base" latinLnBrk="0" hangingPunct="0">
              <a:lnSpc>
                <a:spcPct val="100000"/>
              </a:lnSpc>
              <a:spcBef>
                <a:spcPct val="30000"/>
              </a:spcBef>
              <a:spcAft>
                <a:spcPct val="0"/>
              </a:spcAft>
              <a:buClrTx/>
              <a:buSzTx/>
              <a:buFontTx/>
              <a:buNone/>
              <a:defRPr/>
            </a:pPr>
            <a:endParaRPr lang="en-AU" sz="1200" i="1"/>
          </a:p>
          <a:p>
            <a:pPr marL="0" marR="0" lvl="0" indent="0" algn="l" defTabSz="457200" rtl="0" eaLnBrk="0" fontAlgn="base" latinLnBrk="0" hangingPunct="0">
              <a:lnSpc>
                <a:spcPct val="100000"/>
              </a:lnSpc>
              <a:spcBef>
                <a:spcPct val="30000"/>
              </a:spcBef>
              <a:spcAft>
                <a:spcPct val="0"/>
              </a:spcAft>
              <a:buClrTx/>
              <a:buSzTx/>
              <a:buFontTx/>
              <a:buNone/>
              <a:defRPr/>
            </a:pPr>
            <a:r>
              <a:rPr lang="es-419" sz="1800">
                <a:solidFill>
                  <a:srgbClr val="094B6A"/>
                </a:solidFill>
                <a:effectLst/>
                <a:latin typeface="Helvetica Neue Light" panose="02000403000000020004" pitchFamily="2" charset="0"/>
                <a:hlinkClick r:id="rId3"/>
              </a:rPr>
              <a:t>https://cisco.sharepoint.com/sites/NetAcad/SitePages/NetAcad-Infographics-by-Region.aspx</a:t>
            </a:r>
          </a:p>
        </p:txBody>
      </p:sp>
      <p:sp>
        <p:nvSpPr>
          <p:cNvPr id="4" name="Slide Number Placeholder 3"/>
          <p:cNvSpPr>
            <a:spLocks noGrp="1"/>
          </p:cNvSpPr>
          <p:nvPr>
            <p:ph type="sldNum" sz="quarter" idx="5"/>
          </p:nvPr>
        </p:nvSpPr>
        <p:spPr/>
        <p:txBody>
          <a:bodyPr/>
          <a:lstStyle/>
          <a:p>
            <a:pPr rtl="0">
              <a:defRPr/>
            </a:pPr>
            <a:fld id="{F97A1FA6-25DE-9E4E-A34D-CF67DE7DBDC7}" type="slidenum">
              <a:rPr/>
              <a:pPr>
                <a:defRPr/>
              </a:pPr>
              <a:t>14</a:t>
            </a:fld>
            <a:endParaRPr/>
          </a:p>
        </p:txBody>
      </p:sp>
    </p:spTree>
    <p:extLst>
      <p:ext uri="{BB962C8B-B14F-4D97-AF65-F5344CB8AC3E}">
        <p14:creationId xmlns:p14="http://schemas.microsoft.com/office/powerpoint/2010/main" val="423786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 typeface="Arial" pitchFamily="34" charset="0"/>
              <a:buNone/>
              <a:defRPr/>
            </a:pPr>
            <a:r>
              <a:rPr lang="es-419" sz="1100" b="0" i="1">
                <a:solidFill>
                  <a:srgbClr val="000000"/>
                </a:solidFill>
                <a:effectLst/>
              </a:rPr>
              <a:t>[Objetivo de la diapositiva: reiterar la importancia de las asociaciones]</a:t>
            </a:r>
          </a:p>
          <a:p>
            <a:pPr marL="0" marR="0" lvl="0" indent="0" algn="l" defTabSz="914400" rtl="0" eaLnBrk="1" fontAlgn="auto" latinLnBrk="0" hangingPunct="1">
              <a:lnSpc>
                <a:spcPct val="100000"/>
              </a:lnSpc>
              <a:spcBef>
                <a:spcPct val="0"/>
              </a:spcBef>
              <a:spcAft>
                <a:spcPct val="0"/>
              </a:spcAft>
              <a:buClrTx/>
              <a:buSzTx/>
              <a:buFont typeface="Arial" pitchFamily="34" charset="0"/>
              <a:buNone/>
              <a:defRPr/>
            </a:pPr>
            <a:br>
              <a:rPr lang="en-AU" sz="1100"/>
            </a:br>
            <a:r>
              <a:rPr lang="es-419" sz="1100" b="0" i="0">
                <a:solidFill>
                  <a:srgbClr val="000000"/>
                </a:solidFill>
                <a:effectLst/>
              </a:rPr>
              <a:t>Todos nuestros logros en los últimos 24 años han sido el resultado de sólidas asociaciones en todos los sectores: gobiernos, instituciones educativas, sector privado, empresas, ONG.</a:t>
            </a:r>
          </a:p>
          <a:p>
            <a:pPr marL="0" marR="0" lvl="0" indent="0" algn="l" defTabSz="914400" rtl="0" eaLnBrk="1" fontAlgn="auto" latinLnBrk="0" hangingPunct="1">
              <a:lnSpc>
                <a:spcPct val="100000"/>
              </a:lnSpc>
              <a:spcBef>
                <a:spcPct val="0"/>
              </a:spcBef>
              <a:spcAft>
                <a:spcPct val="0"/>
              </a:spcAft>
              <a:buClrTx/>
              <a:buSzTx/>
              <a:buFont typeface="Arial" pitchFamily="34" charset="0"/>
              <a:buNone/>
              <a:defRPr/>
            </a:pPr>
            <a:endParaRPr lang="en-AU" sz="1100" b="0" i="0">
              <a:solidFill>
                <a:srgbClr val="000000"/>
              </a:solidFill>
              <a:effectLst/>
            </a:endParaRPr>
          </a:p>
          <a:p>
            <a:pPr marL="0" marR="0" lvl="0" indent="0" algn="l" defTabSz="914400" rtl="0" eaLnBrk="1" fontAlgn="auto" latinLnBrk="0" hangingPunct="1">
              <a:lnSpc>
                <a:spcPct val="100000"/>
              </a:lnSpc>
              <a:spcBef>
                <a:spcPct val="0"/>
              </a:spcBef>
              <a:spcAft>
                <a:spcPct val="0"/>
              </a:spcAft>
              <a:buClrTx/>
              <a:buSzTx/>
              <a:buFont typeface="Arial" pitchFamily="34" charset="0"/>
              <a:buNone/>
              <a:defRPr/>
            </a:pPr>
            <a:r>
              <a:rPr lang="es-419" sz="1100" b="0" i="0">
                <a:solidFill>
                  <a:srgbClr val="000000"/>
                </a:solidFill>
                <a:effectLst/>
              </a:rPr>
              <a:t>Con un valor colectivo compartido para el éxito de los estudiantes, porque impulsar un futuro inclusivo para todos nos va a hacer falta a todos.</a:t>
            </a:r>
          </a:p>
          <a:p>
            <a:pPr marL="0" marR="0" lvl="0" indent="0" algn="l" defTabSz="914400" rtl="0" eaLnBrk="1" fontAlgn="auto" latinLnBrk="0" hangingPunct="1">
              <a:lnSpc>
                <a:spcPct val="100000"/>
              </a:lnSpc>
              <a:spcBef>
                <a:spcPct val="0"/>
              </a:spcBef>
              <a:spcAft>
                <a:spcPct val="0"/>
              </a:spcAft>
              <a:buClrTx/>
              <a:buSzTx/>
              <a:buFont typeface="Arial" pitchFamily="34" charset="0"/>
              <a:buNone/>
              <a:defRPr/>
            </a:pPr>
            <a:br>
              <a:rPr lang="en-AU" sz="1100"/>
            </a:br>
            <a:endParaRPr lang="en-AU" sz="110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15</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1692781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lang="es-419" sz="1100" b="0" i="1" dirty="0"/>
              <a:t>[Objetivo de la diapositiva: valor del programa </a:t>
            </a:r>
            <a:r>
              <a:rPr lang="es-419" sz="1100" i="1" dirty="0"/>
              <a:t>para el estudiante]</a:t>
            </a:r>
          </a:p>
          <a:p>
            <a:pPr marL="0" marR="0" lvl="0" indent="0" algn="l" defTabSz="914400" rtl="0" eaLnBrk="1" fontAlgn="base" latinLnBrk="0" hangingPunct="1">
              <a:lnSpc>
                <a:spcPct val="100000"/>
              </a:lnSpc>
              <a:spcBef>
                <a:spcPct val="0"/>
              </a:spcBef>
              <a:spcAft>
                <a:spcPct val="0"/>
              </a:spcAft>
              <a:buClrTx/>
              <a:buSzTx/>
              <a:buFontTx/>
              <a:buNone/>
              <a:defRPr/>
            </a:pPr>
            <a:endParaRPr lang="en-US" sz="1100" b="0" i="0" dirty="0">
              <a:effectLst/>
            </a:endParaRPr>
          </a:p>
          <a:p>
            <a:pPr marL="0" marR="0" lvl="0" indent="0" algn="l" defTabSz="914400" rtl="0" eaLnBrk="1" fontAlgn="base" latinLnBrk="0" hangingPunct="1">
              <a:lnSpc>
                <a:spcPct val="100000"/>
              </a:lnSpc>
              <a:spcBef>
                <a:spcPct val="0"/>
              </a:spcBef>
              <a:spcAft>
                <a:spcPct val="0"/>
              </a:spcAft>
              <a:buClrTx/>
              <a:buSzTx/>
              <a:buFontTx/>
              <a:buNone/>
              <a:defRPr/>
            </a:pPr>
            <a:r>
              <a:rPr lang="es-419" sz="1100" b="0" i="0" dirty="0">
                <a:effectLst/>
              </a:rPr>
              <a:t>Por supuesto, todo esto es relevante si los estudiantes también ven el valor.</a:t>
            </a:r>
          </a:p>
          <a:p>
            <a:pPr marL="0" marR="0" lvl="0" indent="0" algn="l" defTabSz="914400" rtl="0" eaLnBrk="1" fontAlgn="base" latinLnBrk="0" hangingPunct="1">
              <a:lnSpc>
                <a:spcPct val="100000"/>
              </a:lnSpc>
              <a:spcBef>
                <a:spcPct val="0"/>
              </a:spcBef>
              <a:spcAft>
                <a:spcPct val="0"/>
              </a:spcAft>
              <a:buClrTx/>
              <a:buSzTx/>
              <a:buFontTx/>
              <a:buNone/>
              <a:defRPr/>
            </a:pPr>
            <a:endParaRPr lang="en-US" sz="1100" b="0" i="0" dirty="0">
              <a:effectLst/>
            </a:endParaRPr>
          </a:p>
          <a:p>
            <a:pPr marL="0" marR="0" lvl="0" indent="0" algn="l" defTabSz="914400" rtl="0" eaLnBrk="1" fontAlgn="base" latinLnBrk="0" hangingPunct="1">
              <a:lnSpc>
                <a:spcPct val="100000"/>
              </a:lnSpc>
              <a:spcBef>
                <a:spcPct val="0"/>
              </a:spcBef>
              <a:spcAft>
                <a:spcPct val="0"/>
              </a:spcAft>
              <a:buClrTx/>
              <a:buSzTx/>
              <a:buFontTx/>
              <a:buNone/>
              <a:defRPr/>
            </a:pPr>
            <a:r>
              <a:rPr lang="es-419" sz="1100" b="0" i="0" dirty="0">
                <a:effectLst/>
              </a:rPr>
              <a:t>Ofrecemos un programa completo e integral de habilidades para el trabajo. Con habilidades en demanda para trabajos en demanda. </a:t>
            </a:r>
          </a:p>
          <a:p>
            <a:pPr marL="0" marR="0" lvl="0" indent="0" algn="l" defTabSz="914400" rtl="0" eaLnBrk="1" fontAlgn="base" latinLnBrk="0" hangingPunct="1">
              <a:lnSpc>
                <a:spcPct val="100000"/>
              </a:lnSpc>
              <a:spcBef>
                <a:spcPct val="0"/>
              </a:spcBef>
              <a:spcAft>
                <a:spcPct val="0"/>
              </a:spcAft>
              <a:buClrTx/>
              <a:buSzTx/>
              <a:buFontTx/>
              <a:buNone/>
              <a:defRPr/>
            </a:pPr>
            <a:r>
              <a:rPr lang="es-419" sz="1100" b="0" i="0" dirty="0">
                <a:effectLst/>
              </a:rPr>
              <a:t>Los estudiantes cuentan con los cursos, las herramientas, los recursos y las conexiones para ayudarlos a impulsar su carrera.</a:t>
            </a:r>
          </a:p>
          <a:p>
            <a:pPr marL="0" marR="0" lvl="0" indent="0" algn="l" defTabSz="914400" rtl="0" eaLnBrk="1" fontAlgn="base" latinLnBrk="0" hangingPunct="1">
              <a:lnSpc>
                <a:spcPct val="100000"/>
              </a:lnSpc>
              <a:spcBef>
                <a:spcPct val="0"/>
              </a:spcBef>
              <a:spcAft>
                <a:spcPct val="0"/>
              </a:spcAft>
              <a:buClrTx/>
              <a:buSzTx/>
              <a:buFontTx/>
              <a:buNone/>
              <a:defRPr/>
            </a:pPr>
            <a:endParaRPr lang="en-US" sz="1100" b="0" i="0" dirty="0">
              <a:effectLst/>
            </a:endParaRPr>
          </a:p>
          <a:p>
            <a:pPr marL="0" marR="0" lvl="0" indent="0" algn="l" defTabSz="914400" rtl="0" eaLnBrk="1" fontAlgn="base" latinLnBrk="0" hangingPunct="1">
              <a:lnSpc>
                <a:spcPct val="100000"/>
              </a:lnSpc>
              <a:spcBef>
                <a:spcPct val="0"/>
              </a:spcBef>
              <a:spcAft>
                <a:spcPct val="0"/>
              </a:spcAft>
              <a:buClrTx/>
              <a:buSzTx/>
              <a:buFontTx/>
              <a:buNone/>
              <a:defRPr/>
            </a:pPr>
            <a:endParaRPr lang="en-US" sz="1100" b="0" i="0" dirty="0">
              <a:effectLst/>
            </a:endParaRPr>
          </a:p>
          <a:p>
            <a:pPr marL="0" marR="0" lvl="0" indent="0" algn="l" defTabSz="914400" rtl="0" eaLnBrk="1" fontAlgn="base" latinLnBrk="0" hangingPunct="1">
              <a:lnSpc>
                <a:spcPct val="100000"/>
              </a:lnSpc>
              <a:spcBef>
                <a:spcPct val="0"/>
              </a:spcBef>
              <a:spcAft>
                <a:spcPct val="0"/>
              </a:spcAft>
              <a:buClrTx/>
              <a:buSzTx/>
              <a:buFontTx/>
              <a:buNone/>
              <a:defRPr/>
            </a:pPr>
            <a:r>
              <a:rPr lang="es-419" sz="1100" b="0" i="0" dirty="0">
                <a:effectLst/>
              </a:rPr>
              <a:t>[MÁS INFORMACIÓN]</a:t>
            </a:r>
          </a:p>
          <a:p>
            <a:pPr marL="0" marR="0" lvl="0" indent="0" algn="l" defTabSz="914400" rtl="0" eaLnBrk="1" fontAlgn="base" latinLnBrk="0" hangingPunct="1">
              <a:lnSpc>
                <a:spcPct val="100000"/>
              </a:lnSpc>
              <a:spcBef>
                <a:spcPct val="0"/>
              </a:spcBef>
              <a:spcAft>
                <a:spcPct val="0"/>
              </a:spcAft>
              <a:buClrTx/>
              <a:buSzTx/>
              <a:buFontTx/>
              <a:buNone/>
              <a:defRPr/>
            </a:pPr>
            <a:r>
              <a:rPr lang="es-419" sz="1100" b="1" i="0" dirty="0">
                <a:effectLst/>
              </a:rPr>
              <a:t>Puntos de partida sencillos</a:t>
            </a:r>
          </a:p>
          <a:p>
            <a:pPr marL="0" marR="0" lvl="0" indent="0" algn="l" defTabSz="914400" rtl="0" eaLnBrk="1" fontAlgn="base" latinLnBrk="0" hangingPunct="1">
              <a:lnSpc>
                <a:spcPct val="100000"/>
              </a:lnSpc>
              <a:spcBef>
                <a:spcPct val="0"/>
              </a:spcBef>
              <a:spcAft>
                <a:spcPct val="0"/>
              </a:spcAft>
              <a:buClrTx/>
              <a:buSzTx/>
              <a:buFontTx/>
              <a:buNone/>
              <a:defRPr/>
            </a:pPr>
            <a:r>
              <a:rPr lang="es-419" sz="1100" b="0" i="0" dirty="0">
                <a:effectLst/>
              </a:rPr>
              <a:t>Para los estudiantes que recién comienzan, ofrecemos formas sencillas de explorar el campo de la tecnología. Ya sea que su objetivo sea elegir una dirección profesional o simplemente ser un ciudadano informado en tecnología en el mundo digital, tenemos cursos introductorios flexibles para todos, sin requisitos previos. </a:t>
            </a:r>
          </a:p>
          <a:p>
            <a:pPr marL="0" marR="0" lvl="0" indent="0" algn="l" defTabSz="914400" rtl="0" eaLnBrk="1" fontAlgn="base" latinLnBrk="0" hangingPunct="1">
              <a:lnSpc>
                <a:spcPct val="100000"/>
              </a:lnSpc>
              <a:spcBef>
                <a:spcPct val="0"/>
              </a:spcBef>
              <a:spcAft>
                <a:spcPct val="0"/>
              </a:spcAft>
              <a:buClrTx/>
              <a:buSzTx/>
              <a:buFontTx/>
              <a:buNone/>
              <a:defRPr/>
            </a:pPr>
            <a:endParaRPr lang="en-US" sz="1100" b="0" i="0" dirty="0">
              <a:effectLst/>
            </a:endParaRPr>
          </a:p>
          <a:p>
            <a:pPr marL="0" marR="0" lvl="0" indent="0" algn="l" defTabSz="914400" rtl="0" eaLnBrk="1" fontAlgn="base" latinLnBrk="0" hangingPunct="1">
              <a:lnSpc>
                <a:spcPct val="100000"/>
              </a:lnSpc>
              <a:spcBef>
                <a:spcPct val="0"/>
              </a:spcBef>
              <a:spcAft>
                <a:spcPct val="0"/>
              </a:spcAft>
              <a:buClrTx/>
              <a:buSzTx/>
              <a:buFontTx/>
              <a:buNone/>
              <a:defRPr/>
            </a:pPr>
            <a:r>
              <a:rPr lang="es-419" sz="1100" b="1" i="0" dirty="0">
                <a:effectLst/>
              </a:rPr>
              <a:t>Ponga en marcha su carrera profesional: Habilidades demandadas para empleos demandados</a:t>
            </a:r>
          </a:p>
          <a:p>
            <a:pPr marL="0" marR="0" lvl="0" indent="0" algn="l" defTabSz="914400" rtl="0" eaLnBrk="1" fontAlgn="base" latinLnBrk="0" hangingPunct="1">
              <a:lnSpc>
                <a:spcPct val="100000"/>
              </a:lnSpc>
              <a:spcBef>
                <a:spcPct val="0"/>
              </a:spcBef>
              <a:spcAft>
                <a:spcPct val="0"/>
              </a:spcAft>
              <a:buClrTx/>
              <a:buSzTx/>
              <a:buFontTx/>
              <a:buNone/>
              <a:defRPr/>
            </a:pPr>
            <a:r>
              <a:rPr lang="es-419" sz="1100" b="0" i="0" dirty="0">
                <a:effectLst/>
              </a:rPr>
              <a:t>Ofrecemos itinerarios de aprendizaje seleccionados para todos los estudiantes, desde el nivel básico sin conocimientos previos. </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defRPr/>
            </a:pPr>
            <a:r>
              <a:rPr lang="es-419" sz="1100" b="0" i="0" dirty="0">
                <a:effectLst/>
              </a:rPr>
              <a:t>El currículo está diseñado en función del análisis de trabajo y tarea y se alinea con certificaciones reconocidas por la industria para garantizar que los estudiantes adquieran habilidades relevantes y demandadas.</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defRPr/>
            </a:pPr>
            <a:r>
              <a:rPr lang="es-419" sz="1100" b="0" i="0" dirty="0">
                <a:effectLst/>
              </a:rPr>
              <a:t>Nuestro amplio portafolio de aprendizaje cubre áreas temáticas clave, como Ciberseguridad, </a:t>
            </a:r>
            <a:r>
              <a:rPr lang="es-419" sz="1100" b="0" i="0" dirty="0" err="1">
                <a:effectLst/>
              </a:rPr>
              <a:t>Networking</a:t>
            </a:r>
            <a:r>
              <a:rPr lang="es-419" sz="1100" b="0" i="0" dirty="0">
                <a:effectLst/>
              </a:rPr>
              <a:t>, IA y Ciencia de Datos, Programación, Alfabetización Digital, Habilidades Profesionales e incluso recursos sobre Sostenibilidad. </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defRPr/>
            </a:pPr>
            <a:r>
              <a:rPr lang="es-419" sz="1100" b="0" i="0" dirty="0">
                <a:effectLst/>
              </a:rPr>
              <a:t>Nuestra plataforma gratuita de enseñanza y aprendizaje está diseñada con funciones de aprendizaje innovadoras, que incluyen aprendizaje adaptable integrado, ludificación, actividades interactivas y widgets de aprendizaje, laboratorios de práctica y evaluaciones para enfatizar un enfoque de aprendizaje práctico.</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defRPr/>
            </a:pPr>
            <a:r>
              <a:rPr lang="es-419" sz="1100" b="0" i="0" dirty="0">
                <a:effectLst/>
              </a:rPr>
              <a:t>Las instituciones y organizaciones educativas pueden aprovechar el currículo y la plataforma de enseñanza sin costo alguno para mejorar sus programas educativos, vocacionales o de grado. </a:t>
            </a:r>
          </a:p>
          <a:p>
            <a:pPr marL="0" marR="0" lvl="0" indent="0" algn="l" defTabSz="914400" rtl="0" eaLnBrk="1" fontAlgn="base" latinLnBrk="0" hangingPunct="1">
              <a:lnSpc>
                <a:spcPct val="100000"/>
              </a:lnSpc>
              <a:spcBef>
                <a:spcPct val="0"/>
              </a:spcBef>
              <a:spcAft>
                <a:spcPct val="0"/>
              </a:spcAft>
              <a:buClrTx/>
              <a:buSzTx/>
              <a:buFontTx/>
              <a:buNone/>
              <a:defRPr/>
            </a:pPr>
            <a:endParaRPr lang="en-US" sz="1100" b="1" i="0" dirty="0">
              <a:effectLst/>
            </a:endParaRPr>
          </a:p>
          <a:p>
            <a:pPr marL="0" marR="0" lvl="0" indent="0" algn="l" defTabSz="914400" rtl="0" eaLnBrk="1" fontAlgn="base" latinLnBrk="0" hangingPunct="1">
              <a:lnSpc>
                <a:spcPct val="100000"/>
              </a:lnSpc>
              <a:spcBef>
                <a:spcPct val="0"/>
              </a:spcBef>
              <a:spcAft>
                <a:spcPct val="0"/>
              </a:spcAft>
              <a:buClrTx/>
              <a:buSzTx/>
              <a:buFontTx/>
              <a:buNone/>
              <a:defRPr/>
            </a:pPr>
            <a:r>
              <a:rPr lang="es-419" sz="1100" b="1" i="0" dirty="0">
                <a:effectLst/>
              </a:rPr>
              <a:t>Los graduados de </a:t>
            </a:r>
            <a:r>
              <a:rPr lang="es-419" sz="1100" b="1" i="0" dirty="0" err="1">
                <a:effectLst/>
              </a:rPr>
              <a:t>Networking</a:t>
            </a:r>
            <a:r>
              <a:rPr lang="es-419" sz="1100" b="1" i="0" dirty="0">
                <a:effectLst/>
              </a:rPr>
              <a:t> </a:t>
            </a:r>
            <a:r>
              <a:rPr lang="es-419" sz="1100" b="1" i="0" dirty="0" err="1">
                <a:effectLst/>
              </a:rPr>
              <a:t>Academy</a:t>
            </a:r>
            <a:r>
              <a:rPr lang="es-419" sz="1100" b="1" i="0" dirty="0">
                <a:effectLst/>
              </a:rPr>
              <a:t> se destacan entre la multitud</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defRPr/>
            </a:pPr>
            <a:r>
              <a:rPr lang="es-419" sz="1100" dirty="0"/>
              <a:t>Los estudiantes obtienen insignias digitales para verificar sus conocimientos ante los empleadores y sus redes</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defRPr/>
            </a:pPr>
            <a:r>
              <a:rPr lang="es-419" sz="1100" dirty="0"/>
              <a:t>El 99 % de las organizaciones utiliza certificaciones técnicas para tomar decisiones de contratación.</a:t>
            </a:r>
            <a:r>
              <a:rPr lang="es-419" sz="1100" baseline="30000" dirty="0"/>
              <a:t>1</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defRPr/>
            </a:pPr>
            <a:r>
              <a:rPr lang="es-419" sz="1100" dirty="0"/>
              <a:t>Nuestro currículo se alinea con las certificaciones 18+. </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defRPr/>
            </a:pPr>
            <a:r>
              <a:rPr lang="es-419" sz="1100" b="0" i="0" dirty="0">
                <a:effectLst/>
              </a:rPr>
              <a:t>Obtener certificaciones reconocidas por la industria brinda a los estudiantes una verdadera credibilidad en el mercado.</a:t>
            </a:r>
          </a:p>
          <a:p>
            <a:pPr marL="171450" marR="0" lvl="0" indent="-171450" algn="l" defTabSz="914400" rtl="0" eaLnBrk="1" fontAlgn="base" latinLnBrk="0" hangingPunct="1">
              <a:lnSpc>
                <a:spcPct val="100000"/>
              </a:lnSpc>
              <a:spcBef>
                <a:spcPct val="0"/>
              </a:spcBef>
              <a:spcAft>
                <a:spcPct val="0"/>
              </a:spcAft>
              <a:buClrTx/>
              <a:buSzTx/>
              <a:buFontTx/>
              <a:buChar char="-"/>
              <a:defRPr/>
            </a:pPr>
            <a:endParaRPr lang="en-US" sz="1100" b="0" i="0" dirty="0">
              <a:effectLst/>
              <a:cs typeface="CiscoSansTT" panose="020B0503020201020303" pitchFamily="34" charset="0"/>
            </a:endParaRPr>
          </a:p>
          <a:p>
            <a:pPr marL="0" marR="0" lvl="0" indent="0" algn="l" defTabSz="914400" rtl="0" eaLnBrk="1" fontAlgn="base" latinLnBrk="0" hangingPunct="1">
              <a:lnSpc>
                <a:spcPct val="100000"/>
              </a:lnSpc>
              <a:spcBef>
                <a:spcPct val="0"/>
              </a:spcBef>
              <a:spcAft>
                <a:spcPct val="0"/>
              </a:spcAft>
              <a:buClrTx/>
              <a:buSzTx/>
              <a:buFontTx/>
              <a:buNone/>
              <a:defRPr/>
            </a:pPr>
            <a:r>
              <a:rPr lang="es-419" sz="1100" b="1" dirty="0" err="1">
                <a:cs typeface="CiscoSansTT" panose="020B0503020201020303" pitchFamily="34" charset="0"/>
              </a:rPr>
              <a:t>Alumni</a:t>
            </a:r>
            <a:r>
              <a:rPr lang="es-419" sz="1100" b="1" dirty="0">
                <a:cs typeface="CiscoSansTT" panose="020B0503020201020303" pitchFamily="34" charset="0"/>
              </a:rPr>
              <a:t> </a:t>
            </a:r>
            <a:r>
              <a:rPr lang="es-419" sz="1100" b="1" dirty="0" err="1">
                <a:cs typeface="CiscoSansTT" panose="020B0503020201020303" pitchFamily="34" charset="0"/>
              </a:rPr>
              <a:t>Connect</a:t>
            </a:r>
            <a:r>
              <a:rPr lang="es-419" sz="1100" b="1" dirty="0">
                <a:cs typeface="CiscoSansTT" panose="020B0503020201020303" pitchFamily="34" charset="0"/>
              </a:rPr>
              <a:t> </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defRPr/>
            </a:pPr>
            <a:r>
              <a:rPr lang="es-419" sz="1100" b="0" i="0" dirty="0">
                <a:effectLst/>
                <a:cs typeface="CiscoSansTT" panose="020B0503020201020303" pitchFamily="34" charset="0"/>
              </a:rPr>
              <a:t>C</a:t>
            </a:r>
            <a:r>
              <a:rPr lang="es-419" sz="1100" b="0" i="0" dirty="0">
                <a:effectLst/>
              </a:rPr>
              <a:t>onecta compañeros e instructores en todo el mundo a través de nuestra comunidad de LinkedIn.</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defRPr/>
            </a:pPr>
            <a:r>
              <a:rPr lang="es-419" sz="1100" b="0" i="0" dirty="0">
                <a:effectLst/>
              </a:rPr>
              <a:t>Los estudiantes pertenecen de inmediato a una comunidad global e inclusiva</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defRPr/>
            </a:pPr>
            <a:r>
              <a:rPr lang="es-419" sz="1100" b="0" i="0" dirty="0" err="1">
                <a:effectLst/>
                <a:cs typeface="CiscoSansTT" panose="020B0503020201020303" pitchFamily="34" charset="0"/>
              </a:rPr>
              <a:t>Nuestro</a:t>
            </a:r>
            <a:r>
              <a:rPr lang="es-419" sz="1100" b="0" dirty="0" err="1">
                <a:cs typeface="CiscoSansTT" panose="020B0503020201020303" pitchFamily="34" charset="0"/>
              </a:rPr>
              <a:t>ecosistema</a:t>
            </a:r>
            <a:r>
              <a:rPr lang="es-419" sz="1100" b="0" dirty="0">
                <a:cs typeface="CiscoSansTT" panose="020B0503020201020303" pitchFamily="34" charset="0"/>
              </a:rPr>
              <a:t> de </a:t>
            </a:r>
            <a:r>
              <a:rPr lang="es-419" sz="1100" b="0" dirty="0" err="1">
                <a:cs typeface="CiscoSansTT" panose="020B0503020201020303" pitchFamily="34" charset="0"/>
              </a:rPr>
              <a:t>partners</a:t>
            </a:r>
            <a:r>
              <a:rPr lang="es-419" sz="1100" b="0" dirty="0">
                <a:cs typeface="CiscoSansTT" panose="020B0503020201020303" pitchFamily="34" charset="0"/>
              </a:rPr>
              <a:t> e instructores </a:t>
            </a:r>
            <a:r>
              <a:rPr lang="es-419" sz="1100" dirty="0">
                <a:cs typeface="CiscoSansTT" panose="020B0503020201020303" pitchFamily="34" charset="0"/>
              </a:rPr>
              <a:t>potencia una comunidad global que aprende y crece junta</a:t>
            </a:r>
          </a:p>
          <a:p>
            <a:pPr marL="171450" marR="0" lvl="0" indent="-171450" algn="l" defTabSz="914400" rtl="0" eaLnBrk="1" fontAlgn="base" latinLnBrk="0" hangingPunct="1">
              <a:lnSpc>
                <a:spcPct val="100000"/>
              </a:lnSpc>
              <a:spcBef>
                <a:spcPct val="0"/>
              </a:spcBef>
              <a:spcAft>
                <a:spcPct val="0"/>
              </a:spcAft>
              <a:buClrTx/>
              <a:buSzTx/>
              <a:buFontTx/>
              <a:buChar char="-"/>
              <a:defRPr/>
            </a:pPr>
            <a:endParaRPr lang="en-AU" sz="1100" b="0" i="0" dirty="0">
              <a:effectLst/>
              <a:cs typeface="CiscoSansTT" panose="020B0503020201020303" pitchFamily="34" charset="0"/>
            </a:endParaRPr>
          </a:p>
          <a:p>
            <a:pPr marL="0" marR="0" lvl="0" indent="0" algn="l" defTabSz="914400" rtl="0" eaLnBrk="1" fontAlgn="base" latinLnBrk="0" hangingPunct="1">
              <a:lnSpc>
                <a:spcPct val="100000"/>
              </a:lnSpc>
              <a:spcBef>
                <a:spcPct val="0"/>
              </a:spcBef>
              <a:spcAft>
                <a:spcPct val="0"/>
              </a:spcAft>
              <a:buClrTx/>
              <a:buSzTx/>
              <a:buFontTx/>
              <a:buNone/>
              <a:defRPr/>
            </a:pPr>
            <a:r>
              <a:rPr lang="es-419" sz="1100" b="1" i="0" dirty="0">
                <a:effectLst/>
              </a:rPr>
              <a:t>Damos un impulso a sus carreras profesionales</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defRPr/>
            </a:pPr>
            <a:r>
              <a:rPr lang="es-419" sz="1100" b="0" i="0" dirty="0">
                <a:effectLst/>
              </a:rPr>
              <a:t>Los estudiantes tienen acceso a recursos profesionales para desarrollar sus habilidades y materiales para la búsqueda de trabajo, como talleres, redacción de currículum y preparación para entrevistas.</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defRPr/>
            </a:pPr>
            <a:r>
              <a:rPr lang="es-419" sz="1100" b="0" i="0" dirty="0">
                <a:effectLst/>
              </a:rPr>
              <a:t>Ayudamos a conectar a los estudiantes con oportunidades laborales reales a través de Cisco y nuestra red de </a:t>
            </a:r>
            <a:r>
              <a:rPr lang="es-419" sz="1100" b="0" i="0" dirty="0" err="1">
                <a:effectLst/>
              </a:rPr>
              <a:t>partners</a:t>
            </a:r>
            <a:endParaRPr lang="es-419" sz="1100" b="0" i="0" dirty="0">
              <a:effectLst/>
            </a:endParaRP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defRPr/>
            </a:pPr>
            <a:r>
              <a:rPr lang="es-419" sz="1100" b="0" i="0" dirty="0">
                <a:effectLst/>
              </a:rPr>
              <a:t>Cultivamos nuevas asociaciones de empleo a nivel local y global. </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defRPr/>
            </a:pPr>
            <a:r>
              <a:rPr lang="es-419" sz="1100" b="0" i="0" dirty="0">
                <a:effectLst/>
              </a:rPr>
              <a:t>En 2024, lanzamos una asociación con </a:t>
            </a:r>
            <a:r>
              <a:rPr lang="es-419" sz="1100" b="0" i="0" dirty="0" err="1">
                <a:effectLst/>
              </a:rPr>
              <a:t>Indeed</a:t>
            </a:r>
            <a:r>
              <a:rPr lang="es-419" sz="1100" b="0" i="0" dirty="0">
                <a:effectLst/>
              </a:rPr>
              <a:t> para crear un tablero de trabajo seleccionado especialmente para los estudiantes de Cisco </a:t>
            </a:r>
            <a:r>
              <a:rPr lang="es-419" sz="1100" b="0" i="0" dirty="0" err="1">
                <a:effectLst/>
              </a:rPr>
              <a:t>Networking</a:t>
            </a:r>
            <a:r>
              <a:rPr lang="es-419" sz="1100" b="0" i="0" dirty="0">
                <a:effectLst/>
              </a:rPr>
              <a:t> </a:t>
            </a:r>
            <a:r>
              <a:rPr lang="es-419" sz="1100" b="0" i="0" dirty="0" err="1">
                <a:effectLst/>
              </a:rPr>
              <a:t>Academy</a:t>
            </a:r>
            <a:r>
              <a:rPr lang="es-419" sz="1100" b="0" i="0" dirty="0">
                <a:effectLst/>
              </a:rPr>
              <a:t>. (*Piloto para puestos de trabajo en EE. UU. disponible ahora; estamos explorando la expansión a más países y regiones). </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defRPr/>
            </a:pPr>
            <a:endParaRPr lang="en-US" sz="1100" b="0" i="0" dirty="0">
              <a:effectLst/>
            </a:endParaRPr>
          </a:p>
          <a:p>
            <a:pPr marL="0" marR="0" lvl="0" indent="0" algn="l" defTabSz="812760" rtl="0" eaLnBrk="1" fontAlgn="base" latinLnBrk="0" hangingPunct="1">
              <a:lnSpc>
                <a:spcPct val="100000"/>
              </a:lnSpc>
              <a:spcBef>
                <a:spcPct val="0"/>
              </a:spcBef>
              <a:spcAft>
                <a:spcPts val="800"/>
              </a:spcAft>
              <a:buClrTx/>
              <a:buSzTx/>
              <a:buFontTx/>
              <a:buNone/>
              <a:defRPr/>
            </a:pPr>
            <a:endParaRPr kumimoji="0" lang="en-US" sz="1100" u="none" strike="noStrike" kern="1200" cap="none" spc="0" normalizeH="0" baseline="0" noProof="0" dirty="0">
              <a:ln>
                <a:noFill/>
              </a:ln>
              <a:effectLst/>
              <a:uLnTx/>
              <a:uFillTx/>
              <a:ea typeface="Arial"/>
              <a:cs typeface="CiscoSansTT ExtraLight" panose="020B0303020201020303" pitchFamily="34" charset="0"/>
            </a:endParaRPr>
          </a:p>
          <a:p>
            <a:pPr marL="0" marR="0" lvl="0" indent="0" algn="l" defTabSz="812760" rtl="0" eaLnBrk="1" fontAlgn="base" latinLnBrk="0" hangingPunct="1">
              <a:lnSpc>
                <a:spcPct val="100000"/>
              </a:lnSpc>
              <a:spcBef>
                <a:spcPct val="0"/>
              </a:spcBef>
              <a:spcAft>
                <a:spcPts val="800"/>
              </a:spcAft>
              <a:buClrTx/>
              <a:buSzTx/>
              <a:buFontTx/>
              <a:buNone/>
              <a:defRPr/>
            </a:pPr>
            <a:r>
              <a:rPr kumimoji="0" lang="es-419" sz="1100" u="none" strike="noStrike" kern="1200" cap="none" spc="0" normalizeH="0" baseline="0" dirty="0">
                <a:ln>
                  <a:noFill/>
                </a:ln>
                <a:effectLst/>
                <a:uLnTx/>
                <a:uFillTx/>
                <a:cs typeface="CiscoSansTT ExtraLight" panose="020B0303020201020303" pitchFamily="34" charset="0"/>
              </a:rPr>
              <a:t>Fuentes:</a:t>
            </a:r>
          </a:p>
          <a:p>
            <a:pPr marL="0" marR="0" lvl="0" indent="0" algn="l" defTabSz="812760" rtl="0" eaLnBrk="1" fontAlgn="base" latinLnBrk="0" hangingPunct="1">
              <a:lnSpc>
                <a:spcPct val="100000"/>
              </a:lnSpc>
              <a:spcBef>
                <a:spcPct val="0"/>
              </a:spcBef>
              <a:spcAft>
                <a:spcPts val="800"/>
              </a:spcAft>
              <a:buClrTx/>
              <a:buSzTx/>
              <a:buFontTx/>
              <a:buNone/>
              <a:defRPr/>
            </a:pPr>
            <a:r>
              <a:rPr kumimoji="0" lang="es-419" sz="1100" u="none" strike="noStrike" kern="1200" cap="none" spc="0" normalizeH="0" baseline="0" dirty="0">
                <a:ln>
                  <a:noFill/>
                </a:ln>
                <a:effectLst/>
                <a:uLnTx/>
                <a:uFillTx/>
                <a:cs typeface="CiscoSansTT ExtraLight" panose="020B0303020201020303" pitchFamily="34" charset="0"/>
              </a:rPr>
              <a:t>(1) </a:t>
            </a:r>
            <a:r>
              <a:rPr lang="es-419" sz="1100" i="1" dirty="0"/>
              <a:t>Informe sobre habilidades y salarios de TI 2020, Global </a:t>
            </a:r>
            <a:r>
              <a:rPr lang="es-419" sz="1100" i="1" dirty="0" err="1"/>
              <a:t>Knowledge</a:t>
            </a:r>
            <a:r>
              <a:rPr lang="es-419" sz="1100" i="1" baseline="30000" dirty="0"/>
              <a:t> 1</a:t>
            </a:r>
          </a:p>
          <a:p>
            <a:pPr marL="0" marR="0" lvl="0" indent="0" algn="l" defTabSz="457200" rtl="0" eaLnBrk="0" fontAlgn="base" latinLnBrk="0" hangingPunct="0">
              <a:lnSpc>
                <a:spcPct val="100000"/>
              </a:lnSpc>
              <a:spcBef>
                <a:spcPct val="30000"/>
              </a:spcBef>
              <a:spcAft>
                <a:spcPct val="0"/>
              </a:spcAft>
              <a:buClrTx/>
              <a:buSzTx/>
              <a:buFontTx/>
              <a:buNone/>
              <a:defRPr/>
            </a:pPr>
            <a:r>
              <a:rPr lang="es-419" sz="1100" i="1" dirty="0"/>
              <a:t>(2) </a:t>
            </a:r>
            <a:r>
              <a:rPr lang="es-419" sz="1100" b="0" i="1" dirty="0">
                <a:effectLst/>
              </a:rPr>
              <a:t>"Para el año 2025, el 72 % de todos los usuarios de Internet utilizará únicamente teléfonos inteligentes para acceder a la web" Fuente: </a:t>
            </a:r>
            <a:r>
              <a:rPr lang="es-419" sz="1100" i="1" u="sng" dirty="0">
                <a:hlinkClick r:id="rId3">
                  <a:extLst>
                    <a:ext uri="{A12FA001-AC4F-418D-AE19-62706E023703}">
                      <ahyp:hlinkClr xmlns:ahyp="http://schemas.microsoft.com/office/drawing/2018/hyperlinkcolor" val="tx"/>
                    </a:ext>
                  </a:extLst>
                </a:hlinkClick>
              </a:rPr>
              <a:t>https://www.bankmycell.com/blog/how-many-phones-are-in-the-world</a:t>
            </a:r>
          </a:p>
          <a:p>
            <a:pPr marL="0" marR="0" lvl="0" indent="0" algn="l" defTabSz="457200" rtl="0" eaLnBrk="0" fontAlgn="base" latinLnBrk="0" hangingPunct="0">
              <a:lnSpc>
                <a:spcPct val="100000"/>
              </a:lnSpc>
              <a:spcBef>
                <a:spcPct val="30000"/>
              </a:spcBef>
              <a:spcAft>
                <a:spcPct val="0"/>
              </a:spcAft>
              <a:buClrTx/>
              <a:buSzTx/>
              <a:buFontTx/>
              <a:buNone/>
              <a:defRPr/>
            </a:pPr>
            <a:endParaRPr lang="en-US" sz="11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16</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3754341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419" dirty="0">
                <a:solidFill>
                  <a:srgbClr val="00BCEB"/>
                </a:solidFill>
                <a:hlinkClick r:id="rId3">
                  <a:extLst>
                    <a:ext uri="{A12FA001-AC4F-418D-AE19-62706E023703}">
                      <ahyp:hlinkClr xmlns:ahyp="http://schemas.microsoft.com/office/drawing/2018/hyperlinkcolor" val="tx"/>
                    </a:ext>
                  </a:extLst>
                </a:hlinkClick>
              </a:rPr>
              <a:t>https://www.indeed.com/netacad</a:t>
            </a:r>
          </a:p>
          <a:p>
            <a:endParaRPr lang="en-US" dirty="0"/>
          </a:p>
        </p:txBody>
      </p:sp>
      <p:sp>
        <p:nvSpPr>
          <p:cNvPr id="4" name="Slide Number Placeholder 3"/>
          <p:cNvSpPr>
            <a:spLocks noGrp="1"/>
          </p:cNvSpPr>
          <p:nvPr>
            <p:ph type="sldNum" sz="quarter" idx="5"/>
          </p:nvPr>
        </p:nvSpPr>
        <p:spPr/>
        <p:txBody>
          <a:bodyPr/>
          <a:lstStyle/>
          <a:p>
            <a:pPr marL="0" marR="0" lvl="0" indent="0" algn="r" defTabSz="609559" rtl="0" eaLnBrk="1" fontAlgn="base" latinLnBrk="0" hangingPunct="1">
              <a:lnSpc>
                <a:spcPct val="100000"/>
              </a:lnSpc>
              <a:spcBef>
                <a:spcPct val="0"/>
              </a:spcBef>
              <a:spcAft>
                <a:spcPct val="0"/>
              </a:spcAft>
              <a:buClrTx/>
              <a:buSzTx/>
              <a:buFontTx/>
              <a:buNone/>
              <a:defRPr/>
            </a:pPr>
            <a:fld id="{AC63C381-86FC-3843-B7D5-35DEDC08DED0}" type="slidenum">
              <a:rPr kumimoji="0" sz="1200" u="none" strike="noStrike" kern="1200" cap="none" spc="0" normalizeH="0" baseline="0">
                <a:ln>
                  <a:noFill/>
                </a:ln>
                <a:solidFill>
                  <a:prstClr val="black"/>
                </a:solidFill>
                <a:effectLst/>
                <a:uLnTx/>
                <a:uFillTx/>
                <a:latin typeface="CiscoSansTT ExtraLight" panose="020B0303020201020303" pitchFamily="34" charset="0"/>
                <a:ea typeface="ＭＳ Ｐゴシック" charset="0"/>
              </a:rPr>
              <a:pPr marL="0" marR="0" lvl="0" indent="0" algn="r" defTabSz="609559" rtl="0" eaLnBrk="1" fontAlgn="base" latinLnBrk="0" hangingPunct="1">
                <a:lnSpc>
                  <a:spcPct val="100000"/>
                </a:lnSpc>
                <a:spcBef>
                  <a:spcPct val="0"/>
                </a:spcBef>
                <a:spcAft>
                  <a:spcPct val="0"/>
                </a:spcAft>
                <a:buClrTx/>
                <a:buSzTx/>
                <a:buFontTx/>
                <a:buNone/>
                <a:defRPr/>
              </a:pPr>
              <a:t>17</a:t>
            </a:fld>
            <a:endParaRPr kumimoji="0" sz="1200" u="none" strike="noStrike" kern="1200" cap="none" spc="0" normalizeH="0" baseline="0">
              <a:ln>
                <a:noFill/>
              </a:ln>
              <a:solidFill>
                <a:prstClr val="black"/>
              </a:solidFill>
              <a:effectLst/>
              <a:uLnTx/>
              <a:uFillTx/>
              <a:latin typeface="CiscoSansTT ExtraLight" panose="020B0303020201020303" pitchFamily="34" charset="0"/>
              <a:ea typeface="ＭＳ Ｐゴシック" charset="0"/>
            </a:endParaRPr>
          </a:p>
        </p:txBody>
      </p:sp>
    </p:spTree>
    <p:extLst>
      <p:ext uri="{BB962C8B-B14F-4D97-AF65-F5344CB8AC3E}">
        <p14:creationId xmlns:p14="http://schemas.microsoft.com/office/powerpoint/2010/main" val="3119473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638800" cy="3956050"/>
          </a:xfrm>
        </p:spPr>
        <p:txBody>
          <a:bodyPr/>
          <a:lstStyle/>
          <a:p>
            <a:pPr rtl="0"/>
            <a:r>
              <a:rPr lang="es-419" sz="1100" b="0" i="1" dirty="0"/>
              <a:t>[Objetivo de la diapositiva: la ventaja de las certificaciones]</a:t>
            </a:r>
          </a:p>
          <a:p>
            <a:endParaRPr lang="en-AU" sz="1100" b="0" dirty="0"/>
          </a:p>
          <a:p>
            <a:pPr rtl="0"/>
            <a:r>
              <a:rPr lang="es-419" sz="1100" b="0" dirty="0"/>
              <a:t>Los estudiantes obtienen tarjetas y certificaciones digitales a lo largo de sus recorridos de aprendizaje, y las rutas de aprendizaje se asignan a opciones de desarrollo profesional.</a:t>
            </a:r>
          </a:p>
          <a:p>
            <a:pPr rtl="0"/>
            <a:r>
              <a:rPr lang="es-419" sz="1100" b="0" dirty="0"/>
              <a:t>Las certificaciones cuentan, ya que </a:t>
            </a:r>
            <a:r>
              <a:rPr lang="es-419" sz="1100" b="1" dirty="0"/>
              <a:t>el 99 % de las organizaciones utiliza certificaciones técnicas para tomar decisiones de contratación.</a:t>
            </a:r>
            <a:r>
              <a:rPr lang="es-419" sz="1100" b="0" dirty="0"/>
              <a:t> (1)</a:t>
            </a:r>
          </a:p>
          <a:p>
            <a:endParaRPr lang="en-AU" sz="1100" b="0" dirty="0"/>
          </a:p>
          <a:p>
            <a:pPr rtl="0"/>
            <a:r>
              <a:rPr lang="es-419" sz="1100" b="1" dirty="0"/>
              <a:t>Habilidades validadas</a:t>
            </a:r>
          </a:p>
          <a:p>
            <a:pPr rtl="0"/>
            <a:r>
              <a:rPr lang="es-419" sz="1100" b="0" dirty="0"/>
              <a:t>El 97 % de las organizaciones ofrece reconocimiento e incentivos para los empleados que obtienen certificaciones técnicas. (1)</a:t>
            </a:r>
          </a:p>
          <a:p>
            <a:pPr rtl="0"/>
            <a:r>
              <a:rPr lang="es-419" sz="1100" b="0" dirty="0"/>
              <a:t>Y ahora es una gran comunidad con muchas personas certificadas por Cisco a nivel mundial.</a:t>
            </a:r>
          </a:p>
          <a:p>
            <a:pPr rtl="0"/>
            <a:r>
              <a:rPr lang="es-419" sz="1100" b="1" dirty="0"/>
              <a:t>Preparación laboral</a:t>
            </a:r>
          </a:p>
          <a:p>
            <a:pPr rtl="0"/>
            <a:r>
              <a:rPr lang="es-419" sz="1100" dirty="0"/>
              <a:t>El 71 % de los gerentes de contratación afirma que la certificación aumenta la confianza en las capacidades del solicitante. (3)</a:t>
            </a:r>
            <a:br>
              <a:rPr lang="en-AU" sz="1100" dirty="0"/>
            </a:br>
            <a:r>
              <a:rPr lang="es-419" sz="1100" b="1" dirty="0"/>
              <a:t>Mayor potencial de ganancias</a:t>
            </a:r>
          </a:p>
          <a:p>
            <a:pPr rtl="0"/>
            <a:r>
              <a:rPr lang="es-419" sz="1100" dirty="0"/>
              <a:t>Los profesionales de TI que obtuvieron nuevas habilidades o certificaciones el año pasado recibieron un aumento de salario promedio de USD 12 000 a USD 13 000. (2)</a:t>
            </a:r>
          </a:p>
          <a:p>
            <a:endParaRPr lang="en-AU" sz="1100" b="0" dirty="0"/>
          </a:p>
          <a:p>
            <a:pPr rtl="0"/>
            <a:r>
              <a:rPr lang="es-419" sz="1100" b="0" i="1" dirty="0"/>
              <a:t>Fuentes:</a:t>
            </a:r>
          </a:p>
          <a:p>
            <a:pPr rtl="0"/>
            <a:r>
              <a:rPr lang="es-419" sz="1100" b="0" i="1" dirty="0"/>
              <a:t>1. </a:t>
            </a:r>
            <a:r>
              <a:rPr lang="es-419" sz="1100" b="0" i="1" dirty="0" err="1"/>
              <a:t>Tech</a:t>
            </a:r>
            <a:r>
              <a:rPr lang="es-419" sz="1100" b="0" i="1" dirty="0"/>
              <a:t> Manager </a:t>
            </a:r>
            <a:r>
              <a:rPr lang="es-419" sz="1100" b="0" i="1" dirty="0" err="1"/>
              <a:t>Readout</a:t>
            </a:r>
            <a:r>
              <a:rPr lang="es-419" sz="1100" b="0" i="1" dirty="0"/>
              <a:t>, Cisco e </a:t>
            </a:r>
            <a:r>
              <a:rPr lang="es-419" sz="1100" b="0" i="1" dirty="0" err="1"/>
              <a:t>Illuminas</a:t>
            </a:r>
            <a:r>
              <a:rPr lang="es-419" sz="1100" b="0" i="1" dirty="0"/>
              <a:t>, octubre de 2019</a:t>
            </a:r>
          </a:p>
          <a:p>
            <a:pPr rtl="0"/>
            <a:r>
              <a:rPr lang="es-419" sz="1100" b="0" i="1" dirty="0"/>
              <a:t>2. Informe sobre habilidades y salarios de TI 2020, Global </a:t>
            </a:r>
            <a:r>
              <a:rPr lang="es-419" sz="1100" b="0" i="1" dirty="0" err="1"/>
              <a:t>Knowledge</a:t>
            </a:r>
            <a:endParaRPr lang="es-419" sz="1100" b="0" i="1" dirty="0"/>
          </a:p>
          <a:p>
            <a:pPr rtl="0"/>
            <a:r>
              <a:rPr lang="es-419" sz="1100" b="0" i="1" dirty="0"/>
              <a:t>3. Encuesta mundial de IDC sobre el futuro del modelo de empleo de TI de 2018</a:t>
            </a:r>
          </a:p>
          <a:p>
            <a:pPr rtl="0"/>
            <a:r>
              <a:rPr lang="es-419" sz="1100" b="0" i="1" dirty="0"/>
              <a:t>[Más información sobre por qu</a:t>
            </a:r>
            <a:r>
              <a:rPr lang="es-419" sz="1100" dirty="0">
                <a:effectLst/>
                <a:ea typeface="Calibri" panose="020F0502020204030204" pitchFamily="34" charset="0"/>
                <a:cs typeface="Times New Roman" panose="02020603050405020304" pitchFamily="18" charset="0"/>
              </a:rPr>
              <a:t>é las certificaciones son importantes</a:t>
            </a:r>
            <a:br>
              <a:rPr lang="en-AU" sz="1100" dirty="0">
                <a:effectLst/>
                <a:ea typeface="Calibri" panose="020F0502020204030204" pitchFamily="34" charset="0"/>
                <a:cs typeface="Times New Roman" panose="02020603050405020304" pitchFamily="18" charset="0"/>
              </a:rPr>
            </a:br>
            <a:r>
              <a:rPr lang="es-419" sz="1100" u="sng" dirty="0">
                <a:solidFill>
                  <a:srgbClr val="0563C1"/>
                </a:solidFill>
                <a:effectLst/>
                <a:ea typeface="Times New Roman" panose="02020603050405020304" pitchFamily="18" charset="0"/>
                <a:cs typeface="Times New Roman" panose="02020603050405020304" pitchFamily="18" charset="0"/>
                <a:hlinkClick r:id="rId3"/>
              </a:rPr>
              <a:t>https://www.cisco.com/c/en/us/training-events/training-certifications/why-certify.html</a:t>
            </a:r>
          </a:p>
          <a:p>
            <a:pPr rtl="0"/>
            <a:r>
              <a:rPr lang="es-419" sz="1100" u="sng" dirty="0">
                <a:solidFill>
                  <a:srgbClr val="0563C1"/>
                </a:solidFill>
                <a:effectLst/>
                <a:ea typeface="Times New Roman" panose="02020603050405020304" pitchFamily="18" charset="0"/>
                <a:cs typeface="Times New Roman" panose="02020603050405020304" pitchFamily="18" charset="0"/>
                <a:hlinkClick r:id="rId4"/>
              </a:rPr>
              <a:t>https://www.cisco.com/c/dam/en_us/training-events/certifications/get-certified.pdf</a:t>
            </a:r>
          </a:p>
          <a:p>
            <a:pPr rtl="0"/>
            <a:r>
              <a:rPr lang="es-419" sz="1100" u="sng" dirty="0">
                <a:solidFill>
                  <a:srgbClr val="0563C1"/>
                </a:solidFill>
                <a:effectLst/>
                <a:ea typeface="Calibri" panose="020F0502020204030204" pitchFamily="34" charset="0"/>
                <a:cs typeface="Times New Roman" panose="02020603050405020304" pitchFamily="18" charset="0"/>
                <a:hlinkClick r:id="rId5"/>
              </a:rPr>
              <a:t>https://www.networkworld.com/article/3625579/cisco-ccna-certification-explained.html</a:t>
            </a:r>
            <a:br>
              <a:rPr lang="en-AU" sz="1100" u="sng" dirty="0">
                <a:solidFill>
                  <a:srgbClr val="0563C1"/>
                </a:solidFill>
                <a:effectLst/>
                <a:ea typeface="Calibri" panose="020F0502020204030204" pitchFamily="34" charset="0"/>
                <a:cs typeface="Times New Roman" panose="02020603050405020304" pitchFamily="18" charset="0"/>
                <a:hlinkClick r:id="rId5"/>
              </a:rPr>
            </a:br>
            <a:r>
              <a:rPr lang="es-419" sz="1100" u="sng" dirty="0">
                <a:solidFill>
                  <a:srgbClr val="0563C1"/>
                </a:solidFill>
                <a:effectLst/>
                <a:ea typeface="Calibri" panose="020F0502020204030204" pitchFamily="34" charset="0"/>
                <a:cs typeface="Times New Roman" panose="02020603050405020304" pitchFamily="18" charset="0"/>
                <a:hlinkClick r:id="rId6"/>
              </a:rPr>
              <a:t>https://www.usnews.com/education/cisco-certification-guide</a:t>
            </a:r>
            <a:r>
              <a:rPr lang="es-419" sz="1100" dirty="0">
                <a:effectLst/>
                <a:ea typeface="Calibri" panose="020F0502020204030204" pitchFamily="34" charset="0"/>
                <a:cs typeface="Times New Roman" panose="02020603050405020304" pitchFamily="18" charset="0"/>
              </a:rPr>
              <a:t>]</a:t>
            </a:r>
          </a:p>
          <a:p>
            <a:endParaRPr lang="en-AU" sz="1100" b="0"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18</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1621531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419" sz="1100" i="1"/>
              <a:t>[Propósito de la diapositiva: Demostrar nuestro enfoque de habilidades para el trabajo para que los estudiantes adquieran habilidades relevantes y en demanda]</a:t>
            </a:r>
          </a:p>
          <a:p>
            <a:endParaRPr lang="en-US" sz="1100"/>
          </a:p>
          <a:p>
            <a:pPr rtl="0"/>
            <a:r>
              <a:rPr lang="es-419" sz="1100"/>
              <a:t>Desarrollamos nuestro currículo en función del análisis tareas laborales y la alineación con certificaciones reconocidas por la industria. </a:t>
            </a:r>
          </a:p>
          <a:p>
            <a:pPr rtl="0"/>
            <a:r>
              <a:rPr lang="es-419" sz="1100"/>
              <a:t>Continuamos agregando y mejorando nuestro portafolio de ofertas de aprendizaje a medida que la industria evoluciona. </a:t>
            </a:r>
          </a:p>
          <a:p>
            <a:pPr rtl="0"/>
            <a:r>
              <a:rPr lang="es-419" sz="1100"/>
              <a:t>Estas son algunas de las principales habilidades clave que los empleadores buscan en los candidatos a un puesto de trabajo.</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19</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675785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419" sz="1100" i="1" dirty="0"/>
              <a:t>[Objetivo de la diapositiva: el papel del capital humano en el crecimiento de las naciones resilientes (PIB) a través de la educación y las asociaciones. La educación hace crecer a las naciones]</a:t>
            </a:r>
          </a:p>
          <a:p>
            <a:endParaRPr lang="en-US" sz="1100" i="0" dirty="0"/>
          </a:p>
          <a:p>
            <a:pPr rtl="0"/>
            <a:r>
              <a:rPr lang="es-419" sz="1100" i="0" dirty="0"/>
              <a:t>En un informe técnico belga de 2019, se analizó la importancia del capital humano para el desarrollo de </a:t>
            </a:r>
            <a:r>
              <a:rPr lang="es-419" sz="1100" dirty="0"/>
              <a:t>la resiliencia futura a varios niveles en los 3 niveles de la sociedad: individual, organizacional y </a:t>
            </a:r>
            <a:r>
              <a:rPr lang="es-419" sz="1100" dirty="0" err="1"/>
              <a:t>socioecológico</a:t>
            </a:r>
            <a:r>
              <a:rPr lang="es-419" sz="1100" dirty="0"/>
              <a:t>. En el documento, se establece que, para que se produzca un avance de un sistema fragmentado (a la izquierda de este diagrama) a uno innovador (a la derecha), debe existir RESILIENCIA en los 3 niveles (3).</a:t>
            </a:r>
            <a:r>
              <a:rPr lang="es-419" sz="1100" i="0" dirty="0"/>
              <a:t> </a:t>
            </a:r>
          </a:p>
          <a:p>
            <a:endParaRPr lang="en-US" sz="1100" dirty="0"/>
          </a:p>
          <a:p>
            <a:pPr marL="0" marR="0" lvl="0" indent="0" algn="l" defTabSz="914400" rtl="0" eaLnBrk="1" fontAlgn="auto" latinLnBrk="0" hangingPunct="1">
              <a:lnSpc>
                <a:spcPct val="100000"/>
              </a:lnSpc>
              <a:spcBef>
                <a:spcPct val="0"/>
              </a:spcBef>
              <a:spcAft>
                <a:spcPct val="0"/>
              </a:spcAft>
              <a:buClrTx/>
              <a:buSzTx/>
              <a:buFontTx/>
              <a:buNone/>
              <a:defRPr/>
            </a:pPr>
            <a:r>
              <a:rPr lang="es-419" sz="1100" b="0" i="0" dirty="0">
                <a:solidFill>
                  <a:srgbClr val="333333"/>
                </a:solidFill>
                <a:effectLst/>
              </a:rPr>
              <a:t>Sabemos que la tasa de evolución del capital humano determina la diferencia principal entre los países desarrollados y en desarrollo y su PIB (producto interno bruto). U</a:t>
            </a:r>
            <a:r>
              <a:rPr lang="es-419" sz="1100" i="0" dirty="0"/>
              <a:t>na fuente afirma lo siguiente: "Cada porcentaje de dominio</a:t>
            </a:r>
            <a:r>
              <a:rPr lang="es-419" sz="1100" i="0" baseline="0" dirty="0"/>
              <a:t> de habilidades adquirido para un país está asociado con un aumento del PIB per cápita de USD 600". (1)</a:t>
            </a:r>
          </a:p>
          <a:p>
            <a:pPr marL="0" marR="0" lvl="0" indent="0" algn="l" defTabSz="914400" rtl="0" eaLnBrk="1" fontAlgn="auto" latinLnBrk="0" hangingPunct="1">
              <a:lnSpc>
                <a:spcPct val="100000"/>
              </a:lnSpc>
              <a:spcBef>
                <a:spcPct val="0"/>
              </a:spcBef>
              <a:spcAft>
                <a:spcPct val="0"/>
              </a:spcAft>
              <a:buClrTx/>
              <a:buSzTx/>
              <a:buFontTx/>
              <a:buNone/>
              <a:defRPr/>
            </a:pPr>
            <a:endParaRPr lang="en-AU" sz="1100" b="0" i="0" dirty="0">
              <a:solidFill>
                <a:srgbClr val="333333"/>
              </a:solidFill>
              <a:effectLst/>
            </a:endParaRPr>
          </a:p>
          <a:p>
            <a:pPr marL="0" marR="0" lvl="0" indent="0" algn="l" defTabSz="914400" rtl="0" eaLnBrk="1" fontAlgn="auto" latinLnBrk="0" hangingPunct="1">
              <a:lnSpc>
                <a:spcPct val="100000"/>
              </a:lnSpc>
              <a:spcBef>
                <a:spcPct val="0"/>
              </a:spcBef>
              <a:spcAft>
                <a:spcPct val="0"/>
              </a:spcAft>
              <a:buClrTx/>
              <a:buSzTx/>
              <a:buFontTx/>
              <a:buNone/>
              <a:defRPr/>
            </a:pPr>
            <a:r>
              <a:rPr lang="es-419" sz="1100" b="0" i="0" dirty="0">
                <a:solidFill>
                  <a:srgbClr val="333333"/>
                </a:solidFill>
                <a:effectLst/>
              </a:rPr>
              <a:t>Por lo tanto, la </a:t>
            </a:r>
            <a:r>
              <a:rPr lang="es-419" sz="1100" b="1" i="0" dirty="0">
                <a:solidFill>
                  <a:srgbClr val="333333"/>
                </a:solidFill>
                <a:effectLst/>
              </a:rPr>
              <a:t>creación de capital humano </a:t>
            </a:r>
            <a:r>
              <a:rPr lang="es-419" sz="1100" b="0" i="0" dirty="0">
                <a:solidFill>
                  <a:srgbClr val="333333"/>
                </a:solidFill>
                <a:effectLst/>
              </a:rPr>
              <a:t>es una prioridad para todas las naciones porque es fundamental para el crecimiento económico a través del </a:t>
            </a:r>
            <a:r>
              <a:rPr lang="es-419" sz="1100" b="1" i="0" dirty="0">
                <a:solidFill>
                  <a:srgbClr val="333333"/>
                </a:solidFill>
                <a:effectLst/>
              </a:rPr>
              <a:t>progreso en el aumento de la productividad y el avance de la tecnología</a:t>
            </a:r>
            <a:r>
              <a:rPr lang="es-419" sz="1100" b="0" i="0" dirty="0">
                <a:solidFill>
                  <a:srgbClr val="333333"/>
                </a:solidFill>
                <a:effectLst/>
              </a:rPr>
              <a:t>. (2)</a:t>
            </a:r>
          </a:p>
          <a:p>
            <a:pPr marL="0" marR="0" lvl="0" indent="0" algn="l" defTabSz="914400" rtl="0" eaLnBrk="1" fontAlgn="auto" latinLnBrk="0" hangingPunct="1">
              <a:lnSpc>
                <a:spcPct val="100000"/>
              </a:lnSpc>
              <a:spcBef>
                <a:spcPct val="0"/>
              </a:spcBef>
              <a:spcAft>
                <a:spcPct val="0"/>
              </a:spcAft>
              <a:buClrTx/>
              <a:buSzTx/>
              <a:buFontTx/>
              <a:buNone/>
              <a:defRPr/>
            </a:pPr>
            <a:endParaRPr lang="en-AU" sz="1100" b="0" i="0" dirty="0">
              <a:solidFill>
                <a:srgbClr val="333333"/>
              </a:solidFill>
              <a:effectLst/>
            </a:endParaRPr>
          </a:p>
          <a:p>
            <a:pPr marL="0" marR="0" lvl="0" indent="0" algn="l" defTabSz="914400" rtl="0" eaLnBrk="1" fontAlgn="auto" latinLnBrk="0" hangingPunct="1">
              <a:lnSpc>
                <a:spcPct val="100000"/>
              </a:lnSpc>
              <a:spcBef>
                <a:spcPct val="0"/>
              </a:spcBef>
              <a:spcAft>
                <a:spcPct val="0"/>
              </a:spcAft>
              <a:buClrTx/>
              <a:buSzTx/>
              <a:buFontTx/>
              <a:buNone/>
              <a:defRPr/>
            </a:pPr>
            <a:r>
              <a:rPr lang="es-419" sz="1100" b="1" i="0" dirty="0">
                <a:solidFill>
                  <a:srgbClr val="333333"/>
                </a:solidFill>
                <a:effectLst/>
              </a:rPr>
              <a:t>La educación es clave</a:t>
            </a:r>
            <a:r>
              <a:rPr lang="es-419" sz="1100" b="0" i="0" dirty="0">
                <a:solidFill>
                  <a:srgbClr val="333333"/>
                </a:solidFill>
                <a:effectLst/>
              </a:rPr>
              <a:t> para impulsar el crecimiento económico porque sabemos que </a:t>
            </a:r>
            <a:r>
              <a:rPr lang="es-419" sz="1100" b="1" i="0" dirty="0">
                <a:solidFill>
                  <a:srgbClr val="333333"/>
                </a:solidFill>
                <a:effectLst/>
              </a:rPr>
              <a:t>la educación construye capital humano</a:t>
            </a:r>
            <a:r>
              <a:rPr lang="es-419" sz="1100" b="0" i="0" dirty="0">
                <a:solidFill>
                  <a:srgbClr val="333333"/>
                </a:solidFill>
                <a:effectLst/>
              </a:rPr>
              <a:t>.</a:t>
            </a:r>
          </a:p>
          <a:p>
            <a:pPr marL="0" indent="0" algn="l">
              <a:buFontTx/>
              <a:buNone/>
            </a:pPr>
            <a:endParaRPr lang="en-AU" sz="1100" b="0" i="0" dirty="0">
              <a:solidFill>
                <a:srgbClr val="333333"/>
              </a:solidFill>
              <a:effectLst/>
            </a:endParaRPr>
          </a:p>
          <a:p>
            <a:pPr marL="0" marR="0" lvl="0" indent="0" algn="l" defTabSz="914400" rtl="0" eaLnBrk="1" fontAlgn="auto" latinLnBrk="0" hangingPunct="1">
              <a:lnSpc>
                <a:spcPct val="100000"/>
              </a:lnSpc>
              <a:spcBef>
                <a:spcPct val="0"/>
              </a:spcBef>
              <a:spcAft>
                <a:spcPct val="0"/>
              </a:spcAft>
              <a:buClrTx/>
              <a:buSzTx/>
              <a:buFontTx/>
              <a:buNone/>
              <a:defRPr/>
            </a:pPr>
            <a:r>
              <a:rPr lang="es-419" sz="1100" dirty="0"/>
              <a:t>Por lo tanto, ya sea que se trate de capacitar a los estudiantes o de volver a capacitar a la fuerza laboral existente, debemos crear asociaciones y trabajar en conjunto para que podamos </a:t>
            </a:r>
            <a:r>
              <a:rPr lang="es-419" sz="1100" b="1" dirty="0"/>
              <a:t>ayudar a las personas, las organizaciones y las naciones a encontrar su resiliencia.</a:t>
            </a:r>
          </a:p>
          <a:p>
            <a:pPr marL="0" indent="0" algn="l">
              <a:buFontTx/>
              <a:buNone/>
            </a:pPr>
            <a:endParaRPr lang="en-AU" sz="1100" b="0" i="0" dirty="0">
              <a:solidFill>
                <a:srgbClr val="333333"/>
              </a:solidFill>
              <a:effectLst/>
            </a:endParaRPr>
          </a:p>
          <a:p>
            <a:pPr marL="171450" indent="-171450" algn="l">
              <a:buFontTx/>
              <a:buChar char="-"/>
            </a:pPr>
            <a:endParaRPr lang="en-AU" sz="1100" b="0" i="0" dirty="0">
              <a:solidFill>
                <a:srgbClr val="333333"/>
              </a:solidFill>
              <a:effectLst/>
            </a:endParaRPr>
          </a:p>
          <a:p>
            <a:pPr marL="0" marR="0" lvl="0" indent="0" algn="l" defTabSz="914400" rtl="0" eaLnBrk="1" fontAlgn="auto" latinLnBrk="0" hangingPunct="1">
              <a:lnSpc>
                <a:spcPct val="100000"/>
              </a:lnSpc>
              <a:spcBef>
                <a:spcPct val="0"/>
              </a:spcBef>
              <a:spcAft>
                <a:spcPct val="0"/>
              </a:spcAft>
              <a:buClrTx/>
              <a:buSzTx/>
              <a:buFontTx/>
              <a:buNone/>
              <a:defRPr/>
            </a:pPr>
            <a:r>
              <a:rPr lang="es-419" sz="1100" b="0" i="1" dirty="0">
                <a:solidFill>
                  <a:srgbClr val="333333"/>
                </a:solidFill>
                <a:effectLst/>
              </a:rPr>
              <a:t>[Fuentes:</a:t>
            </a:r>
            <a:br>
              <a:rPr lang="en-AU" sz="1100" b="0" i="1" dirty="0">
                <a:solidFill>
                  <a:srgbClr val="333333"/>
                </a:solidFill>
                <a:effectLst/>
              </a:rPr>
            </a:br>
            <a:r>
              <a:rPr lang="es-419" sz="1100" b="0" i="1" dirty="0">
                <a:solidFill>
                  <a:srgbClr val="333333"/>
                </a:solidFill>
                <a:effectLst/>
              </a:rPr>
              <a:t>(1) </a:t>
            </a:r>
            <a:r>
              <a:rPr lang="es-419" sz="1100" i="1" dirty="0">
                <a:solidFill>
                  <a:srgbClr val="282828"/>
                </a:solidFill>
                <a:ea typeface="ＭＳ Ｐゴシック" charset="0"/>
              </a:rPr>
              <a:t>Coursera 2020, El índice global de habilidades destaca la necesidad urgente de volver a capacitar, </a:t>
            </a:r>
            <a:r>
              <a:rPr lang="es-419" sz="1100" i="1" dirty="0">
                <a:solidFill>
                  <a:srgbClr val="282828"/>
                </a:solidFill>
                <a:ea typeface="ＭＳ Ｐゴシック" charset="0"/>
                <a:hlinkClick r:id="rId3"/>
              </a:rPr>
              <a:t>Businesswire.com </a:t>
            </a:r>
            <a:br>
              <a:rPr lang="es-MX" sz="1100" i="1" dirty="0">
                <a:solidFill>
                  <a:srgbClr val="282828"/>
                </a:solidFill>
                <a:ea typeface="ＭＳ Ｐゴシック" charset="0"/>
                <a:hlinkClick r:id="rId3"/>
              </a:rPr>
            </a:br>
            <a:r>
              <a:rPr lang="es-419" sz="1100" i="1" dirty="0">
                <a:solidFill>
                  <a:srgbClr val="282828"/>
                </a:solidFill>
                <a:ea typeface="ＭＳ Ｐゴシック" charset="0"/>
              </a:rPr>
              <a:t>https://www.businesswire.com/news/home/20200716005224/en/Coursera-2020-Global-Skills-Index-Highlights-Urgent-Need-for-Reskilling</a:t>
            </a:r>
          </a:p>
          <a:p>
            <a:pPr algn="l" rtl="0"/>
            <a:r>
              <a:rPr lang="es-419" sz="1100" b="0" i="1" dirty="0">
                <a:solidFill>
                  <a:srgbClr val="333333"/>
                </a:solidFill>
                <a:effectLst/>
              </a:rPr>
              <a:t>(2) </a:t>
            </a:r>
            <a:r>
              <a:rPr lang="es-419" sz="1100" b="0" i="1" dirty="0" err="1">
                <a:solidFill>
                  <a:srgbClr val="333333"/>
                </a:solidFill>
                <a:effectLst/>
              </a:rPr>
              <a:t>Owlcation</a:t>
            </a:r>
            <a:r>
              <a:rPr lang="es-419" sz="1100" b="0" i="1" dirty="0">
                <a:solidFill>
                  <a:srgbClr val="333333"/>
                </a:solidFill>
                <a:effectLst/>
              </a:rPr>
              <a:t>, agosto de 2018 </a:t>
            </a:r>
            <a:br>
              <a:rPr lang="en-AU" sz="1100" b="0" i="1" dirty="0">
                <a:solidFill>
                  <a:srgbClr val="333333"/>
                </a:solidFill>
                <a:effectLst/>
              </a:rPr>
            </a:br>
            <a:r>
              <a:rPr lang="es-419" sz="1100" b="0" i="1" dirty="0">
                <a:solidFill>
                  <a:srgbClr val="333333"/>
                </a:solidFill>
                <a:effectLst/>
              </a:rPr>
              <a:t>https://owlcation.com/social-sciences/ROLE-OF-HUMAN-CAPITAL-IN-ECONOMIC-DEVELOPMENT</a:t>
            </a:r>
          </a:p>
          <a:p>
            <a:pPr marL="0" marR="0" lvl="0" indent="0" algn="l" defTabSz="914400" rtl="0" eaLnBrk="1" fontAlgn="auto" latinLnBrk="0" hangingPunct="1">
              <a:lnSpc>
                <a:spcPct val="100000"/>
              </a:lnSpc>
              <a:spcBef>
                <a:spcPct val="0"/>
              </a:spcBef>
              <a:spcAft>
                <a:spcPct val="0"/>
              </a:spcAft>
              <a:buClrTx/>
              <a:buSzTx/>
              <a:buFontTx/>
              <a:buNone/>
              <a:defRPr/>
            </a:pPr>
            <a:r>
              <a:rPr lang="es-419" sz="1100" b="0" i="1" dirty="0"/>
              <a:t>(3) Resiliencia multinivel: una perspectiva de capital humano, junio de 2019</a:t>
            </a:r>
          </a:p>
          <a:p>
            <a:pPr rtl="0"/>
            <a:r>
              <a:rPr lang="es-419" sz="1100" i="1" dirty="0"/>
              <a:t>https://www.researchgate.net/publication/334654531_Multi-level_Resilience_A_Human_Capital_Perspective]</a:t>
            </a:r>
          </a:p>
          <a:p>
            <a:pPr algn="l"/>
            <a:endParaRPr lang="en-AU" sz="1100" b="0" i="1" dirty="0">
              <a:solidFill>
                <a:srgbClr val="333333"/>
              </a:solidFill>
              <a:effectLst/>
            </a:endParaRPr>
          </a:p>
          <a:p>
            <a:pPr algn="l"/>
            <a:endParaRPr lang="en-AU" sz="1100" b="0" i="0" dirty="0">
              <a:solidFill>
                <a:srgbClr val="333333"/>
              </a:solidFill>
              <a:effectLst/>
            </a:endParaRPr>
          </a:p>
          <a:p>
            <a:pPr algn="l">
              <a:buFont typeface="Arial" pitchFamily="34" charset="0"/>
              <a:buNone/>
            </a:pPr>
            <a:endParaRPr lang="en-AU" sz="1100" b="0" i="0" dirty="0">
              <a:solidFill>
                <a:srgbClr val="333333"/>
              </a:solidFill>
              <a:effectLst/>
            </a:endParaRPr>
          </a:p>
          <a:p>
            <a:pPr algn="l"/>
            <a:endParaRPr lang="en-AU" sz="1100" b="0" i="0" dirty="0">
              <a:solidFill>
                <a:srgbClr val="333333"/>
              </a:solidFill>
              <a:effectLst/>
            </a:endParaRPr>
          </a:p>
        </p:txBody>
      </p:sp>
      <p:sp>
        <p:nvSpPr>
          <p:cNvPr id="4" name="Slide Number Placeholder 3"/>
          <p:cNvSpPr>
            <a:spLocks noGrp="1"/>
          </p:cNvSpPr>
          <p:nvPr>
            <p:ph type="sldNum" sz="quarter" idx="10"/>
          </p:nvPr>
        </p:nvSpPr>
        <p:spPr/>
        <p:txBody>
          <a:bodyPr/>
          <a:lstStyle/>
          <a:p>
            <a:pPr rtl="0">
              <a:defRPr/>
            </a:pPr>
            <a:fld id="{F97A1FA6-25DE-9E4E-A34D-CF67DE7DBDC7}" type="slidenum">
              <a:rPr/>
              <a:pPr>
                <a:defRPr/>
              </a:pPr>
              <a:t>2</a:t>
            </a:fld>
            <a:endParaRPr/>
          </a:p>
        </p:txBody>
      </p:sp>
    </p:spTree>
    <p:extLst>
      <p:ext uri="{BB962C8B-B14F-4D97-AF65-F5344CB8AC3E}">
        <p14:creationId xmlns:p14="http://schemas.microsoft.com/office/powerpoint/2010/main" val="3321110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0294" indent="-110294" defTabSz="998858" rtl="0">
              <a:defRPr/>
            </a:pPr>
            <a:r>
              <a:rPr lang="es-419" sz="1100" i="1"/>
              <a:t>[Objetivo de la diapositiva: enseñamos más que solo habilidades de TI]</a:t>
            </a:r>
          </a:p>
          <a:p>
            <a:pPr marL="110294" indent="-110294" defTabSz="998858">
              <a:defRPr/>
            </a:pPr>
            <a:endParaRPr lang="en-US" sz="1100"/>
          </a:p>
          <a:p>
            <a:pPr marL="110294" indent="-110294" defTabSz="998858" rtl="0">
              <a:defRPr/>
            </a:pPr>
            <a:r>
              <a:rPr lang="es-419" sz="1100"/>
              <a:t>Cisco Networking</a:t>
            </a:r>
            <a:r>
              <a:rPr lang="es-419" sz="1100" baseline="0"/>
              <a:t> Academy enseña más que solo habilidades de TI</a:t>
            </a:r>
            <a:r>
              <a:rPr lang="es-419" sz="1100"/>
              <a:t>... para ayudar a los estudiantes con su futuro.</a:t>
            </a:r>
          </a:p>
          <a:p>
            <a:pPr lvl="1"/>
            <a:endParaRPr lang="en-US" sz="1100"/>
          </a:p>
          <a:p>
            <a:pPr lvl="0" rtl="0"/>
            <a:r>
              <a:rPr lang="es-419" sz="1100"/>
              <a:t>Además de </a:t>
            </a:r>
            <a:r>
              <a:rPr lang="es-419" sz="1100" baseline="0"/>
              <a:t>enseñar las habilidades tecnológicas actuales, </a:t>
            </a:r>
          </a:p>
          <a:p>
            <a:pPr lvl="0" rtl="0"/>
            <a:r>
              <a:rPr lang="es-419" sz="1100" baseline="0"/>
              <a:t>también enseñamos habilidades para el lugar de trabajo futuro y habilidades empresariales, como la actitud y la el modo de pensar, para ayudarlos no solo a conseguir trabajo, sino también a crearlo.</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20</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25922139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defRPr/>
            </a:pPr>
            <a:fld id="{F97A1FA6-25DE-9E4E-A34D-CF67DE7DBDC7}" type="slidenum">
              <a:rPr/>
              <a:pPr>
                <a:defRPr/>
              </a:pPr>
              <a:t>21</a:t>
            </a:fld>
            <a:endParaRPr/>
          </a:p>
        </p:txBody>
      </p:sp>
    </p:spTree>
    <p:extLst>
      <p:ext uri="{BB962C8B-B14F-4D97-AF65-F5344CB8AC3E}">
        <p14:creationId xmlns:p14="http://schemas.microsoft.com/office/powerpoint/2010/main" val="1215201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defRPr/>
            </a:pPr>
            <a:fld id="{F97A1FA6-25DE-9E4E-A34D-CF67DE7DBDC7}" type="slidenum">
              <a:rPr/>
              <a:pPr>
                <a:defRPr/>
              </a:pPr>
              <a:t>22</a:t>
            </a:fld>
            <a:endParaRPr/>
          </a:p>
        </p:txBody>
      </p:sp>
    </p:spTree>
    <p:extLst>
      <p:ext uri="{BB962C8B-B14F-4D97-AF65-F5344CB8AC3E}">
        <p14:creationId xmlns:p14="http://schemas.microsoft.com/office/powerpoint/2010/main" val="3401796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6197" indent="0" rtl="0">
              <a:buNone/>
            </a:pPr>
            <a:r>
              <a:rPr lang="es-419" sz="1100" b="0" i="1" dirty="0"/>
              <a:t>[Objetivo de la diapositiva: para los PARTNERS PROSPECTIVOS, destacar los aspectos clave del programa valorados por los </a:t>
            </a:r>
            <a:r>
              <a:rPr lang="es-419" sz="1100" b="0" i="1" dirty="0" err="1"/>
              <a:t>partners</a:t>
            </a:r>
            <a:r>
              <a:rPr lang="es-419" sz="1100" b="0" i="1" dirty="0"/>
              <a:t>. Los 3 aspectos principales más valorados por los </a:t>
            </a:r>
            <a:r>
              <a:rPr lang="es-419" sz="1100" b="0" i="1" dirty="0" err="1"/>
              <a:t>partners</a:t>
            </a:r>
            <a:r>
              <a:rPr lang="es-419" sz="1100" b="0" i="1" dirty="0"/>
              <a:t>: contenido, asociación de marcas, reconocimiento del gobierno y de pares]</a:t>
            </a:r>
          </a:p>
          <a:p>
            <a:pPr marL="76197" indent="0">
              <a:buNone/>
            </a:pPr>
            <a:endParaRPr lang="en-US" sz="1100" b="0" dirty="0"/>
          </a:p>
          <a:p>
            <a:pPr marL="76197" indent="0" rtl="0">
              <a:buNone/>
            </a:pPr>
            <a:r>
              <a:rPr lang="es-419" sz="1100" b="0" dirty="0"/>
              <a:t>Escuchamos a nuestros </a:t>
            </a:r>
            <a:r>
              <a:rPr lang="es-419" sz="1100" b="0" dirty="0" err="1"/>
              <a:t>partners</a:t>
            </a:r>
            <a:r>
              <a:rPr lang="es-419" sz="1100" b="0" dirty="0"/>
              <a:t> todo el tiempo sobre los beneficios o el valor para ellos en la asociación con </a:t>
            </a:r>
            <a:r>
              <a:rPr lang="es-419" sz="1100" b="0" dirty="0" err="1"/>
              <a:t>Networking</a:t>
            </a:r>
            <a:r>
              <a:rPr lang="es-419" sz="1100" b="0" dirty="0"/>
              <a:t> </a:t>
            </a:r>
            <a:r>
              <a:rPr lang="es-419" sz="1100" b="0" dirty="0" err="1"/>
              <a:t>Academy</a:t>
            </a:r>
            <a:r>
              <a:rPr lang="es-419" sz="1100" b="0" dirty="0"/>
              <a:t>. </a:t>
            </a:r>
          </a:p>
          <a:p>
            <a:pPr marL="76197" indent="0">
              <a:buNone/>
            </a:pPr>
            <a:endParaRPr lang="en-US" sz="1100" b="0" dirty="0"/>
          </a:p>
          <a:p>
            <a:pPr marL="76197" indent="0" rtl="0">
              <a:buNone/>
            </a:pPr>
            <a:r>
              <a:rPr lang="es-419" sz="1100" b="0" dirty="0"/>
              <a:t>Ya sea la asociación con la marca Cisco o el acceso al mejor y más actualizado contenido para los estudiantes en el aula o donde sea que estén, o el liderazgo y el reconocimiento que pueden obtener en su país, esto es lo que nos dicen nuestros </a:t>
            </a:r>
            <a:r>
              <a:rPr lang="es-419" sz="1100" b="0" dirty="0" err="1"/>
              <a:t>partners</a:t>
            </a:r>
            <a:r>
              <a:rPr lang="es-419" sz="1100" b="0" dirty="0"/>
              <a:t> sobre el valor que obtienen de nuestra asociación.</a:t>
            </a:r>
          </a:p>
          <a:p>
            <a:pPr marL="76197" indent="0">
              <a:buNone/>
            </a:pPr>
            <a:endParaRPr lang="en-US" sz="1100" b="0" dirty="0"/>
          </a:p>
          <a:p>
            <a:pPr marL="76197" indent="0" rtl="0">
              <a:buNone/>
            </a:pPr>
            <a:r>
              <a:rPr lang="es-419" sz="1100" b="0" dirty="0"/>
              <a:t>[PAUSAR - O PASAR POR LAS ÁREAS DE INTERÉS CON LA AUDIENCIA]</a:t>
            </a:r>
          </a:p>
          <a:p>
            <a:pPr marL="76197" indent="0">
              <a:buNone/>
            </a:pPr>
            <a:endParaRPr lang="en-US" sz="1100" b="1" dirty="0"/>
          </a:p>
          <a:p>
            <a:pPr marL="76197" indent="0" rtl="0">
              <a:buNone/>
            </a:pPr>
            <a:r>
              <a:rPr lang="es-419" sz="1100" b="0" i="1" dirty="0"/>
              <a:t>[Más información sobre las cuentas de </a:t>
            </a:r>
            <a:r>
              <a:rPr lang="es-419" sz="1100" b="0" i="1" dirty="0" err="1"/>
              <a:t>Networking</a:t>
            </a:r>
            <a:r>
              <a:rPr lang="es-419" sz="1100" b="0" i="1" dirty="0"/>
              <a:t> </a:t>
            </a:r>
            <a:r>
              <a:rPr lang="es-419" sz="1100" b="0" i="1" dirty="0" err="1"/>
              <a:t>Academy</a:t>
            </a:r>
            <a:r>
              <a:rPr lang="es-419" sz="1100" b="0" i="1" dirty="0"/>
              <a:t> </a:t>
            </a:r>
            <a:r>
              <a:rPr lang="es-419" sz="1100" b="0" i="1" dirty="0" err="1"/>
              <a:t>Webex</a:t>
            </a:r>
            <a:r>
              <a:rPr lang="es-419" sz="1100" b="0" i="1" dirty="0"/>
              <a:t>; consulte la siguiente diapositiva]</a:t>
            </a:r>
          </a:p>
          <a:p>
            <a:pPr marL="76197" indent="0">
              <a:buNone/>
            </a:pPr>
            <a:endParaRPr lang="en-US" sz="1100" b="0" dirty="0">
              <a:solidFill>
                <a:schemeClr val="bg1">
                  <a:lumMod val="60000"/>
                  <a:lumOff val="40000"/>
                </a:schemeClr>
              </a:solidFill>
            </a:endParaRPr>
          </a:p>
          <a:p>
            <a:pPr marL="0" marR="0" lvl="0" indent="0" algn="l" defTabSz="457200" rtl="0" eaLnBrk="0" fontAlgn="base" latinLnBrk="0" hangingPunct="0">
              <a:lnSpc>
                <a:spcPct val="100000"/>
              </a:lnSpc>
              <a:spcBef>
                <a:spcPct val="30000"/>
              </a:spcBef>
              <a:spcAft>
                <a:spcPct val="0"/>
              </a:spcAft>
              <a:buClrTx/>
              <a:buSzTx/>
              <a:buFontTx/>
              <a:buNone/>
              <a:defRPr/>
            </a:pPr>
            <a:endParaRPr lang="en-US" sz="11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23</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1289465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6197" indent="0" rtl="0">
              <a:buNone/>
            </a:pPr>
            <a:r>
              <a:rPr lang="es-419" sz="1200" b="1"/>
              <a:t>Más información sobre las cuentas de NetAcad Webex</a:t>
            </a:r>
          </a:p>
          <a:p>
            <a:pPr marL="76197" indent="0">
              <a:buNone/>
            </a:pPr>
            <a:endParaRPr lang="en-US" sz="1200" b="1"/>
          </a:p>
          <a:p>
            <a:pPr marL="76197" indent="0" rtl="0">
              <a:buNone/>
            </a:pPr>
            <a:r>
              <a:rPr lang="es-419" sz="1200" b="1"/>
              <a:t>Cuenta gratuita</a:t>
            </a:r>
          </a:p>
          <a:p>
            <a:pPr rtl="0"/>
            <a:r>
              <a:rPr lang="es-419" sz="1200"/>
              <a:t>1 anfitrión</a:t>
            </a:r>
          </a:p>
          <a:p>
            <a:pPr rtl="0"/>
            <a:r>
              <a:rPr lang="es-419" sz="1200"/>
              <a:t>50 minutos de duración</a:t>
            </a:r>
          </a:p>
          <a:p>
            <a:pPr rtl="0"/>
            <a:r>
              <a:rPr lang="es-419" sz="1200"/>
              <a:t>Hasta 100 participantes</a:t>
            </a:r>
          </a:p>
          <a:p>
            <a:endParaRPr lang="en-US" sz="1200"/>
          </a:p>
          <a:p>
            <a:pPr marL="76197" indent="0" rtl="0">
              <a:buNone/>
            </a:pPr>
            <a:r>
              <a:rPr lang="es-419" sz="1200" b="1"/>
              <a:t>Cuenta de NetAcad</a:t>
            </a:r>
          </a:p>
          <a:p>
            <a:pPr rtl="0"/>
            <a:r>
              <a:rPr lang="es-419" sz="1200"/>
              <a:t>Coanfitriones ilimitados</a:t>
            </a:r>
          </a:p>
          <a:p>
            <a:pPr rtl="0"/>
            <a:r>
              <a:rPr lang="es-419" sz="1200"/>
              <a:t>24 horas de duración máxima</a:t>
            </a:r>
          </a:p>
          <a:p>
            <a:pPr rtl="0"/>
            <a:r>
              <a:rPr lang="es-419" sz="1200"/>
              <a:t>Hasta 1000 participantes</a:t>
            </a:r>
          </a:p>
          <a:p>
            <a:pPr rtl="0"/>
            <a:r>
              <a:rPr lang="es-419" sz="1200"/>
              <a:t>Almacenamiento de grabaciones en la nube de 50 GB</a:t>
            </a:r>
          </a:p>
          <a:p>
            <a:pPr rtl="0"/>
            <a:r>
              <a:rPr lang="es-419" sz="1200"/>
              <a:t>Grabaciones MP4</a:t>
            </a:r>
          </a:p>
          <a:p>
            <a:pPr rtl="0"/>
            <a:r>
              <a:rPr lang="es-419" sz="1200"/>
              <a:t>Transcripciones de grabaciones</a:t>
            </a:r>
          </a:p>
          <a:p>
            <a:pPr rtl="0"/>
            <a:r>
              <a:rPr lang="es-419" sz="1200"/>
              <a:t>Función de transferencia de archivos</a:t>
            </a:r>
          </a:p>
          <a:p>
            <a:pPr rtl="0"/>
            <a:r>
              <a:rPr lang="es-419" sz="1200"/>
              <a:t>Acceso al centro de reuniones, eventos y capacitación</a:t>
            </a:r>
          </a:p>
          <a:p>
            <a:endParaRPr lang="en-US" sz="1200"/>
          </a:p>
          <a:p>
            <a:endParaRPr lang="en-IN"/>
          </a:p>
        </p:txBody>
      </p:sp>
      <p:sp>
        <p:nvSpPr>
          <p:cNvPr id="4" name="Slide Number Placeholder 3"/>
          <p:cNvSpPr>
            <a:spLocks noGrp="1"/>
          </p:cNvSpPr>
          <p:nvPr>
            <p:ph type="sldNum" sz="quarter" idx="10"/>
          </p:nvPr>
        </p:nvSpPr>
        <p:spPr/>
        <p:txBody>
          <a:bodyPr/>
          <a:lstStyle/>
          <a:p>
            <a:pPr rtl="0">
              <a:defRPr/>
            </a:pPr>
            <a:fld id="{F97A1FA6-25DE-9E4E-A34D-CF67DE7DBDC7}" type="slidenum">
              <a:rPr/>
              <a:pPr>
                <a:defRPr/>
              </a:pPr>
              <a:t>24</a:t>
            </a:fld>
            <a:endParaRPr/>
          </a:p>
        </p:txBody>
      </p:sp>
    </p:spTree>
    <p:extLst>
      <p:ext uri="{BB962C8B-B14F-4D97-AF65-F5344CB8AC3E}">
        <p14:creationId xmlns:p14="http://schemas.microsoft.com/office/powerpoint/2010/main" val="185289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defRPr/>
            </a:pPr>
            <a:r>
              <a:rPr lang="es-419" sz="1100" i="1"/>
              <a:t>[Objetivo de la diapositiva: audiencia del instructor]</a:t>
            </a:r>
          </a:p>
          <a:p>
            <a:endParaRPr lang="en-US" sz="1100" b="0" i="0"/>
          </a:p>
          <a:p>
            <a:pPr rtl="0"/>
            <a:r>
              <a:rPr lang="es-419" sz="1100" b="0" i="0"/>
              <a:t>[REPRODUCIR VIDEO]</a:t>
            </a:r>
          </a:p>
          <a:p>
            <a:pPr rtl="0"/>
            <a:r>
              <a:rPr lang="es-419" sz="1600">
                <a:hlinkClick r:id="rId3"/>
              </a:rPr>
              <a:t>https://vimeo.com/veritasevents/review/329244463/ac1be42d5a</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25</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11322245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419" sz="1100" i="1" dirty="0"/>
              <a:t>[Objetivo de la diapositiva: resumen para la audiencia de instructores]</a:t>
            </a:r>
          </a:p>
          <a:p>
            <a:endParaRPr lang="en-US" sz="1100" dirty="0"/>
          </a:p>
          <a:p>
            <a:pPr rtl="0"/>
            <a:r>
              <a:rPr lang="es-419" sz="1100" b="1" dirty="0"/>
              <a:t>Un programa educativo de Cisco CSR, desarrollado por Cisco para ayudar a disminuir la brecha de habilidades digitales.</a:t>
            </a:r>
            <a:br>
              <a:rPr lang="en-US" sz="1100" b="1" dirty="0"/>
            </a:br>
            <a:endParaRPr lang="en-US" sz="1100" b="1" dirty="0"/>
          </a:p>
          <a:p>
            <a:pPr marL="171450" indent="-171450" rtl="0">
              <a:buFont typeface="Arial" pitchFamily="34" charset="0"/>
              <a:buChar char="•"/>
            </a:pPr>
            <a:r>
              <a:rPr lang="es-419" sz="1100" b="1" dirty="0"/>
              <a:t>Currículo y licencia gratuita de </a:t>
            </a:r>
            <a:r>
              <a:rPr lang="es-419" sz="1100" b="1" dirty="0" err="1"/>
              <a:t>Webex</a:t>
            </a:r>
            <a:r>
              <a:rPr lang="es-419" sz="1100" b="1" dirty="0"/>
              <a:t> </a:t>
            </a:r>
            <a:r>
              <a:rPr lang="es-419" sz="1100" dirty="0"/>
              <a:t>para instituciones educativas y sin fines de lucro.</a:t>
            </a:r>
            <a:br>
              <a:rPr lang="en-US" sz="1100" dirty="0"/>
            </a:br>
            <a:endParaRPr lang="en-US" sz="1100" dirty="0"/>
          </a:p>
          <a:p>
            <a:pPr marL="171450" indent="-171450" rtl="0">
              <a:buFont typeface="Arial" pitchFamily="34" charset="0"/>
              <a:buChar char="•"/>
            </a:pPr>
            <a:r>
              <a:rPr lang="es-419" sz="1100" b="1" dirty="0"/>
              <a:t>Currículo actual y continuo</a:t>
            </a:r>
            <a:r>
              <a:rPr lang="es-419" sz="1100" dirty="0"/>
              <a:t>, que se dicta a través de una plataforma de aprendizaje personalizada basada en la nube.</a:t>
            </a:r>
            <a:br>
              <a:rPr lang="en-US" sz="1100" dirty="0"/>
            </a:br>
            <a:endParaRPr lang="en-US" sz="1100" dirty="0"/>
          </a:p>
          <a:p>
            <a:pPr marL="171450" indent="-171450" rtl="0">
              <a:buFont typeface="Arial" pitchFamily="34" charset="0"/>
              <a:buChar char="•"/>
            </a:pPr>
            <a:r>
              <a:rPr lang="es-419" sz="1100" b="1" dirty="0"/>
              <a:t>Conveniente</a:t>
            </a:r>
            <a:r>
              <a:rPr lang="es-419" sz="1100" dirty="0"/>
              <a:t>: cursos flexibles (a cargo de un instructor y autodidácticos).</a:t>
            </a:r>
            <a:br>
              <a:rPr lang="en-US" sz="1100" dirty="0"/>
            </a:br>
            <a:endParaRPr lang="en-US" sz="1100" dirty="0"/>
          </a:p>
          <a:p>
            <a:pPr marL="171450" indent="-171450" rtl="0">
              <a:buFont typeface="Arial" pitchFamily="34" charset="0"/>
              <a:buChar char="•"/>
            </a:pPr>
            <a:r>
              <a:rPr lang="es-419" sz="1100" b="1" dirty="0"/>
              <a:t>Contenido personalizado</a:t>
            </a:r>
            <a:r>
              <a:rPr lang="es-419" sz="1100" dirty="0"/>
              <a:t>: un impactante currículo para personalizar la experiencia de aprendizaje, opciones en varios idiomas, herramientas de evaluación y simulación, alineado con las certificaciones del sector.</a:t>
            </a:r>
            <a:br>
              <a:rPr lang="en-US" sz="1100" dirty="0"/>
            </a:br>
            <a:endParaRPr lang="en-US" sz="1100" dirty="0"/>
          </a:p>
          <a:p>
            <a:pPr marL="171450" indent="-171450" rtl="0">
              <a:buFont typeface="Arial" pitchFamily="34" charset="0"/>
              <a:buChar char="•"/>
            </a:pPr>
            <a:r>
              <a:rPr lang="es-419" sz="1100" b="1" dirty="0"/>
              <a:t>Desarrollo profesional</a:t>
            </a:r>
            <a:r>
              <a:rPr lang="es-419" sz="1100" dirty="0"/>
              <a:t>: desarrollo profesional continuo para instructores, insignias, certificaciones y reconocimiento del sector.</a:t>
            </a:r>
          </a:p>
          <a:p>
            <a:pPr marL="171450" indent="-171450">
              <a:buFont typeface="Arial" pitchFamily="34" charset="0"/>
              <a:buChar char="•"/>
            </a:pPr>
            <a:endParaRPr lang="en-US" sz="11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26</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1457412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419" sz="1100" b="0" i="1">
                <a:solidFill>
                  <a:srgbClr val="141414"/>
                </a:solidFill>
                <a:effectLst/>
              </a:rPr>
              <a:t>[Objetivo de la diapositiva: audiencia del instructor - Herramientas de aprendizaje híbridas con Networking Academy]</a:t>
            </a:r>
          </a:p>
          <a:p>
            <a:pPr marL="0" marR="0" lvl="0" indent="0" algn="l" defTabSz="914400" rtl="0" eaLnBrk="1" fontAlgn="auto" latinLnBrk="0" hangingPunct="1">
              <a:lnSpc>
                <a:spcPct val="100000"/>
              </a:lnSpc>
              <a:spcBef>
                <a:spcPct val="0"/>
              </a:spcBef>
              <a:spcAft>
                <a:spcPct val="0"/>
              </a:spcAft>
              <a:buClrTx/>
              <a:buSzTx/>
              <a:buFontTx/>
              <a:buNone/>
              <a:defRPr/>
            </a:pPr>
            <a:endParaRPr lang="en-AU" sz="1100" b="0" i="0">
              <a:solidFill>
                <a:srgbClr val="141414"/>
              </a:solidFill>
              <a:effectLst/>
            </a:endParaRPr>
          </a:p>
          <a:p>
            <a:pPr marL="0" marR="0" lvl="0" indent="0" algn="l" defTabSz="914400" rtl="0" eaLnBrk="1" fontAlgn="auto" latinLnBrk="0" hangingPunct="1">
              <a:lnSpc>
                <a:spcPct val="100000"/>
              </a:lnSpc>
              <a:spcBef>
                <a:spcPct val="0"/>
              </a:spcBef>
              <a:spcAft>
                <a:spcPct val="0"/>
              </a:spcAft>
              <a:buClrTx/>
              <a:buSzTx/>
              <a:buFontTx/>
              <a:buNone/>
              <a:defRPr/>
            </a:pPr>
            <a:r>
              <a:rPr lang="es-419" sz="1100" b="0" i="0">
                <a:solidFill>
                  <a:srgbClr val="141414"/>
                </a:solidFill>
                <a:effectLst/>
              </a:rPr>
              <a:t>El aprendizaje híbrido es un modelo educativo en el que algunos estudiantes asisten a clase en persona, mientras que otros se unen a la clase de forma virtual desde sus casas. Los educadores enseñan a los alumnos remotos y en persona al mismo tiempo mediante distintas herramientas, como Webex, cursos de NetAcad y Packet Tracer.</a:t>
            </a:r>
          </a:p>
          <a:p>
            <a:pPr marL="228600" indent="-228600">
              <a:buAutoNum type="arabicPeriod"/>
            </a:pPr>
            <a:endParaRPr lang="en-US" sz="1100">
              <a:effectLst/>
            </a:endParaRPr>
          </a:p>
          <a:p>
            <a:pPr marL="228600" indent="-228600" rtl="0">
              <a:buAutoNum type="arabicPeriod"/>
            </a:pPr>
            <a:r>
              <a:rPr lang="es-419" sz="1100">
                <a:effectLst/>
              </a:rPr>
              <a:t>Una plataforma de enseñanza integral, netacad.com, que le permite administrar sus cursos y su administración</a:t>
            </a:r>
          </a:p>
          <a:p>
            <a:pPr marL="228600" indent="-228600" rtl="0">
              <a:buAutoNum type="arabicPeriod"/>
            </a:pPr>
            <a:r>
              <a:rPr lang="es-419" sz="1100">
                <a:effectLst/>
              </a:rPr>
              <a:t>Desarrollo profesional en línea, que incluye webinars, presentaciones y capacitaciones</a:t>
            </a:r>
          </a:p>
          <a:p>
            <a:pPr marL="228600" indent="-228600" rtl="0">
              <a:buAutoNum type="arabicPeriod"/>
            </a:pPr>
            <a:r>
              <a:rPr lang="es-419" sz="1100">
                <a:effectLst/>
              </a:rPr>
              <a:t>Contenido para satisfacer las necesidades de todos los estudiantes, incluidos videos, prácticas de laboratorio, cuestionarios y otras actividades</a:t>
            </a:r>
          </a:p>
          <a:p>
            <a:pPr marL="228600" indent="-228600" rtl="0">
              <a:buAutoNum type="arabicPeriod"/>
            </a:pPr>
            <a:r>
              <a:rPr lang="es-419" sz="1100">
                <a:effectLst/>
              </a:rPr>
              <a:t>Página de Facebook para instructores, una comunidad activa donde los instructores hacen preguntas, dan consejos y comparten sus conocimientos y procedimientos recomendados</a:t>
            </a:r>
          </a:p>
          <a:p>
            <a:pPr marL="228600" indent="-228600" rtl="0">
              <a:buAutoNum type="arabicPeriod"/>
            </a:pPr>
            <a:r>
              <a:rPr lang="es-419" sz="1100">
                <a:effectLst/>
              </a:rPr>
              <a:t>Cuentas gratuitas de Webex para que pueda mantenerse conectado con sus estudiantes</a:t>
            </a:r>
          </a:p>
          <a:p>
            <a:pPr marL="228600" indent="-228600" rtl="0">
              <a:buAutoNum type="arabicPeriod"/>
            </a:pPr>
            <a:r>
              <a:rPr lang="es-419" sz="1100">
                <a:effectLst/>
              </a:rPr>
              <a:t>Cisco Packet Tracer, un innovador simulador de red virtual que permite a los estudiantes configurar, solucionar problemas y ajustar redes, todo en línea</a:t>
            </a:r>
            <a:br>
              <a:rPr lang="en-US" sz="1100">
                <a:effectLst/>
              </a:rPr>
            </a:br>
            <a:r>
              <a:rPr lang="es-419" sz="1100">
                <a:effectLst/>
              </a:rPr>
              <a:t>[video de Jeremy Creech https://www.facebook.com/watch/?v=838469453522486 ]</a:t>
            </a:r>
          </a:p>
          <a:p>
            <a:pPr marL="228600" indent="-228600" rtl="0">
              <a:buAutoNum type="arabicPeriod"/>
            </a:pPr>
            <a:r>
              <a:rPr lang="es-419" sz="1100">
                <a:effectLst/>
              </a:rPr>
              <a:t>Cursos cortos en línea que permiten a los estudiantes explorar temas críticos, como ciberseguridad, Internet de las cosas y Python que complementan el currículo más amplio</a:t>
            </a:r>
          </a:p>
          <a:p>
            <a:pPr marL="228600" marR="0" lvl="0" indent="-228600" algn="l" defTabSz="914400" rtl="0" eaLnBrk="1" fontAlgn="auto" latinLnBrk="0" hangingPunct="1">
              <a:lnSpc>
                <a:spcPct val="100000"/>
              </a:lnSpc>
              <a:spcBef>
                <a:spcPct val="0"/>
              </a:spcBef>
              <a:spcAft>
                <a:spcPct val="0"/>
              </a:spcAft>
              <a:buClrTx/>
              <a:buSzTx/>
              <a:buFontTx/>
              <a:buAutoNum type="arabicPeriod"/>
              <a:defRPr/>
            </a:pPr>
            <a:r>
              <a:rPr lang="es-419" sz="1100" b="0" i="0">
                <a:solidFill>
                  <a:srgbClr val="141414"/>
                </a:solidFill>
                <a:effectLst/>
                <a:cs typeface="CiscoSansTT" panose="020B0503020201020303" pitchFamily="34" charset="0"/>
              </a:rPr>
              <a:t>Combina lo mejor del aprendizaje en línea y guiado por un instructor para crear la mejor experiencia de aprendizaje híbrido de su clase</a:t>
            </a:r>
          </a:p>
          <a:p>
            <a:pPr marL="0" marR="0" lvl="0" indent="0" algn="l" defTabSz="914400" rtl="0" eaLnBrk="1" fontAlgn="auto" latinLnBrk="0" hangingPunct="1">
              <a:lnSpc>
                <a:spcPct val="100000"/>
              </a:lnSpc>
              <a:spcBef>
                <a:spcPct val="0"/>
              </a:spcBef>
              <a:spcAft>
                <a:spcPct val="0"/>
              </a:spcAft>
              <a:buClrTx/>
              <a:buSzTx/>
              <a:buFontTx/>
              <a:buNone/>
              <a:defRPr/>
            </a:pPr>
            <a:endParaRPr lang="en-AU" sz="1100" b="0" i="0">
              <a:solidFill>
                <a:srgbClr val="141414"/>
              </a:solidFill>
              <a:effectLst/>
              <a:cs typeface="CiscoSansTT" panose="020B0503020201020303"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27</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31247268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3721100"/>
          </a:xfrm>
        </p:spPr>
        <p:txBody>
          <a:bodyPr/>
          <a:lstStyle/>
          <a:p>
            <a:pPr rtl="0"/>
            <a:r>
              <a:rPr lang="es-419" sz="1100" b="0" i="1" dirty="0"/>
              <a:t>[Objetivo de la diapositiva: valor de </a:t>
            </a:r>
            <a:r>
              <a:rPr lang="es-419" sz="1100" b="0" i="1" dirty="0" err="1"/>
              <a:t>Networking</a:t>
            </a:r>
            <a:r>
              <a:rPr lang="es-419" sz="1100" b="0" i="1" dirty="0"/>
              <a:t> </a:t>
            </a:r>
            <a:r>
              <a:rPr lang="es-419" sz="1100" b="0" i="1" dirty="0" err="1"/>
              <a:t>Academy</a:t>
            </a:r>
            <a:r>
              <a:rPr lang="es-419" sz="1100" b="0" i="1" dirty="0"/>
              <a:t> para los instructores]</a:t>
            </a:r>
          </a:p>
          <a:p>
            <a:endParaRPr lang="en-AU" sz="1100" b="1" dirty="0"/>
          </a:p>
          <a:p>
            <a:pPr marL="0" indent="0" rtl="0">
              <a:buFontTx/>
              <a:buNone/>
            </a:pPr>
            <a:r>
              <a:rPr lang="es-419" sz="1100" dirty="0"/>
              <a:t>En términos de sus propios </a:t>
            </a:r>
            <a:r>
              <a:rPr lang="es-419" sz="1100" b="1" dirty="0"/>
              <a:t>beneficios personales</a:t>
            </a:r>
            <a:r>
              <a:rPr lang="es-419" sz="1100" dirty="0"/>
              <a:t>, la mayoría de los instructores de </a:t>
            </a:r>
            <a:r>
              <a:rPr lang="es-419" sz="1100" dirty="0" err="1"/>
              <a:t>NetAcad</a:t>
            </a:r>
            <a:r>
              <a:rPr lang="es-419" sz="1100" dirty="0"/>
              <a:t> nos dicen que </a:t>
            </a:r>
            <a:r>
              <a:rPr lang="es-419" sz="1100" dirty="0" err="1"/>
              <a:t>Networking</a:t>
            </a:r>
            <a:r>
              <a:rPr lang="es-419" sz="1100" dirty="0"/>
              <a:t> </a:t>
            </a:r>
            <a:r>
              <a:rPr lang="es-419" sz="1100" dirty="0" err="1"/>
              <a:t>Academy</a:t>
            </a:r>
            <a:r>
              <a:rPr lang="es-419" sz="1100" dirty="0"/>
              <a:t> los ha ayudado a convertirse en un mejor educador a través del desarrollo profesional continuo.</a:t>
            </a:r>
          </a:p>
          <a:p>
            <a:endParaRPr lang="en-US" sz="1100" dirty="0"/>
          </a:p>
          <a:p>
            <a:pPr rtl="0"/>
            <a:r>
              <a:rPr lang="es-419" sz="1100" dirty="0"/>
              <a:t>Afirman que ha tenido un impacto positivo en su comunidad y en su vida, ha ampliado sus carreras profesionales y los ha ayudado a desarrollar relaciones profesionales.</a:t>
            </a:r>
          </a:p>
          <a:p>
            <a:endParaRPr lang="en-AU" sz="1100" b="1" dirty="0"/>
          </a:p>
          <a:p>
            <a:pPr marL="171450" marR="0" lvl="0" indent="-171450" algn="l" defTabSz="914400" rtl="0" eaLnBrk="1" fontAlgn="auto" latinLnBrk="0" hangingPunct="1">
              <a:lnSpc>
                <a:spcPct val="100000"/>
              </a:lnSpc>
              <a:spcBef>
                <a:spcPct val="0"/>
              </a:spcBef>
              <a:spcAft>
                <a:spcPct val="0"/>
              </a:spcAft>
              <a:buClrTx/>
              <a:buSzTx/>
              <a:buFont typeface="Arial" pitchFamily="34" charset="0"/>
              <a:buChar char="•"/>
              <a:defRPr/>
            </a:pPr>
            <a:r>
              <a:rPr lang="es-419" sz="1100" dirty="0"/>
              <a:t>Acceso a contenido y oportunidades de </a:t>
            </a:r>
            <a:r>
              <a:rPr lang="es-419" sz="1100" b="1" dirty="0"/>
              <a:t>desarrollo profesional para instructores</a:t>
            </a:r>
            <a:r>
              <a:rPr lang="es-419" sz="1100" dirty="0"/>
              <a:t> a través de nuestro amplio ecosistema de </a:t>
            </a:r>
            <a:r>
              <a:rPr lang="es-419" sz="1100" dirty="0" err="1"/>
              <a:t>partners</a:t>
            </a:r>
            <a:endParaRPr lang="es-419" sz="1100" dirty="0"/>
          </a:p>
          <a:p>
            <a:pPr marL="171450" indent="-171450" rtl="0">
              <a:buFont typeface="Arial" pitchFamily="34" charset="0"/>
              <a:buChar char="•"/>
            </a:pPr>
            <a:r>
              <a:rPr lang="es-419" sz="1100" dirty="0"/>
              <a:t>Nos asociamos y lo ayudamos con la transición al </a:t>
            </a:r>
            <a:r>
              <a:rPr lang="es-419" sz="1100" b="1" dirty="0"/>
              <a:t>aprendizaje híbrido</a:t>
            </a:r>
            <a:r>
              <a:rPr lang="es-419" sz="1100" dirty="0"/>
              <a:t> sin comprometer la calidad del currículo ni los principios de la ciencia del aprendizaje</a:t>
            </a:r>
          </a:p>
          <a:p>
            <a:pPr marL="171450" marR="0" lvl="0" indent="-171450" algn="l" defTabSz="914400" rtl="0" eaLnBrk="1" fontAlgn="auto" latinLnBrk="0" hangingPunct="1">
              <a:lnSpc>
                <a:spcPct val="100000"/>
              </a:lnSpc>
              <a:spcBef>
                <a:spcPct val="0"/>
              </a:spcBef>
              <a:spcAft>
                <a:spcPct val="0"/>
              </a:spcAft>
              <a:buClrTx/>
              <a:buSzTx/>
              <a:buFont typeface="Arial" pitchFamily="34" charset="0"/>
              <a:buChar char="•"/>
              <a:defRPr/>
            </a:pPr>
            <a:r>
              <a:rPr lang="es-419" sz="1100" b="1" dirty="0"/>
              <a:t>Ofrecemos cuentas gratuitas de Cisco </a:t>
            </a:r>
            <a:r>
              <a:rPr lang="es-419" sz="1100" b="1" dirty="0" err="1"/>
              <a:t>Webex</a:t>
            </a:r>
            <a:r>
              <a:rPr lang="es-419" sz="1100" b="1" dirty="0"/>
              <a:t> </a:t>
            </a:r>
            <a:r>
              <a:rPr lang="es-419" sz="1100" b="0" dirty="0" err="1"/>
              <a:t>NetAcad</a:t>
            </a:r>
            <a:r>
              <a:rPr lang="es-419" sz="1100" b="0" dirty="0"/>
              <a:t> c</a:t>
            </a:r>
            <a:r>
              <a:rPr lang="es-419" sz="1100" dirty="0"/>
              <a:t>on más beneficios adicionales [consulte la información a continuación para obtener detalles] y entrega en la nube en línea</a:t>
            </a:r>
            <a:endParaRPr lang="en-AU" sz="1100" dirty="0"/>
          </a:p>
          <a:p>
            <a:pPr marL="171450" marR="0" lvl="0" indent="-171450" algn="l" defTabSz="914400" rtl="0" eaLnBrk="1" fontAlgn="auto" latinLnBrk="0" hangingPunct="1">
              <a:lnSpc>
                <a:spcPct val="100000"/>
              </a:lnSpc>
              <a:spcBef>
                <a:spcPct val="0"/>
              </a:spcBef>
              <a:spcAft>
                <a:spcPct val="0"/>
              </a:spcAft>
              <a:buClrTx/>
              <a:buSzTx/>
              <a:buFont typeface="Arial" pitchFamily="34" charset="0"/>
              <a:buChar char="•"/>
              <a:defRPr/>
            </a:pPr>
            <a:r>
              <a:rPr kumimoji="0" lang="es-419" sz="1100" b="0" i="0" u="none" strike="noStrike" kern="1200" cap="none" spc="0" normalizeH="0" baseline="0" dirty="0">
                <a:ln>
                  <a:noFill/>
                </a:ln>
                <a:effectLst/>
                <a:uLnTx/>
                <a:uFillTx/>
                <a:ea typeface="+mn-ea"/>
                <a:cs typeface="+mn-cs"/>
              </a:rPr>
              <a:t>Acceso al </a:t>
            </a:r>
            <a:r>
              <a:rPr kumimoji="0" lang="es-419" sz="1100" b="1" i="0" u="none" strike="noStrike" kern="1200" cap="none" spc="0" normalizeH="0" baseline="0" dirty="0">
                <a:ln>
                  <a:noFill/>
                </a:ln>
                <a:effectLst/>
                <a:uLnTx/>
                <a:uFillTx/>
                <a:ea typeface="+mn-ea"/>
                <a:cs typeface="+mn-cs"/>
              </a:rPr>
              <a:t>contenido del currículo, </a:t>
            </a:r>
            <a:r>
              <a:rPr kumimoji="0" lang="es-419" sz="1100" b="0" i="0" u="none" strike="noStrike" kern="1200" cap="none" spc="0" normalizeH="0" baseline="0" dirty="0">
                <a:ln>
                  <a:noFill/>
                </a:ln>
                <a:effectLst/>
                <a:uLnTx/>
                <a:uFillTx/>
                <a:ea typeface="+mn-ea"/>
                <a:cs typeface="+mn-cs"/>
              </a:rPr>
              <a:t>el cual es integral, es independiente de la marca y se dicta a través de la </a:t>
            </a:r>
            <a:r>
              <a:rPr kumimoji="0" lang="es-419" sz="1100" b="1" i="0" u="none" strike="noStrike" kern="1200" cap="none" spc="0" normalizeH="0" baseline="0" dirty="0">
                <a:ln>
                  <a:noFill/>
                </a:ln>
                <a:effectLst/>
                <a:uLnTx/>
                <a:uFillTx/>
                <a:ea typeface="+mn-ea"/>
                <a:cs typeface="+mn-cs"/>
              </a:rPr>
              <a:t>nube</a:t>
            </a:r>
            <a:r>
              <a:rPr lang="es-419" sz="1100" dirty="0"/>
              <a:t> para que el contenido esté actualizado de inmediato</a:t>
            </a:r>
          </a:p>
          <a:p>
            <a:pPr marL="171450" marR="0" lvl="0" indent="-171450" algn="l" defTabSz="914400" rtl="0" eaLnBrk="1" fontAlgn="auto" latinLnBrk="0" hangingPunct="1">
              <a:lnSpc>
                <a:spcPct val="100000"/>
              </a:lnSpc>
              <a:spcBef>
                <a:spcPct val="0"/>
              </a:spcBef>
              <a:spcAft>
                <a:spcPct val="0"/>
              </a:spcAft>
              <a:buClrTx/>
              <a:buSzTx/>
              <a:buFont typeface="Arial" pitchFamily="34" charset="0"/>
              <a:buChar char="•"/>
              <a:defRPr/>
            </a:pPr>
            <a:r>
              <a:rPr lang="es-419" sz="1100" b="1" dirty="0"/>
              <a:t>Se actualiza continuamente</a:t>
            </a:r>
            <a:r>
              <a:rPr lang="es-419" sz="1100" dirty="0"/>
              <a:t> el contenido del currículo para los estudiantes y </a:t>
            </a:r>
            <a:r>
              <a:rPr lang="es-419" sz="1100" b="1" dirty="0"/>
              <a:t>se alinea con las certificaciones del sector y los </a:t>
            </a:r>
            <a:r>
              <a:rPr lang="es-419" sz="1100" dirty="0"/>
              <a:t>requisitos</a:t>
            </a:r>
            <a:r>
              <a:rPr lang="es-419" sz="1100" b="1" dirty="0"/>
              <a:t> de las habilidades laborales</a:t>
            </a:r>
          </a:p>
          <a:p>
            <a:pPr marL="171450" indent="-171450" rtl="0">
              <a:buFont typeface="Arial" pitchFamily="34" charset="0"/>
              <a:buChar char="•"/>
            </a:pPr>
            <a:r>
              <a:rPr lang="es-419" sz="1100" dirty="0"/>
              <a:t>Acceso a </a:t>
            </a:r>
            <a:r>
              <a:rPr lang="es-419" sz="1100" b="1" dirty="0"/>
              <a:t>evaluaciones</a:t>
            </a:r>
            <a:r>
              <a:rPr lang="es-419" sz="1100" dirty="0"/>
              <a:t> continuamente actualizadas para los estudiantes</a:t>
            </a:r>
          </a:p>
          <a:p>
            <a:pPr marL="171450" marR="0" lvl="0" indent="-171450" algn="l" defTabSz="914400" rtl="0" eaLnBrk="1" fontAlgn="auto" latinLnBrk="0" hangingPunct="1">
              <a:lnSpc>
                <a:spcPct val="100000"/>
              </a:lnSpc>
              <a:spcBef>
                <a:spcPct val="0"/>
              </a:spcBef>
              <a:spcAft>
                <a:spcPct val="0"/>
              </a:spcAft>
              <a:buClrTx/>
              <a:buSzTx/>
              <a:buFont typeface="Arial" pitchFamily="34" charset="0"/>
              <a:buChar char="•"/>
              <a:defRPr/>
            </a:pPr>
            <a:r>
              <a:rPr lang="es-419" sz="1100" dirty="0"/>
              <a:t>Brindamos a los estudiantes acceso a </a:t>
            </a:r>
            <a:r>
              <a:rPr lang="es-419" sz="1100" b="1" dirty="0"/>
              <a:t>laboratorios prácticos</a:t>
            </a:r>
            <a:r>
              <a:rPr lang="es-419" sz="1100" dirty="0"/>
              <a:t> (con tasas de descuento) y herramientas de simulación líderes en el sector, como </a:t>
            </a:r>
            <a:r>
              <a:rPr lang="es-419" sz="1100" dirty="0" err="1"/>
              <a:t>Packet</a:t>
            </a:r>
            <a:r>
              <a:rPr lang="es-419" sz="1100" dirty="0"/>
              <a:t> </a:t>
            </a:r>
            <a:r>
              <a:rPr lang="es-419" sz="1100" dirty="0" err="1"/>
              <a:t>Tracer</a:t>
            </a:r>
            <a:r>
              <a:rPr lang="es-419" sz="1100" dirty="0"/>
              <a:t>, para aplicar los conocimientos teóricos de manera práctica</a:t>
            </a:r>
          </a:p>
          <a:p>
            <a:pPr marL="171450" indent="-171450" rtl="0">
              <a:buFont typeface="Arial" pitchFamily="34" charset="0"/>
              <a:buChar char="•"/>
            </a:pPr>
            <a:r>
              <a:rPr lang="es-419" sz="1100" b="1" dirty="0"/>
              <a:t>Alineación con líderes del sector, </a:t>
            </a:r>
            <a:r>
              <a:rPr lang="es-419" sz="1100" dirty="0"/>
              <a:t>como Cisco y </a:t>
            </a:r>
            <a:r>
              <a:rPr lang="es-419" sz="1100" dirty="0" err="1"/>
              <a:t>partners</a:t>
            </a:r>
            <a:r>
              <a:rPr lang="es-419" sz="1100" dirty="0"/>
              <a:t> locales</a:t>
            </a:r>
          </a:p>
          <a:p>
            <a:pPr marL="0" indent="0">
              <a:buFont typeface="Arial" pitchFamily="34" charset="0"/>
              <a:buNone/>
            </a:pPr>
            <a:br>
              <a:rPr lang="en-AU" sz="1100" dirty="0"/>
            </a:br>
            <a:endParaRPr lang="en-AU" sz="1100" dirty="0"/>
          </a:p>
          <a:p>
            <a:pPr marL="171450" indent="-171450">
              <a:buFont typeface="Arial" pitchFamily="34" charset="0"/>
              <a:buChar char="•"/>
            </a:pPr>
            <a:endParaRPr lang="en-AU" sz="1100" dirty="0"/>
          </a:p>
          <a:p>
            <a:pPr marL="0" indent="0">
              <a:buFontTx/>
              <a:buNone/>
            </a:pPr>
            <a:endParaRPr lang="en-AU" sz="1100" dirty="0"/>
          </a:p>
          <a:p>
            <a:endParaRPr lang="en-AU" sz="11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28</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28515938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419" sz="1100" b="0" i="1" kern="1200" dirty="0">
                <a:effectLst/>
                <a:ea typeface="ＭＳ Ｐゴシック" charset="0"/>
                <a:cs typeface="ＭＳ Ｐゴシック" charset="0"/>
              </a:rPr>
              <a:t>[Objetivo de la diapositiva: llamado a la acción]</a:t>
            </a:r>
          </a:p>
          <a:p>
            <a:pPr rtl="0"/>
            <a:r>
              <a:rPr lang="es-419" sz="1100" b="0" i="0" kern="1200" dirty="0">
                <a:effectLst/>
                <a:ea typeface="ＭＳ Ｐゴシック" charset="0"/>
                <a:cs typeface="ＭＳ Ｐゴシック" charset="0"/>
              </a:rPr>
              <a:t>Aproveche la marca Cisco para AUMENTAR LA CANTIDAD DE INSCRIPCIONES en sus programas técnicos</a:t>
            </a:r>
          </a:p>
          <a:p>
            <a:pPr rtl="0"/>
            <a:r>
              <a:rPr lang="es-419" sz="1100" b="0" i="0" kern="1200" dirty="0">
                <a:effectLst/>
                <a:ea typeface="ＭＳ Ｐゴシック" charset="0"/>
                <a:cs typeface="ＭＳ Ｐゴシック" charset="0"/>
              </a:rPr>
              <a:t> </a:t>
            </a:r>
          </a:p>
          <a:p>
            <a:pPr defTabSz="914400" rtl="0" eaLnBrk="1" fontAlgn="auto" hangingPunct="1">
              <a:spcBef>
                <a:spcPct val="0"/>
              </a:spcBef>
              <a:spcAft>
                <a:spcPct val="0"/>
              </a:spcAft>
              <a:defRPr/>
            </a:pPr>
            <a:r>
              <a:rPr lang="es-419" sz="1100" b="0" i="0" kern="1200" dirty="0">
                <a:effectLst/>
                <a:ea typeface="ＭＳ Ｐゴシック" charset="0"/>
                <a:cs typeface="ＭＳ Ｐゴシック" charset="0"/>
              </a:rPr>
              <a:t>Como líder en tecnología de redes, se beneficia de nuestra experiencia y reconocimiento global. En colaboración con nosotros, usted está a la vanguardia de los avances del sector en materia de conocimientos y redes. </a:t>
            </a:r>
            <a:r>
              <a:rPr lang="es-419" sz="1100" b="0" i="0" kern="1200" baseline="0" dirty="0">
                <a:effectLst/>
                <a:ea typeface="ＭＳ Ｐゴシック" charset="0"/>
                <a:cs typeface="CiscoSansTT" panose="020B0503020201020303" pitchFamily="34" charset="0"/>
              </a:rPr>
              <a:t>https://www.netacad.com/educators/get-started </a:t>
            </a:r>
          </a:p>
          <a:p>
            <a:pPr marL="0" marR="0" lvl="0" indent="0" algn="l" defTabSz="914400" rtl="0" eaLnBrk="1" fontAlgn="auto" latinLnBrk="0" hangingPunct="1">
              <a:lnSpc>
                <a:spcPct val="100000"/>
              </a:lnSpc>
              <a:spcBef>
                <a:spcPct val="0"/>
              </a:spcBef>
              <a:spcAft>
                <a:spcPct val="0"/>
              </a:spcAft>
              <a:buClrTx/>
              <a:buSzTx/>
              <a:buFontTx/>
              <a:buNone/>
              <a:defRPr/>
            </a:pPr>
            <a:br>
              <a:rPr lang="en-US" sz="1100" b="0" i="0" kern="1200" dirty="0">
                <a:effectLst/>
                <a:ea typeface="ＭＳ Ｐゴシック" charset="0"/>
                <a:cs typeface="ＭＳ Ｐゴシック" charset="0"/>
              </a:rPr>
            </a:br>
            <a:r>
              <a:rPr lang="es-419" sz="1100" b="1" i="0" kern="1200" dirty="0">
                <a:effectLst/>
                <a:ea typeface="ＭＳ Ｐゴシック" charset="0"/>
                <a:cs typeface="CiscoSansTT" panose="020B0503020201020303" pitchFamily="34" charset="0"/>
              </a:rPr>
              <a:t>Seis</a:t>
            </a:r>
            <a:r>
              <a:rPr lang="es-419" sz="1100" b="1" i="0" kern="1200" baseline="0" dirty="0">
                <a:effectLst/>
                <a:ea typeface="ＭＳ Ｐゴシック" charset="0"/>
                <a:cs typeface="CiscoSansTT" panose="020B0503020201020303" pitchFamily="34" charset="0"/>
              </a:rPr>
              <a:t> sencillos pasos para convertirse en una Cisco </a:t>
            </a:r>
            <a:r>
              <a:rPr lang="es-419" sz="1100" b="1" i="0" kern="1200" baseline="0" dirty="0" err="1">
                <a:effectLst/>
                <a:ea typeface="ＭＳ Ｐゴシック" charset="0"/>
                <a:cs typeface="CiscoSansTT" panose="020B0503020201020303" pitchFamily="34" charset="0"/>
              </a:rPr>
              <a:t>Networking</a:t>
            </a:r>
            <a:r>
              <a:rPr lang="es-419" sz="1100" b="1" i="0" kern="1200" baseline="0" dirty="0">
                <a:effectLst/>
                <a:ea typeface="ＭＳ Ｐゴシック" charset="0"/>
                <a:cs typeface="CiscoSansTT" panose="020B0503020201020303" pitchFamily="34" charset="0"/>
              </a:rPr>
              <a:t> </a:t>
            </a:r>
            <a:r>
              <a:rPr lang="es-419" sz="1100" b="1" i="0" kern="1200" baseline="0" dirty="0" err="1">
                <a:effectLst/>
                <a:ea typeface="ＭＳ Ｐゴシック" charset="0"/>
                <a:cs typeface="CiscoSansTT" panose="020B0503020201020303" pitchFamily="34" charset="0"/>
              </a:rPr>
              <a:t>Academy</a:t>
            </a:r>
            <a:endParaRPr lang="es-419" sz="1100" b="1" i="0" kern="1200" baseline="0" dirty="0">
              <a:effectLst/>
              <a:ea typeface="ＭＳ Ｐゴシック" charset="0"/>
              <a:cs typeface="CiscoSansTT" panose="020B0503020201020303" pitchFamily="34" charset="0"/>
            </a:endParaRPr>
          </a:p>
          <a:p>
            <a:pPr rtl="0"/>
            <a:r>
              <a:rPr lang="es-419" sz="1100" b="1" dirty="0">
                <a:effectLst/>
              </a:rPr>
              <a:t>Cómo convertirse en una academia</a:t>
            </a:r>
          </a:p>
          <a:p>
            <a:pPr rtl="0"/>
            <a:r>
              <a:rPr lang="es-419" sz="1100" dirty="0"/>
              <a:t>1. Elija sus cursos </a:t>
            </a:r>
          </a:p>
          <a:p>
            <a:pPr rtl="0"/>
            <a:r>
              <a:rPr lang="es-419" sz="1100" dirty="0"/>
              <a:t>Cree las opciones de desarrollo profesional ideales para su institución.</a:t>
            </a:r>
          </a:p>
          <a:p>
            <a:pPr rtl="0"/>
            <a:r>
              <a:rPr lang="es-419" sz="1100" dirty="0">
                <a:hlinkClick r:id="rId3" tooltip="Explore Pathways">
                  <a:extLst>
                    <a:ext uri="{A12FA001-AC4F-418D-AE19-62706E023703}">
                      <ahyp:hlinkClr xmlns:ahyp="http://schemas.microsoft.com/office/drawing/2018/hyperlinkcolor" val="tx"/>
                    </a:ext>
                  </a:extLst>
                </a:hlinkClick>
              </a:rPr>
              <a:t>Explore las opciones de desarrollo profesional </a:t>
            </a:r>
          </a:p>
          <a:p>
            <a:pPr rtl="0"/>
            <a:r>
              <a:rPr lang="es-419" sz="1100" dirty="0"/>
              <a:t>2. Llegue a un acuerdo </a:t>
            </a:r>
          </a:p>
          <a:p>
            <a:pPr rtl="0"/>
            <a:r>
              <a:rPr lang="es-419" sz="1100" dirty="0"/>
              <a:t>Reúna a su equipo administrativo y de instructores para llegar a un acuerdo.</a:t>
            </a:r>
          </a:p>
          <a:p>
            <a:pPr rtl="0"/>
            <a:r>
              <a:rPr lang="es-419" sz="1100" dirty="0">
                <a:hlinkClick r:id="rId4" tooltip="Download Overview Presentation">
                  <a:extLst>
                    <a:ext uri="{A12FA001-AC4F-418D-AE19-62706E023703}">
                      <ahyp:hlinkClr xmlns:ahyp="http://schemas.microsoft.com/office/drawing/2018/hyperlinkcolor" val="tx"/>
                    </a:ext>
                  </a:extLst>
                </a:hlinkClick>
              </a:rPr>
              <a:t>Descargar la presentación de la descripción general </a:t>
            </a:r>
          </a:p>
          <a:p>
            <a:pPr rtl="0"/>
            <a:r>
              <a:rPr lang="es-419" sz="1100" dirty="0"/>
              <a:t>3. Aplicar </a:t>
            </a:r>
          </a:p>
          <a:p>
            <a:pPr rtl="0"/>
            <a:r>
              <a:rPr lang="es-419" sz="1100" dirty="0"/>
              <a:t>Se comunicará con las instituciones calificadas.</a:t>
            </a:r>
          </a:p>
          <a:p>
            <a:pPr rtl="0"/>
            <a:r>
              <a:rPr lang="es-419" sz="1100" dirty="0">
                <a:hlinkClick r:id="rId5" tooltip="Apply Now">
                  <a:extLst>
                    <a:ext uri="{A12FA001-AC4F-418D-AE19-62706E023703}">
                      <ahyp:hlinkClr xmlns:ahyp="http://schemas.microsoft.com/office/drawing/2018/hyperlinkcolor" val="tx"/>
                    </a:ext>
                  </a:extLst>
                </a:hlinkClick>
              </a:rPr>
              <a:t>Postularse ahora </a:t>
            </a:r>
          </a:p>
          <a:p>
            <a:pPr rtl="0"/>
            <a:r>
              <a:rPr lang="es-419" sz="1100" dirty="0"/>
              <a:t>4. Capacite a los instructores </a:t>
            </a:r>
          </a:p>
          <a:p>
            <a:pPr rtl="0"/>
            <a:r>
              <a:rPr lang="es-419" sz="1100" dirty="0"/>
              <a:t>Los Centros de capacitación para instructores pueden ayudarlo con la capacitación, si es necesario.</a:t>
            </a:r>
          </a:p>
          <a:p>
            <a:pPr rtl="0"/>
            <a:r>
              <a:rPr lang="es-419" sz="1100" dirty="0">
                <a:hlinkClick r:id="rId6" tooltip="Locate Trainer">
                  <a:extLst>
                    <a:ext uri="{A12FA001-AC4F-418D-AE19-62706E023703}">
                      <ahyp:hlinkClr xmlns:ahyp="http://schemas.microsoft.com/office/drawing/2018/hyperlinkcolor" val="tx"/>
                    </a:ext>
                  </a:extLst>
                </a:hlinkClick>
              </a:rPr>
              <a:t>Localizar instructor </a:t>
            </a:r>
          </a:p>
          <a:p>
            <a:pPr rtl="0"/>
            <a:r>
              <a:rPr lang="es-419" sz="1100" dirty="0"/>
              <a:t>5. Obtenga equipos </a:t>
            </a:r>
          </a:p>
          <a:p>
            <a:pPr rtl="0"/>
            <a:r>
              <a:rPr lang="es-419" sz="1100" dirty="0"/>
              <a:t>Los Centros de soporte de academias pueden ayudarlo a obtener equipos, si es necesario.</a:t>
            </a:r>
          </a:p>
          <a:p>
            <a:r>
              <a:rPr lang="es-419" sz="1100" dirty="0">
                <a:hlinkClick r:id="rId7" tooltip="View Equipment List">
                  <a:extLst>
                    <a:ext uri="{A12FA001-AC4F-418D-AE19-62706E023703}">
                      <ahyp:hlinkClr xmlns:ahyp="http://schemas.microsoft.com/office/drawing/2018/hyperlinkcolor" val="tx"/>
                    </a:ext>
                  </a:extLst>
                </a:hlinkClick>
              </a:rPr>
              <a:t>Ver lista de equipos </a:t>
            </a:r>
          </a:p>
          <a:p>
            <a:endParaRPr lang="en-US" sz="1100" dirty="0"/>
          </a:p>
          <a:p>
            <a:pPr rtl="0"/>
            <a:r>
              <a:rPr lang="es-419" sz="1100" dirty="0"/>
              <a:t>6. Cree e inicie el primer curso </a:t>
            </a:r>
          </a:p>
          <a:p>
            <a:pPr rtl="0"/>
            <a:r>
              <a:rPr lang="es-419" sz="1100" dirty="0"/>
              <a:t>¡Esta es la parte divertida! Inicie el curso y vea cómo vienen los estudiantes.</a:t>
            </a:r>
          </a:p>
          <a:p>
            <a:endParaRPr lang="en-US" sz="1100" dirty="0">
              <a:cs typeface="CiscoSansTT" panose="020B0503020201020303" pitchFamily="34" charset="0"/>
            </a:endParaRPr>
          </a:p>
          <a:p>
            <a:endParaRPr lang="en-US" sz="11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29</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3049655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588000" cy="3479800"/>
          </a:xfrm>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419" sz="1100" i="1" dirty="0"/>
              <a:t>[Objetivo de la diapositiva: mostrar los valores compartidos de los gobiernos y los ciudadanos en las prioridades del capital humano. Alineación: </a:t>
            </a:r>
            <a:r>
              <a:rPr lang="es-419" sz="1100" b="0" i="1" kern="1200" dirty="0">
                <a:solidFill>
                  <a:schemeClr val="tx1"/>
                </a:solidFill>
                <a:effectLst/>
                <a:ea typeface="ＭＳ Ｐゴシック" charset="0"/>
                <a:cs typeface="ＭＳ Ｐゴシック" charset="0"/>
              </a:rPr>
              <a:t>creación de puestos de trabajo, seguridad laboral, crecimiento económico/reducción del desempleo y educación de calidad: todos aspectos por los que podemos asociarnos para ayudar]</a:t>
            </a:r>
          </a:p>
          <a:p>
            <a:pPr marL="0" marR="0" lvl="0" indent="0" algn="l" defTabSz="914400" rtl="0" eaLnBrk="1" fontAlgn="auto" latinLnBrk="0" hangingPunct="1">
              <a:lnSpc>
                <a:spcPct val="100000"/>
              </a:lnSpc>
              <a:spcBef>
                <a:spcPct val="0"/>
              </a:spcBef>
              <a:spcAft>
                <a:spcPct val="0"/>
              </a:spcAft>
              <a:buClrTx/>
              <a:buSzTx/>
              <a:buFontTx/>
              <a:buNone/>
              <a:defRPr/>
            </a:pPr>
            <a:endParaRPr lang="en-US" sz="1100" dirty="0"/>
          </a:p>
          <a:p>
            <a:pPr marL="0" marR="0" lvl="0" indent="0" algn="l" defTabSz="914400" rtl="0" eaLnBrk="1" fontAlgn="auto" latinLnBrk="0" hangingPunct="1">
              <a:lnSpc>
                <a:spcPct val="100000"/>
              </a:lnSpc>
              <a:spcBef>
                <a:spcPct val="0"/>
              </a:spcBef>
              <a:spcAft>
                <a:spcPct val="0"/>
              </a:spcAft>
              <a:buClrTx/>
              <a:buSzTx/>
              <a:buFontTx/>
              <a:buNone/>
              <a:defRPr/>
            </a:pPr>
            <a:r>
              <a:rPr lang="es-419" sz="1100" dirty="0"/>
              <a:t>El desarrollo del capital humano es una prioridad para los países y los ciudadanos de todas partes. Siempre escuchamos que estas son las tres prioridades principales del gobierno, sin importar con quién hablemos en todo el mundo:</a:t>
            </a:r>
          </a:p>
          <a:p>
            <a:pPr marL="0" marR="0" lvl="0" indent="0" algn="l" defTabSz="914400" rtl="0" eaLnBrk="1" fontAlgn="auto" latinLnBrk="0" hangingPunct="1">
              <a:lnSpc>
                <a:spcPct val="100000"/>
              </a:lnSpc>
              <a:spcBef>
                <a:spcPct val="0"/>
              </a:spcBef>
              <a:spcAft>
                <a:spcPct val="0"/>
              </a:spcAft>
              <a:buClrTx/>
              <a:buSzTx/>
              <a:buFontTx/>
              <a:buNone/>
              <a:defRPr/>
            </a:pPr>
            <a:endParaRPr lang="en-US" sz="1100" dirty="0"/>
          </a:p>
          <a:p>
            <a:pPr marL="171450" marR="0" lvl="0" indent="-171450" algn="l" defTabSz="914400" rtl="0" eaLnBrk="1" fontAlgn="auto" latinLnBrk="0" hangingPunct="1">
              <a:lnSpc>
                <a:spcPct val="100000"/>
              </a:lnSpc>
              <a:spcBef>
                <a:spcPct val="0"/>
              </a:spcBef>
              <a:spcAft>
                <a:spcPct val="0"/>
              </a:spcAft>
              <a:buClrTx/>
              <a:buSzTx/>
              <a:buFontTx/>
              <a:buChar char="-"/>
              <a:defRPr/>
            </a:pPr>
            <a:r>
              <a:rPr lang="es-419" sz="1100" dirty="0"/>
              <a:t>Preparación digital (por ejemplo, la protección de fronteras con la ciberseguridad, la preparación de ciudadanos y empresas para las amenazas impuestas)</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s-419" sz="1100" dirty="0"/>
              <a:t>Creación de puestos de trabajo</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s-419" sz="1100" dirty="0"/>
              <a:t>Reducción del desempleo a través de la educación, ya sean habilidades para los estudiantes o capacitación de las fuerzas laborales existentes para transitar la digitalización de sectores y organizaciones</a:t>
            </a:r>
          </a:p>
          <a:p>
            <a:pPr marL="171450" marR="0" lvl="0" indent="-171450" algn="l" defTabSz="914400" rtl="0" eaLnBrk="1" fontAlgn="auto" latinLnBrk="0" hangingPunct="1">
              <a:lnSpc>
                <a:spcPct val="100000"/>
              </a:lnSpc>
              <a:spcBef>
                <a:spcPct val="0"/>
              </a:spcBef>
              <a:spcAft>
                <a:spcPct val="0"/>
              </a:spcAft>
              <a:buClrTx/>
              <a:buSzTx/>
              <a:buFontTx/>
              <a:buChar char="-"/>
              <a:defRPr/>
            </a:pPr>
            <a:endParaRPr lang="en-US" sz="1100" dirty="0"/>
          </a:p>
          <a:p>
            <a:pPr marL="0" marR="0" lvl="0" indent="0" algn="l" defTabSz="914400" rtl="0" eaLnBrk="1" fontAlgn="auto" latinLnBrk="0" hangingPunct="1">
              <a:lnSpc>
                <a:spcPct val="100000"/>
              </a:lnSpc>
              <a:spcBef>
                <a:spcPct val="0"/>
              </a:spcBef>
              <a:spcAft>
                <a:spcPct val="0"/>
              </a:spcAft>
              <a:buClrTx/>
              <a:buSzTx/>
              <a:buFontTx/>
              <a:buNone/>
              <a:defRPr/>
            </a:pPr>
            <a:r>
              <a:rPr lang="es-419" sz="1100" i="0" kern="1200" dirty="0">
                <a:solidFill>
                  <a:schemeClr val="tx1"/>
                </a:solidFill>
                <a:effectLst/>
                <a:ea typeface="ＭＳ Ｐゴシック" charset="0"/>
                <a:cs typeface="ＭＳ Ｐゴシック" charset="0"/>
              </a:rPr>
              <a:t>En consonancia con las 3 prioridades principales para cada país, la seguridad laboral fue la </a:t>
            </a:r>
            <a:r>
              <a:rPr lang="es-419" sz="1100" kern="1200" dirty="0">
                <a:solidFill>
                  <a:schemeClr val="tx1"/>
                </a:solidFill>
                <a:effectLst/>
                <a:ea typeface="ＭＳ Ｐゴシック" charset="0"/>
                <a:cs typeface="ＭＳ Ｐゴシック" charset="0"/>
              </a:rPr>
              <a:t>prioridad económica más importante de los ciudadano</a:t>
            </a:r>
            <a:r>
              <a:rPr lang="es-419" sz="1100" b="0" kern="1200" dirty="0">
                <a:solidFill>
                  <a:schemeClr val="tx1"/>
                </a:solidFill>
                <a:effectLst/>
                <a:ea typeface="ＭＳ Ｐゴシック" charset="0"/>
                <a:cs typeface="ＭＳ Ｐゴシック" charset="0"/>
              </a:rPr>
              <a:t>s según una encuesta de McKinsey en febrero de 2020, </a:t>
            </a:r>
            <a:r>
              <a:rPr lang="es-419" sz="1100" kern="1200" dirty="0">
                <a:solidFill>
                  <a:schemeClr val="tx1"/>
                </a:solidFill>
                <a:effectLst/>
                <a:ea typeface="ＭＳ Ｐゴシック" charset="0"/>
                <a:cs typeface="ＭＳ Ｐゴシック" charset="0"/>
              </a:rPr>
              <a:t>incluso antes del impacto de la pandemia </a:t>
            </a:r>
            <a:r>
              <a:rPr lang="es-419" sz="1100" b="0" kern="1200" dirty="0">
                <a:solidFill>
                  <a:schemeClr val="tx1"/>
                </a:solidFill>
                <a:effectLst/>
                <a:ea typeface="ＭＳ Ｐゴシック" charset="0"/>
                <a:cs typeface="ＭＳ Ｐゴシック" charset="0"/>
              </a:rPr>
              <a:t>(1).</a:t>
            </a:r>
          </a:p>
          <a:p>
            <a:pPr marL="0" marR="0" lvl="0" indent="0" algn="l" defTabSz="914400" rtl="0" eaLnBrk="1" fontAlgn="auto" latinLnBrk="0" hangingPunct="1">
              <a:lnSpc>
                <a:spcPct val="100000"/>
              </a:lnSpc>
              <a:spcBef>
                <a:spcPct val="0"/>
              </a:spcBef>
              <a:spcAft>
                <a:spcPct val="0"/>
              </a:spcAft>
              <a:buClrTx/>
              <a:buSzTx/>
              <a:buFontTx/>
              <a:buNone/>
              <a:defRPr/>
            </a:pPr>
            <a:endParaRPr lang="en-US" sz="1100" kern="1200" dirty="0">
              <a:solidFill>
                <a:schemeClr val="tx1"/>
              </a:solidFill>
              <a:effectLst/>
              <a:ea typeface="ＭＳ Ｐゴシック" charset="0"/>
              <a:cs typeface="ＭＳ Ｐゴシック" charset="0"/>
            </a:endParaRPr>
          </a:p>
          <a:p>
            <a:pPr marL="0" marR="0" lvl="0" indent="0" algn="l" defTabSz="914400" rtl="0" eaLnBrk="1" fontAlgn="auto" latinLnBrk="0" hangingPunct="1">
              <a:lnSpc>
                <a:spcPct val="100000"/>
              </a:lnSpc>
              <a:spcBef>
                <a:spcPct val="0"/>
              </a:spcBef>
              <a:spcAft>
                <a:spcPct val="0"/>
              </a:spcAft>
              <a:buClrTx/>
              <a:buSzTx/>
              <a:buFontTx/>
              <a:buNone/>
              <a:defRPr/>
            </a:pPr>
            <a:r>
              <a:rPr lang="es-419" sz="1100" kern="1200" dirty="0">
                <a:solidFill>
                  <a:schemeClr val="tx1"/>
                </a:solidFill>
                <a:effectLst/>
                <a:ea typeface="ＭＳ Ｐゴシック" charset="0"/>
                <a:cs typeface="ＭＳ Ｐゴシック" charset="0"/>
              </a:rPr>
              <a:t>Más recientemente (junio de 2021), el Foro Económico Mundial e IPSOS encuestaron a 20 000 personas en 28 países para clasificar los Objetivos de Desarrollo Sostenible de la ONU. </a:t>
            </a:r>
            <a:r>
              <a:rPr lang="es-419" sz="1100" u="sng" kern="1200" dirty="0">
                <a:solidFill>
                  <a:schemeClr val="tx1"/>
                </a:solidFill>
                <a:effectLst/>
                <a:ea typeface="ＭＳ Ｐゴシック" charset="0"/>
                <a:cs typeface="ＭＳ Ｐゴシック" charset="0"/>
              </a:rPr>
              <a:t>Después</a:t>
            </a:r>
            <a:r>
              <a:rPr lang="es-419" sz="1100" kern="1200" dirty="0">
                <a:solidFill>
                  <a:schemeClr val="tx1"/>
                </a:solidFill>
                <a:effectLst/>
                <a:ea typeface="ＭＳ Ｐゴシック" charset="0"/>
                <a:cs typeface="ＭＳ Ｐゴシック" charset="0"/>
              </a:rPr>
              <a:t> de las necesidades básicas esperadas de hambre cero, pobreza cero, buena salud y bienestar, estas fueron las siguientes tres prioridades principales para los ciudadanos:</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s-419" sz="1100" b="0" i="0" dirty="0">
                <a:solidFill>
                  <a:srgbClr val="000000"/>
                </a:solidFill>
                <a:effectLst/>
              </a:rPr>
              <a:t>agua potable y saneamiento</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s-419" sz="1100" b="1" i="0" dirty="0">
                <a:solidFill>
                  <a:srgbClr val="000000"/>
                </a:solidFill>
                <a:effectLst/>
              </a:rPr>
              <a:t>trabajo decente y crecimiento económico </a:t>
            </a:r>
          </a:p>
          <a:p>
            <a:pPr marL="171450" indent="-171450" algn="l" rtl="0">
              <a:spcBef>
                <a:spcPts val="0"/>
              </a:spcBef>
              <a:buFontTx/>
              <a:buChar char="-"/>
            </a:pPr>
            <a:r>
              <a:rPr lang="es-419" sz="1100" b="1" i="0" dirty="0">
                <a:solidFill>
                  <a:srgbClr val="000000"/>
                </a:solidFill>
                <a:effectLst/>
              </a:rPr>
              <a:t>educación de calidad</a:t>
            </a:r>
            <a:r>
              <a:rPr lang="es-419" sz="1100" b="0" i="0" dirty="0">
                <a:solidFill>
                  <a:srgbClr val="000000"/>
                </a:solidFill>
                <a:effectLst/>
              </a:rPr>
              <a:t> (2)</a:t>
            </a:r>
          </a:p>
          <a:p>
            <a:pPr marL="0" marR="0" lvl="0" indent="0" algn="l" defTabSz="914400" rtl="0" eaLnBrk="1" fontAlgn="auto" latinLnBrk="0" hangingPunct="1">
              <a:lnSpc>
                <a:spcPct val="100000"/>
              </a:lnSpc>
              <a:spcBef>
                <a:spcPct val="0"/>
              </a:spcBef>
              <a:spcAft>
                <a:spcPct val="0"/>
              </a:spcAft>
              <a:buClrTx/>
              <a:buSzTx/>
              <a:buFontTx/>
              <a:buNone/>
              <a:defRPr/>
            </a:pPr>
            <a:endParaRPr lang="en-US" sz="1100" kern="1200" dirty="0">
              <a:solidFill>
                <a:schemeClr val="tx1"/>
              </a:solidFill>
              <a:effectLst/>
              <a:ea typeface="ＭＳ Ｐゴシック" charset="0"/>
              <a:cs typeface="ＭＳ Ｐゴシック" charset="0"/>
            </a:endParaRPr>
          </a:p>
          <a:p>
            <a:pPr marL="0" marR="0" lvl="0" indent="0" algn="l" defTabSz="914400" rtl="0" eaLnBrk="1" fontAlgn="auto" latinLnBrk="0" hangingPunct="1">
              <a:lnSpc>
                <a:spcPct val="100000"/>
              </a:lnSpc>
              <a:spcBef>
                <a:spcPct val="0"/>
              </a:spcBef>
              <a:spcAft>
                <a:spcPct val="0"/>
              </a:spcAft>
              <a:buClrTx/>
              <a:buSzTx/>
              <a:buFontTx/>
              <a:buNone/>
              <a:defRPr/>
            </a:pPr>
            <a:r>
              <a:rPr lang="es-419" sz="1100" kern="1200" dirty="0">
                <a:solidFill>
                  <a:schemeClr val="tx1"/>
                </a:solidFill>
                <a:effectLst/>
                <a:ea typeface="ＭＳ Ｐゴシック" charset="0"/>
                <a:cs typeface="ＭＳ Ｐゴシック" charset="0"/>
              </a:rPr>
              <a:t>Por lo tanto, </a:t>
            </a:r>
            <a:r>
              <a:rPr lang="es-419" sz="1100" b="1" kern="1200" dirty="0">
                <a:solidFill>
                  <a:schemeClr val="tx1"/>
                </a:solidFill>
                <a:effectLst/>
                <a:ea typeface="ＭＳ Ｐゴシック" charset="0"/>
                <a:cs typeface="ＭＳ Ｐゴシック" charset="0"/>
              </a:rPr>
              <a:t>los gobiernos y los ciudadanos se están alineando</a:t>
            </a:r>
            <a:r>
              <a:rPr lang="es-419" sz="1100" kern="1200" dirty="0">
                <a:solidFill>
                  <a:schemeClr val="tx1"/>
                </a:solidFill>
                <a:effectLst/>
                <a:ea typeface="ＭＳ Ｐゴシック" charset="0"/>
                <a:cs typeface="ＭＳ Ｐゴシック" charset="0"/>
              </a:rPr>
              <a:t> con lo que es importante en términos de desarrollo de capital humano y qué áreas requieren resiliencia colectiva: </a:t>
            </a:r>
            <a:br>
              <a:rPr lang="en-US" sz="1100" kern="1200" dirty="0">
                <a:solidFill>
                  <a:schemeClr val="tx1"/>
                </a:solidFill>
                <a:effectLst/>
                <a:ea typeface="ＭＳ Ｐゴシック" charset="0"/>
                <a:cs typeface="ＭＳ Ｐゴシック" charset="0"/>
              </a:rPr>
            </a:br>
            <a:br>
              <a:rPr lang="en-US" sz="1100" kern="1200" dirty="0">
                <a:solidFill>
                  <a:schemeClr val="tx1"/>
                </a:solidFill>
                <a:effectLst/>
                <a:ea typeface="ＭＳ Ｐゴシック" charset="0"/>
                <a:cs typeface="ＭＳ Ｐゴシック" charset="0"/>
              </a:rPr>
            </a:br>
            <a:r>
              <a:rPr lang="es-419" sz="1100" b="1" kern="1200" dirty="0">
                <a:solidFill>
                  <a:schemeClr val="tx1"/>
                </a:solidFill>
                <a:effectLst/>
                <a:ea typeface="ＭＳ Ｐゴシック" charset="0"/>
                <a:cs typeface="ＭＳ Ｐゴシック" charset="0"/>
              </a:rPr>
              <a:t>creación de puestos de trabajo, seguridad laboral, crecimiento económico/reducción del desempleo y educación de calidad.</a:t>
            </a:r>
          </a:p>
          <a:p>
            <a:pPr marL="0" marR="0" lvl="0" indent="0" algn="l" defTabSz="914400" rtl="0" eaLnBrk="1" fontAlgn="auto" latinLnBrk="0" hangingPunct="1">
              <a:lnSpc>
                <a:spcPct val="100000"/>
              </a:lnSpc>
              <a:spcBef>
                <a:spcPct val="0"/>
              </a:spcBef>
              <a:spcAft>
                <a:spcPct val="0"/>
              </a:spcAft>
              <a:buClrTx/>
              <a:buSzTx/>
              <a:buFontTx/>
              <a:buNone/>
              <a:defRPr/>
            </a:pPr>
            <a:endParaRPr lang="en-US" sz="1100" kern="1200" dirty="0">
              <a:solidFill>
                <a:schemeClr val="tx1"/>
              </a:solidFill>
              <a:effectLst/>
              <a:ea typeface="ＭＳ Ｐゴシック" charset="0"/>
              <a:cs typeface="ＭＳ Ｐゴシック" charset="0"/>
            </a:endParaRPr>
          </a:p>
          <a:p>
            <a:pPr marL="0" marR="0" lvl="0" indent="0" algn="l" defTabSz="914400" rtl="0" eaLnBrk="1" fontAlgn="auto" latinLnBrk="0" hangingPunct="1">
              <a:lnSpc>
                <a:spcPct val="100000"/>
              </a:lnSpc>
              <a:spcBef>
                <a:spcPct val="0"/>
              </a:spcBef>
              <a:spcAft>
                <a:spcPct val="0"/>
              </a:spcAft>
              <a:buClrTx/>
              <a:buSzTx/>
              <a:buFontTx/>
              <a:buNone/>
              <a:defRPr/>
            </a:pPr>
            <a:endParaRPr lang="en-US" sz="1100" kern="1200" dirty="0">
              <a:solidFill>
                <a:schemeClr val="tx1"/>
              </a:solidFill>
              <a:effectLst/>
              <a:ea typeface="ＭＳ Ｐゴシック" charset="0"/>
              <a:cs typeface="ＭＳ Ｐゴシック" charset="0"/>
            </a:endParaRPr>
          </a:p>
          <a:p>
            <a:pPr marL="0" marR="0" lvl="0" indent="0" algn="l" defTabSz="914400" rtl="0" eaLnBrk="1" fontAlgn="auto" latinLnBrk="0" hangingPunct="1">
              <a:lnSpc>
                <a:spcPct val="100000"/>
              </a:lnSpc>
              <a:spcBef>
                <a:spcPct val="0"/>
              </a:spcBef>
              <a:spcAft>
                <a:spcPct val="0"/>
              </a:spcAft>
              <a:buClrTx/>
              <a:buSzTx/>
              <a:buFontTx/>
              <a:buNone/>
              <a:defRPr/>
            </a:pPr>
            <a:r>
              <a:rPr lang="es-419" sz="1100" i="1" kern="1200" dirty="0">
                <a:solidFill>
                  <a:schemeClr val="tx1"/>
                </a:solidFill>
                <a:effectLst/>
                <a:ea typeface="ＭＳ Ｐゴシック" charset="0"/>
                <a:cs typeface="ＭＳ Ｐゴシック" charset="0"/>
              </a:rPr>
              <a:t>[Fuentes:</a:t>
            </a:r>
            <a:br>
              <a:rPr lang="en-US" sz="1100" i="1" kern="1200" dirty="0">
                <a:solidFill>
                  <a:schemeClr val="tx1"/>
                </a:solidFill>
                <a:effectLst/>
                <a:ea typeface="ＭＳ Ｐゴシック" charset="0"/>
                <a:cs typeface="ＭＳ Ｐゴシック" charset="0"/>
              </a:rPr>
            </a:br>
            <a:r>
              <a:rPr lang="es-419" sz="1100" i="1" kern="1200" dirty="0">
                <a:solidFill>
                  <a:schemeClr val="tx1"/>
                </a:solidFill>
                <a:effectLst/>
                <a:ea typeface="ＭＳ Ｐゴシック" charset="0"/>
                <a:cs typeface="ＭＳ Ｐゴシック" charset="0"/>
              </a:rPr>
              <a:t>(1) Un plan del gobierno para adaptar el ecosistema al futuro del trabajo, </a:t>
            </a:r>
            <a:r>
              <a:rPr lang="es-419" sz="1100" i="1" u="sng" kern="1200" dirty="0">
                <a:solidFill>
                  <a:schemeClr val="tx1"/>
                </a:solidFill>
                <a:effectLst/>
                <a:ea typeface="ＭＳ Ｐゴシック" charset="0"/>
                <a:cs typeface="ＭＳ Ｐゴシック" charset="0"/>
                <a:hlinkClick r:id="rId3"/>
              </a:rPr>
              <a:t>McKinsey &amp; Company</a:t>
            </a:r>
            <a:r>
              <a:rPr lang="es-419" sz="1100" i="1" kern="1200" dirty="0">
                <a:solidFill>
                  <a:schemeClr val="tx1"/>
                </a:solidFill>
                <a:effectLst/>
                <a:ea typeface="ＭＳ Ｐゴシック" charset="0"/>
                <a:cs typeface="ＭＳ Ｐゴシック" charset="0"/>
              </a:rPr>
              <a:t>, 7 de febrero de 2020</a:t>
            </a:r>
          </a:p>
          <a:p>
            <a:pPr marL="0" marR="0" lvl="0" indent="0" algn="l" defTabSz="914400" rtl="0" eaLnBrk="1" fontAlgn="auto" latinLnBrk="0" hangingPunct="1">
              <a:lnSpc>
                <a:spcPct val="100000"/>
              </a:lnSpc>
              <a:spcBef>
                <a:spcPct val="0"/>
              </a:spcBef>
              <a:spcAft>
                <a:spcPct val="0"/>
              </a:spcAft>
              <a:buClrTx/>
              <a:buSzTx/>
              <a:buFontTx/>
              <a:buNone/>
              <a:defRPr/>
            </a:pPr>
            <a:r>
              <a:rPr lang="es-419" sz="1100" b="0" kern="1200" dirty="0">
                <a:solidFill>
                  <a:schemeClr val="tx1"/>
                </a:solidFill>
                <a:effectLst/>
                <a:ea typeface="ＭＳ Ｐゴシック" charset="0"/>
                <a:cs typeface="ＭＳ Ｐゴシック" charset="0"/>
              </a:rPr>
              <a:t>- 100 000 personas encuestadas por McKinsey en casi 30 países</a:t>
            </a:r>
          </a:p>
          <a:p>
            <a:pPr marL="0" marR="0" lvl="0" indent="0" algn="l" defTabSz="914400" rtl="0" eaLnBrk="1" fontAlgn="auto" latinLnBrk="0" hangingPunct="1">
              <a:lnSpc>
                <a:spcPct val="100000"/>
              </a:lnSpc>
              <a:spcBef>
                <a:spcPct val="0"/>
              </a:spcBef>
              <a:spcAft>
                <a:spcPct val="0"/>
              </a:spcAft>
              <a:buClrTx/>
              <a:buSzTx/>
              <a:buFontTx/>
              <a:buNone/>
              <a:defRPr/>
            </a:pPr>
            <a:endParaRPr lang="en-AU" sz="1100" i="1" kern="1200" dirty="0">
              <a:solidFill>
                <a:schemeClr val="tx1"/>
              </a:solidFill>
              <a:effectLst/>
              <a:ea typeface="ＭＳ Ｐゴシック" charset="0"/>
              <a:cs typeface="ＭＳ Ｐゴシック" charset="0"/>
            </a:endParaRPr>
          </a:p>
          <a:p>
            <a:pPr marL="0" marR="0" lvl="0" indent="0" algn="l" defTabSz="914400" rtl="0" eaLnBrk="1" fontAlgn="auto" latinLnBrk="0" hangingPunct="1">
              <a:lnSpc>
                <a:spcPct val="100000"/>
              </a:lnSpc>
              <a:spcBef>
                <a:spcPct val="0"/>
              </a:spcBef>
              <a:spcAft>
                <a:spcPct val="0"/>
              </a:spcAft>
              <a:buClrTx/>
              <a:buSzTx/>
              <a:buFontTx/>
              <a:buNone/>
              <a:defRPr/>
            </a:pPr>
            <a:r>
              <a:rPr lang="es-419" sz="1100" b="0" i="1" dirty="0"/>
              <a:t>(2) Clasificaciones públicas globales para poner fin al hambre y la pobreza y garantizar una vida saludable como prioridades principales entre los ODS de la ONU, 9 de junio de 2021</a:t>
            </a:r>
            <a:br>
              <a:rPr lang="en-US" sz="1100" b="0" i="1" dirty="0"/>
            </a:br>
            <a:r>
              <a:rPr lang="es-419" sz="1100" i="1" kern="1200" dirty="0">
                <a:solidFill>
                  <a:schemeClr val="tx1"/>
                </a:solidFill>
                <a:effectLst/>
                <a:ea typeface="ＭＳ Ｐゴシック" charset="0"/>
                <a:cs typeface="ＭＳ Ｐゴシック" charset="0"/>
              </a:rPr>
              <a:t>https://www.ipsos.com/en/global-public-ranks-ending-hunger-and-poverty-and-ensuring-healthy-lives-top-priorities-among-un ]</a:t>
            </a:r>
          </a:p>
        </p:txBody>
      </p:sp>
      <p:sp>
        <p:nvSpPr>
          <p:cNvPr id="4" name="Slide Number Placeholder 3"/>
          <p:cNvSpPr>
            <a:spLocks noGrp="1"/>
          </p:cNvSpPr>
          <p:nvPr>
            <p:ph type="sldNum" sz="quarter" idx="10"/>
          </p:nvPr>
        </p:nvSpPr>
        <p:spPr/>
        <p:txBody>
          <a:bodyPr/>
          <a:lstStyle/>
          <a:p>
            <a:pPr rtl="0">
              <a:defRPr/>
            </a:pPr>
            <a:fld id="{F97A1FA6-25DE-9E4E-A34D-CF67DE7DBDC7}" type="slidenum">
              <a:rPr/>
              <a:pPr>
                <a:defRPr/>
              </a:pPr>
              <a:t>3</a:t>
            </a:fld>
            <a:endParaRPr/>
          </a:p>
        </p:txBody>
      </p:sp>
    </p:spTree>
    <p:extLst>
      <p:ext uri="{BB962C8B-B14F-4D97-AF65-F5344CB8AC3E}">
        <p14:creationId xmlns:p14="http://schemas.microsoft.com/office/powerpoint/2010/main" val="40509351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30</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16613355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41950" cy="4114800"/>
          </a:xfrm>
        </p:spPr>
        <p:txBody>
          <a:bodyPr/>
          <a:lstStyle/>
          <a:p>
            <a:pPr marL="0" marR="0" lvl="0" indent="0" algn="l" defTabSz="457200" rtl="0" eaLnBrk="0" fontAlgn="base" latinLnBrk="0" hangingPunct="0">
              <a:lnSpc>
                <a:spcPct val="100000"/>
              </a:lnSpc>
              <a:spcBef>
                <a:spcPct val="30000"/>
              </a:spcBef>
              <a:spcAft>
                <a:spcPct val="0"/>
              </a:spcAft>
              <a:buClrTx/>
              <a:buSzTx/>
              <a:buFontTx/>
              <a:buNone/>
              <a:defRPr/>
            </a:pPr>
            <a:r>
              <a:rPr lang="es-419" sz="1100" dirty="0"/>
              <a:t>Enseñar a la fuerza laboral del futuro es una tarea difícil, pero no lo es cuando se asocia con Cisco. Hacemos que marcar la diferencia sea fácil. </a:t>
            </a:r>
            <a:r>
              <a:rPr lang="es-419" sz="1100" dirty="0" err="1"/>
              <a:t>Networking</a:t>
            </a:r>
            <a:r>
              <a:rPr lang="es-419" sz="1100" dirty="0"/>
              <a:t> </a:t>
            </a:r>
            <a:r>
              <a:rPr lang="es-419" sz="1100" dirty="0" err="1"/>
              <a:t>Academy</a:t>
            </a:r>
            <a:r>
              <a:rPr lang="es-419" sz="1100" dirty="0"/>
              <a:t> no solo ofrece cursos de vanguardia y evaluaciones confiables, sino también una gran flexibilidad. Todos los cursos y el desarrollo profesional están disponibles en la sólida y escalable plataforma netacad.com. Esto le permite enseñar desde cualquier lugar.</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31</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30362558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defRPr/>
            </a:pPr>
            <a:r>
              <a:rPr lang="es-419" sz="1100"/>
              <a:t>Enseñar a la fuerza laboral del futuro es una tarea difícil, pero no lo es cuando se asocia con Cisco. Hacemos que marcar la diferencia sea fácil. Networking Academy no solo ofrece cursos de vanguardia y evaluaciones confiables, sino también una gran flexibilidad. Todos los cursos y el desarrollo profesional están disponibles en la sólida y escalable plataforma netacad.com. Esto le permite enseñar desde cualquier lugar.</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32</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1781091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defRPr/>
            </a:pPr>
            <a:r>
              <a:rPr lang="es-419" sz="1100"/>
              <a:t>Enseñar a la fuerza laboral del futuro es una tarea difícil, pero no lo es cuando se asocia con Cisco. Hacemos que marcar la diferencia sea fácil. Networking Academy no solo ofrece cursos de vanguardia y evaluaciones confiables, sino también una gran flexibilidad. Todos los cursos y el desarrollo profesional están disponibles en la sólida y escalable plataforma netacad.com. Esto le permite enseñar desde cualquier lugar.</a:t>
            </a:r>
          </a:p>
          <a:p>
            <a:endParaRPr lang="en-AU" sz="1100" kern="1200">
              <a:solidFill>
                <a:schemeClr val="tx1"/>
              </a:solidFill>
              <a:effectLst/>
              <a:ea typeface="ＭＳ Ｐゴシック" charset="0"/>
              <a:cs typeface="ＭＳ Ｐゴシック" charset="0"/>
            </a:endParaRPr>
          </a:p>
          <a:p>
            <a:endParaRPr lang="en-US" sz="110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33</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40476175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defRPr/>
            </a:pPr>
            <a:r>
              <a:rPr lang="es-419" sz="1100"/>
              <a:t>Enseñar a la fuerza laboral del futuro es una tarea difícil, pero no lo es cuando se asocia con Cisco. Hacemos que marcar la diferencia sea fácil. Networking Academy no solo ofrece cursos de vanguardia y evaluaciones confiables, sino también una gran flexibilidad. Todos los cursos y el desarrollo profesional están disponibles en la sólida y escalable plataforma netacad.com. Esto le permite enseñar desde cualquier lugar.</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34</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22603926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rtl="0">
              <a:defRPr/>
            </a:pPr>
            <a:fld id="{F97A1FA6-25DE-9E4E-A34D-CF67DE7DBDC7}" type="slidenum">
              <a:rPr/>
              <a:pPr>
                <a:defRPr/>
              </a:pPr>
              <a:t>35</a:t>
            </a:fld>
            <a:endParaRPr/>
          </a:p>
        </p:txBody>
      </p:sp>
    </p:spTree>
    <p:extLst>
      <p:ext uri="{BB962C8B-B14F-4D97-AF65-F5344CB8AC3E}">
        <p14:creationId xmlns:p14="http://schemas.microsoft.com/office/powerpoint/2010/main" val="3396047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686124" cy="4341813"/>
          </a:xfr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lang="es-419" sz="1100" i="1" dirty="0"/>
              <a:t>[Objetivo de la diapositiva: mostrar el vínculo de </a:t>
            </a:r>
            <a:r>
              <a:rPr lang="es-419" sz="1100" i="1" dirty="0" err="1"/>
              <a:t>NetAcad</a:t>
            </a:r>
            <a:r>
              <a:rPr lang="es-419" sz="1100" i="1" dirty="0"/>
              <a:t> con la prioridad de preparación digital]</a:t>
            </a:r>
          </a:p>
          <a:p>
            <a:pPr marL="0" marR="0" lvl="0" indent="0" algn="l" defTabSz="914400" rtl="0" eaLnBrk="1" fontAlgn="base" latinLnBrk="0" hangingPunct="1">
              <a:lnSpc>
                <a:spcPct val="100000"/>
              </a:lnSpc>
              <a:spcBef>
                <a:spcPct val="0"/>
              </a:spcBef>
              <a:spcAft>
                <a:spcPct val="0"/>
              </a:spcAft>
              <a:buClrTx/>
              <a:buSzTx/>
              <a:buFontTx/>
              <a:buNone/>
              <a:defRPr/>
            </a:pPr>
            <a:endParaRPr lang="en-AU" sz="1100" dirty="0"/>
          </a:p>
          <a:p>
            <a:pPr marL="0" marR="0" lvl="0" indent="0" algn="l" defTabSz="914400" rtl="0" eaLnBrk="1" fontAlgn="base" latinLnBrk="0" hangingPunct="1">
              <a:lnSpc>
                <a:spcPct val="100000"/>
              </a:lnSpc>
              <a:spcBef>
                <a:spcPct val="0"/>
              </a:spcBef>
              <a:spcAft>
                <a:spcPct val="0"/>
              </a:spcAft>
              <a:buClrTx/>
              <a:buSzTx/>
              <a:buFontTx/>
              <a:buNone/>
              <a:defRPr/>
            </a:pPr>
            <a:r>
              <a:rPr lang="es-419" sz="1100" dirty="0"/>
              <a:t>Desde una perspectiva de </a:t>
            </a:r>
            <a:r>
              <a:rPr lang="es-419" sz="1100" b="1" dirty="0"/>
              <a:t>preparación digital (o resiliencia digital)</a:t>
            </a:r>
            <a:r>
              <a:rPr lang="es-419" sz="1100" dirty="0"/>
              <a:t>, desarrollamos un índice que </a:t>
            </a:r>
            <a:r>
              <a:rPr lang="es-419" sz="1100" b="0" i="0" dirty="0">
                <a:solidFill>
                  <a:srgbClr val="4D4C4C"/>
                </a:solidFill>
                <a:effectLst/>
              </a:rPr>
              <a:t>explora la preparación de 141 países para un futuro digitalizado.</a:t>
            </a:r>
            <a:r>
              <a:rPr lang="es-419" sz="1100" dirty="0"/>
              <a:t> </a:t>
            </a:r>
            <a:br>
              <a:rPr lang="en-AU" sz="1100" b="0" i="0" dirty="0">
                <a:solidFill>
                  <a:srgbClr val="4D4C4C"/>
                </a:solidFill>
                <a:effectLst/>
              </a:rPr>
            </a:br>
            <a:endParaRPr lang="en-AU" sz="1100" b="0" i="0" dirty="0">
              <a:solidFill>
                <a:srgbClr val="4D4C4C"/>
              </a:solidFill>
              <a:effectLst/>
            </a:endParaRPr>
          </a:p>
          <a:p>
            <a:pPr marL="0" marR="0" lvl="0" indent="0" algn="l" defTabSz="914400" rtl="0" eaLnBrk="1" fontAlgn="base" latinLnBrk="0" hangingPunct="1">
              <a:lnSpc>
                <a:spcPct val="100000"/>
              </a:lnSpc>
              <a:spcBef>
                <a:spcPct val="0"/>
              </a:spcBef>
              <a:spcAft>
                <a:spcPct val="0"/>
              </a:spcAft>
              <a:buClrTx/>
              <a:buSzTx/>
              <a:buFontTx/>
              <a:buNone/>
              <a:defRPr/>
            </a:pPr>
            <a:r>
              <a:rPr lang="es-419" sz="1100" dirty="0"/>
              <a:t>Lo hicimos porque la investigación encontró una relación entre la </a:t>
            </a:r>
            <a:r>
              <a:rPr lang="es-419" sz="1100" i="1" dirty="0"/>
              <a:t>preparación digital</a:t>
            </a:r>
            <a:r>
              <a:rPr lang="es-419" sz="1100" dirty="0"/>
              <a:t> de un país y el producto interno bruto (PIB) per cápita, lo que demuestra la </a:t>
            </a:r>
            <a:r>
              <a:rPr lang="es-419" sz="1100" i="1" dirty="0"/>
              <a:t>importancia</a:t>
            </a:r>
            <a:r>
              <a:rPr lang="es-419" sz="1100" dirty="0"/>
              <a:t> del valor económico y de la </a:t>
            </a:r>
            <a:r>
              <a:rPr lang="es-419" sz="1100" i="1" dirty="0"/>
              <a:t>preparación digital</a:t>
            </a:r>
            <a:r>
              <a:rPr lang="es-419" sz="1100" dirty="0"/>
              <a:t>.</a:t>
            </a:r>
          </a:p>
          <a:p>
            <a:pPr marL="0" marR="0" lvl="0" indent="0" algn="l" defTabSz="914400" rtl="0" eaLnBrk="1" fontAlgn="base" latinLnBrk="0" hangingPunct="1">
              <a:lnSpc>
                <a:spcPct val="100000"/>
              </a:lnSpc>
              <a:spcBef>
                <a:spcPct val="0"/>
              </a:spcBef>
              <a:spcAft>
                <a:spcPct val="0"/>
              </a:spcAft>
              <a:buClrTx/>
              <a:buSzTx/>
              <a:buFontTx/>
              <a:buNone/>
              <a:defRPr/>
            </a:pPr>
            <a:endParaRPr lang="en-AU" sz="1100" b="0" i="0" dirty="0">
              <a:solidFill>
                <a:srgbClr val="4D4C4C"/>
              </a:solidFill>
              <a:effectLst/>
            </a:endParaRPr>
          </a:p>
          <a:p>
            <a:pPr marL="0" marR="0" lvl="0" indent="0" algn="l" defTabSz="914400" rtl="0" eaLnBrk="1" fontAlgn="base" latinLnBrk="0" hangingPunct="1">
              <a:lnSpc>
                <a:spcPct val="100000"/>
              </a:lnSpc>
              <a:spcBef>
                <a:spcPct val="0"/>
              </a:spcBef>
              <a:spcAft>
                <a:spcPct val="0"/>
              </a:spcAft>
              <a:buClrTx/>
              <a:buSzTx/>
              <a:buFontTx/>
              <a:buNone/>
              <a:defRPr/>
            </a:pPr>
            <a:r>
              <a:rPr lang="es-419" sz="1100" b="0" i="0" dirty="0">
                <a:solidFill>
                  <a:srgbClr val="4D4C4C"/>
                </a:solidFill>
                <a:effectLst/>
              </a:rPr>
              <a:t>Esta es una gran herramienta que nuestros aliados pueden utilizar para ayudarlos con sus decisiones de inversión para ser una economía preparada para el futuro.</a:t>
            </a:r>
          </a:p>
          <a:p>
            <a:pPr marL="0" marR="0" lvl="0" indent="0" algn="l" defTabSz="914400" rtl="0" eaLnBrk="1" fontAlgn="base" latinLnBrk="0" hangingPunct="1">
              <a:lnSpc>
                <a:spcPct val="100000"/>
              </a:lnSpc>
              <a:spcBef>
                <a:spcPct val="0"/>
              </a:spcBef>
              <a:spcAft>
                <a:spcPct val="0"/>
              </a:spcAft>
              <a:buClrTx/>
              <a:buSzTx/>
              <a:buFontTx/>
              <a:buNone/>
              <a:defRPr/>
            </a:pPr>
            <a:endParaRPr lang="en-AU" sz="1100" b="0" i="0" dirty="0">
              <a:solidFill>
                <a:srgbClr val="4D4C4C"/>
              </a:solidFill>
              <a:effectLst/>
            </a:endParaRPr>
          </a:p>
          <a:p>
            <a:pPr marL="0" marR="0" lvl="0" indent="0" algn="l" defTabSz="914400" rtl="0" eaLnBrk="1" fontAlgn="base" latinLnBrk="0" hangingPunct="1">
              <a:lnSpc>
                <a:spcPct val="100000"/>
              </a:lnSpc>
              <a:spcBef>
                <a:spcPct val="0"/>
              </a:spcBef>
              <a:spcAft>
                <a:spcPct val="0"/>
              </a:spcAft>
              <a:buClrTx/>
              <a:buSzTx/>
              <a:buFontTx/>
              <a:buNone/>
              <a:defRPr/>
            </a:pPr>
            <a:r>
              <a:rPr lang="es-419" sz="1100" b="0" i="0" dirty="0">
                <a:solidFill>
                  <a:srgbClr val="4D4C4C"/>
                </a:solidFill>
                <a:effectLst/>
              </a:rPr>
              <a:t>El índice abarca 7 componentes, con "Capital humano" calificado en:</a:t>
            </a:r>
          </a:p>
          <a:p>
            <a:pPr marL="0" marR="0" lvl="0" indent="0" algn="l" defTabSz="914400" rtl="0" eaLnBrk="1" fontAlgn="base" latinLnBrk="0" hangingPunct="1">
              <a:lnSpc>
                <a:spcPct val="100000"/>
              </a:lnSpc>
              <a:spcBef>
                <a:spcPct val="0"/>
              </a:spcBef>
              <a:spcAft>
                <a:spcPct val="0"/>
              </a:spcAft>
              <a:buClrTx/>
              <a:buSzTx/>
              <a:buFontTx/>
              <a:buNone/>
              <a:defRPr/>
            </a:pPr>
            <a:endParaRPr lang="en-AU" sz="1100" b="0" i="0" dirty="0">
              <a:solidFill>
                <a:srgbClr val="4D4C4C"/>
              </a:solidFill>
              <a:effectLst/>
            </a:endParaRPr>
          </a:p>
          <a:p>
            <a:pPr algn="l" rtl="0" fontAlgn="base">
              <a:buFont typeface="Arial" pitchFamily="34" charset="0"/>
              <a:buChar char="•"/>
            </a:pPr>
            <a:r>
              <a:rPr lang="es-419" sz="1100" b="0" i="0" dirty="0">
                <a:solidFill>
                  <a:srgbClr val="4D4C4C"/>
                </a:solidFill>
                <a:effectLst/>
              </a:rPr>
              <a:t>Tasa de alfabetización</a:t>
            </a:r>
          </a:p>
          <a:p>
            <a:pPr algn="l" rtl="0" fontAlgn="base">
              <a:buFont typeface="Arial" pitchFamily="34" charset="0"/>
              <a:buChar char="•"/>
            </a:pPr>
            <a:r>
              <a:rPr lang="es-419" sz="1100" b="0" i="0" dirty="0">
                <a:solidFill>
                  <a:srgbClr val="4D4C4C"/>
                </a:solidFill>
                <a:effectLst/>
              </a:rPr>
              <a:t>Índice de educación (años de educación formal)</a:t>
            </a:r>
          </a:p>
          <a:p>
            <a:pPr algn="l" rtl="0" fontAlgn="base">
              <a:buFont typeface="Arial" pitchFamily="34" charset="0"/>
              <a:buChar char="•"/>
            </a:pPr>
            <a:r>
              <a:rPr lang="es-419" sz="1100" b="0" i="0" dirty="0">
                <a:solidFill>
                  <a:srgbClr val="4D4C4C"/>
                </a:solidFill>
                <a:effectLst/>
              </a:rPr>
              <a:t>Participación en la fuerza laboral</a:t>
            </a:r>
          </a:p>
          <a:p>
            <a:pPr algn="l" rtl="0" fontAlgn="base">
              <a:buFont typeface="Arial" pitchFamily="34" charset="0"/>
              <a:buChar char="•"/>
            </a:pPr>
            <a:r>
              <a:rPr lang="es-419" sz="1100" b="0" i="0" dirty="0">
                <a:solidFill>
                  <a:srgbClr val="4D4C4C"/>
                </a:solidFill>
                <a:effectLst/>
              </a:rPr>
              <a:t>Calificaciones de las pruebas armonizadas</a:t>
            </a:r>
          </a:p>
          <a:p>
            <a:pPr algn="l" fontAlgn="base">
              <a:buFont typeface="Arial" pitchFamily="34" charset="0"/>
              <a:buChar char="•"/>
            </a:pPr>
            <a:endParaRPr lang="en-AU" sz="1100" b="0" i="0" dirty="0">
              <a:solidFill>
                <a:srgbClr val="4D4C4C"/>
              </a:solidFill>
              <a:effectLst/>
            </a:endParaRPr>
          </a:p>
          <a:p>
            <a:pPr algn="l" rtl="0" fontAlgn="base">
              <a:buFont typeface="Arial" pitchFamily="34" charset="0"/>
              <a:buNone/>
            </a:pPr>
            <a:r>
              <a:rPr lang="es-419" sz="1100" b="0" i="0" dirty="0">
                <a:solidFill>
                  <a:srgbClr val="4D4C4C"/>
                </a:solidFill>
                <a:effectLst/>
              </a:rPr>
              <a:t>[TÓMESE UN MOMENTO PARA EXPLORAR </a:t>
            </a:r>
            <a:r>
              <a:rPr lang="es-419" sz="1100" dirty="0">
                <a:hlinkClick r:id="rId3"/>
              </a:rPr>
              <a:t>https://www.cisco.com/c/en/us/about/csr/research-resources/digital-readiness.html</a:t>
            </a:r>
            <a:r>
              <a:rPr lang="es-419" sz="1100" b="0" i="0" dirty="0">
                <a:solidFill>
                  <a:srgbClr val="4D4C4C"/>
                </a:solidFill>
                <a:effectLst/>
              </a:rPr>
              <a:t>]</a:t>
            </a:r>
          </a:p>
          <a:p>
            <a:endParaRPr lang="en-AU" sz="1100" dirty="0"/>
          </a:p>
        </p:txBody>
      </p:sp>
      <p:sp>
        <p:nvSpPr>
          <p:cNvPr id="4" name="Slide Number Placeholder 3"/>
          <p:cNvSpPr>
            <a:spLocks noGrp="1"/>
          </p:cNvSpPr>
          <p:nvPr>
            <p:ph type="sldNum" sz="quarter" idx="10"/>
          </p:nvPr>
        </p:nvSpPr>
        <p:spPr/>
        <p:txBody>
          <a:bodyPr/>
          <a:lstStyle/>
          <a:p>
            <a:pPr rtl="0">
              <a:defRPr/>
            </a:pPr>
            <a:fld id="{F97A1FA6-25DE-9E4E-A34D-CF67DE7DBDC7}" type="slidenum">
              <a:rPr/>
              <a:pPr>
                <a:defRPr/>
              </a:pPr>
              <a:t>4</a:t>
            </a:fld>
            <a:endParaRPr/>
          </a:p>
        </p:txBody>
      </p:sp>
    </p:spTree>
    <p:extLst>
      <p:ext uri="{BB962C8B-B14F-4D97-AF65-F5344CB8AC3E}">
        <p14:creationId xmlns:p14="http://schemas.microsoft.com/office/powerpoint/2010/main" val="142438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664200" cy="4533900"/>
          </a:xfrm>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419" sz="1100" i="1" dirty="0"/>
              <a:t>[Objetivo de la diapositiva: mostrar el vínculo de </a:t>
            </a:r>
            <a:r>
              <a:rPr lang="es-419" sz="1100" i="1" dirty="0" err="1"/>
              <a:t>Networking</a:t>
            </a:r>
            <a:r>
              <a:rPr lang="es-419" sz="1100" i="1" dirty="0"/>
              <a:t> </a:t>
            </a:r>
            <a:r>
              <a:rPr lang="es-419" sz="1100" i="1" dirty="0" err="1"/>
              <a:t>Academy</a:t>
            </a:r>
            <a:r>
              <a:rPr lang="es-419" sz="1100" i="1" dirty="0"/>
              <a:t> con la prioridad de creación de puestos de trabajo]</a:t>
            </a:r>
          </a:p>
          <a:p>
            <a:endParaRPr lang="en-AU" sz="1100" i="0" kern="1200" baseline="0" dirty="0">
              <a:solidFill>
                <a:schemeClr val="tx1"/>
              </a:solidFill>
              <a:effectLst/>
              <a:ea typeface="ＭＳ Ｐゴシック" charset="0"/>
              <a:cs typeface="ＭＳ Ｐゴシック" charset="0"/>
            </a:endParaRPr>
          </a:p>
          <a:p>
            <a:pPr rtl="0"/>
            <a:r>
              <a:rPr lang="es-419" sz="1100" i="0" kern="1200" baseline="0" dirty="0">
                <a:solidFill>
                  <a:schemeClr val="tx1"/>
                </a:solidFill>
                <a:effectLst/>
                <a:ea typeface="ＭＳ Ｐゴシック" charset="0"/>
                <a:cs typeface="ＭＳ Ｐゴシック" charset="0"/>
              </a:rPr>
              <a:t>Aunque el 65 % de los CIO planea implementar soluciones de red avanzadas, las deficiencias en los trabajos de tecnología continúan.</a:t>
            </a:r>
          </a:p>
          <a:p>
            <a:pPr rtl="0"/>
            <a:r>
              <a:rPr lang="es-419" sz="1100" i="0" kern="1200" baseline="0" dirty="0">
                <a:solidFill>
                  <a:schemeClr val="tx1"/>
                </a:solidFill>
                <a:effectLst/>
                <a:ea typeface="ＭＳ Ｐゴシック" charset="0"/>
                <a:cs typeface="ＭＳ Ｐゴシック" charset="0"/>
              </a:rPr>
              <a:t>Estas son algunas de las otras deficiencias de habilidades técnicas y las correspondientes oportunidades laborales.</a:t>
            </a:r>
          </a:p>
          <a:p>
            <a:endParaRPr lang="en-AU" sz="1100" i="0" kern="1200" baseline="0" dirty="0">
              <a:solidFill>
                <a:schemeClr val="tx1"/>
              </a:solidFill>
              <a:effectLst/>
              <a:ea typeface="ＭＳ Ｐゴシック" charset="0"/>
              <a:cs typeface="ＭＳ Ｐゴシック" charset="0"/>
            </a:endParaRPr>
          </a:p>
          <a:p>
            <a:endParaRPr lang="en-AU" sz="500" i="0" kern="1200" baseline="0" dirty="0">
              <a:solidFill>
                <a:schemeClr val="tx1"/>
              </a:solidFill>
              <a:effectLst/>
              <a:ea typeface="ＭＳ Ｐゴシック" charset="0"/>
              <a:cs typeface="ＭＳ Ｐゴシック" charset="0"/>
            </a:endParaRPr>
          </a:p>
          <a:p>
            <a:pPr rtl="0"/>
            <a:r>
              <a:rPr lang="es-419" sz="1100" i="1" kern="1200" dirty="0">
                <a:solidFill>
                  <a:schemeClr val="tx1"/>
                </a:solidFill>
                <a:effectLst/>
                <a:ea typeface="ＭＳ Ｐゴシック" charset="0"/>
                <a:cs typeface="ＭＳ Ｐゴシック" charset="0"/>
              </a:rPr>
              <a:t>Fuentes:</a:t>
            </a:r>
            <a:r>
              <a:rPr lang="es-419" sz="1100" i="1" kern="1200" baseline="0" dirty="0">
                <a:solidFill>
                  <a:schemeClr val="tx1"/>
                </a:solidFill>
                <a:effectLst/>
                <a:ea typeface="ＭＳ Ｐゴシック" charset="0"/>
                <a:cs typeface="ＭＳ Ｐゴシック" charset="0"/>
              </a:rPr>
              <a:t> </a:t>
            </a:r>
            <a:r>
              <a:rPr lang="es-419" sz="1100" i="1" u="sng" dirty="0">
                <a:hlinkClick r:id="rId3"/>
              </a:rPr>
              <a:t>CNBC</a:t>
            </a:r>
          </a:p>
          <a:p>
            <a:pPr rtl="0"/>
            <a:r>
              <a:rPr lang="es-419" sz="1100" i="1" dirty="0"/>
              <a:t>Perspectiva del analista de seguridad de la información de la Oficina de Estadísticas Laborales</a:t>
            </a:r>
            <a:br>
              <a:rPr lang="en-US" sz="1100" i="1" dirty="0"/>
            </a:br>
            <a:r>
              <a:rPr lang="es-419" sz="1100" i="1" kern="1200" dirty="0">
                <a:solidFill>
                  <a:schemeClr val="tx1"/>
                </a:solidFill>
                <a:effectLst/>
                <a:ea typeface="ＭＳ Ｐゴシック" charset="0"/>
                <a:cs typeface="ＭＳ Ｐゴシック" charset="0"/>
              </a:rPr>
              <a:t>*Habilidades de disrupción masiva: identificación de las 10 destrezas más disruptivas en tecnología, </a:t>
            </a:r>
            <a:r>
              <a:rPr lang="es-419" sz="1100" i="1" kern="1200" dirty="0" err="1">
                <a:solidFill>
                  <a:schemeClr val="tx1"/>
                </a:solidFill>
                <a:effectLst/>
                <a:ea typeface="ＭＳ Ｐゴシック" charset="0"/>
                <a:cs typeface="ＭＳ Ｐゴシック" charset="0"/>
              </a:rPr>
              <a:t>Burning</a:t>
            </a:r>
            <a:r>
              <a:rPr lang="es-419" sz="1100" i="1" kern="1200" dirty="0">
                <a:solidFill>
                  <a:schemeClr val="tx1"/>
                </a:solidFill>
                <a:effectLst/>
                <a:ea typeface="ＭＳ Ｐゴシック" charset="0"/>
                <a:cs typeface="ＭＳ Ｐゴシック" charset="0"/>
              </a:rPr>
              <a:t> </a:t>
            </a:r>
            <a:r>
              <a:rPr lang="es-419" sz="1100" i="1" kern="1200" dirty="0" err="1">
                <a:solidFill>
                  <a:schemeClr val="tx1"/>
                </a:solidFill>
                <a:effectLst/>
                <a:ea typeface="ＭＳ Ｐゴシック" charset="0"/>
                <a:cs typeface="ＭＳ Ｐゴシック" charset="0"/>
              </a:rPr>
              <a:t>Glass</a:t>
            </a:r>
            <a:r>
              <a:rPr lang="es-419" sz="1100" i="1" kern="1200" dirty="0">
                <a:solidFill>
                  <a:schemeClr val="tx1"/>
                </a:solidFill>
                <a:effectLst/>
                <a:ea typeface="ＭＳ Ｐゴシック" charset="0"/>
                <a:cs typeface="ＭＳ Ｐゴシック" charset="0"/>
              </a:rPr>
              <a:t> Technologies, 2020</a:t>
            </a:r>
          </a:p>
          <a:p>
            <a:endParaRPr lang="en-AU" sz="1100" i="1" kern="1200" dirty="0">
              <a:solidFill>
                <a:schemeClr val="tx1"/>
              </a:solidFill>
              <a:effectLst/>
              <a:ea typeface="ＭＳ Ｐゴシック" charset="0"/>
            </a:endParaRPr>
          </a:p>
          <a:p>
            <a:pPr rtl="0"/>
            <a:r>
              <a:rPr lang="es-419" sz="1100" dirty="0">
                <a:cs typeface="CiscoSansTT ExtraLight" panose="020B0303020201020303" pitchFamily="34" charset="0"/>
              </a:rPr>
              <a:t>Encuesta sobre tendencias en redes globales de Cisco</a:t>
            </a:r>
          </a:p>
          <a:p>
            <a:pPr rtl="0"/>
            <a:r>
              <a:rPr lang="es-419" sz="1100" i="1" kern="1200" dirty="0">
                <a:solidFill>
                  <a:schemeClr val="tx1"/>
                </a:solidFill>
                <a:effectLst/>
                <a:ea typeface="+mn-ea"/>
                <a:cs typeface="+mn-cs"/>
              </a:rPr>
              <a:t>El panorama de TI está evolucionando rápidamente. </a:t>
            </a:r>
          </a:p>
          <a:p>
            <a:pPr rtl="0"/>
            <a:r>
              <a:rPr lang="es-419" sz="1100" dirty="0">
                <a:hlinkClick r:id="rId4"/>
              </a:rPr>
              <a:t>https://www.cisco.com/c/dam/en/us/solutions/collateral/enterprise-networks/digital-network-architecture/global-nw-trends-survey.pdf</a:t>
            </a:r>
          </a:p>
          <a:p>
            <a:endParaRPr lang="en-AU" sz="1100" dirty="0"/>
          </a:p>
          <a:p>
            <a:pPr marL="0" marR="0" lvl="0" indent="0" algn="l" defTabSz="914400" rtl="0" eaLnBrk="1" fontAlgn="auto" latinLnBrk="0" hangingPunct="1">
              <a:lnSpc>
                <a:spcPct val="100000"/>
              </a:lnSpc>
              <a:spcBef>
                <a:spcPct val="0"/>
              </a:spcBef>
              <a:spcAft>
                <a:spcPct val="0"/>
              </a:spcAft>
              <a:buClrTx/>
              <a:buSzTx/>
              <a:buFontTx/>
              <a:buNone/>
              <a:defRPr/>
            </a:pPr>
            <a:r>
              <a:rPr lang="es-419" sz="1100" i="1" u="sng" kern="1200" dirty="0">
                <a:solidFill>
                  <a:schemeClr val="tx1"/>
                </a:solidFill>
                <a:effectLst/>
                <a:ea typeface="ＭＳ Ｐゴシック" charset="0"/>
                <a:cs typeface="ＭＳ Ｐゴシック" charset="0"/>
                <a:hlinkClick r:id="rId5"/>
              </a:rPr>
              <a:t>La paradoja de la IA: cómo los robots harán el trabajo más humano</a:t>
            </a:r>
            <a:r>
              <a:rPr lang="es-419" sz="1100" i="1" kern="1200" dirty="0">
                <a:solidFill>
                  <a:schemeClr val="tx1"/>
                </a:solidFill>
                <a:effectLst/>
                <a:ea typeface="ＭＳ Ｐゴシック" charset="0"/>
                <a:cs typeface="ＭＳ Ｐゴシック" charset="0"/>
              </a:rPr>
              <a:t>, Oxford </a:t>
            </a:r>
            <a:r>
              <a:rPr lang="es-419" sz="1100" i="1" kern="1200" dirty="0" err="1">
                <a:solidFill>
                  <a:schemeClr val="tx1"/>
                </a:solidFill>
                <a:effectLst/>
                <a:ea typeface="ＭＳ Ｐゴシック" charset="0"/>
                <a:cs typeface="ＭＳ Ｐゴシック" charset="0"/>
              </a:rPr>
              <a:t>Economics</a:t>
            </a:r>
            <a:r>
              <a:rPr lang="es-419" sz="1100" i="1" kern="1200" dirty="0">
                <a:solidFill>
                  <a:schemeClr val="tx1"/>
                </a:solidFill>
                <a:effectLst/>
                <a:ea typeface="ＭＳ Ｐゴシック" charset="0"/>
                <a:cs typeface="ＭＳ Ｐゴシック" charset="0"/>
              </a:rPr>
              <a:t> y Cisco, diciembre de 2017</a:t>
            </a:r>
          </a:p>
          <a:p>
            <a:endParaRPr lang="en-AU" sz="1100" dirty="0"/>
          </a:p>
          <a:p>
            <a:endParaRPr lang="en-AU" sz="1100" dirty="0"/>
          </a:p>
          <a:p>
            <a:endParaRPr lang="en-AU" sz="1100" dirty="0"/>
          </a:p>
          <a:p>
            <a:endParaRPr lang="en-US" sz="1100" dirty="0"/>
          </a:p>
        </p:txBody>
      </p:sp>
      <p:sp>
        <p:nvSpPr>
          <p:cNvPr id="4" name="Slide Number Placeholder 3"/>
          <p:cNvSpPr>
            <a:spLocks noGrp="1"/>
          </p:cNvSpPr>
          <p:nvPr>
            <p:ph type="sldNum" sz="quarter" idx="10"/>
          </p:nvPr>
        </p:nvSpPr>
        <p:spPr/>
        <p:txBody>
          <a:bodyPr/>
          <a:lstStyle/>
          <a:p>
            <a:pPr rtl="0">
              <a:defRPr/>
            </a:pPr>
            <a:fld id="{F97A1FA6-25DE-9E4E-A34D-CF67DE7DBDC7}" type="slidenum">
              <a:rPr/>
              <a:pPr>
                <a:defRPr/>
              </a:pPr>
              <a:t>5</a:t>
            </a:fld>
            <a:endParaRPr/>
          </a:p>
        </p:txBody>
      </p:sp>
    </p:spTree>
    <p:extLst>
      <p:ext uri="{BB962C8B-B14F-4D97-AF65-F5344CB8AC3E}">
        <p14:creationId xmlns:p14="http://schemas.microsoft.com/office/powerpoint/2010/main" val="274451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607050" cy="4229100"/>
          </a:xfrm>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419" sz="1100" i="1" dirty="0"/>
              <a:t>[Objetivo de la diapositiva: mostrar la relevancia de </a:t>
            </a:r>
            <a:r>
              <a:rPr lang="es-419" sz="1100" i="1" dirty="0" err="1"/>
              <a:t>NetAcad</a:t>
            </a:r>
            <a:r>
              <a:rPr lang="es-419" sz="1100" i="1" dirty="0"/>
              <a:t> para la creación de puestos de trabajo y la seguridad laboral - habilidades técnicas/digitales] </a:t>
            </a:r>
          </a:p>
          <a:p>
            <a:pPr marL="0" marR="0" lvl="0" indent="0" algn="l" defTabSz="914400" rtl="0" eaLnBrk="1" fontAlgn="auto" latinLnBrk="0" hangingPunct="1">
              <a:lnSpc>
                <a:spcPct val="100000"/>
              </a:lnSpc>
              <a:spcBef>
                <a:spcPct val="0"/>
              </a:spcBef>
              <a:spcAft>
                <a:spcPct val="0"/>
              </a:spcAft>
              <a:buClrTx/>
              <a:buSzTx/>
              <a:buFontTx/>
              <a:buNone/>
              <a:defRPr/>
            </a:pPr>
            <a:endParaRPr lang="en-AU" sz="1100" i="1" dirty="0"/>
          </a:p>
          <a:p>
            <a:pPr marL="0" marR="0" lvl="0" indent="0" algn="l" defTabSz="914400" rtl="0" eaLnBrk="1" fontAlgn="auto" latinLnBrk="0" hangingPunct="1">
              <a:lnSpc>
                <a:spcPct val="100000"/>
              </a:lnSpc>
              <a:spcBef>
                <a:spcPct val="0"/>
              </a:spcBef>
              <a:spcAft>
                <a:spcPct val="0"/>
              </a:spcAft>
              <a:buClrTx/>
              <a:buSzTx/>
              <a:buFontTx/>
              <a:buNone/>
              <a:defRPr/>
            </a:pPr>
            <a:r>
              <a:rPr lang="es-419" sz="1100" i="0" dirty="0"/>
              <a:t>El auge del lugar de trabajo híbrido influenciado por la pandemia junto con la digitalización acelerada han creado oportunidades de trabajo sin precedentes en tecnología y habilidades digitales en todos los sectores. </a:t>
            </a:r>
            <a:br>
              <a:rPr lang="en-AU" sz="1100" i="0" dirty="0"/>
            </a:br>
            <a:endParaRPr lang="en-AU" sz="1100" i="0" dirty="0"/>
          </a:p>
          <a:p>
            <a:pPr lvl="1" defTabSz="914400" rtl="0" eaLnBrk="1" fontAlgn="auto" hangingPunct="1">
              <a:spcBef>
                <a:spcPct val="0"/>
              </a:spcBef>
              <a:spcAft>
                <a:spcPct val="0"/>
              </a:spcAft>
              <a:defRPr/>
            </a:pPr>
            <a:r>
              <a:rPr lang="es-419" sz="1100" b="0" dirty="0">
                <a:cs typeface="CiscoSansTT ExtraLight" panose="020B0303020201020303" pitchFamily="34" charset="0"/>
              </a:rPr>
              <a:t>Por ejemplo, </a:t>
            </a:r>
            <a:r>
              <a:rPr lang="es-419" sz="1100" b="1" dirty="0">
                <a:cs typeface="CiscoSansTT ExtraLight" panose="020B0303020201020303" pitchFamily="34" charset="0"/>
              </a:rPr>
              <a:t>los clientes de Cisco </a:t>
            </a:r>
            <a:r>
              <a:rPr lang="es-419" sz="1100" b="0" dirty="0">
                <a:cs typeface="CiscoSansTT ExtraLight" panose="020B0303020201020303" pitchFamily="34" charset="0"/>
              </a:rPr>
              <a:t>exigen la entrega digital en todos los sectores, en cuatro áreas principales: </a:t>
            </a:r>
            <a:r>
              <a:rPr lang="es-419" sz="1100" dirty="0">
                <a:cs typeface="CiscoSansTT ExtraLight" panose="020B0303020201020303" pitchFamily="34" charset="0"/>
              </a:rPr>
              <a:t>aplicaciones, trabajo híbrido, reducción de las complejidades de la infraestructura y protección de las empresas.</a:t>
            </a:r>
          </a:p>
          <a:p>
            <a:pPr marL="0" marR="0" lvl="0" indent="0" algn="l" defTabSz="914400" rtl="0" eaLnBrk="1" fontAlgn="auto" latinLnBrk="0" hangingPunct="1">
              <a:lnSpc>
                <a:spcPct val="100000"/>
              </a:lnSpc>
              <a:spcBef>
                <a:spcPct val="0"/>
              </a:spcBef>
              <a:spcAft>
                <a:spcPct val="0"/>
              </a:spcAft>
              <a:buClrTx/>
              <a:buSzTx/>
              <a:buFontTx/>
              <a:buNone/>
              <a:defRPr/>
            </a:pPr>
            <a:endParaRPr lang="en-AU" sz="1100" i="0" dirty="0"/>
          </a:p>
          <a:p>
            <a:pPr lvl="1" defTabSz="914400" rtl="0" eaLnBrk="1" fontAlgn="auto" hangingPunct="1">
              <a:spcBef>
                <a:spcPct val="0"/>
              </a:spcBef>
              <a:spcAft>
                <a:spcPct val="0"/>
              </a:spcAft>
              <a:defRPr/>
            </a:pPr>
            <a:r>
              <a:rPr lang="es-419" sz="1100" i="0" dirty="0"/>
              <a:t>Se calcula que el 75 % de las empresas ha decidido acelerar sus planes de transformación debido a la pandemia, (1) con casi la misma cantidad de CIO que informa que los </a:t>
            </a:r>
            <a:r>
              <a:rPr lang="es-419" sz="1100" dirty="0">
                <a:effectLst/>
              </a:rPr>
              <a:t>proyectos digitales que hubieran demorado un año en aprobarse, ahora se están aprobando en cuestión de semanas. (2)</a:t>
            </a:r>
          </a:p>
          <a:p>
            <a:pPr marL="0" marR="0" lvl="0" indent="0" algn="l" defTabSz="914400" rtl="0" eaLnBrk="1" fontAlgn="auto" latinLnBrk="0" hangingPunct="1">
              <a:lnSpc>
                <a:spcPct val="100000"/>
              </a:lnSpc>
              <a:spcBef>
                <a:spcPct val="0"/>
              </a:spcBef>
              <a:spcAft>
                <a:spcPct val="0"/>
              </a:spcAft>
              <a:buClrTx/>
              <a:buSzTx/>
              <a:buFontTx/>
              <a:buNone/>
              <a:defRPr/>
            </a:pPr>
            <a:endParaRPr lang="en-US" sz="1100" i="0" dirty="0">
              <a:effectLst/>
            </a:endParaRPr>
          </a:p>
          <a:p>
            <a:pPr marL="0" marR="0" lvl="0" indent="0" algn="l" defTabSz="914400" rtl="0" eaLnBrk="1" fontAlgn="auto" latinLnBrk="0" hangingPunct="1">
              <a:lnSpc>
                <a:spcPct val="100000"/>
              </a:lnSpc>
              <a:spcBef>
                <a:spcPct val="0"/>
              </a:spcBef>
              <a:spcAft>
                <a:spcPct val="0"/>
              </a:spcAft>
              <a:buClrTx/>
              <a:buSzTx/>
              <a:buFontTx/>
              <a:buNone/>
              <a:defRPr/>
            </a:pPr>
            <a:r>
              <a:rPr lang="es-419" sz="1100" i="0" dirty="0"/>
              <a:t>Pero incluso antes de esto, estábamos viendo brechas de tecnología y habilidades digitales para individuos, organizaciones y países, con </a:t>
            </a:r>
            <a:r>
              <a:rPr lang="es-419" sz="1100" b="1" i="0" dirty="0"/>
              <a:t>9 de 10 puestos de TI fuera del sector tecnológico tradicional, por ejemplo, en</a:t>
            </a:r>
            <a:r>
              <a:rPr lang="es-419" sz="1100" i="0" dirty="0"/>
              <a:t> </a:t>
            </a:r>
            <a:r>
              <a:rPr lang="es-419" sz="1100" b="1" i="0" dirty="0"/>
              <a:t>servicios profesionales y financieros, manufactura y servicios públicos.</a:t>
            </a:r>
            <a:r>
              <a:rPr lang="es-419" sz="1100" i="0" dirty="0"/>
              <a:t> (4) </a:t>
            </a:r>
          </a:p>
          <a:p>
            <a:pPr marL="0" marR="0" lvl="0" indent="0" algn="l" defTabSz="914400" rtl="0" eaLnBrk="1" fontAlgn="auto" latinLnBrk="0" hangingPunct="1">
              <a:lnSpc>
                <a:spcPct val="100000"/>
              </a:lnSpc>
              <a:spcBef>
                <a:spcPct val="0"/>
              </a:spcBef>
              <a:spcAft>
                <a:spcPct val="0"/>
              </a:spcAft>
              <a:buClrTx/>
              <a:buSzTx/>
              <a:buFontTx/>
              <a:buNone/>
              <a:defRPr/>
            </a:pPr>
            <a:endParaRPr lang="en-AU" sz="1100" i="0" dirty="0"/>
          </a:p>
          <a:p>
            <a:pPr marL="0" marR="0" lvl="0" indent="0" algn="l" defTabSz="914400" rtl="0" eaLnBrk="1" fontAlgn="auto" latinLnBrk="0" hangingPunct="1">
              <a:lnSpc>
                <a:spcPct val="100000"/>
              </a:lnSpc>
              <a:spcBef>
                <a:spcPct val="0"/>
              </a:spcBef>
              <a:spcAft>
                <a:spcPct val="0"/>
              </a:spcAft>
              <a:buClrTx/>
              <a:buSzTx/>
              <a:buFontTx/>
              <a:buNone/>
              <a:defRPr/>
            </a:pPr>
            <a:r>
              <a:rPr lang="es-419" sz="1100" i="0" dirty="0"/>
              <a:t>El futuro del trabajo requiere más habilidades digitales y las </a:t>
            </a:r>
            <a:r>
              <a:rPr lang="es-419" sz="1100" b="1" i="0" dirty="0"/>
              <a:t>organizaciones necesitan personas con mayores habilidades para respaldar </a:t>
            </a:r>
            <a:r>
              <a:rPr lang="es-419" sz="1100" i="0" dirty="0"/>
              <a:t>estos cambios a medida que los sectores y las organizaciones continúan digitalizándose y reinventándose. </a:t>
            </a:r>
          </a:p>
          <a:p>
            <a:pPr defTabSz="914400" rtl="0" eaLnBrk="1" fontAlgn="auto" hangingPunct="1">
              <a:spcBef>
                <a:spcPct val="0"/>
              </a:spcBef>
              <a:spcAft>
                <a:spcPct val="0"/>
              </a:spcAft>
              <a:defRPr/>
            </a:pPr>
            <a:br>
              <a:rPr lang="en-AU" sz="1100" b="1" i="1" dirty="0"/>
            </a:br>
            <a:r>
              <a:rPr lang="es-419" sz="1100" b="1" i="0" dirty="0"/>
              <a:t>Gracias a las habilidades digitales adecuadas, las </a:t>
            </a:r>
            <a:r>
              <a:rPr lang="es-419" sz="1100" b="1" dirty="0"/>
              <a:t>personas</a:t>
            </a:r>
            <a:r>
              <a:rPr lang="es-419" sz="1100" b="1" i="0" dirty="0"/>
              <a:t> pueden prepararse para el futuro del trabajo y aprovechar las oportunidades de crecimiento laboral disponibles ahora y en el futuro.</a:t>
            </a:r>
          </a:p>
          <a:p>
            <a:pPr marL="0" marR="0" lvl="0" indent="0" algn="l" defTabSz="914400" rtl="0" eaLnBrk="1" fontAlgn="auto" latinLnBrk="0" hangingPunct="1">
              <a:lnSpc>
                <a:spcPct val="100000"/>
              </a:lnSpc>
              <a:spcBef>
                <a:spcPct val="0"/>
              </a:spcBef>
              <a:spcAft>
                <a:spcPct val="0"/>
              </a:spcAft>
              <a:buClrTx/>
              <a:buSzTx/>
              <a:buFontTx/>
              <a:buNone/>
              <a:defRPr/>
            </a:pPr>
            <a:endParaRPr lang="en-AU" sz="1100" b="1" i="1" dirty="0"/>
          </a:p>
          <a:p>
            <a:pPr marL="0" marR="0" lvl="0" indent="0" algn="l" defTabSz="914400" rtl="0" eaLnBrk="1" fontAlgn="auto" latinLnBrk="0" hangingPunct="1">
              <a:lnSpc>
                <a:spcPct val="100000"/>
              </a:lnSpc>
              <a:spcBef>
                <a:spcPct val="0"/>
              </a:spcBef>
              <a:spcAft>
                <a:spcPct val="0"/>
              </a:spcAft>
              <a:buClrTx/>
              <a:buSzTx/>
              <a:buFontTx/>
              <a:buNone/>
              <a:defRPr/>
            </a:pPr>
            <a:r>
              <a:rPr lang="es-419" sz="1100" i="0" dirty="0"/>
              <a:t>[MÁS]</a:t>
            </a:r>
            <a:br>
              <a:rPr lang="en-AU" sz="1100" i="0" dirty="0"/>
            </a:br>
            <a:r>
              <a:rPr lang="es-419" sz="1100" i="0" dirty="0"/>
              <a:t>En Cisco, teníamos </a:t>
            </a:r>
            <a:r>
              <a:rPr lang="es-419" sz="1100" i="0" u="sng" dirty="0"/>
              <a:t>clientes</a:t>
            </a:r>
            <a:r>
              <a:rPr lang="es-419" sz="1100" i="0" dirty="0"/>
              <a:t> que querían ofrecer cualquier cosa que pudiera distribuirse digitalmente en estas cuatro áreas clave:</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s-419" sz="1100" i="0" u="sng" dirty="0"/>
              <a:t>Las aplicaciones</a:t>
            </a:r>
            <a:r>
              <a:rPr lang="es-419" sz="1100" i="0" dirty="0"/>
              <a:t> pasan de ser un ser una extensión de la empresa a SER el negocio, por lo que los CIO vuelven a imaginar cómo diseñan, desarrollan e implementan sus aplicaciones para la prestación de servicios y el consumo de servicios.</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s-419" sz="1100" i="0" dirty="0"/>
              <a:t>Impulso del </a:t>
            </a:r>
            <a:r>
              <a:rPr lang="es-419" sz="1100" i="0" u="sng" dirty="0"/>
              <a:t>trabajo híbrido</a:t>
            </a:r>
            <a:r>
              <a:rPr lang="es-419" sz="1100" i="0" dirty="0"/>
              <a:t>, que necesita utilizar la tecnología más confiable, segura y productiva para capacitar a sus equipos para cada escenario.</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s-419" sz="1100" i="0" u="sng" dirty="0"/>
              <a:t>Reducción de la complejidad de su infraestructura</a:t>
            </a:r>
            <a:r>
              <a:rPr lang="es-419" sz="1100" i="0" dirty="0"/>
              <a:t> con 29 mil millones de dispositivos conectados a Internet para 2023 y tensión en la red. Todos los dispositivos se deben monitorear en tiempo real y las políticas se deben crear e implementar de manera automatizada, por lo que los CIO están pensando en cómo transformar su infraestructura con la red como núcleo.</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s-419" sz="1100" i="0" u="sng" dirty="0"/>
              <a:t>Protección de las empresas</a:t>
            </a:r>
            <a:r>
              <a:rPr lang="es-419" sz="1100" i="0" dirty="0"/>
              <a:t> con trabajo remoto expandiendo la superficie de ataque exponencialmente.</a:t>
            </a:r>
          </a:p>
          <a:p>
            <a:pPr marL="171450" marR="0" lvl="0" indent="-171450" algn="l" defTabSz="914400" rtl="0" eaLnBrk="1" fontAlgn="auto" latinLnBrk="0" hangingPunct="1">
              <a:lnSpc>
                <a:spcPct val="100000"/>
              </a:lnSpc>
              <a:spcBef>
                <a:spcPct val="0"/>
              </a:spcBef>
              <a:spcAft>
                <a:spcPct val="0"/>
              </a:spcAft>
              <a:buClrTx/>
              <a:buSzTx/>
              <a:buFontTx/>
              <a:buChar char="-"/>
              <a:defRPr/>
            </a:pPr>
            <a:endParaRPr lang="en-AU" sz="1100" i="0" dirty="0"/>
          </a:p>
          <a:p>
            <a:pPr marL="171450" marR="0" lvl="0" indent="-171450" algn="l" defTabSz="914400" rtl="0" eaLnBrk="1" fontAlgn="auto" latinLnBrk="0" hangingPunct="1">
              <a:lnSpc>
                <a:spcPct val="100000"/>
              </a:lnSpc>
              <a:spcBef>
                <a:spcPct val="0"/>
              </a:spcBef>
              <a:spcAft>
                <a:spcPct val="0"/>
              </a:spcAft>
              <a:buClrTx/>
              <a:buSzTx/>
              <a:buFontTx/>
              <a:buChar char="-"/>
              <a:defRPr/>
            </a:pPr>
            <a:endParaRPr lang="en-AU" sz="1100" i="0" dirty="0"/>
          </a:p>
          <a:p>
            <a:pPr marL="0" marR="0" lvl="0" indent="0" algn="l" defTabSz="914400" rtl="0" eaLnBrk="1" fontAlgn="auto" latinLnBrk="0" hangingPunct="1">
              <a:lnSpc>
                <a:spcPct val="100000"/>
              </a:lnSpc>
              <a:spcBef>
                <a:spcPct val="0"/>
              </a:spcBef>
              <a:spcAft>
                <a:spcPct val="0"/>
              </a:spcAft>
              <a:buClrTx/>
              <a:buSzTx/>
              <a:buFontTx/>
              <a:buNone/>
              <a:defRPr/>
            </a:pPr>
            <a:r>
              <a:rPr lang="es-419" sz="1100" i="1" dirty="0"/>
              <a:t>[Fuente:</a:t>
            </a:r>
          </a:p>
          <a:p>
            <a:pPr marL="0" marR="0" lvl="0" indent="0" algn="l" defTabSz="914400" rtl="0" eaLnBrk="1" fontAlgn="auto" latinLnBrk="0" hangingPunct="1">
              <a:lnSpc>
                <a:spcPct val="100000"/>
              </a:lnSpc>
              <a:spcBef>
                <a:spcPct val="0"/>
              </a:spcBef>
              <a:spcAft>
                <a:spcPct val="0"/>
              </a:spcAft>
              <a:buClrTx/>
              <a:buSzTx/>
              <a:buFontTx/>
              <a:buNone/>
              <a:defRPr/>
            </a:pPr>
            <a:r>
              <a:rPr lang="es-419" sz="1100" i="1" dirty="0"/>
              <a:t>(1) Encuesta a los directores ejecutivos de </a:t>
            </a:r>
            <a:r>
              <a:rPr lang="es-419" sz="1100" i="1" dirty="0" err="1"/>
              <a:t>Fortune</a:t>
            </a:r>
            <a:r>
              <a:rPr lang="es-419" sz="1100" i="1" dirty="0"/>
              <a:t> 500: ¿Cómo afrontan las mayores empresas de Estados Unidos la pandemia del coronavirus? [14 de mayo de 2020] </a:t>
            </a:r>
          </a:p>
          <a:p>
            <a:pPr marL="0" marR="0" lvl="0" indent="0" algn="l" defTabSz="914400" rtl="0" eaLnBrk="1" fontAlgn="auto" latinLnBrk="0" hangingPunct="1">
              <a:lnSpc>
                <a:spcPct val="100000"/>
              </a:lnSpc>
              <a:spcBef>
                <a:spcPct val="0"/>
              </a:spcBef>
              <a:spcAft>
                <a:spcPct val="0"/>
              </a:spcAft>
              <a:buClrTx/>
              <a:buSzTx/>
              <a:buFontTx/>
              <a:buNone/>
              <a:defRPr/>
            </a:pPr>
            <a:r>
              <a:rPr lang="es-419" sz="1100" i="1" dirty="0"/>
              <a:t>(2) I</a:t>
            </a:r>
            <a:r>
              <a:rPr lang="es-419" sz="1100" i="1" dirty="0">
                <a:effectLst/>
              </a:rPr>
              <a:t>nforme Los agentes de transformación de </a:t>
            </a:r>
            <a:r>
              <a:rPr lang="es-419" sz="1100" i="1" dirty="0" err="1">
                <a:effectLst/>
              </a:rPr>
              <a:t>AppDynamics</a:t>
            </a:r>
            <a:r>
              <a:rPr lang="es-419" sz="1100" i="1" dirty="0">
                <a:effectLst/>
              </a:rPr>
              <a:t> [26 de mayo de 2020]</a:t>
            </a:r>
            <a:br>
              <a:rPr lang="en-AU" sz="1100" i="1" dirty="0"/>
            </a:br>
            <a:r>
              <a:rPr lang="es-419" sz="1100" i="1" dirty="0"/>
              <a:t>(3) EL AUGE DEL LUGAR DE TRABAJO HÍBRIDO, Encuesta global de ejecutivos, expertos en experiencia de los empleados y trabajadores del conocimiento, Dimensional </a:t>
            </a:r>
            <a:r>
              <a:rPr lang="es-419" sz="1100" i="1" dirty="0" err="1"/>
              <a:t>Research</a:t>
            </a:r>
            <a:r>
              <a:rPr lang="es-419" sz="1100" i="1" dirty="0"/>
              <a:t>, patrocinado por Cisco, octubre de 2020 </a:t>
            </a:r>
          </a:p>
          <a:p>
            <a:pPr marL="0" marR="0" lvl="0" indent="0" algn="l" defTabSz="914400" rtl="0" eaLnBrk="1" fontAlgn="auto" latinLnBrk="0" hangingPunct="1">
              <a:lnSpc>
                <a:spcPct val="100000"/>
              </a:lnSpc>
              <a:spcBef>
                <a:spcPct val="0"/>
              </a:spcBef>
              <a:spcAft>
                <a:spcPct val="0"/>
              </a:spcAft>
              <a:buClrTx/>
              <a:buSzTx/>
              <a:buFontTx/>
              <a:buNone/>
              <a:defRPr/>
            </a:pPr>
            <a:r>
              <a:rPr lang="es-419" sz="1100" i="1" dirty="0"/>
              <a:t>https://www.cisco.com/c/dam/en/us/products/collateral/collaboration-endpoints/global-workforce-survey.pdf </a:t>
            </a:r>
          </a:p>
          <a:p>
            <a:pPr marL="0" marR="0" lvl="0" indent="0" algn="l" defTabSz="914400" rtl="0" eaLnBrk="1" fontAlgn="auto" latinLnBrk="0" hangingPunct="1">
              <a:lnSpc>
                <a:spcPct val="100000"/>
              </a:lnSpc>
              <a:spcBef>
                <a:spcPct val="0"/>
              </a:spcBef>
              <a:spcAft>
                <a:spcPct val="0"/>
              </a:spcAft>
              <a:buClrTx/>
              <a:buSzTx/>
              <a:buFontTx/>
              <a:buNone/>
              <a:defRPr/>
            </a:pPr>
            <a:r>
              <a:rPr lang="es-419" sz="1100" i="1" dirty="0"/>
              <a:t>(4) Más allá de la tecnología: la creciente demanda de habilidades de TI en sectores no tecnológicos, agosto de 2019</a:t>
            </a:r>
            <a:br>
              <a:rPr lang="en-US" sz="1100" i="1" dirty="0"/>
            </a:br>
            <a:r>
              <a:rPr lang="es-419" sz="1100" i="1" dirty="0"/>
              <a:t>https://www.burning-glass.com/research-project/beyond-tech/</a:t>
            </a:r>
          </a:p>
        </p:txBody>
      </p:sp>
      <p:sp>
        <p:nvSpPr>
          <p:cNvPr id="4" name="Slide Number Placeholder 3"/>
          <p:cNvSpPr>
            <a:spLocks noGrp="1"/>
          </p:cNvSpPr>
          <p:nvPr>
            <p:ph type="sldNum" sz="quarter" idx="10"/>
          </p:nvPr>
        </p:nvSpPr>
        <p:spPr/>
        <p:txBody>
          <a:bodyPr/>
          <a:lstStyle/>
          <a:p>
            <a:pPr rtl="0">
              <a:defRPr/>
            </a:pPr>
            <a:fld id="{F97A1FA6-25DE-9E4E-A34D-CF67DE7DBDC7}" type="slidenum">
              <a:rPr/>
              <a:pPr>
                <a:defRPr/>
              </a:pPr>
              <a:t>6</a:t>
            </a:fld>
            <a:endParaRPr/>
          </a:p>
        </p:txBody>
      </p:sp>
    </p:spTree>
    <p:extLst>
      <p:ext uri="{BB962C8B-B14F-4D97-AF65-F5344CB8AC3E}">
        <p14:creationId xmlns:p14="http://schemas.microsoft.com/office/powerpoint/2010/main" val="3804959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419" sz="1100" i="1" dirty="0"/>
              <a:t>[Objetivo de la diapositiva: mostrar el vínculo de </a:t>
            </a:r>
            <a:r>
              <a:rPr lang="es-419" sz="1100" i="1" dirty="0" err="1"/>
              <a:t>NetAcad</a:t>
            </a:r>
            <a:r>
              <a:rPr lang="es-419" sz="1100" i="1" dirty="0"/>
              <a:t> con la reducción de la prioridad de desempleo: 3 habilidades principales para oportunidades laborales].</a:t>
            </a:r>
          </a:p>
          <a:p>
            <a:endParaRPr lang="en-US" sz="1100" kern="1200" dirty="0">
              <a:solidFill>
                <a:schemeClr val="tx1"/>
              </a:solidFill>
              <a:effectLst/>
              <a:ea typeface="ＭＳ Ｐゴシック" charset="0"/>
              <a:cs typeface="ＭＳ Ｐゴシック" charset="0"/>
            </a:endParaRPr>
          </a:p>
          <a:p>
            <a:pPr rtl="0"/>
            <a:r>
              <a:rPr lang="es-419" sz="1100" kern="1200" dirty="0">
                <a:solidFill>
                  <a:schemeClr val="tx1"/>
                </a:solidFill>
                <a:effectLst/>
                <a:ea typeface="ＭＳ Ｐゴシック" charset="0"/>
                <a:cs typeface="ＭＳ Ｐゴシック" charset="0"/>
              </a:rPr>
              <a:t>Uno de los desarrollos interesantes que está generando esta brecha de habilidades tecnológicas son las oportunidades laborales más amplias para empleos de nivel básico en sectores no tecnológicos que no requieren necesariamente títulos o amplia experiencia laboral. </a:t>
            </a:r>
          </a:p>
          <a:p>
            <a:endParaRPr lang="en-US" sz="1100" kern="1200" dirty="0">
              <a:solidFill>
                <a:schemeClr val="tx1"/>
              </a:solidFill>
              <a:effectLst/>
              <a:ea typeface="ＭＳ Ｐゴシック" charset="0"/>
              <a:cs typeface="ＭＳ Ｐゴシック" charset="0"/>
            </a:endParaRPr>
          </a:p>
          <a:p>
            <a:pPr rtl="0"/>
            <a:r>
              <a:rPr lang="es-419" sz="1100" kern="1200" dirty="0">
                <a:solidFill>
                  <a:schemeClr val="tx1"/>
                </a:solidFill>
                <a:effectLst/>
                <a:ea typeface="ＭＳ Ｐゴシック" charset="0"/>
                <a:cs typeface="ＭＳ Ｐゴシック" charset="0"/>
              </a:rPr>
              <a:t>Por lo tanto, ahora los estudiantes pueden ingresar a trabajos de tecnología a través de una variedad de opciones. Profundizaremos sobre este tema en un momento, pero las principales habilidades tecnológicas para las oportunidades laborales están en programación, soporte de TI y ciberseguridad.</a:t>
            </a:r>
          </a:p>
          <a:p>
            <a:endParaRPr lang="en-US" sz="1100" kern="1200" dirty="0">
              <a:solidFill>
                <a:schemeClr val="tx1"/>
              </a:solidFill>
              <a:effectLst/>
              <a:ea typeface="ＭＳ Ｐゴシック" charset="0"/>
              <a:cs typeface="ＭＳ Ｐゴシック" charset="0"/>
            </a:endParaRPr>
          </a:p>
          <a:p>
            <a:pPr rtl="0"/>
            <a:r>
              <a:rPr lang="es-419" sz="1100" kern="1200" dirty="0">
                <a:solidFill>
                  <a:schemeClr val="tx1"/>
                </a:solidFill>
                <a:effectLst/>
                <a:ea typeface="ＭＳ Ｐゴシック" charset="0"/>
                <a:cs typeface="ＭＳ Ｐゴシック" charset="0"/>
              </a:rPr>
              <a:t>[Más información]</a:t>
            </a:r>
          </a:p>
          <a:p>
            <a:pPr rtl="0"/>
            <a:r>
              <a:rPr lang="es-419" sz="1100" kern="1200" dirty="0">
                <a:solidFill>
                  <a:schemeClr val="tx1"/>
                </a:solidFill>
                <a:effectLst/>
                <a:ea typeface="ＭＳ Ｐゴシック" charset="0"/>
                <a:cs typeface="ＭＳ Ｐゴシック" charset="0"/>
              </a:rPr>
              <a:t>Los trabajos de TI de nivel básico en sectores no tecnológicos son más accesibles.</a:t>
            </a:r>
          </a:p>
          <a:p>
            <a:pPr rtl="0"/>
            <a:r>
              <a:rPr lang="es-419" sz="1100" kern="1200" dirty="0">
                <a:solidFill>
                  <a:schemeClr val="tx1"/>
                </a:solidFill>
                <a:effectLst/>
                <a:ea typeface="ＭＳ Ｐゴシック" charset="0"/>
                <a:cs typeface="ＭＳ Ｐゴシック" charset="0"/>
              </a:rPr>
              <a:t>Los sectores no tecnológicos tienen menos probabilidades de requerir experiencia para puestos de trabajo de TI de nivel básico en sectores no tecnológicos.</a:t>
            </a:r>
          </a:p>
          <a:p>
            <a:pPr rtl="0"/>
            <a:r>
              <a:rPr lang="es-419" sz="1100" kern="1200" dirty="0">
                <a:solidFill>
                  <a:schemeClr val="tx1"/>
                </a:solidFill>
                <a:effectLst/>
                <a:ea typeface="ＭＳ Ｐゴシック" charset="0"/>
                <a:cs typeface="ＭＳ Ｐゴシック" charset="0"/>
              </a:rPr>
              <a:t>Esto los hace más accesibles y requieren solo 0 a 2 años de experiencia en comparación con el 85 % de los trabajos de TI que requieren un título. </a:t>
            </a:r>
          </a:p>
          <a:p>
            <a:pPr rtl="0"/>
            <a:r>
              <a:rPr lang="es-419" sz="1100" kern="1200" dirty="0">
                <a:solidFill>
                  <a:schemeClr val="tx1"/>
                </a:solidFill>
                <a:effectLst/>
                <a:ea typeface="ＭＳ Ｐゴシック" charset="0"/>
                <a:cs typeface="ＭＳ Ｐゴシック" charset="0"/>
              </a:rPr>
              <a:t>Los trabajos de TI pagan considerablemente más.</a:t>
            </a:r>
          </a:p>
          <a:p>
            <a:pPr rtl="0"/>
            <a:r>
              <a:rPr lang="es-419" sz="1100" kern="1200" dirty="0">
                <a:solidFill>
                  <a:schemeClr val="tx1"/>
                </a:solidFill>
                <a:effectLst/>
                <a:ea typeface="ＭＳ Ｐゴシック" charset="0"/>
                <a:cs typeface="ＭＳ Ｐゴシック" charset="0"/>
              </a:rPr>
              <a:t>Sin importar el sector, al menos, USD 20 000 al año. </a:t>
            </a:r>
          </a:p>
          <a:p>
            <a:pPr rtl="0"/>
            <a:r>
              <a:rPr lang="es-419" sz="1100" kern="1200" dirty="0">
                <a:solidFill>
                  <a:schemeClr val="tx1"/>
                </a:solidFill>
                <a:effectLst/>
                <a:ea typeface="ＭＳ Ｐゴシック" charset="0"/>
                <a:cs typeface="ＭＳ Ｐゴシック" charset="0"/>
              </a:rPr>
              <a:t>"Un trabajador de TI ganará un 600 % más que un trabajador que recibe el salario mínimo".</a:t>
            </a:r>
          </a:p>
          <a:p>
            <a:pPr rtl="0"/>
            <a:r>
              <a:rPr lang="es-419" sz="1100" kern="1200" dirty="0">
                <a:solidFill>
                  <a:schemeClr val="tx1"/>
                </a:solidFill>
                <a:effectLst/>
                <a:ea typeface="ＭＳ Ｐゴシック" charset="0"/>
                <a:cs typeface="ＭＳ Ｐゴシック" charset="0"/>
              </a:rPr>
              <a:t>(Más allá de la tecnología: la creciente demanda de habilidades de TI en sectores no tecnológicos, Oracle y </a:t>
            </a:r>
            <a:r>
              <a:rPr lang="es-419" sz="1100" kern="1200" dirty="0" err="1">
                <a:solidFill>
                  <a:schemeClr val="tx1"/>
                </a:solidFill>
                <a:effectLst/>
                <a:ea typeface="ＭＳ Ｐゴシック" charset="0"/>
                <a:cs typeface="ＭＳ Ｐゴシック" charset="0"/>
              </a:rPr>
              <a:t>Burning</a:t>
            </a:r>
            <a:r>
              <a:rPr lang="es-419" sz="1100" kern="1200" dirty="0">
                <a:solidFill>
                  <a:schemeClr val="tx1"/>
                </a:solidFill>
                <a:effectLst/>
                <a:ea typeface="ＭＳ Ｐゴシック" charset="0"/>
                <a:cs typeface="ＭＳ Ｐゴシック" charset="0"/>
              </a:rPr>
              <a:t> </a:t>
            </a:r>
            <a:r>
              <a:rPr lang="es-419" sz="1100" kern="1200" dirty="0" err="1">
                <a:solidFill>
                  <a:schemeClr val="tx1"/>
                </a:solidFill>
                <a:effectLst/>
                <a:ea typeface="ＭＳ Ｐゴシック" charset="0"/>
                <a:cs typeface="ＭＳ Ｐゴシック" charset="0"/>
              </a:rPr>
              <a:t>Glass</a:t>
            </a:r>
            <a:r>
              <a:rPr lang="es-419" sz="1100" kern="1200" dirty="0">
                <a:solidFill>
                  <a:schemeClr val="tx1"/>
                </a:solidFill>
                <a:effectLst/>
                <a:ea typeface="ＭＳ Ｐゴシック" charset="0"/>
                <a:cs typeface="ＭＳ Ｐゴシック" charset="0"/>
              </a:rPr>
              <a:t> Technologies, agosto de 2019)</a:t>
            </a:r>
          </a:p>
          <a:p>
            <a:pPr rtl="0"/>
            <a:r>
              <a:rPr lang="es-419" sz="1100" kern="1200" dirty="0">
                <a:solidFill>
                  <a:schemeClr val="tx1"/>
                </a:solidFill>
                <a:effectLst/>
                <a:ea typeface="ＭＳ Ｐゴシック" charset="0"/>
                <a:cs typeface="ＭＳ Ｐゴシック" charset="0"/>
              </a:rPr>
              <a:t>(Más allá de la tecnología: la creciente demanda de habilidades de TI en sectores no tecnológicos, Oracle y </a:t>
            </a:r>
            <a:r>
              <a:rPr lang="es-419" sz="1100" kern="1200" dirty="0" err="1">
                <a:solidFill>
                  <a:schemeClr val="tx1"/>
                </a:solidFill>
                <a:effectLst/>
                <a:ea typeface="ＭＳ Ｐゴシック" charset="0"/>
                <a:cs typeface="ＭＳ Ｐゴシック" charset="0"/>
              </a:rPr>
              <a:t>Burning</a:t>
            </a:r>
            <a:r>
              <a:rPr lang="es-419" sz="1100" kern="1200" dirty="0">
                <a:solidFill>
                  <a:schemeClr val="tx1"/>
                </a:solidFill>
                <a:effectLst/>
                <a:ea typeface="ＭＳ Ｐゴシック" charset="0"/>
                <a:cs typeface="ＭＳ Ｐゴシック" charset="0"/>
              </a:rPr>
              <a:t> </a:t>
            </a:r>
            <a:r>
              <a:rPr lang="es-419" sz="1100" kern="1200" dirty="0" err="1">
                <a:solidFill>
                  <a:schemeClr val="tx1"/>
                </a:solidFill>
                <a:effectLst/>
                <a:ea typeface="ＭＳ Ｐゴシック" charset="0"/>
                <a:cs typeface="ＭＳ Ｐゴシック" charset="0"/>
              </a:rPr>
              <a:t>Glass</a:t>
            </a:r>
            <a:r>
              <a:rPr lang="es-419" sz="1100" kern="1200" dirty="0">
                <a:solidFill>
                  <a:schemeClr val="tx1"/>
                </a:solidFill>
                <a:effectLst/>
                <a:ea typeface="ＭＳ Ｐゴシック" charset="0"/>
                <a:cs typeface="ＭＳ Ｐゴシック" charset="0"/>
              </a:rPr>
              <a:t> Technologies, agosto de 2019)</a:t>
            </a:r>
          </a:p>
          <a:p>
            <a:endParaRPr lang="en-AU" sz="1100" kern="1200" dirty="0">
              <a:solidFill>
                <a:schemeClr val="tx1"/>
              </a:solidFill>
              <a:effectLst/>
              <a:ea typeface="ＭＳ Ｐゴシック" charset="0"/>
              <a:cs typeface="ＭＳ Ｐゴシック" charset="0"/>
            </a:endParaRPr>
          </a:p>
          <a:p>
            <a:endParaRPr lang="en-AU" sz="1100" kern="1200" dirty="0">
              <a:solidFill>
                <a:schemeClr val="tx1"/>
              </a:solidFill>
              <a:effectLst/>
              <a:ea typeface="ＭＳ Ｐゴシック" charset="0"/>
              <a:cs typeface="ＭＳ Ｐゴシック" charset="0"/>
            </a:endParaRPr>
          </a:p>
          <a:p>
            <a:endParaRPr lang="en-AU" sz="1100" kern="1200" dirty="0">
              <a:solidFill>
                <a:schemeClr val="tx1"/>
              </a:solidFill>
              <a:effectLst/>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defRPr/>
            </a:pPr>
            <a:endParaRPr lang="en-AU" sz="1100" dirty="0"/>
          </a:p>
          <a:p>
            <a:endParaRPr lang="en-US" sz="11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7</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1043152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483100"/>
          </a:xfrm>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419" sz="1100" i="1" dirty="0"/>
              <a:t>[Objetivo de la diapositiva: expansión de la educación para crear capacidad en capital humano]</a:t>
            </a:r>
          </a:p>
          <a:p>
            <a:endParaRPr lang="en-US" sz="1100" dirty="0"/>
          </a:p>
          <a:p>
            <a:pPr rtl="0"/>
            <a:r>
              <a:rPr lang="es-419" sz="1100" dirty="0"/>
              <a:t>La forma en que podemos abordar estas deficiencias de habilidades y crear seguridad laboral es a través del desarrollo del capital humano.</a:t>
            </a:r>
          </a:p>
          <a:p>
            <a:endParaRPr lang="en-US" sz="1100" dirty="0"/>
          </a:p>
          <a:p>
            <a:pPr rtl="0"/>
            <a:r>
              <a:rPr lang="es-419" sz="1100" b="1" dirty="0"/>
              <a:t>Juntos, y en asociación, </a:t>
            </a:r>
            <a:r>
              <a:rPr lang="es-419" sz="1100" dirty="0"/>
              <a:t>tenemos la oportunidad de ayudar a los países a aprovechar su base de talentos y poner la educación a disposición de personas que quizás no hayan tenido la capacidad de acceder a una educación de calidad por cualquier motivo en el pasado.</a:t>
            </a:r>
          </a:p>
          <a:p>
            <a:endParaRPr lang="en-US" sz="1100" dirty="0"/>
          </a:p>
          <a:p>
            <a:pPr marL="0" marR="0" lvl="0" indent="0" algn="l" defTabSz="914400" rtl="0" eaLnBrk="1" fontAlgn="auto" latinLnBrk="0" hangingPunct="1">
              <a:lnSpc>
                <a:spcPct val="100000"/>
              </a:lnSpc>
              <a:spcBef>
                <a:spcPct val="0"/>
              </a:spcBef>
              <a:spcAft>
                <a:spcPct val="0"/>
              </a:spcAft>
              <a:buClrTx/>
              <a:buSzTx/>
              <a:buFontTx/>
              <a:buNone/>
              <a:defRPr/>
            </a:pPr>
            <a:r>
              <a:rPr lang="es-419" sz="1100" dirty="0"/>
              <a:t>Es mejor para el individuo y sus familias, es mejor para la comunidad y es mejor para la nación, ya que la educación está vinculada al crecimiento del PIB.</a:t>
            </a:r>
          </a:p>
          <a:p>
            <a:endParaRPr lang="en-US" sz="1100" dirty="0"/>
          </a:p>
          <a:p>
            <a:pPr rtl="0"/>
            <a:r>
              <a:rPr lang="es-419" sz="1100" dirty="0"/>
              <a:t>Así como dice la oradora futurista y educadora Heather </a:t>
            </a:r>
            <a:r>
              <a:rPr lang="es-419" sz="1100" dirty="0" err="1"/>
              <a:t>McGowan</a:t>
            </a:r>
            <a:r>
              <a:rPr lang="es-419" sz="1100" dirty="0"/>
              <a:t>: "Y eso es mejor para toda la humanidad"</a:t>
            </a:r>
            <a:br>
              <a:rPr lang="en-US" sz="1100" dirty="0"/>
            </a:br>
            <a:br>
              <a:rPr lang="en-US" sz="1100" dirty="0"/>
            </a:br>
            <a:r>
              <a:rPr lang="es-419" sz="1100" dirty="0"/>
              <a:t>[PAUSA]</a:t>
            </a:r>
          </a:p>
          <a:p>
            <a:endParaRPr lang="en-US" sz="1100" dirty="0"/>
          </a:p>
          <a:p>
            <a:pPr marL="0" marR="0" lvl="0" indent="0" algn="l" defTabSz="914400" rtl="0" eaLnBrk="1" fontAlgn="auto" latinLnBrk="0" hangingPunct="1">
              <a:lnSpc>
                <a:spcPct val="100000"/>
              </a:lnSpc>
              <a:spcBef>
                <a:spcPct val="0"/>
              </a:spcBef>
              <a:spcAft>
                <a:spcPct val="0"/>
              </a:spcAft>
              <a:buClrTx/>
              <a:buSzTx/>
              <a:buFontTx/>
              <a:buNone/>
              <a:defRPr/>
            </a:pPr>
            <a:endParaRPr lang="en-US" sz="1100" i="1" dirty="0"/>
          </a:p>
          <a:p>
            <a:pPr marL="0" marR="0" lvl="0" indent="0" algn="l" defTabSz="914400" rtl="0" eaLnBrk="1" fontAlgn="auto" latinLnBrk="0" hangingPunct="1">
              <a:lnSpc>
                <a:spcPct val="100000"/>
              </a:lnSpc>
              <a:spcBef>
                <a:spcPct val="0"/>
              </a:spcBef>
              <a:spcAft>
                <a:spcPct val="0"/>
              </a:spcAft>
              <a:buClrTx/>
              <a:buSzTx/>
              <a:buFontTx/>
              <a:buNone/>
              <a:defRPr/>
            </a:pPr>
            <a:r>
              <a:rPr lang="es-419" sz="1100" i="1" dirty="0"/>
              <a:t>Fuentes:</a:t>
            </a:r>
            <a:br>
              <a:rPr lang="en-US" sz="1100" i="1" dirty="0"/>
            </a:br>
            <a:r>
              <a:rPr lang="es-419" sz="1100" i="1" dirty="0">
                <a:cs typeface="CiscoSansTT" panose="020B0503020201020303" pitchFamily="34" charset="0"/>
              </a:rPr>
              <a:t>https://newsroom.cisco.com/feature-content?type=webcontent&amp;articleId=2169606</a:t>
            </a:r>
          </a:p>
          <a:p>
            <a:endParaRPr lang="en-AU" sz="11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8</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2375449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419" sz="1100" b="0" i="1">
                <a:solidFill>
                  <a:srgbClr val="000000"/>
                </a:solidFill>
                <a:effectLst/>
              </a:rPr>
              <a:t>[Objetivo de la diapositiva: visión de Cisco Networking Academy: enfoque en la responsabilidad social corporativa (CRS)]</a:t>
            </a:r>
          </a:p>
          <a:p>
            <a:pPr algn="l" rtl="0" fontAlgn="base"/>
            <a:endParaRPr lang="en-US" sz="1100" b="0" i="0">
              <a:solidFill>
                <a:srgbClr val="000000"/>
              </a:solidFill>
              <a:effectLst/>
            </a:endParaRPr>
          </a:p>
          <a:p>
            <a:pPr algn="l" rtl="0" fontAlgn="base"/>
            <a:r>
              <a:rPr lang="es-419" sz="1100" b="0" i="0">
                <a:solidFill>
                  <a:srgbClr val="000000"/>
                </a:solidFill>
                <a:effectLst/>
              </a:rPr>
              <a:t>Por lo tanto, </a:t>
            </a:r>
            <a:r>
              <a:rPr lang="es-419" sz="1100" b="1" i="0">
                <a:solidFill>
                  <a:srgbClr val="000000"/>
                </a:solidFill>
                <a:effectLst/>
              </a:rPr>
              <a:t>nuestra visión</a:t>
            </a:r>
            <a:r>
              <a:rPr lang="es-419" sz="1100" b="0" i="0">
                <a:solidFill>
                  <a:srgbClr val="000000"/>
                </a:solidFill>
                <a:effectLst/>
              </a:rPr>
              <a:t> en Cisco Networking Academy es empoderar a todas las personas con posibilidades profesionales mediante la transformación de la vida de los alumnos, los educadores y las comunidades a través del poder de la tecnología, la educación y las oportunidades profesionales.  </a:t>
            </a:r>
          </a:p>
          <a:p>
            <a:pPr algn="l" rtl="0" fontAlgn="base"/>
            <a:endParaRPr lang="en-US" sz="1100" b="0" i="0">
              <a:solidFill>
                <a:srgbClr val="000000"/>
              </a:solidFill>
              <a:effectLst/>
            </a:endParaRPr>
          </a:p>
          <a:p>
            <a:pPr algn="l" rtl="0" fontAlgn="base"/>
            <a:r>
              <a:rPr lang="es-419" sz="1100" b="0" i="0">
                <a:solidFill>
                  <a:srgbClr val="000000"/>
                </a:solidFill>
                <a:effectLst/>
              </a:rPr>
              <a:t>Ofrecemos </a:t>
            </a:r>
            <a:r>
              <a:rPr lang="es-419" sz="1100" b="1" i="0">
                <a:solidFill>
                  <a:srgbClr val="000000"/>
                </a:solidFill>
                <a:effectLst/>
              </a:rPr>
              <a:t>acceso inclusivo </a:t>
            </a:r>
            <a:r>
              <a:rPr lang="es-419" sz="1100" b="0" i="0">
                <a:solidFill>
                  <a:srgbClr val="000000"/>
                </a:solidFill>
                <a:effectLst/>
              </a:rPr>
              <a:t>en todo el mundo, brindamos los mejores estándares y educamos para el presente y el futuro mediante la enseñanza de nuevas habilidades, la recapacitación y la mejora de las habilidades para los trabajos del futuro. </a:t>
            </a:r>
          </a:p>
          <a:p>
            <a:pPr algn="l" rtl="0" fontAlgn="base"/>
            <a:endParaRPr lang="en-US" sz="1100" b="0" i="0">
              <a:solidFill>
                <a:srgbClr val="000000"/>
              </a:solidFill>
              <a:effectLst/>
            </a:endParaRPr>
          </a:p>
          <a:p>
            <a:pPr algn="l" rtl="0" fontAlgn="base"/>
            <a:r>
              <a:rPr lang="es-419" sz="1100" b="0" i="0">
                <a:solidFill>
                  <a:srgbClr val="000000"/>
                </a:solidFill>
                <a:effectLst/>
              </a:rPr>
              <a:t>Combinamos todo para el alumno, y brindamos oportunidades laborales claras, con asociaciones poderosas que realmente conocen la educación y comparten el compromiso de Cisco de crear un futuro inclusivo para todos. </a:t>
            </a:r>
          </a:p>
          <a:p>
            <a:pPr algn="l" rtl="0" fontAlgn="base"/>
            <a:r>
              <a:rPr lang="es-419" sz="1100" b="0" i="0">
                <a:solidFill>
                  <a:srgbClr val="000000"/>
                </a:solidFill>
                <a:effectLst/>
              </a:rPr>
              <a:t> </a:t>
            </a:r>
          </a:p>
          <a:p>
            <a:pPr algn="l" rtl="0" fontAlgn="base"/>
            <a:endParaRPr lang="en-US" sz="1100" b="0" i="0">
              <a:effectLst/>
            </a:endParaRPr>
          </a:p>
          <a:p>
            <a:pPr algn="l" rtl="0" fontAlgn="base"/>
            <a:endParaRPr lang="en-US" sz="1100" b="0" i="0">
              <a:effectLs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9</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6808353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a:t>Speaker Name</a:t>
            </a:r>
            <a:endParaRPr lang="en-US"/>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smtClean="0">
                <a:solidFill>
                  <a:schemeClr val="bg1"/>
                </a:solidFill>
                <a:latin typeface="+mn-lt"/>
                <a:ea typeface="+mn-ea"/>
                <a:cs typeface="CiscoSansTT ExtraLight"/>
              </a:defRPr>
            </a:lvl1pPr>
            <a:lvl2pPr>
              <a:buFontTx/>
              <a:buNone/>
              <a:defRPr lang="en-US" sz="1500" kern="1200" smtClean="0">
                <a:solidFill>
                  <a:schemeClr val="bg1"/>
                </a:solidFill>
                <a:latin typeface="+mj-lt"/>
                <a:ea typeface="+mn-ea"/>
                <a:cs typeface="+mn-cs"/>
              </a:defRPr>
            </a:lvl2pPr>
            <a:lvl3pPr>
              <a:buFontTx/>
              <a:buNone/>
              <a:defRPr lang="en-US" sz="1500" kern="1200" smtClean="0">
                <a:solidFill>
                  <a:schemeClr val="bg1"/>
                </a:solidFill>
                <a:latin typeface="+mj-lt"/>
                <a:ea typeface="+mn-ea"/>
                <a:cs typeface="+mn-cs"/>
              </a:defRPr>
            </a:lvl3pPr>
            <a:lvl4pPr>
              <a:buFontTx/>
              <a:buNone/>
              <a:defRPr lang="en-US" sz="1500" kern="1200" smtClean="0">
                <a:solidFill>
                  <a:schemeClr val="bg1"/>
                </a:solidFill>
                <a:latin typeface="+mj-lt"/>
                <a:ea typeface="+mn-ea"/>
                <a:cs typeface="+mn-cs"/>
              </a:defRPr>
            </a:lvl4pPr>
            <a:lvl5pPr>
              <a:buFontTx/>
              <a:buNone/>
              <a:defRPr lang="en-US" sz="1500" kern="1200" smtClean="0">
                <a:solidFill>
                  <a:schemeClr val="bg1"/>
                </a:solidFill>
                <a:latin typeface="+mj-lt"/>
                <a:ea typeface="+mn-ea"/>
                <a:cs typeface="+mn-cs"/>
              </a:defRPr>
            </a:lvl5pPr>
          </a:lstStyle>
          <a:p>
            <a:pPr lvl="0"/>
            <a:r>
              <a:rPr lang="en-GB"/>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smtClean="0">
                <a:solidFill>
                  <a:schemeClr val="bg1"/>
                </a:solidFill>
                <a:latin typeface="+mn-lt"/>
                <a:ea typeface="+mn-ea"/>
                <a:cs typeface="CiscoSansTT ExtraLight"/>
              </a:defRPr>
            </a:lvl1pPr>
            <a:lvl2pPr>
              <a:buFontTx/>
              <a:buNone/>
              <a:defRPr lang="en-US" sz="1500" kern="1200" smtClean="0">
                <a:solidFill>
                  <a:schemeClr val="bg1"/>
                </a:solidFill>
                <a:latin typeface="+mj-lt"/>
                <a:ea typeface="+mn-ea"/>
                <a:cs typeface="+mn-cs"/>
              </a:defRPr>
            </a:lvl2pPr>
            <a:lvl3pPr>
              <a:buFontTx/>
              <a:buNone/>
              <a:defRPr lang="en-US" sz="1500" kern="1200" smtClean="0">
                <a:solidFill>
                  <a:schemeClr val="bg1"/>
                </a:solidFill>
                <a:latin typeface="+mj-lt"/>
                <a:ea typeface="+mn-ea"/>
                <a:cs typeface="+mn-cs"/>
              </a:defRPr>
            </a:lvl3pPr>
            <a:lvl4pPr>
              <a:buFontTx/>
              <a:buNone/>
              <a:defRPr lang="en-US" sz="1500" kern="1200" smtClean="0">
                <a:solidFill>
                  <a:schemeClr val="bg1"/>
                </a:solidFill>
                <a:latin typeface="+mj-lt"/>
                <a:ea typeface="+mn-ea"/>
                <a:cs typeface="+mn-cs"/>
              </a:defRPr>
            </a:lvl4pPr>
            <a:lvl5pPr>
              <a:buFontTx/>
              <a:buNone/>
              <a:defRPr lang="en-US" sz="1500" kern="1200" smtClean="0">
                <a:solidFill>
                  <a:schemeClr val="bg1"/>
                </a:solidFill>
                <a:latin typeface="+mj-lt"/>
                <a:ea typeface="+mn-ea"/>
                <a:cs typeface="+mn-cs"/>
              </a:defRPr>
            </a:lvl5pPr>
          </a:lstStyle>
          <a:p>
            <a:pPr lvl="0"/>
            <a:r>
              <a:rPr lang="en-GB"/>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itchFamily="34" charset="0"/>
              <a:buNone/>
              <a:defRPr sz="4000" b="0" i="0" spc="0" baseline="0">
                <a:solidFill>
                  <a:schemeClr val="bg1"/>
                </a:solidFill>
                <a:latin typeface="+mj-lt"/>
                <a:cs typeface="CiscoSansTT ExtraLight"/>
              </a:defRPr>
            </a:lvl1pPr>
          </a:lstStyle>
          <a:p>
            <a:r>
              <a:rPr lang="en-GB"/>
              <a:t>Presentation Title Goes Here</a:t>
            </a:r>
            <a:endParaRPr lang="en-US"/>
          </a:p>
        </p:txBody>
      </p:sp>
      <p:pic>
        <p:nvPicPr>
          <p:cNvPr id="30" name="Picture 29">
            <a:extLst>
              <a:ext uri="{FF2B5EF4-FFF2-40B4-BE49-F238E27FC236}">
                <a16:creationId xmlns:a16="http://schemas.microsoft.com/office/drawing/2014/main" id="{E86B9FA2-4AF2-7844-9337-F5E73A739D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63292" y="384940"/>
            <a:ext cx="2770008" cy="426983"/>
          </a:xfrm>
          <a:prstGeom prst="rect">
            <a:avLst/>
          </a:prstGeom>
        </p:spPr>
      </p:pic>
    </p:spTree>
    <p:extLst>
      <p:ext uri="{BB962C8B-B14F-4D97-AF65-F5344CB8AC3E}">
        <p14:creationId xmlns:p14="http://schemas.microsoft.com/office/powerpoint/2010/main" val="2122942396"/>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xmlns:c="http://schemas.openxmlformats.org/drawingml/2006/chart"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a:t>Click to edit Master title style</a:t>
            </a:r>
          </a:p>
        </p:txBody>
      </p:sp>
    </p:spTree>
    <p:extLst>
      <p:ext uri="{BB962C8B-B14F-4D97-AF65-F5344CB8AC3E}">
        <p14:creationId xmlns:p14="http://schemas.microsoft.com/office/powerpoint/2010/main" val="3316443340"/>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ullet_Heavy Text">
    <p:bg>
      <p:bgPr>
        <a:solidFill>
          <a:schemeClr val="bg2"/>
        </a:solidFill>
        <a:effectLst/>
      </p:bgPr>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c15="http://schemas.microsoft.com/office/drawing/2012/chart" xmlns:c="http://schemas.openxmlformats.org/drawingml/2006/chart">
                <a:solidFill>
                  <a:srgbClr val="FFFFFF"/>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c15="http://schemas.microsoft.com/office/drawing/2012/chart" xmlns:c="http://schemas.openxmlformats.org/drawingml/2006/chart" w="9525">
                <a:solidFill>
                  <a:srgbClr val="000000"/>
                </a:solidFill>
                <a:miter lim="800000"/>
                <a:headEnd/>
                <a:tailEnd/>
              </a14:hiddenLine>
            </a:ext>
          </a:extLst>
        </p:spPr>
        <p:txBody>
          <a:bodyPr/>
          <a:lstStyle>
            <a:lvl1pPr>
              <a:defRPr sz="2800">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3088030532"/>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Title only">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724465"/>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489233"/>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lank Slid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2254791"/>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itle and Table">
    <p:bg>
      <p:bgPr>
        <a:solidFill>
          <a:schemeClr val="bg2"/>
        </a:solidFill>
        <a:effectLst/>
      </p:bgPr>
    </p:bg>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201738"/>
            <a:ext cx="8115300" cy="280477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c15="http://schemas.microsoft.com/office/drawing/2012/chart" xmlns:c="http://schemas.openxmlformats.org/drawingml/2006/chart">
                <a:solidFill>
                  <a:srgbClr val="FFFFFF"/>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c15="http://schemas.microsoft.com/office/drawing/2012/chart" xmlns:c="http://schemas.openxmlformats.org/drawingml/2006/chart" w="9525">
                <a:solidFill>
                  <a:srgbClr val="000000"/>
                </a:solidFill>
                <a:miter lim="800000"/>
                <a:headEnd/>
                <a:tailEnd/>
              </a14:hiddenLine>
            </a:ext>
          </a:extLst>
        </p:spPr>
        <p:txBody>
          <a:bodyPr/>
          <a:lstStyle>
            <a:lvl1pPr>
              <a:defRPr sz="2800">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1254563415"/>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hart">
    <p:bg>
      <p:bgPr>
        <a:solidFill>
          <a:schemeClr val="bg2"/>
        </a:solidFill>
        <a:effectLst/>
      </p:bgPr>
    </p:bg>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c15="http://schemas.microsoft.com/office/drawing/2012/chart" xmlns:c="http://schemas.openxmlformats.org/drawingml/2006/chart">
                <a:solidFill>
                  <a:srgbClr val="FFFFFF"/>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c15="http://schemas.microsoft.com/office/drawing/2012/chart" xmlns:c="http://schemas.openxmlformats.org/drawingml/2006/chart"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2369945812"/>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Multi_Slide">
    <p:bg>
      <p:bgPr>
        <a:solidFill>
          <a:schemeClr val="bg2"/>
        </a:solidFill>
        <a:effectLst/>
      </p:bgPr>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201738"/>
            <a:ext cx="8280057" cy="321999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ct val="0"/>
              </a:spcAft>
              <a:buClrTx/>
              <a:buSzTx/>
              <a:buFont typeface="Arial"/>
              <a:buNone/>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c15="http://schemas.microsoft.com/office/drawing/2012/chart" xmlns:c="http://schemas.openxmlformats.org/drawingml/2006/chart">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c15="http://schemas.microsoft.com/office/drawing/2012/chart" xmlns:c="http://schemas.openxmlformats.org/drawingml/2006/chart"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3871826120"/>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Half_Page_Blank">
    <p:bg>
      <p:bgPr>
        <a:solidFill>
          <a:schemeClr val="bg2"/>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2">
                  <a:lumMod val="75000"/>
                </a:schemeClr>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xmlns:c="http://schemas.openxmlformats.org/drawingml/2006/chart"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en-GB"/>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ln>
          <a:effectLst/>
        </p:spPr>
        <p:txBody>
          <a:bodyPr wrap="square" lIns="61586" tIns="30792" rIns="61586" bIns="30792" anchor="b">
            <a:spAutoFit/>
          </a:bodyPr>
          <a:lstStyle/>
          <a:p>
            <a:pPr algn="l" defTabSz="610744" rtl="0" fontAlgn="auto">
              <a:spcBef>
                <a:spcPct val="0"/>
              </a:spcBef>
              <a:spcAft>
                <a:spcPct val="0"/>
              </a:spcAft>
              <a:defRPr/>
            </a:pPr>
            <a:r>
              <a:rPr lang="es-419" sz="600" kern="1200" spc="20" baseline="0">
                <a:solidFill>
                  <a:schemeClr val="bg1"/>
                </a:solidFill>
                <a:latin typeface="+mn-lt"/>
                <a:ea typeface="+mn-ea"/>
                <a:cs typeface="CiscoSans Thin"/>
              </a:rPr>
              <a:t>C97-2556358-00 © 2025 Cisco and/or its affiliates. All rights reserved. Cisco Public</a:t>
            </a:r>
          </a:p>
        </p:txBody>
      </p:sp>
    </p:spTree>
    <p:extLst>
      <p:ext uri="{BB962C8B-B14F-4D97-AF65-F5344CB8AC3E}">
        <p14:creationId xmlns:p14="http://schemas.microsoft.com/office/powerpoint/2010/main" val="3100519972"/>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mc:Fallback>
  </mc:AlternateContent>
  <p:extLst>
    <p:ext uri="{DCECCB84-F9BA-43D5-87BE-67443E8EF086}">
      <p15:sldGuideLst xmlns:p15="http://schemas.microsoft.com/office/powerpoint/2012/main">
        <p15:guide id="2" pos="288" userDrawn="1">
          <p15:clr>
            <a:srgbClr val="FBAE40"/>
          </p15:clr>
        </p15:guide>
        <p15:guide id="3" pos="2598"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Half_Page_Text">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247329"/>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xmlns:c="http://schemas.openxmlformats.org/drawingml/2006/chart"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itchFamily="34" charset="0"/>
              <a:buChar char="•"/>
              <a:tabLst>
                <a:tab pos="228600" algn="l"/>
              </a:tabLst>
              <a:defRPr sz="2400"/>
            </a:lvl1pPr>
            <a:lvl2pPr marL="346075" indent="-171450">
              <a:lnSpc>
                <a:spcPct val="100000"/>
              </a:lnSpc>
              <a:buClr>
                <a:schemeClr val="tx1"/>
              </a:buClr>
              <a:buSzPct val="60000"/>
              <a:buFont typeface="Arial" pitchFamily="34" charset="0"/>
              <a:buChar char="•"/>
              <a:defRPr sz="2400"/>
            </a:lvl2pPr>
            <a:lvl3pPr marL="457200" indent="-117475">
              <a:lnSpc>
                <a:spcPct val="100000"/>
              </a:lnSpc>
              <a:buClr>
                <a:schemeClr val="tx1"/>
              </a:buClr>
              <a:buSzPct val="60000"/>
              <a:buFont typeface="Arial" pitchFamily="34" charset="0"/>
              <a:buChar char="•"/>
              <a:defRPr sz="2000"/>
            </a:lvl3pPr>
            <a:lvl4pPr marL="574675" indent="-117475">
              <a:lnSpc>
                <a:spcPct val="100000"/>
              </a:lnSpc>
              <a:buClr>
                <a:schemeClr val="tx1"/>
              </a:buClr>
              <a:buSzPct val="60000"/>
              <a:buFont typeface="Arial" pitchFamily="34" charset="0"/>
              <a:buChar char="•"/>
              <a:defRPr sz="1800"/>
            </a:lvl4pPr>
            <a:lvl5pPr marL="744538" indent="-112713">
              <a:lnSpc>
                <a:spcPct val="100000"/>
              </a:lnSpc>
              <a:buClr>
                <a:schemeClr val="tx1"/>
              </a:buClr>
              <a:buSzPct val="60000"/>
              <a:buFont typeface="Arial"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ChangeArrowheads="1"/>
          </p:cNvSpPr>
          <p:nvPr userDrawn="1"/>
        </p:nvSpPr>
        <p:spPr bwMode="ltGray">
          <a:xfrm>
            <a:off x="477678" y="4741653"/>
            <a:ext cx="4087971" cy="154518"/>
          </a:xfrm>
          <a:prstGeom prst="rect">
            <a:avLst/>
          </a:prstGeom>
          <a:noFill/>
          <a:ln w="9525">
            <a:noFill/>
            <a:miter lim="800000"/>
          </a:ln>
          <a:effectLst/>
        </p:spPr>
        <p:txBody>
          <a:bodyPr wrap="square" lIns="61586" tIns="30792" rIns="61586" bIns="30792" anchor="b">
            <a:spAutoFit/>
          </a:bodyPr>
          <a:lstStyle/>
          <a:p>
            <a:pPr algn="l" defTabSz="610744" rtl="0" fontAlgn="auto">
              <a:spcBef>
                <a:spcPct val="0"/>
              </a:spcBef>
              <a:spcAft>
                <a:spcPct val="0"/>
              </a:spcAft>
              <a:defRPr/>
            </a:pPr>
            <a:r>
              <a:rPr lang="es-419" sz="600" kern="1200" spc="20" baseline="0">
                <a:solidFill>
                  <a:schemeClr val="bg1"/>
                </a:solidFill>
                <a:latin typeface="+mn-lt"/>
                <a:ea typeface="+mn-ea"/>
                <a:cs typeface="CiscoSans Thin"/>
              </a:rPr>
              <a:t>C97-2556358-00 © 2024 Cisco and/or its affiliates. All rights reserved. Cisco Public</a:t>
            </a:r>
          </a:p>
        </p:txBody>
      </p:sp>
    </p:spTree>
    <p:extLst>
      <p:ext uri="{BB962C8B-B14F-4D97-AF65-F5344CB8AC3E}">
        <p14:creationId xmlns:p14="http://schemas.microsoft.com/office/powerpoint/2010/main" val="4255683545"/>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userDrawn="1">
          <p15:clr>
            <a:srgbClr val="FBAE40"/>
          </p15:clr>
        </p15:guide>
        <p15:guide id="4" pos="267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itchFamily="34" charset="0"/>
              <a:buNone/>
              <a:defRPr sz="4600" b="0" i="0" spc="0" baseline="0">
                <a:solidFill>
                  <a:schemeClr val="bg1"/>
                </a:solidFill>
                <a:latin typeface="+mj-lt"/>
                <a:ea typeface="CiscoSansTT Thin" charset="0"/>
                <a:cs typeface="CiscoSansTT Thin" charset="0"/>
              </a:defRPr>
            </a:lvl1pPr>
          </a:lstStyle>
          <a:p>
            <a:r>
              <a:rPr lang="en-GB"/>
              <a:t>Section Title Goes Here</a:t>
            </a:r>
            <a:endParaRPr lang="en-US"/>
          </a:p>
        </p:txBody>
      </p:sp>
    </p:spTree>
    <p:extLst>
      <p:ext uri="{BB962C8B-B14F-4D97-AF65-F5344CB8AC3E}">
        <p14:creationId xmlns:p14="http://schemas.microsoft.com/office/powerpoint/2010/main" val="3712191514"/>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Half_Page_Text_2 column">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latin typeface="+mj-lt"/>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xmlns:c="http://schemas.openxmlformats.org/drawingml/2006/chart"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smtClean="0">
                <a:solidFill>
                  <a:schemeClr val="bg1"/>
                </a:solidFill>
                <a:latin typeface="+mn-lt"/>
                <a:ea typeface="ＭＳ Ｐゴシック" charset="0"/>
                <a:cs typeface="CiscoSans"/>
              </a:defRPr>
            </a:lvl1pPr>
            <a:lvl2pPr marL="228600" indent="-114300">
              <a:buClr>
                <a:schemeClr val="tx2"/>
              </a:buClr>
              <a:buSzPct val="60000"/>
              <a:defRPr sz="2000">
                <a:solidFill>
                  <a:schemeClr val="bg1"/>
                </a:solidFill>
              </a:defRPr>
            </a:lvl2pPr>
            <a:lvl3pPr marL="342900" indent="-114300">
              <a:buClr>
                <a:schemeClr val="tx2"/>
              </a:buClr>
              <a:buSzPct val="60000"/>
              <a:defRPr sz="1800">
                <a:solidFill>
                  <a:schemeClr val="bg1"/>
                </a:solidFill>
              </a:defRPr>
            </a:lvl3pPr>
            <a:lvl4pPr marL="457200" indent="-123825">
              <a:buClr>
                <a:schemeClr val="tx2"/>
              </a:buClr>
              <a:buSzPct val="60000"/>
              <a:defRPr sz="1600">
                <a:solidFill>
                  <a:schemeClr val="bg1"/>
                </a:solidFill>
              </a:defRPr>
            </a:lvl4pPr>
            <a:lvl5pPr marL="574675" indent="-117475">
              <a:buClr>
                <a:schemeClr val="tx2"/>
              </a:buClr>
              <a:buSzPct val="600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4"/>
          <p:cNvSpPr>
            <a:spLocks noChangeArrowheads="1"/>
          </p:cNvSpPr>
          <p:nvPr userDrawn="1"/>
        </p:nvSpPr>
        <p:spPr bwMode="ltGray">
          <a:xfrm>
            <a:off x="477678" y="4741653"/>
            <a:ext cx="3932397" cy="154518"/>
          </a:xfrm>
          <a:prstGeom prst="rect">
            <a:avLst/>
          </a:prstGeom>
          <a:noFill/>
          <a:ln w="9525">
            <a:noFill/>
            <a:miter lim="800000"/>
          </a:ln>
          <a:effectLst/>
        </p:spPr>
        <p:txBody>
          <a:bodyPr wrap="square" lIns="61586" tIns="30792" rIns="61586" bIns="30792" anchor="b">
            <a:spAutoFit/>
          </a:bodyPr>
          <a:lstStyle/>
          <a:p>
            <a:pPr algn="l" defTabSz="610744" rtl="0" fontAlgn="auto">
              <a:spcBef>
                <a:spcPct val="0"/>
              </a:spcBef>
              <a:spcAft>
                <a:spcPct val="0"/>
              </a:spcAft>
              <a:defRPr/>
            </a:pPr>
            <a:r>
              <a:rPr lang="es-419" sz="600" kern="1200" spc="20" baseline="0">
                <a:solidFill>
                  <a:schemeClr val="bg1"/>
                </a:solidFill>
                <a:latin typeface="+mn-lt"/>
                <a:ea typeface="+mn-ea"/>
                <a:cs typeface="CiscoSans Thin"/>
              </a:rPr>
              <a:t>C97-2556358-00 © 2024 Cisco and/or its affiliates. All rights reserved. Cisco Public</a:t>
            </a:r>
          </a:p>
        </p:txBody>
      </p:sp>
    </p:spTree>
    <p:extLst>
      <p:ext uri="{BB962C8B-B14F-4D97-AF65-F5344CB8AC3E}">
        <p14:creationId xmlns:p14="http://schemas.microsoft.com/office/powerpoint/2010/main" val="2770551288"/>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mc:Fallback>
  </mc:AlternateContent>
  <p:extLst>
    <p:ext uri="{DCECCB84-F9BA-43D5-87BE-67443E8EF086}">
      <p15:sldGuideLst xmlns:p15="http://schemas.microsoft.com/office/powerpoint/2012/main">
        <p15:guide id="4" pos="267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Half_Page_Picture_Caption">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xmlns:c="http://schemas.openxmlformats.org/drawingml/2006/chart"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a:t>Click to edit Master text styles</a:t>
            </a:r>
          </a:p>
        </p:txBody>
      </p:sp>
      <p:sp>
        <p:nvSpPr>
          <p:cNvPr id="8" name="Rectangle 4"/>
          <p:cNvSpPr>
            <a:spLocks noChangeArrowheads="1"/>
          </p:cNvSpPr>
          <p:nvPr userDrawn="1"/>
        </p:nvSpPr>
        <p:spPr bwMode="ltGray">
          <a:xfrm>
            <a:off x="477678" y="4741653"/>
            <a:ext cx="3768885" cy="154518"/>
          </a:xfrm>
          <a:prstGeom prst="rect">
            <a:avLst/>
          </a:prstGeom>
          <a:noFill/>
          <a:ln w="9525">
            <a:noFill/>
            <a:miter lim="800000"/>
          </a:ln>
          <a:effectLst/>
        </p:spPr>
        <p:txBody>
          <a:bodyPr wrap="square" lIns="61586" tIns="30792" rIns="61586" bIns="30792" anchor="b">
            <a:spAutoFit/>
          </a:bodyPr>
          <a:lstStyle/>
          <a:p>
            <a:pPr algn="l" defTabSz="610744" rtl="0" fontAlgn="auto">
              <a:spcBef>
                <a:spcPct val="0"/>
              </a:spcBef>
              <a:spcAft>
                <a:spcPct val="0"/>
              </a:spcAft>
              <a:defRPr/>
            </a:pPr>
            <a:r>
              <a:rPr lang="es-419" sz="600" kern="1200" spc="20" baseline="0">
                <a:solidFill>
                  <a:schemeClr val="bg1"/>
                </a:solidFill>
                <a:latin typeface="+mn-lt"/>
                <a:ea typeface="+mn-ea"/>
                <a:cs typeface="CiscoSans Thin"/>
              </a:rPr>
              <a:t>C97-2556358-00 © 2024 Cisco and/or its affiliates. All rights reserved. Cisco Public</a:t>
            </a:r>
          </a:p>
        </p:txBody>
      </p:sp>
    </p:spTree>
    <p:extLst>
      <p:ext uri="{BB962C8B-B14F-4D97-AF65-F5344CB8AC3E}">
        <p14:creationId xmlns:p14="http://schemas.microsoft.com/office/powerpoint/2010/main" val="3339482647"/>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mc:Fallback>
  </mc:AlternateContent>
  <p:extLst>
    <p:ext uri="{DCECCB84-F9BA-43D5-87BE-67443E8EF086}">
      <p15:sldGuideLst xmlns:p15="http://schemas.microsoft.com/office/powerpoint/2012/main">
        <p15:guide id="1" orient="horz" pos="1044" userDrawn="1">
          <p15:clr>
            <a:srgbClr val="FBAE40"/>
          </p15:clr>
        </p15:guide>
        <p15:guide id="2" pos="264" userDrawn="1">
          <p15:clr>
            <a:srgbClr val="FBAE40"/>
          </p15:clr>
        </p15:guide>
        <p15:guide id="3" orient="horz" pos="2193" userDrawn="1">
          <p15:clr>
            <a:srgbClr val="FBAE40"/>
          </p15:clr>
        </p15:guide>
        <p15:guide id="4" pos="2675" userDrawn="1">
          <p15:clr>
            <a:srgbClr val="FBAE40"/>
          </p15:clr>
        </p15:guide>
        <p15:guide id="7" pos="3206"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Half_Page_Picture">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2"/>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xmlns:c="http://schemas.openxmlformats.org/drawingml/2006/chart"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a:p>
        </p:txBody>
      </p:sp>
      <p:sp>
        <p:nvSpPr>
          <p:cNvPr id="6" name="Rectangle 4"/>
          <p:cNvSpPr>
            <a:spLocks noChangeArrowheads="1"/>
          </p:cNvSpPr>
          <p:nvPr userDrawn="1"/>
        </p:nvSpPr>
        <p:spPr bwMode="ltGray">
          <a:xfrm>
            <a:off x="477678" y="4741653"/>
            <a:ext cx="3768885" cy="154518"/>
          </a:xfrm>
          <a:prstGeom prst="rect">
            <a:avLst/>
          </a:prstGeom>
          <a:noFill/>
          <a:ln w="9525">
            <a:noFill/>
            <a:miter lim="800000"/>
          </a:ln>
          <a:effectLst/>
        </p:spPr>
        <p:txBody>
          <a:bodyPr wrap="square" lIns="61586" tIns="30792" rIns="61586" bIns="30792" anchor="b">
            <a:spAutoFit/>
          </a:bodyPr>
          <a:lstStyle/>
          <a:p>
            <a:pPr algn="l" defTabSz="610744" rtl="0" fontAlgn="auto">
              <a:spcBef>
                <a:spcPct val="0"/>
              </a:spcBef>
              <a:spcAft>
                <a:spcPct val="0"/>
              </a:spcAft>
              <a:defRPr/>
            </a:pPr>
            <a:r>
              <a:rPr lang="es-419" sz="600" kern="1200" spc="20" baseline="0">
                <a:solidFill>
                  <a:schemeClr val="bg1"/>
                </a:solidFill>
                <a:latin typeface="+mn-lt"/>
                <a:ea typeface="+mn-ea"/>
                <a:cs typeface="CiscoSans Thin"/>
              </a:rPr>
              <a:t>C97-2556358-00 © 2024 Cisco and/or its affiliates. All rights reserved. Cisco Public</a:t>
            </a:r>
          </a:p>
        </p:txBody>
      </p:sp>
    </p:spTree>
    <p:extLst>
      <p:ext uri="{BB962C8B-B14F-4D97-AF65-F5344CB8AC3E}">
        <p14:creationId xmlns:p14="http://schemas.microsoft.com/office/powerpoint/2010/main" val="1642764624"/>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Half_Page_Headline Only">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xmlns:c="http://schemas.openxmlformats.org/drawingml/2006/chart"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5" name="Rectangle 4"/>
          <p:cNvSpPr>
            <a:spLocks noChangeArrowheads="1"/>
          </p:cNvSpPr>
          <p:nvPr userDrawn="1"/>
        </p:nvSpPr>
        <p:spPr bwMode="ltGray">
          <a:xfrm>
            <a:off x="477678" y="4741653"/>
            <a:ext cx="3768885" cy="154518"/>
          </a:xfrm>
          <a:prstGeom prst="rect">
            <a:avLst/>
          </a:prstGeom>
          <a:noFill/>
          <a:ln w="9525">
            <a:noFill/>
            <a:miter lim="800000"/>
          </a:ln>
          <a:effectLst/>
        </p:spPr>
        <p:txBody>
          <a:bodyPr wrap="square" lIns="61586" tIns="30792" rIns="61586" bIns="30792" anchor="b">
            <a:spAutoFit/>
          </a:bodyPr>
          <a:lstStyle/>
          <a:p>
            <a:pPr algn="l" defTabSz="610744" rtl="0" fontAlgn="auto">
              <a:spcBef>
                <a:spcPct val="0"/>
              </a:spcBef>
              <a:spcAft>
                <a:spcPct val="0"/>
              </a:spcAft>
              <a:defRPr/>
            </a:pPr>
            <a:r>
              <a:rPr lang="es-419" sz="600" kern="1200" spc="20" baseline="0">
                <a:solidFill>
                  <a:schemeClr val="bg1"/>
                </a:solidFill>
                <a:latin typeface="+mn-lt"/>
                <a:ea typeface="+mn-ea"/>
                <a:cs typeface="CiscoSans Thin"/>
              </a:rPr>
              <a:t>C97-2556358-00 © 2024 Cisco and/or its affiliates. All rights reserved. Cisco Public</a:t>
            </a:r>
          </a:p>
        </p:txBody>
      </p:sp>
    </p:spTree>
    <p:extLst>
      <p:ext uri="{BB962C8B-B14F-4D97-AF65-F5344CB8AC3E}">
        <p14:creationId xmlns:p14="http://schemas.microsoft.com/office/powerpoint/2010/main" val="1884465524"/>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mc:Fallback>
  </mc:AlternateContent>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Half_Page_Picture_Full">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xmlns:c="http://schemas.openxmlformats.org/drawingml/2006/chart"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a:p>
        </p:txBody>
      </p:sp>
      <p:sp>
        <p:nvSpPr>
          <p:cNvPr id="6" name="Rectangle 4"/>
          <p:cNvSpPr>
            <a:spLocks noChangeArrowheads="1"/>
          </p:cNvSpPr>
          <p:nvPr userDrawn="1"/>
        </p:nvSpPr>
        <p:spPr bwMode="ltGray">
          <a:xfrm>
            <a:off x="477678" y="4741653"/>
            <a:ext cx="3768885" cy="154518"/>
          </a:xfrm>
          <a:prstGeom prst="rect">
            <a:avLst/>
          </a:prstGeom>
          <a:noFill/>
          <a:ln w="9525">
            <a:noFill/>
            <a:miter lim="800000"/>
          </a:ln>
          <a:effectLst/>
        </p:spPr>
        <p:txBody>
          <a:bodyPr wrap="square" lIns="61586" tIns="30792" rIns="61586" bIns="30792" anchor="b">
            <a:spAutoFit/>
          </a:bodyPr>
          <a:lstStyle/>
          <a:p>
            <a:pPr algn="l" defTabSz="610744" rtl="0" fontAlgn="auto">
              <a:spcBef>
                <a:spcPct val="0"/>
              </a:spcBef>
              <a:spcAft>
                <a:spcPct val="0"/>
              </a:spcAft>
              <a:defRPr/>
            </a:pPr>
            <a:r>
              <a:rPr lang="es-419" sz="600" kern="1200" spc="20" baseline="0">
                <a:solidFill>
                  <a:schemeClr val="bg1"/>
                </a:solidFill>
                <a:latin typeface="+mn-lt"/>
                <a:ea typeface="+mn-ea"/>
                <a:cs typeface="CiscoSans Thin"/>
              </a:rPr>
              <a:t>C97-2556358-00 © 2024 Cisco and/or its affiliates. All rights reserved. Cisco Public</a:t>
            </a:r>
          </a:p>
        </p:txBody>
      </p:sp>
    </p:spTree>
    <p:extLst>
      <p:ext uri="{BB962C8B-B14F-4D97-AF65-F5344CB8AC3E}">
        <p14:creationId xmlns:p14="http://schemas.microsoft.com/office/powerpoint/2010/main" val="1538180873"/>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mc:Fallback>
  </mc:AlternateContent>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Half_Page_Chart">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xmlns:c="http://schemas.openxmlformats.org/drawingml/2006/chart"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7" name="Rectangle 4"/>
          <p:cNvSpPr>
            <a:spLocks noChangeArrowheads="1"/>
          </p:cNvSpPr>
          <p:nvPr userDrawn="1"/>
        </p:nvSpPr>
        <p:spPr bwMode="ltGray">
          <a:xfrm>
            <a:off x="477678" y="4741653"/>
            <a:ext cx="3768885" cy="154518"/>
          </a:xfrm>
          <a:prstGeom prst="rect">
            <a:avLst/>
          </a:prstGeom>
          <a:noFill/>
          <a:ln w="9525">
            <a:noFill/>
            <a:miter lim="800000"/>
          </a:ln>
          <a:effectLst/>
        </p:spPr>
        <p:txBody>
          <a:bodyPr wrap="square" lIns="61586" tIns="30792" rIns="61586" bIns="30792" anchor="b">
            <a:spAutoFit/>
          </a:bodyPr>
          <a:lstStyle/>
          <a:p>
            <a:pPr algn="l" defTabSz="610744" rtl="0" fontAlgn="auto">
              <a:spcBef>
                <a:spcPct val="0"/>
              </a:spcBef>
              <a:spcAft>
                <a:spcPct val="0"/>
              </a:spcAft>
              <a:defRPr/>
            </a:pPr>
            <a:r>
              <a:rPr lang="es-419" sz="600" kern="1200" spc="20" baseline="0">
                <a:solidFill>
                  <a:schemeClr val="bg1"/>
                </a:solidFill>
                <a:latin typeface="+mn-lt"/>
                <a:ea typeface="+mn-ea"/>
                <a:cs typeface="CiscoSans Thin"/>
              </a:rPr>
              <a:t>C97-2556358-00 © 2025 Cisco and/or its affiliates. All rights reserved. Cisco Public</a:t>
            </a:r>
          </a:p>
        </p:txBody>
      </p:sp>
    </p:spTree>
    <p:extLst>
      <p:ext uri="{BB962C8B-B14F-4D97-AF65-F5344CB8AC3E}">
        <p14:creationId xmlns:p14="http://schemas.microsoft.com/office/powerpoint/2010/main" val="1301836755"/>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mc:Fallback>
  </mc:AlternateContent>
  <p:extLst>
    <p:ext uri="{DCECCB84-F9BA-43D5-87BE-67443E8EF086}">
      <p15:sldGuideLst xmlns:p15="http://schemas.microsoft.com/office/powerpoint/2012/main">
        <p15:guide id="3" orient="horz" pos="2196" userDrawn="1">
          <p15:clr>
            <a:srgbClr val="FBAE40"/>
          </p15:clr>
        </p15:guide>
        <p15:guide id="4" pos="2675">
          <p15:clr>
            <a:srgbClr val="FBAE40"/>
          </p15:clr>
        </p15:guide>
        <p15:guide id="7" pos="320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Half_Page_Table">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xmlns:c="http://schemas.openxmlformats.org/drawingml/2006/chart"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6" name="Rectangle 4"/>
          <p:cNvSpPr>
            <a:spLocks noChangeArrowheads="1"/>
          </p:cNvSpPr>
          <p:nvPr userDrawn="1"/>
        </p:nvSpPr>
        <p:spPr bwMode="ltGray">
          <a:xfrm>
            <a:off x="477678" y="4741653"/>
            <a:ext cx="3768885" cy="154518"/>
          </a:xfrm>
          <a:prstGeom prst="rect">
            <a:avLst/>
          </a:prstGeom>
          <a:noFill/>
          <a:ln w="9525">
            <a:noFill/>
            <a:miter lim="800000"/>
          </a:ln>
          <a:effectLst/>
        </p:spPr>
        <p:txBody>
          <a:bodyPr wrap="square" lIns="61586" tIns="30792" rIns="61586" bIns="30792" anchor="b">
            <a:spAutoFit/>
          </a:bodyPr>
          <a:lstStyle/>
          <a:p>
            <a:pPr algn="l" defTabSz="610744" rtl="0" fontAlgn="auto">
              <a:spcBef>
                <a:spcPct val="0"/>
              </a:spcBef>
              <a:spcAft>
                <a:spcPct val="0"/>
              </a:spcAft>
              <a:defRPr/>
            </a:pPr>
            <a:r>
              <a:rPr lang="es-419" sz="600" kern="1200" spc="20" baseline="0">
                <a:solidFill>
                  <a:schemeClr val="bg1"/>
                </a:solidFill>
                <a:latin typeface="+mn-lt"/>
                <a:ea typeface="+mn-ea"/>
                <a:cs typeface="CiscoSans Thin"/>
              </a:rPr>
              <a:t>C97-2556358-00 © 2024 Cisco and/or its affiliates. All rights reserved. Cisco Public</a:t>
            </a:r>
          </a:p>
        </p:txBody>
      </p:sp>
    </p:spTree>
    <p:extLst>
      <p:ext uri="{BB962C8B-B14F-4D97-AF65-F5344CB8AC3E}">
        <p14:creationId xmlns:p14="http://schemas.microsoft.com/office/powerpoint/2010/main" val="1991378711"/>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mc:Fallback>
  </mc:AlternateContent>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B3B32FF5-F0CF-B344-B9F0-806CD2B913A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81624" y="2203285"/>
            <a:ext cx="4780751" cy="736929"/>
          </a:xfrm>
          <a:prstGeom prst="rect">
            <a:avLst/>
          </a:prstGeom>
        </p:spPr>
      </p:pic>
    </p:spTree>
    <p:extLst>
      <p:ext uri="{BB962C8B-B14F-4D97-AF65-F5344CB8AC3E}">
        <p14:creationId xmlns:p14="http://schemas.microsoft.com/office/powerpoint/2010/main" val="958759565"/>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75" b="0" i="0">
                <a:solidFill>
                  <a:srgbClr val="0D274D"/>
                </a:solidFill>
                <a:latin typeface="CiscoSansTT ExtraLight" panose="020B0303020201020303" pitchFamily="34" charset="0"/>
                <a:cs typeface="CiscoSansTT ExtraLight" panose="020B0303020201020303" pitchFamily="34" charset="0"/>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a:xfrm>
            <a:off x="3028950" y="4767263"/>
            <a:ext cx="3086100" cy="274637"/>
          </a:xfrm>
          <a:prstGeom prst="rect">
            <a:avLst/>
          </a:prstGeom>
        </p:spPr>
        <p:txBody>
          <a:bodyPr lIns="0" tIns="0" rIns="0" bIns="0"/>
          <a:lstStyle>
            <a:lvl1pPr algn="ctr">
              <a:defRPr>
                <a:solidFill>
                  <a:schemeClr val="tx1">
                    <a:tint val="75000"/>
                  </a:schemeClr>
                </a:solidFill>
              </a:defRPr>
            </a:lvl1pPr>
          </a:lstStyle>
          <a:p>
            <a:r>
              <a:rPr lang="en-US" dirty="0">
                <a:latin typeface="CiscoSansTT ExtraLight" panose="020B0303020201020303" pitchFamily="34" charset="0"/>
              </a:rPr>
              <a:t>C97-2556358-00 © 2025 Cisco and/or its affiliates. All rights reserved. Cisco Public</a:t>
            </a:r>
          </a:p>
          <a:p>
            <a:r>
              <a:rPr lang="en-US" dirty="0">
                <a:latin typeface="CiscoSansTT ExtraLight" panose="020B0303020201020303" pitchFamily="34" charset="0"/>
              </a:rPr>
              <a:t>
</a:t>
            </a:r>
          </a:p>
        </p:txBody>
      </p:sp>
      <p:sp>
        <p:nvSpPr>
          <p:cNvPr id="5" name="Holder 5"/>
          <p:cNvSpPr>
            <a:spLocks noGrp="1"/>
          </p:cNvSpPr>
          <p:nvPr>
            <p:ph type="dt" sz="half" idx="6"/>
          </p:nvPr>
        </p:nvSpPr>
        <p:spPr/>
        <p:txBody>
          <a:bodyPr lIns="0" tIns="0" rIns="0" bIns="0"/>
          <a:lstStyle>
            <a:lvl1pPr algn="l">
              <a:defRPr b="0" i="0">
                <a:solidFill>
                  <a:schemeClr val="tx1">
                    <a:tint val="75000"/>
                  </a:schemeClr>
                </a:solidFill>
                <a:latin typeface="CiscoSansTT ExtraLight" panose="020B0303020201020303" pitchFamily="34" charset="0"/>
              </a:defRPr>
            </a:lvl1pPr>
          </a:lstStyle>
          <a:p>
            <a:endParaRPr lang="en-US"/>
          </a:p>
        </p:txBody>
      </p:sp>
      <p:sp>
        <p:nvSpPr>
          <p:cNvPr id="6" name="Holder 6"/>
          <p:cNvSpPr>
            <a:spLocks noGrp="1"/>
          </p:cNvSpPr>
          <p:nvPr>
            <p:ph type="sldNum" sz="quarter" idx="7"/>
          </p:nvPr>
        </p:nvSpPr>
        <p:spPr/>
        <p:txBody>
          <a:bodyPr lIns="0" tIns="0" rIns="0" bIns="0"/>
          <a:lstStyle>
            <a:lvl1pPr algn="r">
              <a:defRPr b="0" i="0">
                <a:solidFill>
                  <a:schemeClr val="tx1">
                    <a:tint val="75000"/>
                  </a:schemeClr>
                </a:solidFill>
                <a:latin typeface="CiscoSansTT ExtraLight" panose="020B0303020201020303" pitchFamily="34" charset="0"/>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192691682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Heading Only">
    <p:bg>
      <p:bgPr>
        <a:solidFill>
          <a:schemeClr val="bg2"/>
        </a:soli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48FA65F1-BAFB-6C36-2878-6CF1B8179A70}"/>
              </a:ext>
            </a:extLst>
          </p:cNvPr>
          <p:cNvSpPr>
            <a:spLocks noGrp="1"/>
          </p:cNvSpPr>
          <p:nvPr>
            <p:ph type="title" hasCustomPrompt="1"/>
          </p:nvPr>
        </p:nvSpPr>
        <p:spPr>
          <a:xfrm>
            <a:off x="457202" y="288059"/>
            <a:ext cx="8229600" cy="514350"/>
          </a:xfrm>
          <a:prstGeom prst="rect">
            <a:avLst/>
          </a:prstGeom>
        </p:spPr>
        <p:txBody>
          <a:bodyPr vert="horz" lIns="45720" tIns="45720" rIns="45720" bIns="45720" rtlCol="0" anchor="ctr">
            <a:noAutofit/>
          </a:bodyPr>
          <a:lstStyle/>
          <a:p>
            <a:r>
              <a:rPr lang="en-US"/>
              <a:t>Click to edit master title style</a:t>
            </a:r>
          </a:p>
        </p:txBody>
      </p:sp>
      <p:grpSp>
        <p:nvGrpSpPr>
          <p:cNvPr id="2" name="Group 1">
            <a:extLst>
              <a:ext uri="{FF2B5EF4-FFF2-40B4-BE49-F238E27FC236}">
                <a16:creationId xmlns:a16="http://schemas.microsoft.com/office/drawing/2014/main" id="{6D48B633-8792-3C87-5A01-96B179076863}"/>
              </a:ext>
            </a:extLst>
          </p:cNvPr>
          <p:cNvGrpSpPr/>
          <p:nvPr userDrawn="1"/>
        </p:nvGrpSpPr>
        <p:grpSpPr>
          <a:xfrm>
            <a:off x="0" y="-3"/>
            <a:ext cx="9144000" cy="5143503"/>
            <a:chOff x="0" y="-4"/>
            <a:chExt cx="12192000" cy="6858004"/>
          </a:xfrm>
        </p:grpSpPr>
        <p:pic>
          <p:nvPicPr>
            <p:cNvPr id="4" name="Picture 3">
              <a:extLst>
                <a:ext uri="{FF2B5EF4-FFF2-40B4-BE49-F238E27FC236}">
                  <a16:creationId xmlns:a16="http://schemas.microsoft.com/office/drawing/2014/main" id="{C96E5078-E949-41BE-23DE-CD9BC0EE26E4}"/>
                </a:ext>
              </a:extLst>
            </p:cNvPr>
            <p:cNvPicPr>
              <a:picLocks noChangeAspect="1"/>
            </p:cNvPicPr>
            <p:nvPr/>
          </p:nvPicPr>
          <p:blipFill>
            <a:blip r:embed="rId2">
              <a:alphaModFix amt="20000"/>
              <a:extLst>
                <a:ext uri="{28A0092B-C50C-407E-A947-70E740481C1C}">
                  <a14:useLocalDpi xmlns:a14="http://schemas.microsoft.com/office/drawing/2010/main"/>
                </a:ext>
              </a:extLst>
            </a:blip>
            <a:srcRect t="7627" b="27181"/>
            <a:stretch>
              <a:fillRect/>
            </a:stretch>
          </p:blipFill>
          <p:spPr>
            <a:xfrm>
              <a:off x="0" y="1055916"/>
              <a:ext cx="12192000" cy="5802084"/>
            </a:xfrm>
            <a:prstGeom prst="rect">
              <a:avLst/>
            </a:prstGeom>
            <a:noFill/>
          </p:spPr>
        </p:pic>
        <p:sp>
          <p:nvSpPr>
            <p:cNvPr id="5" name="Rectangle 4">
              <a:extLst>
                <a:ext uri="{FF2B5EF4-FFF2-40B4-BE49-F238E27FC236}">
                  <a16:creationId xmlns:a16="http://schemas.microsoft.com/office/drawing/2014/main" id="{1C675BF2-809E-3CF0-A2D6-C3DBD28D2114}"/>
                </a:ext>
              </a:extLst>
            </p:cNvPr>
            <p:cNvSpPr/>
            <p:nvPr/>
          </p:nvSpPr>
          <p:spPr>
            <a:xfrm rot="10800000">
              <a:off x="0" y="-4"/>
              <a:ext cx="12192000" cy="2046517"/>
            </a:xfrm>
            <a:prstGeom prst="rect">
              <a:avLst/>
            </a:prstGeom>
            <a:gradFill>
              <a:gsLst>
                <a:gs pos="82001">
                  <a:schemeClr val="bg2"/>
                </a:gs>
                <a:gs pos="0">
                  <a:schemeClr val="accent1">
                    <a:lumMod val="5000"/>
                    <a:lumOff val="95000"/>
                    <a:alpha val="0"/>
                  </a:schemeClr>
                </a:gs>
                <a:gs pos="74000">
                  <a:schemeClr val="bg2"/>
                </a:gs>
                <a:gs pos="100000">
                  <a:schemeClr val="bg2"/>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a:p>
          </p:txBody>
        </p:sp>
      </p:grpSp>
    </p:spTree>
    <p:extLst>
      <p:ext uri="{BB962C8B-B14F-4D97-AF65-F5344CB8AC3E}">
        <p14:creationId xmlns:p14="http://schemas.microsoft.com/office/powerpoint/2010/main" val="5063067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gue_White">
    <p:bg>
      <p:bgPr>
        <a:solidFill>
          <a:schemeClr val="bg2">
            <a:lumMod val="75000"/>
          </a:schemeClr>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itchFamily="34" charset="0"/>
              <a:buNone/>
              <a:defRPr sz="4600" b="0" i="0" spc="0" baseline="0">
                <a:solidFill>
                  <a:schemeClr val="tx2"/>
                </a:solidFill>
                <a:latin typeface="+mj-lt"/>
                <a:ea typeface="CiscoSansTT Thin" charset="0"/>
                <a:cs typeface="CiscoSansTT Thin" charset="0"/>
              </a:defRPr>
            </a:lvl1pPr>
          </a:lstStyle>
          <a:p>
            <a:r>
              <a:rPr lang="en-GB"/>
              <a:t>Section Title Goes Here</a:t>
            </a:r>
            <a:endParaRPr lang="en-US"/>
          </a:p>
        </p:txBody>
      </p:sp>
    </p:spTree>
    <p:extLst>
      <p:ext uri="{BB962C8B-B14F-4D97-AF65-F5344CB8AC3E}">
        <p14:creationId xmlns:p14="http://schemas.microsoft.com/office/powerpoint/2010/main" val="391677761"/>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75000"/>
                </a:schemeClr>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en-US"/>
              <a:t>Click to edit Master title style</a:t>
            </a:r>
          </a:p>
        </p:txBody>
      </p:sp>
    </p:spTree>
    <p:extLst>
      <p:ext uri="{BB962C8B-B14F-4D97-AF65-F5344CB8AC3E}">
        <p14:creationId xmlns:p14="http://schemas.microsoft.com/office/powerpoint/2010/main" val="1099897242"/>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a:t>Click to edit Master title style</a:t>
            </a:r>
          </a:p>
        </p:txBody>
      </p:sp>
    </p:spTree>
    <p:extLst>
      <p:ext uri="{BB962C8B-B14F-4D97-AF65-F5344CB8AC3E}">
        <p14:creationId xmlns:p14="http://schemas.microsoft.com/office/powerpoint/2010/main" val="1619484506"/>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Full Bleed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2900"/>
              </a:lnSpc>
              <a:spcBef>
                <a:spcPct val="0"/>
              </a:spcBef>
              <a:buNone/>
              <a:defRPr sz="2400" i="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630564777"/>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1"/>
            <a:ext cx="9144000"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131557006"/>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Full bleed photo">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a:t>Click icon to add picture</a:t>
            </a:r>
          </a:p>
        </p:txBody>
      </p:sp>
    </p:spTree>
    <p:extLst>
      <p:ext uri="{BB962C8B-B14F-4D97-AF65-F5344CB8AC3E}">
        <p14:creationId xmlns:p14="http://schemas.microsoft.com/office/powerpoint/2010/main" val="2230052339"/>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mj-lt"/>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ln>
          <a:effectLst/>
        </p:spPr>
        <p:txBody>
          <a:bodyPr wrap="square" lIns="61586" tIns="30792" rIns="61586" bIns="30792" anchor="b">
            <a:spAutoFit/>
          </a:bodyPr>
          <a:lstStyle/>
          <a:p>
            <a:pPr defTabSz="610744" rtl="0" fontAlgn="auto">
              <a:spcBef>
                <a:spcPct val="0"/>
              </a:spcBef>
              <a:spcAft>
                <a:spcPct val="0"/>
              </a:spcAft>
              <a:defRPr/>
            </a:pPr>
            <a:r>
              <a:rPr lang="es-419" sz="600" spc="20" baseline="0">
                <a:solidFill>
                  <a:schemeClr val="tx2">
                    <a:alpha val="60000"/>
                  </a:schemeClr>
                </a:solidFill>
                <a:latin typeface="+mn-lt"/>
                <a:ea typeface="+mn-ea"/>
                <a:cs typeface="CiscoSans Thin"/>
              </a:rPr>
              <a:t>© 2017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a:t>Click icon to add picture</a:t>
            </a:r>
          </a:p>
        </p:txBody>
      </p:sp>
    </p:spTree>
    <p:extLst>
      <p:ext uri="{BB962C8B-B14F-4D97-AF65-F5344CB8AC3E}">
        <p14:creationId xmlns:p14="http://schemas.microsoft.com/office/powerpoint/2010/main" val="1714079157"/>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xmlns:c="http://schemas.openxmlformats.org/drawingml/2006/chart" val="1"/>
            </a:ext>
          </a:extLst>
        </p:spPr>
        <p:txBody>
          <a:bodyPr vert="horz" wrap="square" lIns="91424" tIns="45712" rIns="91424" bIns="45712" numCol="1" anchor="ctr" anchorCtr="0" compatLnSpc="1">
            <a:prstTxWarp prst="textNoShape">
              <a:avLst/>
            </a:prstTxWarp>
          </a:bodyPr>
          <a:lstStyle/>
          <a:p>
            <a:pPr lvl="0"/>
            <a:r>
              <a:rPr lang="en-GB"/>
              <a:t>Title Goes Here</a:t>
            </a:r>
          </a:p>
        </p:txBody>
      </p:sp>
      <p:sp>
        <p:nvSpPr>
          <p:cNvPr id="13" name="Rectangle 4"/>
          <p:cNvSpPr>
            <a:spLocks noChangeArrowheads="1"/>
          </p:cNvSpPr>
          <p:nvPr userDrawn="1"/>
        </p:nvSpPr>
        <p:spPr bwMode="ltGray">
          <a:xfrm>
            <a:off x="477679" y="4684245"/>
            <a:ext cx="3306922" cy="246851"/>
          </a:xfrm>
          <a:prstGeom prst="rect">
            <a:avLst/>
          </a:prstGeom>
          <a:noFill/>
          <a:ln w="9525">
            <a:noFill/>
            <a:miter lim="800000"/>
          </a:ln>
          <a:effectLst/>
        </p:spPr>
        <p:txBody>
          <a:bodyPr wrap="square" lIns="61586" tIns="30792" rIns="61586" bIns="30792" anchor="b">
            <a:spAutoFit/>
          </a:bodyPr>
          <a:lstStyle/>
          <a:p>
            <a:pPr defTabSz="610744" rtl="0" fontAlgn="auto">
              <a:spcBef>
                <a:spcPct val="0"/>
              </a:spcBef>
              <a:spcAft>
                <a:spcPct val="0"/>
              </a:spcAft>
              <a:defRPr/>
            </a:pPr>
            <a:r>
              <a:rPr lang="es-419" sz="600" spc="20" baseline="0" dirty="0">
                <a:solidFill>
                  <a:schemeClr val="tx1">
                    <a:lumMod val="65000"/>
                  </a:schemeClr>
                </a:solidFill>
                <a:latin typeface="+mn-lt"/>
                <a:ea typeface="+mn-ea"/>
                <a:cs typeface="CiscoSans Thin"/>
              </a:rPr>
              <a:t>C97-2556358-00 © 2025 Cisco o sus filiales. Todos los derechos reservados. Información pública de Cisco</a:t>
            </a:r>
          </a:p>
        </p:txBody>
      </p:sp>
      <p:sp>
        <p:nvSpPr>
          <p:cNvPr id="3" name="TextBox 2">
            <a:extLst>
              <a:ext uri="{FF2B5EF4-FFF2-40B4-BE49-F238E27FC236}">
                <a16:creationId xmlns:a16="http://schemas.microsoft.com/office/drawing/2014/main" id="{4CFA2414-41FA-08FB-ACF6-60FDDA8C0D77}"/>
              </a:ext>
            </a:extLst>
          </p:cNvPr>
          <p:cNvSpPr txBox="1"/>
          <p:nvPr>
            <p:extLst>
              <p:ext uri="{1162E1C5-73C7-4A58-AE30-91384D911F3F}">
                <p184:classification xmlns:p184="http://schemas.microsoft.com/office/powerpoint/2018/4/main" val="ftr"/>
              </p:ext>
            </p:extLst>
          </p:nvPr>
        </p:nvSpPr>
        <p:spPr>
          <a:xfrm>
            <a:off x="63500" y="5064760"/>
            <a:ext cx="6350" cy="15240"/>
          </a:xfrm>
          <a:prstGeom prst="rect">
            <a:avLst/>
          </a:prstGeom>
        </p:spPr>
        <p:txBody>
          <a:bodyPr horzOverflow="overflow" lIns="0" tIns="0" rIns="0" bIns="0">
            <a:spAutoFit/>
          </a:bodyPr>
          <a:lstStyle/>
          <a:p>
            <a:pPr algn="l" rtl="0"/>
            <a:r>
              <a:rPr lang="es-419" sz="100">
                <a:solidFill>
                  <a:srgbClr val="000000"/>
                </a:solidFill>
                <a:latin typeface="Calibri" panose="020F0502020204030204" pitchFamily="34" charset="0"/>
                <a:cs typeface="Calibri" panose="020F0502020204030204" pitchFamily="34" charset="0"/>
              </a:rPr>
              <a:t>-</a:t>
            </a:r>
          </a:p>
        </p:txBody>
      </p:sp>
    </p:spTree>
  </p:cSld>
  <p:clrMap bg1="lt1" tx1="dk1" bg2="lt2" tx2="dk2" accent1="accent1" accent2="accent2" accent3="accent3" accent4="accent4" accent5="accent5" accent6="accent6" hlink="hlink" folHlink="folHlink"/>
  <p:sldLayoutIdLst>
    <p:sldLayoutId id="2147483874" r:id="rId1"/>
    <p:sldLayoutId id="2147483876" r:id="rId2"/>
    <p:sldLayoutId id="2147484013" r:id="rId3"/>
    <p:sldLayoutId id="2147483982" r:id="rId4"/>
    <p:sldLayoutId id="2147484014" r:id="rId5"/>
    <p:sldLayoutId id="2147483978" r:id="rId6"/>
    <p:sldLayoutId id="2147483979" r:id="rId7"/>
    <p:sldLayoutId id="2147483980" r:id="rId8"/>
    <p:sldLayoutId id="2147483981" r:id="rId9"/>
    <p:sldLayoutId id="2147483879" r:id="rId10"/>
    <p:sldLayoutId id="2147483976" r:id="rId11"/>
    <p:sldLayoutId id="2147483885" r:id="rId12"/>
    <p:sldLayoutId id="2147484011" r:id="rId13"/>
    <p:sldLayoutId id="2147484015" r:id="rId14"/>
    <p:sldLayoutId id="2147483985" r:id="rId15"/>
    <p:sldLayoutId id="2147483986" r:id="rId16"/>
    <p:sldLayoutId id="2147484012" r:id="rId17"/>
    <p:sldLayoutId id="2147483969" r:id="rId18"/>
    <p:sldLayoutId id="2147483968" r:id="rId19"/>
    <p:sldLayoutId id="2147483973" r:id="rId20"/>
    <p:sldLayoutId id="2147483967" r:id="rId21"/>
    <p:sldLayoutId id="2147483970" r:id="rId22"/>
    <p:sldLayoutId id="2147483987" r:id="rId23"/>
    <p:sldLayoutId id="2147483983" r:id="rId24"/>
    <p:sldLayoutId id="2147483971" r:id="rId25"/>
    <p:sldLayoutId id="2147483972" r:id="rId26"/>
    <p:sldLayoutId id="2147483897" r:id="rId27"/>
    <p:sldLayoutId id="2147484016" r:id="rId28"/>
    <p:sldLayoutId id="2147484017" r:id="rId29"/>
  </p:sldLayoutIdLst>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mc:Fallback>
  </mc:AlternateContent>
  <p:hf sldNum="0" hdr="0" dt="0"/>
  <p:txStyles>
    <p:titleStyle>
      <a:lvl1pPr algn="l" defTabSz="684213" rtl="0" eaLnBrk="1" fontAlgn="base" hangingPunct="1">
        <a:lnSpc>
          <a:spcPct val="80000"/>
        </a:lnSpc>
        <a:spcBef>
          <a:spcPct val="0"/>
        </a:spcBef>
        <a:spcAft>
          <a:spcPct val="0"/>
        </a:spcAft>
        <a:defRPr lang="en-US" sz="2800" b="0" i="0" u="none"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a:buChar char="•"/>
        <a:defRPr lang="en-US" sz="1500" kern="120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a:buChar char="•"/>
        <a:defRPr lang="en-US" sz="1400" kern="120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a:buChar char="•"/>
        <a:defRPr lang="en-US" sz="1200" kern="120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a:buChar char="•"/>
        <a:defRPr lang="en-US" sz="1100" kern="120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a:buChar char="•"/>
        <a:defRPr lang="en-US" sz="1100" kern="120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userDrawn="1">
          <p15:clr>
            <a:srgbClr val="F26B43"/>
          </p15:clr>
        </p15:guide>
        <p15:guide id="2" pos="336" userDrawn="1">
          <p15:clr>
            <a:srgbClr val="F26B43"/>
          </p15:clr>
        </p15:guide>
        <p15:guide id="3" pos="5448" userDrawn="1">
          <p15:clr>
            <a:srgbClr val="F26B43"/>
          </p15:clr>
        </p15:guide>
        <p15:guide id="4" orient="horz" pos="757" userDrawn="1">
          <p15:clr>
            <a:srgbClr val="F26B43"/>
          </p15:clr>
        </p15:guide>
        <p15:guide id="5" orient="horz" pos="335" userDrawn="1">
          <p15:clr>
            <a:srgbClr val="F26B43"/>
          </p15:clr>
        </p15:guide>
        <p15:guide id="6" pos="2876" userDrawn="1">
          <p15:clr>
            <a:srgbClr val="F26B43"/>
          </p15:clr>
        </p15:guide>
        <p15:guide id="7" orient="horz" pos="104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3" Type="http://schemas.openxmlformats.org/officeDocument/2006/relationships/image" Target="../media/image37.png"/><Relationship Id="rId18" Type="http://schemas.openxmlformats.org/officeDocument/2006/relationships/image" Target="../media/image42.png"/><Relationship Id="rId26" Type="http://schemas.openxmlformats.org/officeDocument/2006/relationships/image" Target="../media/image50.png"/><Relationship Id="rId39" Type="http://schemas.openxmlformats.org/officeDocument/2006/relationships/image" Target="../media/image63.png"/><Relationship Id="rId21" Type="http://schemas.openxmlformats.org/officeDocument/2006/relationships/image" Target="../media/image45.png"/><Relationship Id="rId34" Type="http://schemas.openxmlformats.org/officeDocument/2006/relationships/image" Target="../media/image58.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9.png"/><Relationship Id="rId33" Type="http://schemas.openxmlformats.org/officeDocument/2006/relationships/image" Target="../media/image57.png"/><Relationship Id="rId38" Type="http://schemas.openxmlformats.org/officeDocument/2006/relationships/image" Target="../media/image62.png"/><Relationship Id="rId2" Type="http://schemas.openxmlformats.org/officeDocument/2006/relationships/notesSlide" Target="../notesSlides/notesSlide14.xml"/><Relationship Id="rId16" Type="http://schemas.openxmlformats.org/officeDocument/2006/relationships/image" Target="../media/image40.png"/><Relationship Id="rId20" Type="http://schemas.openxmlformats.org/officeDocument/2006/relationships/image" Target="../media/image44.png"/><Relationship Id="rId29" Type="http://schemas.openxmlformats.org/officeDocument/2006/relationships/image" Target="../media/image53.png"/><Relationship Id="rId1" Type="http://schemas.openxmlformats.org/officeDocument/2006/relationships/slideLayout" Target="../slideLayouts/slideLayout28.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8.png"/><Relationship Id="rId32" Type="http://schemas.openxmlformats.org/officeDocument/2006/relationships/image" Target="../media/image56.png"/><Relationship Id="rId37" Type="http://schemas.openxmlformats.org/officeDocument/2006/relationships/image" Target="../media/image61.png"/><Relationship Id="rId40" Type="http://schemas.openxmlformats.org/officeDocument/2006/relationships/image" Target="../media/image64.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png"/><Relationship Id="rId28" Type="http://schemas.openxmlformats.org/officeDocument/2006/relationships/image" Target="../media/image52.png"/><Relationship Id="rId36" Type="http://schemas.openxmlformats.org/officeDocument/2006/relationships/image" Target="../media/image60.png"/><Relationship Id="rId10" Type="http://schemas.openxmlformats.org/officeDocument/2006/relationships/image" Target="../media/image34.png"/><Relationship Id="rId19" Type="http://schemas.openxmlformats.org/officeDocument/2006/relationships/image" Target="../media/image43.png"/><Relationship Id="rId31" Type="http://schemas.openxmlformats.org/officeDocument/2006/relationships/image" Target="../media/image55.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6.png"/><Relationship Id="rId27" Type="http://schemas.openxmlformats.org/officeDocument/2006/relationships/image" Target="../media/image51.png"/><Relationship Id="rId30" Type="http://schemas.openxmlformats.org/officeDocument/2006/relationships/image" Target="../media/image54.png"/><Relationship Id="rId35" Type="http://schemas.openxmlformats.org/officeDocument/2006/relationships/image" Target="../media/image59.png"/><Relationship Id="rId8" Type="http://schemas.openxmlformats.org/officeDocument/2006/relationships/image" Target="../media/image32.png"/><Relationship Id="rId3"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hyperlink" Target="https://protect.checkpoint.com/v2/___https:/www.indeed.com/netacad___.YzJ1Omxpb25icmlkZ2U6YzpvOjdiNjEzMzcwZmExY2JhMGUzMWUzMWQ0NDA5ZmZjZWNlOjY6ZWUxMjoyY2UyYTZlN2NiNTlmNmIxZTg0YjkxMjVkNjIzOGQ5ZWNhMWMzMWNmMTkyYTc0M2NjODM0OGQ5ZDIzYmRmNmE5OnA6RjpO" TargetMode="External"/><Relationship Id="rId5" Type="http://schemas.openxmlformats.org/officeDocument/2006/relationships/image" Target="../media/image67.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hyperlink" Target="https://protect.checkpoint.com/v2/___https:/www.netacad.com/sites/default/files/certification_reference_guide-1.pdf___.YzJ1Omxpb25icmlkZ2U6YzpvOjdiNjEzMzcwZmExY2JhMGUzMWUzMWQ0NDA5ZmZjZWNlOjY6MTdlYTpmNzUyYmVhZDc5NTA5Yzc2MzhjOGM3ZjQ2MmE5ZGY5MTllNjdjZjEzMTY2N2QyOGMzZjAzOWYxZTZjZTM4YTA3OnA6RjpO"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71.pn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74.jpeg"/><Relationship Id="rId4" Type="http://schemas.openxmlformats.org/officeDocument/2006/relationships/image" Target="../media/image73.jpeg"/></Relationships>
</file>

<file path=ppt/slides/_rels/slide21.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svg"/><Relationship Id="rId3" Type="http://schemas.openxmlformats.org/officeDocument/2006/relationships/image" Target="../media/image75.png"/><Relationship Id="rId7" Type="http://schemas.openxmlformats.org/officeDocument/2006/relationships/image" Target="../media/image79.jpeg"/><Relationship Id="rId12"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29.xml"/><Relationship Id="rId6" Type="http://schemas.openxmlformats.org/officeDocument/2006/relationships/image" Target="../media/image78.svg"/><Relationship Id="rId11" Type="http://schemas.openxmlformats.org/officeDocument/2006/relationships/image" Target="../media/image83.sv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svg"/><Relationship Id="rId9" Type="http://schemas.openxmlformats.org/officeDocument/2006/relationships/image" Target="../media/image81.svg"/></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87.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s://vimeo.com/veritasevents/review/329244463/ac1be42d5a"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hyperlink" Target="https://protect.checkpoint.com/v2/___https:/vimeo.com/veritasevents/review/329244463/ac1be42d5a___.YzJ1Omxpb25icmlkZ2U6YzpvOjdiNjEzMzcwZmExY2JhMGUzMWUzMWQ0NDA5ZmZjZWNlOjY6ZTVmYjo3YTY5NGIzMjRjOTMwMzhmNTNhYjY4NGIxOWMwMDNhNjhmNmVkMzYzY2I2NWNkZTJiMWEzZTUzMGRkNGY0Mjc2OnA6RjpO"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hyperlink" Target="https://protect.checkpoint.com/v2/___https:/www.cisco.com/c/en/us/solutions/industries/education/why-cisco-education.html?oid=ifgxa015748&amp;ccid=cc001018___.YzJ1Omxpb25icmlkZ2U6YzpvOjdiNjEzMzcwZmExY2JhMGUzMWUzMWQ0NDA5ZmZjZWNlOjY6Y2VhMjo3YTZlMDVjNWU4NTUyNDc3ZTVjZDk4NjhhYTk1MzdkMjEzODQwNmVhYTY0NGZiMjY4N2JmOTFjMTI0ZjI4MjkxOnA6RjpO"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hyperlink" Target="https://protect.checkpoint.com/v2/___https:/www.netacad.com/educators___.YzJ1Omxpb25icmlkZ2U6YzpvOjdiNjEzMzcwZmExY2JhMGUzMWUzMWQ0NDA5ZmZjZWNlOjY6ZjVhMTowMzcxNTVjYmExYTNkMzRkY2VhMjMzZTg2ZWI1MzExN2NhMzZiZjIwODllYTk0MTM4NTYyZjEwNjgyOGMzMGU4OnA6RjpO"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s://protect.checkpoint.com/v2/___https:/www.mckinsey.com/industries/public-and-social-sector/our-insights/a-government-blueprint-to-adapt-the-ecosystem-to-the-future-of-work?cid=other-eml-alt-mip-mck&amp;hlkid=2b48bb8dcc9f4f68820411cf9a664e26&amp;hctky=11338665&amp;hdpid=142807d5-9c3e-4896-9d4d-980bb0e3eafe___.YzJ1Omxpb25icmlkZ2U6YzpvOjdiNjEzMzcwZmExY2JhMGUzMWUzMWQ0NDA5ZmZjZWNlOjY6Zjk0ODo1MWQ1Y2Y3MWQzMzA2ZTY4YmM5YWJlN2UyNzZhOWNkMWVjOTg0NzRkZWRlZWJjNDU3MjI1OTc1MmQ4ZDRkNDA2OnA6RjpO"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hyperlink" Target="https://protect.checkpoint.com/v2/___https:/www.ipsos.com/en/global-public-ranks-ending-hunger-and-poverty-and-ensuring-healthy-lives-top-priorities-among-un___.YzJ1Omxpb25icmlkZ2U6YzpvOjdiNjEzMzcwZmExY2JhMGUzMWUzMWQ0NDA5ZmZjZWNlOjY6NTFkODoxN2JlZDJmNTZlODdkYmY0ZWU4YzUwM2NiOTA5MmVhYzZmMDhlNjYzYjIzZmIyNDJjNGMwZTViMGE2ODNhNzJhOnA6RjpO"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protect.checkpoint.com/v2/___https:/www.cisco.com/c/en/us/about/csr/research-resources/digital-readiness.html___.YzJ1Omxpb25icmlkZ2U6YzpvOjdiNjEzMzcwZmExY2JhMGUzMWUzMWQ0NDA5ZmZjZWNlOjY6ZDY4NDowMDc4MzYzNGI1NjRiOTFmYzk5ODhlZDU3ZDU0ZTEyYTI3M2E3NWNmYmQ1Yzk0MmY4YzRhNjBhMDMwOTMwY2JkOnA6RjpO" TargetMode="External"/><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7.emf"/></Relationships>
</file>

<file path=ppt/slides/_rels/slide7.xml.rels><?xml version="1.0" encoding="UTF-8" standalone="yes"?>
<Relationships xmlns="http://schemas.openxmlformats.org/package/2006/relationships"><Relationship Id="rId8" Type="http://schemas.openxmlformats.org/officeDocument/2006/relationships/hyperlink" Target="https://www.netacad.com/region/europe/infographic-europe" TargetMode="External"/><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hyperlink" Target="https://www.netacad.com/region/latin-america/infographic-latam-en" TargetMode="External"/><Relationship Id="rId11"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image" Target="../media/image21.png"/><Relationship Id="rId4" Type="http://schemas.openxmlformats.org/officeDocument/2006/relationships/hyperlink" Target="https://www.netacad.com/region/asia-pacific/infographic-apj1" TargetMode="External"/><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hyperlink" Target="https://protect.checkpoint.com/v2/___https:/newsroom.cisco.com/feature-content?type=webcontent&amp;articleId=2169606___.YzJ1Omxpb25icmlkZ2U6YzpvOjdiNjEzMzcwZmExY2JhMGUzMWUzMWQ0NDA5ZmZjZWNlOjY6MjI2ZDo5MWFlZDVmNmZhYjFiYmY3MDFiMTA0NjI1ZmZlNTM1ZDlhN2E0Y2IzMWIxZjdhOWVlNjQzNmNmNDQ4ZDgzNWFjOnA6RjpO"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EB9AAB9-31D4-4E5A-BFBE-C7EA1620B466}"/>
              </a:ext>
            </a:extLst>
          </p:cNvPr>
          <p:cNvSpPr>
            <a:spLocks noGrp="1"/>
          </p:cNvSpPr>
          <p:nvPr>
            <p:ph type="body" sz="quarter" idx="12"/>
          </p:nvPr>
        </p:nvSpPr>
        <p:spPr/>
        <p:txBody>
          <a:bodyPr/>
          <a:lstStyle/>
          <a:p>
            <a:pPr rtl="0"/>
            <a:r>
              <a:rPr lang="es-419"/>
              <a:t>Enero de 2025</a:t>
            </a:r>
          </a:p>
        </p:txBody>
      </p:sp>
      <p:sp>
        <p:nvSpPr>
          <p:cNvPr id="5" name="Text Placeholder 4">
            <a:extLst>
              <a:ext uri="{FF2B5EF4-FFF2-40B4-BE49-F238E27FC236}">
                <a16:creationId xmlns:a16="http://schemas.microsoft.com/office/drawing/2014/main" id="{0D06DA1E-A30F-4320-F652-6D49D82CAF42}"/>
              </a:ext>
            </a:extLst>
          </p:cNvPr>
          <p:cNvSpPr>
            <a:spLocks noGrp="1"/>
          </p:cNvSpPr>
          <p:nvPr>
            <p:ph type="body" sz="quarter" idx="13"/>
          </p:nvPr>
        </p:nvSpPr>
        <p:spPr/>
        <p:txBody>
          <a:bodyPr/>
          <a:lstStyle/>
          <a:p>
            <a:pPr rtl="0"/>
            <a:r>
              <a:rPr lang="es-419"/>
              <a:t>Cisco Networking Academy</a:t>
            </a:r>
          </a:p>
        </p:txBody>
      </p:sp>
      <p:sp>
        <p:nvSpPr>
          <p:cNvPr id="6" name="Title 5">
            <a:extLst>
              <a:ext uri="{FF2B5EF4-FFF2-40B4-BE49-F238E27FC236}">
                <a16:creationId xmlns:a16="http://schemas.microsoft.com/office/drawing/2014/main" id="{1A45FB14-C9D8-6B6A-3D70-E09BD9A0F008}"/>
              </a:ext>
            </a:extLst>
          </p:cNvPr>
          <p:cNvSpPr>
            <a:spLocks noGrp="1"/>
          </p:cNvSpPr>
          <p:nvPr>
            <p:ph type="ctrTitle"/>
          </p:nvPr>
        </p:nvSpPr>
        <p:spPr>
          <a:xfrm>
            <a:off x="425765" y="2639977"/>
            <a:ext cx="7884756" cy="644730"/>
          </a:xfrm>
        </p:spPr>
        <p:txBody>
          <a:bodyPr/>
          <a:lstStyle/>
          <a:p>
            <a:pPr rtl="0"/>
            <a:r>
              <a:rPr lang="es-419" sz="3600" dirty="0">
                <a:latin typeface="CiscoSansTT Light" panose="020B0503020201020303" pitchFamily="34" charset="0"/>
                <a:cs typeface="CiscoSansTT Light" panose="020B0503020201020303" pitchFamily="34" charset="0"/>
              </a:rPr>
              <a:t>La educación aumenta la resiliencia y hace crecer a las naciones</a:t>
            </a:r>
          </a:p>
        </p:txBody>
      </p:sp>
    </p:spTree>
    <p:extLst>
      <p:ext uri="{BB962C8B-B14F-4D97-AF65-F5344CB8AC3E}">
        <p14:creationId xmlns:p14="http://schemas.microsoft.com/office/powerpoint/2010/main" val="1174257599"/>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086204" y="341313"/>
            <a:ext cx="6292483" cy="731837"/>
          </a:xfrm>
        </p:spPr>
        <p:txBody>
          <a:bodyPr lIns="0"/>
          <a:lstStyle/>
          <a:p>
            <a:pPr rtl="0"/>
            <a:r>
              <a:rPr lang="es-419"/>
              <a:t>Cisco Networking Academy</a:t>
            </a:r>
          </a:p>
        </p:txBody>
      </p:sp>
      <p:sp>
        <p:nvSpPr>
          <p:cNvPr id="18" name="Rectangle 17"/>
          <p:cNvSpPr/>
          <p:nvPr/>
        </p:nvSpPr>
        <p:spPr>
          <a:xfrm>
            <a:off x="0" y="2006752"/>
            <a:ext cx="9144000" cy="1998810"/>
          </a:xfrm>
          <a:prstGeom prst="rect">
            <a:avLst/>
          </a:prstGeom>
          <a:solidFill>
            <a:schemeClr val="bg1">
              <a:lumMod val="90000"/>
              <a:lumOff val="10000"/>
              <a:alpha val="4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CiscoSansTT ExtraLight"/>
              <a:ea typeface="+mn-ea"/>
              <a:cs typeface="+mn-cs"/>
            </a:endParaRPr>
          </a:p>
        </p:txBody>
      </p:sp>
      <p:sp>
        <p:nvSpPr>
          <p:cNvPr id="106" name="Rounded Rectangle 41">
            <a:extLst>
              <a:ext uri="{FF2B5EF4-FFF2-40B4-BE49-F238E27FC236}">
                <a16:creationId xmlns:a16="http://schemas.microsoft.com/office/drawing/2014/main" id="{09D4ACD3-2615-43A8-B8EC-509AA12E3F63}"/>
              </a:ext>
            </a:extLst>
          </p:cNvPr>
          <p:cNvSpPr/>
          <p:nvPr/>
        </p:nvSpPr>
        <p:spPr>
          <a:xfrm>
            <a:off x="769883" y="4303217"/>
            <a:ext cx="7582203" cy="303588"/>
          </a:xfrm>
          <a:prstGeom prst="roundRect">
            <a:avLst>
              <a:gd name="adj" fmla="val 50000"/>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419" sz="1200" b="1">
                <a:solidFill>
                  <a:schemeClr val="bg1"/>
                </a:solidFill>
              </a:rPr>
              <a:t>Estudiantes: habilidades para el éxito laboral</a:t>
            </a:r>
          </a:p>
        </p:txBody>
      </p:sp>
      <p:sp>
        <p:nvSpPr>
          <p:cNvPr id="114" name="Rounded Rectangle 75">
            <a:extLst>
              <a:ext uri="{FF2B5EF4-FFF2-40B4-BE49-F238E27FC236}">
                <a16:creationId xmlns:a16="http://schemas.microsoft.com/office/drawing/2014/main" id="{D0C93E99-AD83-4CAA-9644-98701F33AE76}"/>
              </a:ext>
            </a:extLst>
          </p:cNvPr>
          <p:cNvSpPr/>
          <p:nvPr/>
        </p:nvSpPr>
        <p:spPr>
          <a:xfrm>
            <a:off x="2086204" y="1069134"/>
            <a:ext cx="5195129" cy="50712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defTabSz="457200" rtl="0" eaLnBrk="1" fontAlgn="base" latinLnBrk="0" hangingPunct="1">
              <a:lnSpc>
                <a:spcPct val="100000"/>
              </a:lnSpc>
              <a:spcBef>
                <a:spcPct val="0"/>
              </a:spcBef>
              <a:spcAft>
                <a:spcPct val="0"/>
              </a:spcAft>
              <a:buClrTx/>
              <a:buSzTx/>
              <a:buFontTx/>
              <a:buNone/>
              <a:defRPr/>
            </a:pPr>
            <a:r>
              <a:rPr lang="es-419" sz="1400" dirty="0">
                <a:solidFill>
                  <a:srgbClr val="FFFFFF"/>
                </a:solidFill>
                <a:latin typeface="CiscoSansTT ExtraLight"/>
              </a:rPr>
              <a:t>Uno de los programas más antiguos del mundo de habilidades de TI para </a:t>
            </a:r>
            <a:r>
              <a:rPr lang="es-419" sz="1400" dirty="0" err="1">
                <a:solidFill>
                  <a:srgbClr val="FFFFFF"/>
                </a:solidFill>
                <a:latin typeface="CiscoSansTT ExtraLight"/>
              </a:rPr>
              <a:t>trabajos,</a:t>
            </a:r>
            <a:r>
              <a:rPr kumimoji="0" lang="es-419" sz="1400" i="0" u="none" strike="noStrike" kern="1200" cap="none" spc="0" normalizeH="0" baseline="0" dirty="0" err="1">
                <a:ln>
                  <a:noFill/>
                </a:ln>
                <a:solidFill>
                  <a:srgbClr val="FFFFFF"/>
                </a:solidFill>
                <a:effectLst/>
                <a:uLnTx/>
                <a:uFillTx/>
                <a:latin typeface="CiscoSansTT ExtraLight"/>
              </a:rPr>
              <a:t>diseñado</a:t>
            </a:r>
            <a:r>
              <a:rPr kumimoji="0" lang="es-419" sz="1400" i="0" u="none" strike="noStrike" kern="1200" cap="none" spc="0" normalizeH="0" baseline="0" dirty="0">
                <a:ln>
                  <a:noFill/>
                </a:ln>
                <a:solidFill>
                  <a:srgbClr val="FFFFFF"/>
                </a:solidFill>
                <a:effectLst/>
                <a:uLnTx/>
                <a:uFillTx/>
                <a:latin typeface="CiscoSansTT ExtraLight"/>
              </a:rPr>
              <a:t> por Cisco para ayudar </a:t>
            </a:r>
            <a:r>
              <a:rPr lang="es-419" sz="1400" dirty="0">
                <a:solidFill>
                  <a:srgbClr val="FFFFFF"/>
                </a:solidFill>
                <a:latin typeface="CiscoSansTT ExtraLight"/>
              </a:rPr>
              <a:t>a cerrar las brechas de habilidades digitales</a:t>
            </a:r>
          </a:p>
        </p:txBody>
      </p:sp>
      <p:sp>
        <p:nvSpPr>
          <p:cNvPr id="128" name="Round Same Side Corner Rectangle 32">
            <a:extLst>
              <a:ext uri="{FF2B5EF4-FFF2-40B4-BE49-F238E27FC236}">
                <a16:creationId xmlns:a16="http://schemas.microsoft.com/office/drawing/2014/main" id="{1A5C1824-3358-493C-844B-20C736AA6122}"/>
              </a:ext>
            </a:extLst>
          </p:cNvPr>
          <p:cNvSpPr/>
          <p:nvPr/>
        </p:nvSpPr>
        <p:spPr>
          <a:xfrm rot="8867378" flipH="1">
            <a:off x="-265550" y="-67293"/>
            <a:ext cx="914400" cy="1907440"/>
          </a:xfrm>
          <a:prstGeom prst="round2SameRect">
            <a:avLst>
              <a:gd name="adj1" fmla="val 50000"/>
              <a:gd name="adj2" fmla="val 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29" name="Group 47">
            <a:extLst>
              <a:ext uri="{FF2B5EF4-FFF2-40B4-BE49-F238E27FC236}">
                <a16:creationId xmlns:a16="http://schemas.microsoft.com/office/drawing/2014/main" id="{7C7D40FB-3514-4230-B891-A9D747C9A91E}"/>
              </a:ext>
            </a:extLst>
          </p:cNvPr>
          <p:cNvGrpSpPr>
            <a:grpSpLocks noChangeAspect="1"/>
          </p:cNvGrpSpPr>
          <p:nvPr/>
        </p:nvGrpSpPr>
        <p:grpSpPr>
          <a:xfrm>
            <a:off x="138847" y="1112412"/>
            <a:ext cx="463550" cy="487366"/>
            <a:chOff x="-586" y="938"/>
            <a:chExt cx="798" cy="839"/>
          </a:xfrm>
        </p:grpSpPr>
        <p:sp>
          <p:nvSpPr>
            <p:cNvPr id="130" name="Freeform 48">
              <a:extLst>
                <a:ext uri="{FF2B5EF4-FFF2-40B4-BE49-F238E27FC236}">
                  <a16:creationId xmlns:a16="http://schemas.microsoft.com/office/drawing/2014/main" id="{FA0D15E7-895F-4C67-9B27-CE50E1093C1F}"/>
                </a:ext>
              </a:extLst>
            </p:cNvPr>
            <p:cNvSpPr/>
            <p:nvPr/>
          </p:nvSpPr>
          <p:spPr bwMode="auto">
            <a:xfrm>
              <a:off x="-586" y="985"/>
              <a:ext cx="399" cy="423"/>
            </a:xfrm>
            <a:custGeom>
              <a:avLst/>
              <a:gdLst>
                <a:gd name="T0" fmla="*/ 337 w 350"/>
                <a:gd name="T1" fmla="*/ 1 h 371"/>
                <a:gd name="T2" fmla="*/ 334 w 350"/>
                <a:gd name="T3" fmla="*/ 1 h 371"/>
                <a:gd name="T4" fmla="*/ 334 w 350"/>
                <a:gd name="T5" fmla="*/ 1 h 371"/>
                <a:gd name="T6" fmla="*/ 330 w 350"/>
                <a:gd name="T7" fmla="*/ 0 h 371"/>
                <a:gd name="T8" fmla="*/ 324 w 350"/>
                <a:gd name="T9" fmla="*/ 1 h 371"/>
                <a:gd name="T10" fmla="*/ 243 w 350"/>
                <a:gd name="T11" fmla="*/ 17 h 371"/>
                <a:gd name="T12" fmla="*/ 46 w 350"/>
                <a:gd name="T13" fmla="*/ 177 h 371"/>
                <a:gd name="T14" fmla="*/ 0 w 350"/>
                <a:gd name="T15" fmla="*/ 348 h 371"/>
                <a:gd name="T16" fmla="*/ 18 w 350"/>
                <a:gd name="T17" fmla="*/ 370 h 371"/>
                <a:gd name="T18" fmla="*/ 41 w 350"/>
                <a:gd name="T19" fmla="*/ 352 h 371"/>
                <a:gd name="T20" fmla="*/ 46 w 350"/>
                <a:gd name="T21" fmla="*/ 344 h 371"/>
                <a:gd name="T22" fmla="*/ 59 w 350"/>
                <a:gd name="T23" fmla="*/ 337 h 371"/>
                <a:gd name="T24" fmla="*/ 123 w 350"/>
                <a:gd name="T25" fmla="*/ 330 h 371"/>
                <a:gd name="T26" fmla="*/ 165 w 350"/>
                <a:gd name="T27" fmla="*/ 347 h 371"/>
                <a:gd name="T28" fmla="*/ 167 w 350"/>
                <a:gd name="T29" fmla="*/ 354 h 371"/>
                <a:gd name="T30" fmla="*/ 186 w 350"/>
                <a:gd name="T31" fmla="*/ 370 h 371"/>
                <a:gd name="T32" fmla="*/ 205 w 350"/>
                <a:gd name="T33" fmla="*/ 354 h 371"/>
                <a:gd name="T34" fmla="*/ 218 w 350"/>
                <a:gd name="T35" fmla="*/ 339 h 371"/>
                <a:gd name="T36" fmla="*/ 281 w 350"/>
                <a:gd name="T37" fmla="*/ 329 h 371"/>
                <a:gd name="T38" fmla="*/ 320 w 350"/>
                <a:gd name="T39" fmla="*/ 340 h 371"/>
                <a:gd name="T40" fmla="*/ 330 w 350"/>
                <a:gd name="T41" fmla="*/ 355 h 371"/>
                <a:gd name="T42" fmla="*/ 350 w 350"/>
                <a:gd name="T43" fmla="*/ 370 h 371"/>
                <a:gd name="T44" fmla="*/ 350 w 350"/>
                <a:gd name="T45" fmla="*/ 370 h 371"/>
                <a:gd name="T46" fmla="*/ 350 w 350"/>
                <a:gd name="T47" fmla="*/ 2 h 371"/>
                <a:gd name="T48" fmla="*/ 337 w 350"/>
                <a:gd name="T49" fmla="*/ 1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0" h="371">
                  <a:moveTo>
                    <a:pt x="337" y="1"/>
                  </a:moveTo>
                  <a:cubicBezTo>
                    <a:pt x="336" y="1"/>
                    <a:pt x="335" y="1"/>
                    <a:pt x="334" y="1"/>
                  </a:cubicBezTo>
                  <a:cubicBezTo>
                    <a:pt x="334" y="1"/>
                    <a:pt x="334" y="1"/>
                    <a:pt x="334" y="1"/>
                  </a:cubicBezTo>
                  <a:cubicBezTo>
                    <a:pt x="332" y="1"/>
                    <a:pt x="331" y="1"/>
                    <a:pt x="330" y="0"/>
                  </a:cubicBezTo>
                  <a:cubicBezTo>
                    <a:pt x="328" y="2"/>
                    <a:pt x="326" y="1"/>
                    <a:pt x="324" y="1"/>
                  </a:cubicBezTo>
                  <a:cubicBezTo>
                    <a:pt x="297" y="3"/>
                    <a:pt x="269" y="8"/>
                    <a:pt x="243" y="17"/>
                  </a:cubicBezTo>
                  <a:cubicBezTo>
                    <a:pt x="157" y="46"/>
                    <a:pt x="92" y="99"/>
                    <a:pt x="46" y="177"/>
                  </a:cubicBezTo>
                  <a:cubicBezTo>
                    <a:pt x="15" y="229"/>
                    <a:pt x="0" y="287"/>
                    <a:pt x="0" y="348"/>
                  </a:cubicBezTo>
                  <a:cubicBezTo>
                    <a:pt x="0" y="360"/>
                    <a:pt x="7" y="369"/>
                    <a:pt x="18" y="370"/>
                  </a:cubicBezTo>
                  <a:cubicBezTo>
                    <a:pt x="29" y="371"/>
                    <a:pt x="39" y="363"/>
                    <a:pt x="41" y="352"/>
                  </a:cubicBezTo>
                  <a:cubicBezTo>
                    <a:pt x="41" y="348"/>
                    <a:pt x="43" y="346"/>
                    <a:pt x="46" y="344"/>
                  </a:cubicBezTo>
                  <a:cubicBezTo>
                    <a:pt x="50" y="341"/>
                    <a:pt x="54" y="338"/>
                    <a:pt x="59" y="337"/>
                  </a:cubicBezTo>
                  <a:cubicBezTo>
                    <a:pt x="80" y="329"/>
                    <a:pt x="101" y="327"/>
                    <a:pt x="123" y="330"/>
                  </a:cubicBezTo>
                  <a:cubicBezTo>
                    <a:pt x="138" y="333"/>
                    <a:pt x="154" y="336"/>
                    <a:pt x="165" y="347"/>
                  </a:cubicBezTo>
                  <a:cubicBezTo>
                    <a:pt x="166" y="349"/>
                    <a:pt x="166" y="352"/>
                    <a:pt x="167" y="354"/>
                  </a:cubicBezTo>
                  <a:cubicBezTo>
                    <a:pt x="169" y="363"/>
                    <a:pt x="176" y="370"/>
                    <a:pt x="186" y="370"/>
                  </a:cubicBezTo>
                  <a:cubicBezTo>
                    <a:pt x="195" y="370"/>
                    <a:pt x="204" y="364"/>
                    <a:pt x="205" y="354"/>
                  </a:cubicBezTo>
                  <a:cubicBezTo>
                    <a:pt x="207" y="346"/>
                    <a:pt x="212" y="342"/>
                    <a:pt x="218" y="339"/>
                  </a:cubicBezTo>
                  <a:cubicBezTo>
                    <a:pt x="238" y="329"/>
                    <a:pt x="259" y="327"/>
                    <a:pt x="281" y="329"/>
                  </a:cubicBezTo>
                  <a:cubicBezTo>
                    <a:pt x="295" y="331"/>
                    <a:pt x="308" y="334"/>
                    <a:pt x="320" y="340"/>
                  </a:cubicBezTo>
                  <a:cubicBezTo>
                    <a:pt x="326" y="343"/>
                    <a:pt x="331" y="347"/>
                    <a:pt x="330" y="355"/>
                  </a:cubicBezTo>
                  <a:cubicBezTo>
                    <a:pt x="334" y="364"/>
                    <a:pt x="340" y="369"/>
                    <a:pt x="350" y="370"/>
                  </a:cubicBezTo>
                  <a:cubicBezTo>
                    <a:pt x="350" y="370"/>
                    <a:pt x="350" y="370"/>
                    <a:pt x="350" y="370"/>
                  </a:cubicBezTo>
                  <a:cubicBezTo>
                    <a:pt x="350" y="247"/>
                    <a:pt x="350" y="124"/>
                    <a:pt x="350" y="2"/>
                  </a:cubicBezTo>
                  <a:cubicBezTo>
                    <a:pt x="346" y="1"/>
                    <a:pt x="341" y="3"/>
                    <a:pt x="337" y="1"/>
                  </a:cubicBez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31" name="Freeform 49">
              <a:extLst>
                <a:ext uri="{FF2B5EF4-FFF2-40B4-BE49-F238E27FC236}">
                  <a16:creationId xmlns:a16="http://schemas.microsoft.com/office/drawing/2014/main" id="{BAF0526B-C512-404E-8E36-26CE1ECFE103}"/>
                </a:ext>
              </a:extLst>
            </p:cNvPr>
            <p:cNvSpPr/>
            <p:nvPr/>
          </p:nvSpPr>
          <p:spPr bwMode="auto">
            <a:xfrm>
              <a:off x="-187" y="985"/>
              <a:ext cx="399" cy="424"/>
            </a:xfrm>
            <a:custGeom>
              <a:avLst/>
              <a:gdLst>
                <a:gd name="T0" fmla="*/ 349 w 350"/>
                <a:gd name="T1" fmla="*/ 320 h 372"/>
                <a:gd name="T2" fmla="*/ 345 w 350"/>
                <a:gd name="T3" fmla="*/ 288 h 372"/>
                <a:gd name="T4" fmla="*/ 245 w 350"/>
                <a:gd name="T5" fmla="*/ 100 h 372"/>
                <a:gd name="T6" fmla="*/ 73 w 350"/>
                <a:gd name="T7" fmla="*/ 8 h 372"/>
                <a:gd name="T8" fmla="*/ 22 w 350"/>
                <a:gd name="T9" fmla="*/ 2 h 372"/>
                <a:gd name="T10" fmla="*/ 20 w 350"/>
                <a:gd name="T11" fmla="*/ 0 h 372"/>
                <a:gd name="T12" fmla="*/ 18 w 350"/>
                <a:gd name="T13" fmla="*/ 0 h 372"/>
                <a:gd name="T14" fmla="*/ 7 w 350"/>
                <a:gd name="T15" fmla="*/ 0 h 372"/>
                <a:gd name="T16" fmla="*/ 0 w 350"/>
                <a:gd name="T17" fmla="*/ 0 h 372"/>
                <a:gd name="T18" fmla="*/ 0 w 350"/>
                <a:gd name="T19" fmla="*/ 0 h 372"/>
                <a:gd name="T20" fmla="*/ 0 w 350"/>
                <a:gd name="T21" fmla="*/ 2 h 372"/>
                <a:gd name="T22" fmla="*/ 0 w 350"/>
                <a:gd name="T23" fmla="*/ 370 h 372"/>
                <a:gd name="T24" fmla="*/ 20 w 350"/>
                <a:gd name="T25" fmla="*/ 355 h 372"/>
                <a:gd name="T26" fmla="*/ 28 w 350"/>
                <a:gd name="T27" fmla="*/ 342 h 372"/>
                <a:gd name="T28" fmla="*/ 39 w 350"/>
                <a:gd name="T29" fmla="*/ 337 h 372"/>
                <a:gd name="T30" fmla="*/ 102 w 350"/>
                <a:gd name="T31" fmla="*/ 330 h 372"/>
                <a:gd name="T32" fmla="*/ 137 w 350"/>
                <a:gd name="T33" fmla="*/ 342 h 372"/>
                <a:gd name="T34" fmla="*/ 144 w 350"/>
                <a:gd name="T35" fmla="*/ 353 h 372"/>
                <a:gd name="T36" fmla="*/ 162 w 350"/>
                <a:gd name="T37" fmla="*/ 370 h 372"/>
                <a:gd name="T38" fmla="*/ 184 w 350"/>
                <a:gd name="T39" fmla="*/ 356 h 372"/>
                <a:gd name="T40" fmla="*/ 186 w 350"/>
                <a:gd name="T41" fmla="*/ 346 h 372"/>
                <a:gd name="T42" fmla="*/ 203 w 350"/>
                <a:gd name="T43" fmla="*/ 337 h 372"/>
                <a:gd name="T44" fmla="*/ 265 w 350"/>
                <a:gd name="T45" fmla="*/ 330 h 372"/>
                <a:gd name="T46" fmla="*/ 302 w 350"/>
                <a:gd name="T47" fmla="*/ 342 h 372"/>
                <a:gd name="T48" fmla="*/ 310 w 350"/>
                <a:gd name="T49" fmla="*/ 353 h 372"/>
                <a:gd name="T50" fmla="*/ 324 w 350"/>
                <a:gd name="T51" fmla="*/ 369 h 372"/>
                <a:gd name="T52" fmla="*/ 350 w 350"/>
                <a:gd name="T53" fmla="*/ 355 h 372"/>
                <a:gd name="T54" fmla="*/ 350 w 350"/>
                <a:gd name="T55" fmla="*/ 323 h 372"/>
                <a:gd name="T56" fmla="*/ 349 w 350"/>
                <a:gd name="T57" fmla="*/ 32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0" h="372">
                  <a:moveTo>
                    <a:pt x="349" y="320"/>
                  </a:moveTo>
                  <a:cubicBezTo>
                    <a:pt x="349" y="309"/>
                    <a:pt x="347" y="299"/>
                    <a:pt x="345" y="288"/>
                  </a:cubicBezTo>
                  <a:cubicBezTo>
                    <a:pt x="332" y="215"/>
                    <a:pt x="298" y="152"/>
                    <a:pt x="245" y="100"/>
                  </a:cubicBezTo>
                  <a:cubicBezTo>
                    <a:pt x="197" y="53"/>
                    <a:pt x="139" y="22"/>
                    <a:pt x="73" y="8"/>
                  </a:cubicBezTo>
                  <a:cubicBezTo>
                    <a:pt x="56" y="4"/>
                    <a:pt x="40" y="1"/>
                    <a:pt x="22" y="2"/>
                  </a:cubicBezTo>
                  <a:cubicBezTo>
                    <a:pt x="22" y="1"/>
                    <a:pt x="21" y="1"/>
                    <a:pt x="20" y="0"/>
                  </a:cubicBezTo>
                  <a:cubicBezTo>
                    <a:pt x="20" y="0"/>
                    <a:pt x="19" y="0"/>
                    <a:pt x="18" y="0"/>
                  </a:cubicBezTo>
                  <a:cubicBezTo>
                    <a:pt x="14" y="2"/>
                    <a:pt x="11" y="2"/>
                    <a:pt x="7" y="0"/>
                  </a:cubicBezTo>
                  <a:cubicBezTo>
                    <a:pt x="5" y="0"/>
                    <a:pt x="2" y="0"/>
                    <a:pt x="0" y="0"/>
                  </a:cubicBezTo>
                  <a:cubicBezTo>
                    <a:pt x="0" y="0"/>
                    <a:pt x="0" y="0"/>
                    <a:pt x="0" y="0"/>
                  </a:cubicBezTo>
                  <a:cubicBezTo>
                    <a:pt x="0" y="1"/>
                    <a:pt x="0" y="1"/>
                    <a:pt x="0" y="2"/>
                  </a:cubicBezTo>
                  <a:cubicBezTo>
                    <a:pt x="0" y="124"/>
                    <a:pt x="0" y="247"/>
                    <a:pt x="0" y="370"/>
                  </a:cubicBezTo>
                  <a:cubicBezTo>
                    <a:pt x="11" y="370"/>
                    <a:pt x="17" y="364"/>
                    <a:pt x="20" y="355"/>
                  </a:cubicBezTo>
                  <a:cubicBezTo>
                    <a:pt x="20" y="349"/>
                    <a:pt x="23" y="345"/>
                    <a:pt x="28" y="342"/>
                  </a:cubicBezTo>
                  <a:cubicBezTo>
                    <a:pt x="31" y="340"/>
                    <a:pt x="35" y="338"/>
                    <a:pt x="39" y="337"/>
                  </a:cubicBezTo>
                  <a:cubicBezTo>
                    <a:pt x="59" y="329"/>
                    <a:pt x="81" y="327"/>
                    <a:pt x="102" y="330"/>
                  </a:cubicBezTo>
                  <a:cubicBezTo>
                    <a:pt x="115" y="332"/>
                    <a:pt x="126" y="335"/>
                    <a:pt x="137" y="342"/>
                  </a:cubicBezTo>
                  <a:cubicBezTo>
                    <a:pt x="141" y="345"/>
                    <a:pt x="143" y="348"/>
                    <a:pt x="144" y="353"/>
                  </a:cubicBezTo>
                  <a:cubicBezTo>
                    <a:pt x="145" y="362"/>
                    <a:pt x="153" y="369"/>
                    <a:pt x="162" y="370"/>
                  </a:cubicBezTo>
                  <a:cubicBezTo>
                    <a:pt x="173" y="370"/>
                    <a:pt x="180" y="365"/>
                    <a:pt x="184" y="356"/>
                  </a:cubicBezTo>
                  <a:cubicBezTo>
                    <a:pt x="185" y="353"/>
                    <a:pt x="185" y="349"/>
                    <a:pt x="186" y="346"/>
                  </a:cubicBezTo>
                  <a:cubicBezTo>
                    <a:pt x="191" y="342"/>
                    <a:pt x="197" y="339"/>
                    <a:pt x="203" y="337"/>
                  </a:cubicBezTo>
                  <a:cubicBezTo>
                    <a:pt x="223" y="330"/>
                    <a:pt x="244" y="327"/>
                    <a:pt x="265" y="330"/>
                  </a:cubicBezTo>
                  <a:cubicBezTo>
                    <a:pt x="278" y="332"/>
                    <a:pt x="290" y="335"/>
                    <a:pt x="302" y="342"/>
                  </a:cubicBezTo>
                  <a:cubicBezTo>
                    <a:pt x="306" y="345"/>
                    <a:pt x="309" y="348"/>
                    <a:pt x="310" y="353"/>
                  </a:cubicBezTo>
                  <a:cubicBezTo>
                    <a:pt x="311" y="361"/>
                    <a:pt x="316" y="366"/>
                    <a:pt x="324" y="369"/>
                  </a:cubicBezTo>
                  <a:cubicBezTo>
                    <a:pt x="335" y="372"/>
                    <a:pt x="343" y="367"/>
                    <a:pt x="350" y="355"/>
                  </a:cubicBezTo>
                  <a:cubicBezTo>
                    <a:pt x="350" y="344"/>
                    <a:pt x="350" y="334"/>
                    <a:pt x="350" y="323"/>
                  </a:cubicBezTo>
                  <a:cubicBezTo>
                    <a:pt x="349" y="323"/>
                    <a:pt x="349" y="321"/>
                    <a:pt x="349" y="320"/>
                  </a:cubicBez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32" name="Freeform 50">
              <a:extLst>
                <a:ext uri="{FF2B5EF4-FFF2-40B4-BE49-F238E27FC236}">
                  <a16:creationId xmlns:a16="http://schemas.microsoft.com/office/drawing/2014/main" id="{CAC5F708-FED7-492F-865E-24F15B2F9767}"/>
                </a:ext>
              </a:extLst>
            </p:cNvPr>
            <p:cNvSpPr/>
            <p:nvPr/>
          </p:nvSpPr>
          <p:spPr bwMode="auto">
            <a:xfrm>
              <a:off x="-211" y="1390"/>
              <a:ext cx="188" cy="358"/>
            </a:xfrm>
            <a:custGeom>
              <a:avLst/>
              <a:gdLst>
                <a:gd name="T0" fmla="*/ 146 w 165"/>
                <a:gd name="T1" fmla="*/ 202 h 314"/>
                <a:gd name="T2" fmla="*/ 124 w 165"/>
                <a:gd name="T3" fmla="*/ 223 h 314"/>
                <a:gd name="T4" fmla="*/ 70 w 165"/>
                <a:gd name="T5" fmla="*/ 261 h 314"/>
                <a:gd name="T6" fmla="*/ 42 w 165"/>
                <a:gd name="T7" fmla="*/ 219 h 314"/>
                <a:gd name="T8" fmla="*/ 42 w 165"/>
                <a:gd name="T9" fmla="*/ 101 h 314"/>
                <a:gd name="T10" fmla="*/ 41 w 165"/>
                <a:gd name="T11" fmla="*/ 0 h 314"/>
                <a:gd name="T12" fmla="*/ 21 w 165"/>
                <a:gd name="T13" fmla="*/ 15 h 314"/>
                <a:gd name="T14" fmla="*/ 21 w 165"/>
                <a:gd name="T15" fmla="*/ 15 h 314"/>
                <a:gd name="T16" fmla="*/ 1 w 165"/>
                <a:gd name="T17" fmla="*/ 0 h 314"/>
                <a:gd name="T18" fmla="*/ 1 w 165"/>
                <a:gd name="T19" fmla="*/ 228 h 314"/>
                <a:gd name="T20" fmla="*/ 18 w 165"/>
                <a:gd name="T21" fmla="*/ 271 h 314"/>
                <a:gd name="T22" fmla="*/ 57 w 165"/>
                <a:gd name="T23" fmla="*/ 301 h 314"/>
                <a:gd name="T24" fmla="*/ 156 w 165"/>
                <a:gd name="T25" fmla="*/ 261 h 314"/>
                <a:gd name="T26" fmla="*/ 165 w 165"/>
                <a:gd name="T27" fmla="*/ 225 h 314"/>
                <a:gd name="T28" fmla="*/ 146 w 165"/>
                <a:gd name="T29" fmla="*/ 20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14">
                  <a:moveTo>
                    <a:pt x="146" y="202"/>
                  </a:moveTo>
                  <a:cubicBezTo>
                    <a:pt x="133" y="201"/>
                    <a:pt x="125" y="209"/>
                    <a:pt x="124" y="223"/>
                  </a:cubicBezTo>
                  <a:cubicBezTo>
                    <a:pt x="121" y="252"/>
                    <a:pt x="96" y="270"/>
                    <a:pt x="70" y="261"/>
                  </a:cubicBezTo>
                  <a:cubicBezTo>
                    <a:pt x="52" y="255"/>
                    <a:pt x="42" y="240"/>
                    <a:pt x="42" y="219"/>
                  </a:cubicBezTo>
                  <a:cubicBezTo>
                    <a:pt x="42" y="180"/>
                    <a:pt x="42" y="140"/>
                    <a:pt x="42" y="101"/>
                  </a:cubicBezTo>
                  <a:cubicBezTo>
                    <a:pt x="42" y="67"/>
                    <a:pt x="41" y="34"/>
                    <a:pt x="41" y="0"/>
                  </a:cubicBezTo>
                  <a:cubicBezTo>
                    <a:pt x="38" y="9"/>
                    <a:pt x="32" y="15"/>
                    <a:pt x="21" y="15"/>
                  </a:cubicBezTo>
                  <a:cubicBezTo>
                    <a:pt x="21" y="15"/>
                    <a:pt x="21" y="15"/>
                    <a:pt x="21" y="15"/>
                  </a:cubicBezTo>
                  <a:cubicBezTo>
                    <a:pt x="11" y="14"/>
                    <a:pt x="5" y="9"/>
                    <a:pt x="1" y="0"/>
                  </a:cubicBezTo>
                  <a:cubicBezTo>
                    <a:pt x="1" y="76"/>
                    <a:pt x="0" y="152"/>
                    <a:pt x="1" y="228"/>
                  </a:cubicBezTo>
                  <a:cubicBezTo>
                    <a:pt x="1" y="244"/>
                    <a:pt x="7" y="259"/>
                    <a:pt x="18" y="271"/>
                  </a:cubicBezTo>
                  <a:cubicBezTo>
                    <a:pt x="28" y="284"/>
                    <a:pt x="41" y="295"/>
                    <a:pt x="57" y="301"/>
                  </a:cubicBezTo>
                  <a:cubicBezTo>
                    <a:pt x="95" y="314"/>
                    <a:pt x="137" y="296"/>
                    <a:pt x="156" y="261"/>
                  </a:cubicBezTo>
                  <a:cubicBezTo>
                    <a:pt x="161" y="250"/>
                    <a:pt x="165" y="237"/>
                    <a:pt x="165" y="225"/>
                  </a:cubicBezTo>
                  <a:cubicBezTo>
                    <a:pt x="165" y="212"/>
                    <a:pt x="157" y="203"/>
                    <a:pt x="146" y="202"/>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33" name="Freeform 51">
              <a:extLst>
                <a:ext uri="{FF2B5EF4-FFF2-40B4-BE49-F238E27FC236}">
                  <a16:creationId xmlns:a16="http://schemas.microsoft.com/office/drawing/2014/main" id="{4935E264-E741-4089-BF34-0D83186F7AE7}"/>
                </a:ext>
              </a:extLst>
            </p:cNvPr>
            <p:cNvSpPr/>
            <p:nvPr/>
          </p:nvSpPr>
          <p:spPr bwMode="auto">
            <a:xfrm>
              <a:off x="-211" y="938"/>
              <a:ext cx="48" cy="48"/>
            </a:xfrm>
            <a:custGeom>
              <a:avLst/>
              <a:gdLst>
                <a:gd name="T0" fmla="*/ 42 w 42"/>
                <a:gd name="T1" fmla="*/ 20 h 42"/>
                <a:gd name="T2" fmla="*/ 21 w 42"/>
                <a:gd name="T3" fmla="*/ 0 h 42"/>
                <a:gd name="T4" fmla="*/ 1 w 42"/>
                <a:gd name="T5" fmla="*/ 21 h 42"/>
                <a:gd name="T6" fmla="*/ 1 w 42"/>
                <a:gd name="T7" fmla="*/ 41 h 42"/>
                <a:gd name="T8" fmla="*/ 5 w 42"/>
                <a:gd name="T9" fmla="*/ 42 h 42"/>
                <a:gd name="T10" fmla="*/ 8 w 42"/>
                <a:gd name="T11" fmla="*/ 42 h 42"/>
                <a:gd name="T12" fmla="*/ 21 w 42"/>
                <a:gd name="T13" fmla="*/ 41 h 42"/>
                <a:gd name="T14" fmla="*/ 21 w 42"/>
                <a:gd name="T15" fmla="*/ 41 h 42"/>
                <a:gd name="T16" fmla="*/ 28 w 42"/>
                <a:gd name="T17" fmla="*/ 41 h 42"/>
                <a:gd name="T18" fmla="*/ 39 w 42"/>
                <a:gd name="T19" fmla="*/ 41 h 42"/>
                <a:gd name="T20" fmla="*/ 41 w 42"/>
                <a:gd name="T21" fmla="*/ 41 h 42"/>
                <a:gd name="T22" fmla="*/ 42 w 42"/>
                <a:gd name="T2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2">
                  <a:moveTo>
                    <a:pt x="42" y="20"/>
                  </a:moveTo>
                  <a:cubicBezTo>
                    <a:pt x="41" y="8"/>
                    <a:pt x="33" y="1"/>
                    <a:pt x="21" y="0"/>
                  </a:cubicBezTo>
                  <a:cubicBezTo>
                    <a:pt x="9" y="1"/>
                    <a:pt x="1" y="9"/>
                    <a:pt x="1" y="21"/>
                  </a:cubicBezTo>
                  <a:cubicBezTo>
                    <a:pt x="0" y="28"/>
                    <a:pt x="1" y="35"/>
                    <a:pt x="1" y="41"/>
                  </a:cubicBezTo>
                  <a:cubicBezTo>
                    <a:pt x="2" y="42"/>
                    <a:pt x="3" y="42"/>
                    <a:pt x="5" y="42"/>
                  </a:cubicBezTo>
                  <a:cubicBezTo>
                    <a:pt x="6" y="42"/>
                    <a:pt x="7" y="42"/>
                    <a:pt x="8" y="42"/>
                  </a:cubicBezTo>
                  <a:cubicBezTo>
                    <a:pt x="12" y="42"/>
                    <a:pt x="17" y="42"/>
                    <a:pt x="21" y="41"/>
                  </a:cubicBezTo>
                  <a:cubicBezTo>
                    <a:pt x="21" y="41"/>
                    <a:pt x="21" y="41"/>
                    <a:pt x="21" y="41"/>
                  </a:cubicBezTo>
                  <a:cubicBezTo>
                    <a:pt x="23" y="41"/>
                    <a:pt x="26" y="41"/>
                    <a:pt x="28" y="41"/>
                  </a:cubicBezTo>
                  <a:cubicBezTo>
                    <a:pt x="32" y="41"/>
                    <a:pt x="35" y="41"/>
                    <a:pt x="39" y="41"/>
                  </a:cubicBezTo>
                  <a:cubicBezTo>
                    <a:pt x="40" y="41"/>
                    <a:pt x="41" y="41"/>
                    <a:pt x="41" y="41"/>
                  </a:cubicBezTo>
                  <a:cubicBezTo>
                    <a:pt x="42" y="34"/>
                    <a:pt x="42" y="27"/>
                    <a:pt x="42" y="2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34" name="Freeform 52">
              <a:extLst>
                <a:ext uri="{FF2B5EF4-FFF2-40B4-BE49-F238E27FC236}">
                  <a16:creationId xmlns:a16="http://schemas.microsoft.com/office/drawing/2014/main" id="{006D612A-6ECA-4DF6-A0B5-1A8A195E8677}"/>
                </a:ext>
              </a:extLst>
            </p:cNvPr>
            <p:cNvSpPr/>
            <p:nvPr/>
          </p:nvSpPr>
          <p:spPr bwMode="auto">
            <a:xfrm>
              <a:off x="-202" y="985"/>
              <a:ext cx="15" cy="3"/>
            </a:xfrm>
            <a:custGeom>
              <a:avLst/>
              <a:gdLst>
                <a:gd name="T0" fmla="*/ 0 w 13"/>
                <a:gd name="T1" fmla="*/ 1 h 3"/>
                <a:gd name="T2" fmla="*/ 13 w 13"/>
                <a:gd name="T3" fmla="*/ 0 h 3"/>
                <a:gd name="T4" fmla="*/ 13 w 13"/>
                <a:gd name="T5" fmla="*/ 2 h 3"/>
                <a:gd name="T6" fmla="*/ 0 w 13"/>
                <a:gd name="T7" fmla="*/ 1 h 3"/>
              </a:gdLst>
              <a:ahLst/>
              <a:cxnLst>
                <a:cxn ang="0">
                  <a:pos x="T0" y="T1"/>
                </a:cxn>
                <a:cxn ang="0">
                  <a:pos x="T2" y="T3"/>
                </a:cxn>
                <a:cxn ang="0">
                  <a:pos x="T4" y="T5"/>
                </a:cxn>
                <a:cxn ang="0">
                  <a:pos x="T6" y="T7"/>
                </a:cxn>
              </a:cxnLst>
              <a:rect l="0" t="0" r="r" b="b"/>
              <a:pathLst>
                <a:path w="13" h="3">
                  <a:moveTo>
                    <a:pt x="0" y="1"/>
                  </a:moveTo>
                  <a:cubicBezTo>
                    <a:pt x="4" y="1"/>
                    <a:pt x="9" y="1"/>
                    <a:pt x="13" y="0"/>
                  </a:cubicBezTo>
                  <a:cubicBezTo>
                    <a:pt x="13" y="1"/>
                    <a:pt x="13" y="1"/>
                    <a:pt x="13" y="2"/>
                  </a:cubicBezTo>
                  <a:cubicBezTo>
                    <a:pt x="9" y="1"/>
                    <a:pt x="4" y="3"/>
                    <a:pt x="0" y="1"/>
                  </a:cubicBezTo>
                  <a:close/>
                </a:path>
              </a:pathLst>
            </a:custGeom>
            <a:solidFill>
              <a:srgbClr val="4DA6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35" name="Freeform 53">
              <a:extLst>
                <a:ext uri="{FF2B5EF4-FFF2-40B4-BE49-F238E27FC236}">
                  <a16:creationId xmlns:a16="http://schemas.microsoft.com/office/drawing/2014/main" id="{6ACAD6F9-FA9F-4DDE-BAA1-F760646C3680}"/>
                </a:ext>
              </a:extLst>
            </p:cNvPr>
            <p:cNvSpPr/>
            <p:nvPr/>
          </p:nvSpPr>
          <p:spPr bwMode="auto">
            <a:xfrm>
              <a:off x="-179" y="985"/>
              <a:ext cx="13" cy="2"/>
            </a:xfrm>
            <a:custGeom>
              <a:avLst/>
              <a:gdLst>
                <a:gd name="T0" fmla="*/ 0 w 11"/>
                <a:gd name="T1" fmla="*/ 0 h 2"/>
                <a:gd name="T2" fmla="*/ 11 w 11"/>
                <a:gd name="T3" fmla="*/ 0 h 2"/>
                <a:gd name="T4" fmla="*/ 0 w 11"/>
                <a:gd name="T5" fmla="*/ 0 h 2"/>
              </a:gdLst>
              <a:ahLst/>
              <a:cxnLst>
                <a:cxn ang="0">
                  <a:pos x="T0" y="T1"/>
                </a:cxn>
                <a:cxn ang="0">
                  <a:pos x="T2" y="T3"/>
                </a:cxn>
                <a:cxn ang="0">
                  <a:pos x="T4" y="T5"/>
                </a:cxn>
              </a:cxnLst>
              <a:rect l="0" t="0" r="r" b="b"/>
              <a:pathLst>
                <a:path w="11" h="2">
                  <a:moveTo>
                    <a:pt x="0" y="0"/>
                  </a:moveTo>
                  <a:cubicBezTo>
                    <a:pt x="4" y="0"/>
                    <a:pt x="7" y="0"/>
                    <a:pt x="11" y="0"/>
                  </a:cubicBezTo>
                  <a:cubicBezTo>
                    <a:pt x="7" y="2"/>
                    <a:pt x="4" y="2"/>
                    <a:pt x="0" y="0"/>
                  </a:cubicBezTo>
                  <a:close/>
                </a:path>
              </a:pathLst>
            </a:custGeom>
            <a:solidFill>
              <a:srgbClr val="459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36" name="Freeform 54">
              <a:extLst>
                <a:ext uri="{FF2B5EF4-FFF2-40B4-BE49-F238E27FC236}">
                  <a16:creationId xmlns:a16="http://schemas.microsoft.com/office/drawing/2014/main" id="{85B433CE-EF85-4444-A2A2-F4E3B1BA448D}"/>
                </a:ext>
              </a:extLst>
            </p:cNvPr>
            <p:cNvSpPr>
              <a:spLocks noEditPoints="1"/>
            </p:cNvSpPr>
            <p:nvPr/>
          </p:nvSpPr>
          <p:spPr bwMode="auto">
            <a:xfrm>
              <a:off x="-139" y="1419"/>
              <a:ext cx="164" cy="118"/>
            </a:xfrm>
            <a:custGeom>
              <a:avLst/>
              <a:gdLst>
                <a:gd name="T0" fmla="*/ 20 w 144"/>
                <a:gd name="T1" fmla="*/ 103 h 103"/>
                <a:gd name="T2" fmla="*/ 39 w 144"/>
                <a:gd name="T3" fmla="*/ 103 h 103"/>
                <a:gd name="T4" fmla="*/ 54 w 144"/>
                <a:gd name="T5" fmla="*/ 103 h 103"/>
                <a:gd name="T6" fmla="*/ 91 w 144"/>
                <a:gd name="T7" fmla="*/ 103 h 103"/>
                <a:gd name="T8" fmla="*/ 106 w 144"/>
                <a:gd name="T9" fmla="*/ 103 h 103"/>
                <a:gd name="T10" fmla="*/ 125 w 144"/>
                <a:gd name="T11" fmla="*/ 103 h 103"/>
                <a:gd name="T12" fmla="*/ 144 w 144"/>
                <a:gd name="T13" fmla="*/ 81 h 103"/>
                <a:gd name="T14" fmla="*/ 144 w 144"/>
                <a:gd name="T15" fmla="*/ 79 h 103"/>
                <a:gd name="T16" fmla="*/ 144 w 144"/>
                <a:gd name="T17" fmla="*/ 71 h 103"/>
                <a:gd name="T18" fmla="*/ 144 w 144"/>
                <a:gd name="T19" fmla="*/ 22 h 103"/>
                <a:gd name="T20" fmla="*/ 125 w 144"/>
                <a:gd name="T21" fmla="*/ 0 h 103"/>
                <a:gd name="T22" fmla="*/ 20 w 144"/>
                <a:gd name="T23" fmla="*/ 0 h 103"/>
                <a:gd name="T24" fmla="*/ 0 w 144"/>
                <a:gd name="T25" fmla="*/ 22 h 103"/>
                <a:gd name="T26" fmla="*/ 0 w 144"/>
                <a:gd name="T27" fmla="*/ 71 h 103"/>
                <a:gd name="T28" fmla="*/ 0 w 144"/>
                <a:gd name="T29" fmla="*/ 79 h 103"/>
                <a:gd name="T30" fmla="*/ 0 w 144"/>
                <a:gd name="T31" fmla="*/ 81 h 103"/>
                <a:gd name="T32" fmla="*/ 20 w 144"/>
                <a:gd name="T33" fmla="*/ 103 h 103"/>
                <a:gd name="T34" fmla="*/ 17 w 144"/>
                <a:gd name="T35" fmla="*/ 28 h 103"/>
                <a:gd name="T36" fmla="*/ 25 w 144"/>
                <a:gd name="T37" fmla="*/ 19 h 103"/>
                <a:gd name="T38" fmla="*/ 120 w 144"/>
                <a:gd name="T39" fmla="*/ 19 h 103"/>
                <a:gd name="T40" fmla="*/ 127 w 144"/>
                <a:gd name="T41" fmla="*/ 28 h 103"/>
                <a:gd name="T42" fmla="*/ 127 w 144"/>
                <a:gd name="T43" fmla="*/ 85 h 103"/>
                <a:gd name="T44" fmla="*/ 17 w 144"/>
                <a:gd name="T45" fmla="*/ 85 h 103"/>
                <a:gd name="T46" fmla="*/ 17 w 144"/>
                <a:gd name="T47" fmla="*/ 28 h 103"/>
                <a:gd name="T48" fmla="*/ 17 w 144"/>
                <a:gd name="T49"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103">
                  <a:moveTo>
                    <a:pt x="20" y="103"/>
                  </a:moveTo>
                  <a:cubicBezTo>
                    <a:pt x="39" y="103"/>
                    <a:pt x="39" y="103"/>
                    <a:pt x="39" y="103"/>
                  </a:cubicBezTo>
                  <a:cubicBezTo>
                    <a:pt x="54" y="103"/>
                    <a:pt x="54" y="103"/>
                    <a:pt x="54" y="103"/>
                  </a:cubicBezTo>
                  <a:cubicBezTo>
                    <a:pt x="91" y="103"/>
                    <a:pt x="91" y="103"/>
                    <a:pt x="91" y="103"/>
                  </a:cubicBezTo>
                  <a:cubicBezTo>
                    <a:pt x="106" y="103"/>
                    <a:pt x="106" y="103"/>
                    <a:pt x="106" y="103"/>
                  </a:cubicBezTo>
                  <a:cubicBezTo>
                    <a:pt x="125" y="103"/>
                    <a:pt x="125" y="103"/>
                    <a:pt x="125" y="103"/>
                  </a:cubicBezTo>
                  <a:cubicBezTo>
                    <a:pt x="136" y="103"/>
                    <a:pt x="144" y="93"/>
                    <a:pt x="144" y="81"/>
                  </a:cubicBezTo>
                  <a:cubicBezTo>
                    <a:pt x="144" y="79"/>
                    <a:pt x="144" y="79"/>
                    <a:pt x="144" y="79"/>
                  </a:cubicBezTo>
                  <a:cubicBezTo>
                    <a:pt x="144" y="71"/>
                    <a:pt x="144" y="71"/>
                    <a:pt x="144" y="71"/>
                  </a:cubicBezTo>
                  <a:cubicBezTo>
                    <a:pt x="144" y="22"/>
                    <a:pt x="144" y="22"/>
                    <a:pt x="144" y="22"/>
                  </a:cubicBezTo>
                  <a:cubicBezTo>
                    <a:pt x="144" y="10"/>
                    <a:pt x="136" y="0"/>
                    <a:pt x="125" y="0"/>
                  </a:cubicBezTo>
                  <a:cubicBezTo>
                    <a:pt x="20" y="0"/>
                    <a:pt x="20" y="0"/>
                    <a:pt x="20" y="0"/>
                  </a:cubicBezTo>
                  <a:cubicBezTo>
                    <a:pt x="9" y="0"/>
                    <a:pt x="0" y="10"/>
                    <a:pt x="0" y="22"/>
                  </a:cubicBezTo>
                  <a:cubicBezTo>
                    <a:pt x="0" y="71"/>
                    <a:pt x="0" y="71"/>
                    <a:pt x="0" y="71"/>
                  </a:cubicBezTo>
                  <a:cubicBezTo>
                    <a:pt x="0" y="79"/>
                    <a:pt x="0" y="79"/>
                    <a:pt x="0" y="79"/>
                  </a:cubicBezTo>
                  <a:cubicBezTo>
                    <a:pt x="0" y="81"/>
                    <a:pt x="0" y="81"/>
                    <a:pt x="0" y="81"/>
                  </a:cubicBezTo>
                  <a:cubicBezTo>
                    <a:pt x="0" y="93"/>
                    <a:pt x="9" y="103"/>
                    <a:pt x="20" y="103"/>
                  </a:cubicBezTo>
                  <a:close/>
                  <a:moveTo>
                    <a:pt x="17" y="28"/>
                  </a:moveTo>
                  <a:cubicBezTo>
                    <a:pt x="17" y="23"/>
                    <a:pt x="20" y="19"/>
                    <a:pt x="25" y="19"/>
                  </a:cubicBezTo>
                  <a:cubicBezTo>
                    <a:pt x="120" y="19"/>
                    <a:pt x="120" y="19"/>
                    <a:pt x="120" y="19"/>
                  </a:cubicBezTo>
                  <a:cubicBezTo>
                    <a:pt x="124" y="19"/>
                    <a:pt x="127" y="23"/>
                    <a:pt x="127" y="28"/>
                  </a:cubicBezTo>
                  <a:cubicBezTo>
                    <a:pt x="127" y="85"/>
                    <a:pt x="127" y="85"/>
                    <a:pt x="127" y="85"/>
                  </a:cubicBezTo>
                  <a:cubicBezTo>
                    <a:pt x="17" y="85"/>
                    <a:pt x="17" y="85"/>
                    <a:pt x="17" y="85"/>
                  </a:cubicBezTo>
                  <a:cubicBezTo>
                    <a:pt x="17" y="28"/>
                    <a:pt x="17" y="28"/>
                    <a:pt x="17" y="28"/>
                  </a:cubicBezTo>
                  <a:cubicBezTo>
                    <a:pt x="17" y="28"/>
                    <a:pt x="17" y="28"/>
                    <a:pt x="17" y="28"/>
                  </a:cubicBez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37" name="Freeform 55">
              <a:extLst>
                <a:ext uri="{FF2B5EF4-FFF2-40B4-BE49-F238E27FC236}">
                  <a16:creationId xmlns:a16="http://schemas.microsoft.com/office/drawing/2014/main" id="{C625DBA6-E1AD-42D1-9DEE-98F1053EA766}"/>
                </a:ext>
              </a:extLst>
            </p:cNvPr>
            <p:cNvSpPr/>
            <p:nvPr/>
          </p:nvSpPr>
          <p:spPr bwMode="auto">
            <a:xfrm>
              <a:off x="-326" y="1483"/>
              <a:ext cx="538" cy="144"/>
            </a:xfrm>
            <a:custGeom>
              <a:avLst/>
              <a:gdLst>
                <a:gd name="T0" fmla="*/ 472 w 472"/>
                <a:gd name="T1" fmla="*/ 82 h 126"/>
                <a:gd name="T2" fmla="*/ 472 w 472"/>
                <a:gd name="T3" fmla="*/ 28 h 126"/>
                <a:gd name="T4" fmla="*/ 442 w 472"/>
                <a:gd name="T5" fmla="*/ 0 h 126"/>
                <a:gd name="T6" fmla="*/ 30 w 472"/>
                <a:gd name="T7" fmla="*/ 0 h 126"/>
                <a:gd name="T8" fmla="*/ 0 w 472"/>
                <a:gd name="T9" fmla="*/ 28 h 126"/>
                <a:gd name="T10" fmla="*/ 0 w 472"/>
                <a:gd name="T11" fmla="*/ 82 h 126"/>
                <a:gd name="T12" fmla="*/ 233 w 472"/>
                <a:gd name="T13" fmla="*/ 126 h 126"/>
                <a:gd name="T14" fmla="*/ 472 w 472"/>
                <a:gd name="T15" fmla="*/ 82 h 126"/>
                <a:gd name="T16" fmla="*/ 472 w 472"/>
                <a:gd name="T17" fmla="*/ 8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2" h="125">
                  <a:moveTo>
                    <a:pt x="472" y="82"/>
                  </a:moveTo>
                  <a:cubicBezTo>
                    <a:pt x="472" y="28"/>
                    <a:pt x="472" y="28"/>
                    <a:pt x="472" y="28"/>
                  </a:cubicBezTo>
                  <a:cubicBezTo>
                    <a:pt x="472" y="13"/>
                    <a:pt x="459" y="0"/>
                    <a:pt x="442" y="0"/>
                  </a:cubicBezTo>
                  <a:cubicBezTo>
                    <a:pt x="30" y="0"/>
                    <a:pt x="30" y="0"/>
                    <a:pt x="30" y="0"/>
                  </a:cubicBezTo>
                  <a:cubicBezTo>
                    <a:pt x="13" y="0"/>
                    <a:pt x="0" y="13"/>
                    <a:pt x="0" y="28"/>
                  </a:cubicBezTo>
                  <a:cubicBezTo>
                    <a:pt x="0" y="82"/>
                    <a:pt x="0" y="82"/>
                    <a:pt x="0" y="82"/>
                  </a:cubicBezTo>
                  <a:cubicBezTo>
                    <a:pt x="233" y="126"/>
                    <a:pt x="233" y="126"/>
                    <a:pt x="233" y="126"/>
                  </a:cubicBezTo>
                  <a:cubicBezTo>
                    <a:pt x="472" y="82"/>
                    <a:pt x="472" y="82"/>
                    <a:pt x="472" y="82"/>
                  </a:cubicBezTo>
                  <a:cubicBezTo>
                    <a:pt x="472" y="82"/>
                    <a:pt x="472" y="82"/>
                    <a:pt x="472" y="8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38" name="Freeform 56">
              <a:extLst>
                <a:ext uri="{FF2B5EF4-FFF2-40B4-BE49-F238E27FC236}">
                  <a16:creationId xmlns:a16="http://schemas.microsoft.com/office/drawing/2014/main" id="{227613FB-016C-497A-9467-73CF5DD5EF27}"/>
                </a:ext>
              </a:extLst>
            </p:cNvPr>
            <p:cNvSpPr/>
            <p:nvPr/>
          </p:nvSpPr>
          <p:spPr bwMode="auto">
            <a:xfrm>
              <a:off x="-326" y="1583"/>
              <a:ext cx="538" cy="194"/>
            </a:xfrm>
            <a:custGeom>
              <a:avLst/>
              <a:gdLst>
                <a:gd name="T0" fmla="*/ 0 w 472"/>
                <a:gd name="T1" fmla="*/ 0 h 170"/>
                <a:gd name="T2" fmla="*/ 0 w 472"/>
                <a:gd name="T3" fmla="*/ 141 h 170"/>
                <a:gd name="T4" fmla="*/ 30 w 472"/>
                <a:gd name="T5" fmla="*/ 170 h 170"/>
                <a:gd name="T6" fmla="*/ 442 w 472"/>
                <a:gd name="T7" fmla="*/ 170 h 170"/>
                <a:gd name="T8" fmla="*/ 472 w 472"/>
                <a:gd name="T9" fmla="*/ 141 h 170"/>
                <a:gd name="T10" fmla="*/ 472 w 472"/>
                <a:gd name="T11" fmla="*/ 0 h 170"/>
                <a:gd name="T12" fmla="*/ 234 w 472"/>
                <a:gd name="T13" fmla="*/ 44 h 170"/>
                <a:gd name="T14" fmla="*/ 0 w 472"/>
                <a:gd name="T15" fmla="*/ 0 h 170"/>
                <a:gd name="T16" fmla="*/ 0 w 472"/>
                <a:gd name="T17"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2" h="170">
                  <a:moveTo>
                    <a:pt x="0" y="0"/>
                  </a:moveTo>
                  <a:cubicBezTo>
                    <a:pt x="0" y="141"/>
                    <a:pt x="0" y="141"/>
                    <a:pt x="0" y="141"/>
                  </a:cubicBezTo>
                  <a:cubicBezTo>
                    <a:pt x="0" y="158"/>
                    <a:pt x="13" y="170"/>
                    <a:pt x="30" y="170"/>
                  </a:cubicBezTo>
                  <a:cubicBezTo>
                    <a:pt x="442" y="170"/>
                    <a:pt x="442" y="170"/>
                    <a:pt x="442" y="170"/>
                  </a:cubicBezTo>
                  <a:cubicBezTo>
                    <a:pt x="459" y="170"/>
                    <a:pt x="472" y="158"/>
                    <a:pt x="472" y="141"/>
                  </a:cubicBezTo>
                  <a:cubicBezTo>
                    <a:pt x="472" y="0"/>
                    <a:pt x="472" y="0"/>
                    <a:pt x="472" y="0"/>
                  </a:cubicBezTo>
                  <a:cubicBezTo>
                    <a:pt x="234" y="44"/>
                    <a:pt x="234" y="44"/>
                    <a:pt x="234" y="44"/>
                  </a:cubicBezTo>
                  <a:cubicBezTo>
                    <a:pt x="0" y="0"/>
                    <a:pt x="0" y="0"/>
                    <a:pt x="0" y="0"/>
                  </a:cubicBezTo>
                  <a:cubicBezTo>
                    <a:pt x="0" y="0"/>
                    <a:pt x="0" y="0"/>
                    <a:pt x="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39" name="Freeform 57">
              <a:extLst>
                <a:ext uri="{FF2B5EF4-FFF2-40B4-BE49-F238E27FC236}">
                  <a16:creationId xmlns:a16="http://schemas.microsoft.com/office/drawing/2014/main" id="{1D5A96A2-9F7C-4182-B8B7-656AFF1938DD}"/>
                </a:ext>
              </a:extLst>
            </p:cNvPr>
            <p:cNvSpPr/>
            <p:nvPr/>
          </p:nvSpPr>
          <p:spPr bwMode="auto">
            <a:xfrm>
              <a:off x="-80" y="1585"/>
              <a:ext cx="46" cy="61"/>
            </a:xfrm>
            <a:custGeom>
              <a:avLst/>
              <a:gdLst>
                <a:gd name="T0" fmla="*/ 30 w 40"/>
                <a:gd name="T1" fmla="*/ 54 h 54"/>
                <a:gd name="T2" fmla="*/ 10 w 40"/>
                <a:gd name="T3" fmla="*/ 54 h 54"/>
                <a:gd name="T4" fmla="*/ 0 w 40"/>
                <a:gd name="T5" fmla="*/ 45 h 54"/>
                <a:gd name="T6" fmla="*/ 0 w 40"/>
                <a:gd name="T7" fmla="*/ 10 h 54"/>
                <a:gd name="T8" fmla="*/ 10 w 40"/>
                <a:gd name="T9" fmla="*/ 0 h 54"/>
                <a:gd name="T10" fmla="*/ 30 w 40"/>
                <a:gd name="T11" fmla="*/ 0 h 54"/>
                <a:gd name="T12" fmla="*/ 40 w 40"/>
                <a:gd name="T13" fmla="*/ 10 h 54"/>
                <a:gd name="T14" fmla="*/ 40 w 40"/>
                <a:gd name="T15" fmla="*/ 45 h 54"/>
                <a:gd name="T16" fmla="*/ 30 w 40"/>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54">
                  <a:moveTo>
                    <a:pt x="30" y="54"/>
                  </a:moveTo>
                  <a:cubicBezTo>
                    <a:pt x="10" y="54"/>
                    <a:pt x="10" y="54"/>
                    <a:pt x="10" y="54"/>
                  </a:cubicBezTo>
                  <a:cubicBezTo>
                    <a:pt x="5" y="54"/>
                    <a:pt x="0" y="50"/>
                    <a:pt x="0" y="45"/>
                  </a:cubicBezTo>
                  <a:cubicBezTo>
                    <a:pt x="0" y="10"/>
                    <a:pt x="0" y="10"/>
                    <a:pt x="0" y="10"/>
                  </a:cubicBezTo>
                  <a:cubicBezTo>
                    <a:pt x="0" y="5"/>
                    <a:pt x="5" y="0"/>
                    <a:pt x="10" y="0"/>
                  </a:cubicBezTo>
                  <a:cubicBezTo>
                    <a:pt x="30" y="0"/>
                    <a:pt x="30" y="0"/>
                    <a:pt x="30" y="0"/>
                  </a:cubicBezTo>
                  <a:cubicBezTo>
                    <a:pt x="35" y="0"/>
                    <a:pt x="40" y="5"/>
                    <a:pt x="40" y="10"/>
                  </a:cubicBezTo>
                  <a:cubicBezTo>
                    <a:pt x="40" y="45"/>
                    <a:pt x="40" y="45"/>
                    <a:pt x="40" y="45"/>
                  </a:cubicBezTo>
                  <a:cubicBezTo>
                    <a:pt x="40" y="50"/>
                    <a:pt x="35" y="54"/>
                    <a:pt x="30"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sp>
        <p:nvSpPr>
          <p:cNvPr id="40" name="Round Same Side Corner Rectangle 539">
            <a:extLst>
              <a:ext uri="{FF2B5EF4-FFF2-40B4-BE49-F238E27FC236}">
                <a16:creationId xmlns:a16="http://schemas.microsoft.com/office/drawing/2014/main" id="{D004A7C0-C7C1-4A6A-B78C-5D0B9A7953EF}"/>
              </a:ext>
            </a:extLst>
          </p:cNvPr>
          <p:cNvSpPr/>
          <p:nvPr/>
        </p:nvSpPr>
        <p:spPr>
          <a:xfrm rot="8867378" flipH="1">
            <a:off x="955825" y="-546827"/>
            <a:ext cx="914400" cy="1349203"/>
          </a:xfrm>
          <a:prstGeom prst="round2SameRect">
            <a:avLst>
              <a:gd name="adj1" fmla="val 50000"/>
              <a:gd name="adj2"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41" name="Group 18">
            <a:extLst>
              <a:ext uri="{FF2B5EF4-FFF2-40B4-BE49-F238E27FC236}">
                <a16:creationId xmlns:a16="http://schemas.microsoft.com/office/drawing/2014/main" id="{9C5543C8-65A7-4766-BFB2-5243A9DB1FB2}"/>
              </a:ext>
            </a:extLst>
          </p:cNvPr>
          <p:cNvGrpSpPr>
            <a:grpSpLocks noChangeAspect="1"/>
          </p:cNvGrpSpPr>
          <p:nvPr/>
        </p:nvGrpSpPr>
        <p:grpSpPr>
          <a:xfrm>
            <a:off x="1215464" y="135732"/>
            <a:ext cx="579223" cy="434282"/>
            <a:chOff x="-1146" y="764"/>
            <a:chExt cx="1079" cy="809"/>
          </a:xfrm>
        </p:grpSpPr>
        <p:sp>
          <p:nvSpPr>
            <p:cNvPr id="42" name="Freeform 19">
              <a:extLst>
                <a:ext uri="{FF2B5EF4-FFF2-40B4-BE49-F238E27FC236}">
                  <a16:creationId xmlns:a16="http://schemas.microsoft.com/office/drawing/2014/main" id="{5AFFF9C1-BF8A-4136-ACB7-CF33CF4F593C}"/>
                </a:ext>
              </a:extLst>
            </p:cNvPr>
            <p:cNvSpPr>
              <a:spLocks noEditPoints="1"/>
            </p:cNvSpPr>
            <p:nvPr/>
          </p:nvSpPr>
          <p:spPr bwMode="auto">
            <a:xfrm>
              <a:off x="-874" y="764"/>
              <a:ext cx="390" cy="281"/>
            </a:xfrm>
            <a:custGeom>
              <a:avLst/>
              <a:gdLst>
                <a:gd name="T0" fmla="*/ 53 w 380"/>
                <a:gd name="T1" fmla="*/ 273 h 273"/>
                <a:gd name="T2" fmla="*/ 102 w 380"/>
                <a:gd name="T3" fmla="*/ 273 h 273"/>
                <a:gd name="T4" fmla="*/ 141 w 380"/>
                <a:gd name="T5" fmla="*/ 273 h 273"/>
                <a:gd name="T6" fmla="*/ 239 w 380"/>
                <a:gd name="T7" fmla="*/ 273 h 273"/>
                <a:gd name="T8" fmla="*/ 280 w 380"/>
                <a:gd name="T9" fmla="*/ 273 h 273"/>
                <a:gd name="T10" fmla="*/ 328 w 380"/>
                <a:gd name="T11" fmla="*/ 273 h 273"/>
                <a:gd name="T12" fmla="*/ 380 w 380"/>
                <a:gd name="T13" fmla="*/ 214 h 273"/>
                <a:gd name="T14" fmla="*/ 380 w 380"/>
                <a:gd name="T15" fmla="*/ 210 h 273"/>
                <a:gd name="T16" fmla="*/ 380 w 380"/>
                <a:gd name="T17" fmla="*/ 188 h 273"/>
                <a:gd name="T18" fmla="*/ 380 w 380"/>
                <a:gd name="T19" fmla="*/ 59 h 273"/>
                <a:gd name="T20" fmla="*/ 328 w 380"/>
                <a:gd name="T21" fmla="*/ 0 h 273"/>
                <a:gd name="T22" fmla="*/ 53 w 380"/>
                <a:gd name="T23" fmla="*/ 0 h 273"/>
                <a:gd name="T24" fmla="*/ 0 w 380"/>
                <a:gd name="T25" fmla="*/ 59 h 273"/>
                <a:gd name="T26" fmla="*/ 0 w 380"/>
                <a:gd name="T27" fmla="*/ 188 h 273"/>
                <a:gd name="T28" fmla="*/ 0 w 380"/>
                <a:gd name="T29" fmla="*/ 210 h 273"/>
                <a:gd name="T30" fmla="*/ 0 w 380"/>
                <a:gd name="T31" fmla="*/ 214 h 273"/>
                <a:gd name="T32" fmla="*/ 53 w 380"/>
                <a:gd name="T33" fmla="*/ 273 h 273"/>
                <a:gd name="T34" fmla="*/ 45 w 380"/>
                <a:gd name="T35" fmla="*/ 74 h 273"/>
                <a:gd name="T36" fmla="*/ 65 w 380"/>
                <a:gd name="T37" fmla="*/ 51 h 273"/>
                <a:gd name="T38" fmla="*/ 315 w 380"/>
                <a:gd name="T39" fmla="*/ 51 h 273"/>
                <a:gd name="T40" fmla="*/ 336 w 380"/>
                <a:gd name="T41" fmla="*/ 74 h 273"/>
                <a:gd name="T42" fmla="*/ 336 w 380"/>
                <a:gd name="T43" fmla="*/ 225 h 273"/>
                <a:gd name="T44" fmla="*/ 45 w 380"/>
                <a:gd name="T45" fmla="*/ 225 h 273"/>
                <a:gd name="T46" fmla="*/ 45 w 380"/>
                <a:gd name="T47" fmla="*/ 74 h 273"/>
                <a:gd name="T48" fmla="*/ 45 w 380"/>
                <a:gd name="T49" fmla="*/ 74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273">
                  <a:moveTo>
                    <a:pt x="53" y="273"/>
                  </a:moveTo>
                  <a:cubicBezTo>
                    <a:pt x="102" y="273"/>
                    <a:pt x="102" y="273"/>
                    <a:pt x="102" y="273"/>
                  </a:cubicBezTo>
                  <a:cubicBezTo>
                    <a:pt x="141" y="273"/>
                    <a:pt x="141" y="273"/>
                    <a:pt x="141" y="273"/>
                  </a:cubicBezTo>
                  <a:cubicBezTo>
                    <a:pt x="239" y="273"/>
                    <a:pt x="239" y="273"/>
                    <a:pt x="239" y="273"/>
                  </a:cubicBezTo>
                  <a:cubicBezTo>
                    <a:pt x="280" y="273"/>
                    <a:pt x="280" y="273"/>
                    <a:pt x="280" y="273"/>
                  </a:cubicBezTo>
                  <a:cubicBezTo>
                    <a:pt x="328" y="273"/>
                    <a:pt x="328" y="273"/>
                    <a:pt x="328" y="273"/>
                  </a:cubicBezTo>
                  <a:cubicBezTo>
                    <a:pt x="357" y="273"/>
                    <a:pt x="380" y="246"/>
                    <a:pt x="380" y="214"/>
                  </a:cubicBezTo>
                  <a:cubicBezTo>
                    <a:pt x="380" y="210"/>
                    <a:pt x="380" y="210"/>
                    <a:pt x="380" y="210"/>
                  </a:cubicBezTo>
                  <a:cubicBezTo>
                    <a:pt x="380" y="188"/>
                    <a:pt x="380" y="188"/>
                    <a:pt x="380" y="188"/>
                  </a:cubicBezTo>
                  <a:cubicBezTo>
                    <a:pt x="380" y="59"/>
                    <a:pt x="380" y="59"/>
                    <a:pt x="380" y="59"/>
                  </a:cubicBezTo>
                  <a:cubicBezTo>
                    <a:pt x="380" y="26"/>
                    <a:pt x="357" y="0"/>
                    <a:pt x="328" y="0"/>
                  </a:cubicBezTo>
                  <a:cubicBezTo>
                    <a:pt x="53" y="0"/>
                    <a:pt x="53" y="0"/>
                    <a:pt x="53" y="0"/>
                  </a:cubicBezTo>
                  <a:cubicBezTo>
                    <a:pt x="24" y="0"/>
                    <a:pt x="0" y="26"/>
                    <a:pt x="0" y="59"/>
                  </a:cubicBezTo>
                  <a:cubicBezTo>
                    <a:pt x="0" y="188"/>
                    <a:pt x="0" y="188"/>
                    <a:pt x="0" y="188"/>
                  </a:cubicBezTo>
                  <a:cubicBezTo>
                    <a:pt x="0" y="210"/>
                    <a:pt x="0" y="210"/>
                    <a:pt x="0" y="210"/>
                  </a:cubicBezTo>
                  <a:cubicBezTo>
                    <a:pt x="0" y="214"/>
                    <a:pt x="0" y="214"/>
                    <a:pt x="0" y="214"/>
                  </a:cubicBezTo>
                  <a:cubicBezTo>
                    <a:pt x="0" y="246"/>
                    <a:pt x="24" y="273"/>
                    <a:pt x="53" y="273"/>
                  </a:cubicBezTo>
                  <a:close/>
                  <a:moveTo>
                    <a:pt x="45" y="74"/>
                  </a:moveTo>
                  <a:cubicBezTo>
                    <a:pt x="45" y="61"/>
                    <a:pt x="53" y="51"/>
                    <a:pt x="65" y="51"/>
                  </a:cubicBezTo>
                  <a:cubicBezTo>
                    <a:pt x="315" y="51"/>
                    <a:pt x="315" y="51"/>
                    <a:pt x="315" y="51"/>
                  </a:cubicBezTo>
                  <a:cubicBezTo>
                    <a:pt x="327" y="51"/>
                    <a:pt x="336" y="61"/>
                    <a:pt x="336" y="74"/>
                  </a:cubicBezTo>
                  <a:cubicBezTo>
                    <a:pt x="336" y="225"/>
                    <a:pt x="336" y="225"/>
                    <a:pt x="336" y="225"/>
                  </a:cubicBezTo>
                  <a:cubicBezTo>
                    <a:pt x="45" y="225"/>
                    <a:pt x="45" y="225"/>
                    <a:pt x="45" y="225"/>
                  </a:cubicBezTo>
                  <a:cubicBezTo>
                    <a:pt x="45" y="74"/>
                    <a:pt x="45" y="74"/>
                    <a:pt x="45" y="74"/>
                  </a:cubicBezTo>
                  <a:cubicBezTo>
                    <a:pt x="45" y="74"/>
                    <a:pt x="45" y="74"/>
                    <a:pt x="45" y="7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3" name="Freeform 20">
              <a:extLst>
                <a:ext uri="{FF2B5EF4-FFF2-40B4-BE49-F238E27FC236}">
                  <a16:creationId xmlns:a16="http://schemas.microsoft.com/office/drawing/2014/main" id="{2A1DA5E4-5872-40DF-8343-133A66691DE3}"/>
                </a:ext>
              </a:extLst>
            </p:cNvPr>
            <p:cNvSpPr/>
            <p:nvPr/>
          </p:nvSpPr>
          <p:spPr bwMode="auto">
            <a:xfrm>
              <a:off x="-1146" y="881"/>
              <a:ext cx="934" cy="250"/>
            </a:xfrm>
            <a:custGeom>
              <a:avLst/>
              <a:gdLst>
                <a:gd name="T0" fmla="*/ 908 w 908"/>
                <a:gd name="T1" fmla="*/ 158 h 243"/>
                <a:gd name="T2" fmla="*/ 908 w 908"/>
                <a:gd name="T3" fmla="*/ 55 h 243"/>
                <a:gd name="T4" fmla="*/ 850 w 908"/>
                <a:gd name="T5" fmla="*/ 0 h 243"/>
                <a:gd name="T6" fmla="*/ 58 w 908"/>
                <a:gd name="T7" fmla="*/ 0 h 243"/>
                <a:gd name="T8" fmla="*/ 0 w 908"/>
                <a:gd name="T9" fmla="*/ 55 h 243"/>
                <a:gd name="T10" fmla="*/ 0 w 908"/>
                <a:gd name="T11" fmla="*/ 158 h 243"/>
                <a:gd name="T12" fmla="*/ 448 w 908"/>
                <a:gd name="T13" fmla="*/ 243 h 243"/>
                <a:gd name="T14" fmla="*/ 908 w 908"/>
                <a:gd name="T15" fmla="*/ 158 h 243"/>
                <a:gd name="T16" fmla="*/ 908 w 908"/>
                <a:gd name="T17" fmla="*/ 158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7" h="243">
                  <a:moveTo>
                    <a:pt x="908" y="158"/>
                  </a:moveTo>
                  <a:cubicBezTo>
                    <a:pt x="908" y="55"/>
                    <a:pt x="908" y="55"/>
                    <a:pt x="908" y="55"/>
                  </a:cubicBezTo>
                  <a:cubicBezTo>
                    <a:pt x="908" y="25"/>
                    <a:pt x="882" y="0"/>
                    <a:pt x="850" y="0"/>
                  </a:cubicBezTo>
                  <a:cubicBezTo>
                    <a:pt x="58" y="0"/>
                    <a:pt x="58" y="0"/>
                    <a:pt x="58" y="0"/>
                  </a:cubicBezTo>
                  <a:cubicBezTo>
                    <a:pt x="26" y="0"/>
                    <a:pt x="0" y="25"/>
                    <a:pt x="0" y="55"/>
                  </a:cubicBezTo>
                  <a:cubicBezTo>
                    <a:pt x="0" y="158"/>
                    <a:pt x="0" y="158"/>
                    <a:pt x="0" y="158"/>
                  </a:cubicBezTo>
                  <a:cubicBezTo>
                    <a:pt x="448" y="243"/>
                    <a:pt x="448" y="243"/>
                    <a:pt x="448" y="243"/>
                  </a:cubicBezTo>
                  <a:cubicBezTo>
                    <a:pt x="908" y="158"/>
                    <a:pt x="908" y="158"/>
                    <a:pt x="908" y="158"/>
                  </a:cubicBezTo>
                  <a:cubicBezTo>
                    <a:pt x="908" y="158"/>
                    <a:pt x="908" y="158"/>
                    <a:pt x="908" y="15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4" name="Freeform 21">
              <a:extLst>
                <a:ext uri="{FF2B5EF4-FFF2-40B4-BE49-F238E27FC236}">
                  <a16:creationId xmlns:a16="http://schemas.microsoft.com/office/drawing/2014/main" id="{B7975134-5030-4A8E-964F-8804CD3094AE}"/>
                </a:ext>
              </a:extLst>
            </p:cNvPr>
            <p:cNvSpPr/>
            <p:nvPr/>
          </p:nvSpPr>
          <p:spPr bwMode="auto">
            <a:xfrm>
              <a:off x="-1146" y="1087"/>
              <a:ext cx="934" cy="337"/>
            </a:xfrm>
            <a:custGeom>
              <a:avLst/>
              <a:gdLst>
                <a:gd name="T0" fmla="*/ 0 w 908"/>
                <a:gd name="T1" fmla="*/ 0 h 328"/>
                <a:gd name="T2" fmla="*/ 0 w 908"/>
                <a:gd name="T3" fmla="*/ 272 h 328"/>
                <a:gd name="T4" fmla="*/ 58 w 908"/>
                <a:gd name="T5" fmla="*/ 328 h 328"/>
                <a:gd name="T6" fmla="*/ 850 w 908"/>
                <a:gd name="T7" fmla="*/ 328 h 328"/>
                <a:gd name="T8" fmla="*/ 908 w 908"/>
                <a:gd name="T9" fmla="*/ 272 h 328"/>
                <a:gd name="T10" fmla="*/ 908 w 908"/>
                <a:gd name="T11" fmla="*/ 0 h 328"/>
                <a:gd name="T12" fmla="*/ 450 w 908"/>
                <a:gd name="T13" fmla="*/ 84 h 328"/>
                <a:gd name="T14" fmla="*/ 0 w 908"/>
                <a:gd name="T15" fmla="*/ 0 h 328"/>
                <a:gd name="T16" fmla="*/ 0 w 908"/>
                <a:gd name="T1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7" h="328">
                  <a:moveTo>
                    <a:pt x="0" y="0"/>
                  </a:moveTo>
                  <a:cubicBezTo>
                    <a:pt x="0" y="272"/>
                    <a:pt x="0" y="272"/>
                    <a:pt x="0" y="272"/>
                  </a:cubicBezTo>
                  <a:cubicBezTo>
                    <a:pt x="0" y="303"/>
                    <a:pt x="26" y="328"/>
                    <a:pt x="58" y="328"/>
                  </a:cubicBezTo>
                  <a:cubicBezTo>
                    <a:pt x="850" y="328"/>
                    <a:pt x="850" y="328"/>
                    <a:pt x="850" y="328"/>
                  </a:cubicBezTo>
                  <a:cubicBezTo>
                    <a:pt x="882" y="328"/>
                    <a:pt x="908" y="303"/>
                    <a:pt x="908" y="272"/>
                  </a:cubicBezTo>
                  <a:cubicBezTo>
                    <a:pt x="908" y="0"/>
                    <a:pt x="908" y="0"/>
                    <a:pt x="908" y="0"/>
                  </a:cubicBezTo>
                  <a:cubicBezTo>
                    <a:pt x="450" y="84"/>
                    <a:pt x="450" y="84"/>
                    <a:pt x="450" y="84"/>
                  </a:cubicBezTo>
                  <a:cubicBezTo>
                    <a:pt x="0" y="0"/>
                    <a:pt x="0" y="0"/>
                    <a:pt x="0" y="0"/>
                  </a:cubicBezTo>
                  <a:cubicBezTo>
                    <a:pt x="0" y="0"/>
                    <a:pt x="0" y="0"/>
                    <a:pt x="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5" name="Freeform 22">
              <a:extLst>
                <a:ext uri="{FF2B5EF4-FFF2-40B4-BE49-F238E27FC236}">
                  <a16:creationId xmlns:a16="http://schemas.microsoft.com/office/drawing/2014/main" id="{6440A129-E75C-48AA-A633-B4E6839A771F}"/>
                </a:ext>
              </a:extLst>
            </p:cNvPr>
            <p:cNvSpPr/>
            <p:nvPr/>
          </p:nvSpPr>
          <p:spPr bwMode="auto">
            <a:xfrm>
              <a:off x="-723" y="1089"/>
              <a:ext cx="78" cy="108"/>
            </a:xfrm>
            <a:custGeom>
              <a:avLst/>
              <a:gdLst>
                <a:gd name="T0" fmla="*/ 56 w 76"/>
                <a:gd name="T1" fmla="*/ 105 h 105"/>
                <a:gd name="T2" fmla="*/ 19 w 76"/>
                <a:gd name="T3" fmla="*/ 105 h 105"/>
                <a:gd name="T4" fmla="*/ 0 w 76"/>
                <a:gd name="T5" fmla="*/ 86 h 105"/>
                <a:gd name="T6" fmla="*/ 0 w 76"/>
                <a:gd name="T7" fmla="*/ 19 h 105"/>
                <a:gd name="T8" fmla="*/ 19 w 76"/>
                <a:gd name="T9" fmla="*/ 0 h 105"/>
                <a:gd name="T10" fmla="*/ 56 w 76"/>
                <a:gd name="T11" fmla="*/ 0 h 105"/>
                <a:gd name="T12" fmla="*/ 76 w 76"/>
                <a:gd name="T13" fmla="*/ 19 h 105"/>
                <a:gd name="T14" fmla="*/ 76 w 76"/>
                <a:gd name="T15" fmla="*/ 86 h 105"/>
                <a:gd name="T16" fmla="*/ 56 w 76"/>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05">
                  <a:moveTo>
                    <a:pt x="56" y="105"/>
                  </a:moveTo>
                  <a:cubicBezTo>
                    <a:pt x="19" y="105"/>
                    <a:pt x="19" y="105"/>
                    <a:pt x="19" y="105"/>
                  </a:cubicBezTo>
                  <a:cubicBezTo>
                    <a:pt x="9" y="105"/>
                    <a:pt x="0" y="96"/>
                    <a:pt x="0" y="86"/>
                  </a:cubicBezTo>
                  <a:cubicBezTo>
                    <a:pt x="0" y="19"/>
                    <a:pt x="0" y="19"/>
                    <a:pt x="0" y="19"/>
                  </a:cubicBezTo>
                  <a:cubicBezTo>
                    <a:pt x="0" y="9"/>
                    <a:pt x="9" y="0"/>
                    <a:pt x="19" y="0"/>
                  </a:cubicBezTo>
                  <a:cubicBezTo>
                    <a:pt x="56" y="0"/>
                    <a:pt x="56" y="0"/>
                    <a:pt x="56" y="0"/>
                  </a:cubicBezTo>
                  <a:cubicBezTo>
                    <a:pt x="68" y="0"/>
                    <a:pt x="76" y="9"/>
                    <a:pt x="76" y="19"/>
                  </a:cubicBezTo>
                  <a:cubicBezTo>
                    <a:pt x="76" y="86"/>
                    <a:pt x="76" y="86"/>
                    <a:pt x="76" y="86"/>
                  </a:cubicBezTo>
                  <a:cubicBezTo>
                    <a:pt x="76" y="96"/>
                    <a:pt x="68" y="105"/>
                    <a:pt x="56" y="105"/>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6" name="Oval 23">
              <a:extLst>
                <a:ext uri="{FF2B5EF4-FFF2-40B4-BE49-F238E27FC236}">
                  <a16:creationId xmlns:a16="http://schemas.microsoft.com/office/drawing/2014/main" id="{C64C800A-2DEE-4C73-9F4C-905DD77DD3AF}"/>
                </a:ext>
              </a:extLst>
            </p:cNvPr>
            <p:cNvSpPr>
              <a:spLocks noChangeArrowheads="1"/>
            </p:cNvSpPr>
            <p:nvPr/>
          </p:nvSpPr>
          <p:spPr bwMode="auto">
            <a:xfrm>
              <a:off x="-460" y="1181"/>
              <a:ext cx="393" cy="392"/>
            </a:xfrm>
            <a:prstGeom prst="ellipse">
              <a:avLst/>
            </a:pr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7" name="Oval 24">
              <a:extLst>
                <a:ext uri="{FF2B5EF4-FFF2-40B4-BE49-F238E27FC236}">
                  <a16:creationId xmlns:a16="http://schemas.microsoft.com/office/drawing/2014/main" id="{7C7971AD-18BF-41E3-BFAD-34EF5E9D0C2C}"/>
                </a:ext>
              </a:extLst>
            </p:cNvPr>
            <p:cNvSpPr>
              <a:spLocks noChangeArrowheads="1"/>
            </p:cNvSpPr>
            <p:nvPr/>
          </p:nvSpPr>
          <p:spPr bwMode="auto">
            <a:xfrm>
              <a:off x="-291" y="1294"/>
              <a:ext cx="55" cy="5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8" name="Freeform 25">
              <a:extLst>
                <a:ext uri="{FF2B5EF4-FFF2-40B4-BE49-F238E27FC236}">
                  <a16:creationId xmlns:a16="http://schemas.microsoft.com/office/drawing/2014/main" id="{15B47491-CE64-4E15-B070-EE6C01895C4A}"/>
                </a:ext>
              </a:extLst>
            </p:cNvPr>
            <p:cNvSpPr/>
            <p:nvPr/>
          </p:nvSpPr>
          <p:spPr bwMode="auto">
            <a:xfrm>
              <a:off x="-315" y="1359"/>
              <a:ext cx="103" cy="100"/>
            </a:xfrm>
            <a:custGeom>
              <a:avLst/>
              <a:gdLst>
                <a:gd name="T0" fmla="*/ 49 w 100"/>
                <a:gd name="T1" fmla="*/ 0 h 97"/>
                <a:gd name="T2" fmla="*/ 51 w 100"/>
                <a:gd name="T3" fmla="*/ 0 h 97"/>
                <a:gd name="T4" fmla="*/ 100 w 100"/>
                <a:gd name="T5" fmla="*/ 48 h 97"/>
                <a:gd name="T6" fmla="*/ 100 w 100"/>
                <a:gd name="T7" fmla="*/ 97 h 97"/>
                <a:gd name="T8" fmla="*/ 0 w 100"/>
                <a:gd name="T9" fmla="*/ 97 h 97"/>
                <a:gd name="T10" fmla="*/ 0 w 100"/>
                <a:gd name="T11" fmla="*/ 48 h 97"/>
                <a:gd name="T12" fmla="*/ 49 w 100"/>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00" h="97">
                  <a:moveTo>
                    <a:pt x="49" y="0"/>
                  </a:moveTo>
                  <a:cubicBezTo>
                    <a:pt x="51" y="0"/>
                    <a:pt x="51" y="0"/>
                    <a:pt x="51" y="0"/>
                  </a:cubicBezTo>
                  <a:cubicBezTo>
                    <a:pt x="78" y="0"/>
                    <a:pt x="100" y="21"/>
                    <a:pt x="100" y="48"/>
                  </a:cubicBezTo>
                  <a:cubicBezTo>
                    <a:pt x="100" y="97"/>
                    <a:pt x="100" y="97"/>
                    <a:pt x="100" y="97"/>
                  </a:cubicBezTo>
                  <a:cubicBezTo>
                    <a:pt x="0" y="97"/>
                    <a:pt x="0" y="97"/>
                    <a:pt x="0" y="97"/>
                  </a:cubicBezTo>
                  <a:cubicBezTo>
                    <a:pt x="0" y="48"/>
                    <a:pt x="0" y="48"/>
                    <a:pt x="0" y="48"/>
                  </a:cubicBezTo>
                  <a:cubicBezTo>
                    <a:pt x="0" y="21"/>
                    <a:pt x="22" y="0"/>
                    <a:pt x="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9" name="Freeform 26">
              <a:extLst>
                <a:ext uri="{FF2B5EF4-FFF2-40B4-BE49-F238E27FC236}">
                  <a16:creationId xmlns:a16="http://schemas.microsoft.com/office/drawing/2014/main" id="{76CA465F-5A11-437C-9F55-A8FF136FD04B}"/>
                </a:ext>
              </a:extLst>
            </p:cNvPr>
            <p:cNvSpPr/>
            <p:nvPr/>
          </p:nvSpPr>
          <p:spPr bwMode="auto">
            <a:xfrm>
              <a:off x="-420" y="1220"/>
              <a:ext cx="148" cy="314"/>
            </a:xfrm>
            <a:custGeom>
              <a:avLst/>
              <a:gdLst>
                <a:gd name="T0" fmla="*/ 144 w 144"/>
                <a:gd name="T1" fmla="*/ 305 h 305"/>
                <a:gd name="T2" fmla="*/ 0 w 144"/>
                <a:gd name="T3" fmla="*/ 152 h 305"/>
                <a:gd name="T4" fmla="*/ 143 w 144"/>
                <a:gd name="T5" fmla="*/ 0 h 305"/>
              </a:gdLst>
              <a:ahLst/>
              <a:cxnLst>
                <a:cxn ang="0">
                  <a:pos x="T0" y="T1"/>
                </a:cxn>
                <a:cxn ang="0">
                  <a:pos x="T2" y="T3"/>
                </a:cxn>
                <a:cxn ang="0">
                  <a:pos x="T4" y="T5"/>
                </a:cxn>
              </a:cxnLst>
              <a:rect l="0" t="0" r="r" b="b"/>
              <a:pathLst>
                <a:path w="144" h="305">
                  <a:moveTo>
                    <a:pt x="144" y="305"/>
                  </a:moveTo>
                  <a:cubicBezTo>
                    <a:pt x="64" y="300"/>
                    <a:pt x="0" y="234"/>
                    <a:pt x="0" y="152"/>
                  </a:cubicBezTo>
                  <a:cubicBezTo>
                    <a:pt x="0" y="71"/>
                    <a:pt x="63" y="5"/>
                    <a:pt x="143" y="0"/>
                  </a:cubicBezTo>
                </a:path>
              </a:pathLst>
            </a:custGeom>
            <a:noFill/>
            <a:ln w="12700" cap="rnd">
              <a:solidFill>
                <a:schemeClr val="tx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0" name="Freeform 27">
              <a:extLst>
                <a:ext uri="{FF2B5EF4-FFF2-40B4-BE49-F238E27FC236}">
                  <a16:creationId xmlns:a16="http://schemas.microsoft.com/office/drawing/2014/main" id="{29982300-7324-4B39-B64C-3086FAB51D29}"/>
                </a:ext>
              </a:extLst>
            </p:cNvPr>
            <p:cNvSpPr/>
            <p:nvPr/>
          </p:nvSpPr>
          <p:spPr bwMode="auto">
            <a:xfrm>
              <a:off x="-255" y="1220"/>
              <a:ext cx="148" cy="313"/>
            </a:xfrm>
            <a:custGeom>
              <a:avLst/>
              <a:gdLst>
                <a:gd name="T0" fmla="*/ 0 w 144"/>
                <a:gd name="T1" fmla="*/ 304 h 304"/>
                <a:gd name="T2" fmla="*/ 144 w 144"/>
                <a:gd name="T3" fmla="*/ 152 h 304"/>
                <a:gd name="T4" fmla="*/ 1 w 144"/>
                <a:gd name="T5" fmla="*/ 0 h 304"/>
              </a:gdLst>
              <a:ahLst/>
              <a:cxnLst>
                <a:cxn ang="0">
                  <a:pos x="T0" y="T1"/>
                </a:cxn>
                <a:cxn ang="0">
                  <a:pos x="T2" y="T3"/>
                </a:cxn>
                <a:cxn ang="0">
                  <a:pos x="T4" y="T5"/>
                </a:cxn>
              </a:cxnLst>
              <a:rect l="0" t="0" r="r" b="b"/>
              <a:pathLst>
                <a:path w="144" h="304">
                  <a:moveTo>
                    <a:pt x="0" y="304"/>
                  </a:moveTo>
                  <a:cubicBezTo>
                    <a:pt x="80" y="300"/>
                    <a:pt x="144" y="234"/>
                    <a:pt x="144" y="152"/>
                  </a:cubicBezTo>
                  <a:cubicBezTo>
                    <a:pt x="144" y="71"/>
                    <a:pt x="81" y="5"/>
                    <a:pt x="1" y="0"/>
                  </a:cubicBezTo>
                </a:path>
              </a:pathLst>
            </a:custGeom>
            <a:noFill/>
            <a:ln w="12700" cap="rnd">
              <a:solidFill>
                <a:srgbClr val="0D274D"/>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1" name="Freeform 28">
              <a:extLst>
                <a:ext uri="{FF2B5EF4-FFF2-40B4-BE49-F238E27FC236}">
                  <a16:creationId xmlns:a16="http://schemas.microsoft.com/office/drawing/2014/main" id="{43FD9FA8-8CBB-44D8-99E4-344DC9A333F5}"/>
                </a:ext>
              </a:extLst>
            </p:cNvPr>
            <p:cNvSpPr/>
            <p:nvPr/>
          </p:nvSpPr>
          <p:spPr bwMode="auto">
            <a:xfrm>
              <a:off x="-256" y="1204"/>
              <a:ext cx="18" cy="33"/>
            </a:xfrm>
            <a:custGeom>
              <a:avLst/>
              <a:gdLst>
                <a:gd name="T0" fmla="*/ 18 w 18"/>
                <a:gd name="T1" fmla="*/ 0 h 33"/>
                <a:gd name="T2" fmla="*/ 0 w 18"/>
                <a:gd name="T3" fmla="*/ 16 h 33"/>
                <a:gd name="T4" fmla="*/ 17 w 18"/>
                <a:gd name="T5" fmla="*/ 33 h 33"/>
              </a:gdLst>
              <a:ahLst/>
              <a:cxnLst>
                <a:cxn ang="0">
                  <a:pos x="T0" y="T1"/>
                </a:cxn>
                <a:cxn ang="0">
                  <a:pos x="T2" y="T3"/>
                </a:cxn>
                <a:cxn ang="0">
                  <a:pos x="T4" y="T5"/>
                </a:cxn>
              </a:cxnLst>
              <a:rect l="0" t="0" r="r" b="b"/>
              <a:pathLst>
                <a:path w="18" h="33">
                  <a:moveTo>
                    <a:pt x="18" y="0"/>
                  </a:moveTo>
                  <a:lnTo>
                    <a:pt x="0" y="16"/>
                  </a:lnTo>
                  <a:lnTo>
                    <a:pt x="17" y="33"/>
                  </a:lnTo>
                </a:path>
              </a:pathLst>
            </a:custGeom>
            <a:noFill/>
            <a:ln w="12700" cap="rnd">
              <a:solidFill>
                <a:srgbClr val="0D274D"/>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2" name="Freeform 29">
              <a:extLst>
                <a:ext uri="{FF2B5EF4-FFF2-40B4-BE49-F238E27FC236}">
                  <a16:creationId xmlns:a16="http://schemas.microsoft.com/office/drawing/2014/main" id="{D4191D58-EA6C-49B0-82AD-80AC1081BCB1}"/>
                </a:ext>
              </a:extLst>
            </p:cNvPr>
            <p:cNvSpPr/>
            <p:nvPr/>
          </p:nvSpPr>
          <p:spPr bwMode="auto">
            <a:xfrm>
              <a:off x="-288" y="1517"/>
              <a:ext cx="18" cy="33"/>
            </a:xfrm>
            <a:custGeom>
              <a:avLst/>
              <a:gdLst>
                <a:gd name="T0" fmla="*/ 0 w 18"/>
                <a:gd name="T1" fmla="*/ 33 h 33"/>
                <a:gd name="T2" fmla="*/ 18 w 18"/>
                <a:gd name="T3" fmla="*/ 16 h 33"/>
                <a:gd name="T4" fmla="*/ 0 w 18"/>
                <a:gd name="T5" fmla="*/ 0 h 33"/>
              </a:gdLst>
              <a:ahLst/>
              <a:cxnLst>
                <a:cxn ang="0">
                  <a:pos x="T0" y="T1"/>
                </a:cxn>
                <a:cxn ang="0">
                  <a:pos x="T2" y="T3"/>
                </a:cxn>
                <a:cxn ang="0">
                  <a:pos x="T4" y="T5"/>
                </a:cxn>
              </a:cxnLst>
              <a:rect l="0" t="0" r="r" b="b"/>
              <a:pathLst>
                <a:path w="18" h="33">
                  <a:moveTo>
                    <a:pt x="0" y="33"/>
                  </a:moveTo>
                  <a:lnTo>
                    <a:pt x="18" y="16"/>
                  </a:lnTo>
                  <a:lnTo>
                    <a:pt x="0" y="0"/>
                  </a:lnTo>
                </a:path>
              </a:pathLst>
            </a:custGeom>
            <a:noFill/>
            <a:ln w="12700" cap="rnd">
              <a:solidFill>
                <a:schemeClr val="tx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sp>
        <p:nvSpPr>
          <p:cNvPr id="53" name="Rounded Rectangle 52"/>
          <p:cNvSpPr/>
          <p:nvPr/>
        </p:nvSpPr>
        <p:spPr>
          <a:xfrm>
            <a:off x="3459599" y="1903807"/>
            <a:ext cx="2224802" cy="2203737"/>
          </a:xfrm>
          <a:prstGeom prst="roundRect">
            <a:avLst>
              <a:gd name="adj" fmla="val 3603"/>
            </a:avLst>
          </a:prstGeom>
          <a:noFill/>
          <a:ln w="9525">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54" name="Rounded Rectangle 53"/>
          <p:cNvSpPr/>
          <p:nvPr/>
        </p:nvSpPr>
        <p:spPr>
          <a:xfrm>
            <a:off x="6127284" y="1903807"/>
            <a:ext cx="2224802" cy="2203737"/>
          </a:xfrm>
          <a:prstGeom prst="roundRect">
            <a:avLst>
              <a:gd name="adj" fmla="val 3603"/>
            </a:avLst>
          </a:prstGeom>
          <a:noFill/>
          <a:ln w="9525">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55" name="Rounded Rectangle 54"/>
          <p:cNvSpPr/>
          <p:nvPr/>
        </p:nvSpPr>
        <p:spPr>
          <a:xfrm>
            <a:off x="791915" y="1903807"/>
            <a:ext cx="2224802" cy="2203737"/>
          </a:xfrm>
          <a:prstGeom prst="roundRect">
            <a:avLst>
              <a:gd name="adj" fmla="val 3603"/>
            </a:avLst>
          </a:prstGeom>
          <a:noFill/>
          <a:ln w="9525">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56" name="Rounded Rectangle 55"/>
          <p:cNvSpPr/>
          <p:nvPr/>
        </p:nvSpPr>
        <p:spPr>
          <a:xfrm>
            <a:off x="791915" y="1796638"/>
            <a:ext cx="2224802" cy="423226"/>
          </a:xfrm>
          <a:prstGeom prst="roundRect">
            <a:avLst>
              <a:gd name="adj" fmla="val 50000"/>
            </a:avLst>
          </a:prstGeom>
          <a:solidFill>
            <a:srgbClr val="00BC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57" name="TextBox 56"/>
          <p:cNvSpPr txBox="1"/>
          <p:nvPr/>
        </p:nvSpPr>
        <p:spPr>
          <a:xfrm>
            <a:off x="993726" y="1915918"/>
            <a:ext cx="1821180" cy="184666"/>
          </a:xfrm>
          <a:prstGeom prst="rect">
            <a:avLst/>
          </a:prstGeom>
          <a:noFill/>
        </p:spPr>
        <p:txBody>
          <a:bodyPr wrap="square" lIns="0" tIns="0" rIns="0" bIns="0" rtlCol="0" anchor="ctr">
            <a:spAutoFit/>
          </a:bodyPr>
          <a:lstStyle/>
          <a:p>
            <a:pPr lvl="0" algn="ctr" rtl="0">
              <a:defRPr/>
            </a:pPr>
            <a:r>
              <a:rPr lang="es-419" sz="1200">
                <a:solidFill>
                  <a:srgbClr val="0D274D"/>
                </a:solidFill>
                <a:latin typeface="CiscoSansTT ExtraLight"/>
              </a:rPr>
              <a:t>Partners</a:t>
            </a:r>
          </a:p>
        </p:txBody>
      </p:sp>
      <p:sp>
        <p:nvSpPr>
          <p:cNvPr id="67" name="TextBox 66"/>
          <p:cNvSpPr txBox="1"/>
          <p:nvPr/>
        </p:nvSpPr>
        <p:spPr>
          <a:xfrm>
            <a:off x="791915" y="2289547"/>
            <a:ext cx="2224802" cy="1657959"/>
          </a:xfrm>
          <a:prstGeom prst="rect">
            <a:avLst/>
          </a:prstGeom>
          <a:noFill/>
        </p:spPr>
        <p:txBody>
          <a:bodyPr wrap="square" lIns="91440" tIns="91440" rIns="91440" bIns="91440" rtlCol="0" anchor="t">
            <a:noAutofit/>
          </a:bodyPr>
          <a:lstStyle/>
          <a:p>
            <a:pPr lvl="0" algn="ctr" rtl="0">
              <a:defRPr/>
            </a:pPr>
            <a:r>
              <a:rPr lang="es-419" sz="1000" dirty="0">
                <a:solidFill>
                  <a:srgbClr val="FFFFFF"/>
                </a:solidFill>
                <a:latin typeface="CiscoSansTT ExtraLight"/>
              </a:rPr>
              <a:t>Instituciones educativas*</a:t>
            </a:r>
            <a:br>
              <a:rPr lang="en-US" sz="1000" dirty="0">
                <a:solidFill>
                  <a:srgbClr val="FFFFFF"/>
                </a:solidFill>
                <a:latin typeface="CiscoSansTT ExtraLight"/>
              </a:rPr>
            </a:br>
            <a:r>
              <a:rPr lang="es-419" sz="1000" dirty="0">
                <a:solidFill>
                  <a:srgbClr val="FFFFFF"/>
                </a:solidFill>
                <a:latin typeface="CiscoSansTT ExtraLight"/>
              </a:rPr>
              <a:t>Gobiernos nacionales/locales</a:t>
            </a:r>
            <a:br>
              <a:rPr lang="en-US" sz="1000" dirty="0">
                <a:solidFill>
                  <a:srgbClr val="FFFFFF"/>
                </a:solidFill>
                <a:latin typeface="CiscoSansTT ExtraLight"/>
              </a:rPr>
            </a:br>
            <a:r>
              <a:rPr lang="es-419" sz="1000" dirty="0">
                <a:solidFill>
                  <a:srgbClr val="FFFFFF"/>
                </a:solidFill>
                <a:latin typeface="CiscoSansTT ExtraLight"/>
              </a:rPr>
              <a:t>Corporaciones ONG*</a:t>
            </a:r>
            <a:br>
              <a:rPr lang="en-US" sz="1000" dirty="0">
                <a:solidFill>
                  <a:srgbClr val="FFFFFF"/>
                </a:solidFill>
                <a:latin typeface="CiscoSansTT ExtraLight"/>
              </a:rPr>
            </a:br>
            <a:br>
              <a:rPr lang="en-US" sz="1000" dirty="0">
                <a:solidFill>
                  <a:srgbClr val="FFFFFF"/>
                </a:solidFill>
                <a:latin typeface="CiscoSansTT ExtraLight"/>
              </a:rPr>
            </a:br>
            <a:r>
              <a:rPr lang="es-419" sz="1000" dirty="0">
                <a:solidFill>
                  <a:srgbClr val="FFFFFF"/>
                </a:solidFill>
                <a:latin typeface="CiscoSansTT ExtraLight"/>
              </a:rPr>
              <a:t>Elija ofertas de cursos; decida </a:t>
            </a:r>
            <a:br>
              <a:rPr lang="es-419" sz="1000" dirty="0">
                <a:solidFill>
                  <a:srgbClr val="FFFFFF"/>
                </a:solidFill>
                <a:latin typeface="CiscoSansTT ExtraLight"/>
              </a:rPr>
            </a:br>
            <a:r>
              <a:rPr lang="es-419" sz="1000" dirty="0">
                <a:solidFill>
                  <a:srgbClr val="FFFFFF"/>
                </a:solidFill>
                <a:latin typeface="CiscoSansTT ExtraLight"/>
              </a:rPr>
              <a:t>un programa de certificación </a:t>
            </a:r>
            <a:br>
              <a:rPr lang="es-419" sz="1000" dirty="0">
                <a:solidFill>
                  <a:srgbClr val="FFFFFF"/>
                </a:solidFill>
                <a:latin typeface="CiscoSansTT ExtraLight"/>
              </a:rPr>
            </a:br>
            <a:r>
              <a:rPr lang="es-419" sz="1000" dirty="0">
                <a:solidFill>
                  <a:srgbClr val="FFFFFF"/>
                </a:solidFill>
                <a:latin typeface="CiscoSansTT ExtraLight"/>
              </a:rPr>
              <a:t>o de grado</a:t>
            </a:r>
          </a:p>
          <a:p>
            <a:pPr lvl="0" algn="ctr">
              <a:defRPr/>
            </a:pPr>
            <a:endParaRPr lang="en-US" sz="1000" dirty="0">
              <a:solidFill>
                <a:srgbClr val="FFFFFF"/>
              </a:solidFill>
              <a:latin typeface="CiscoSansTT ExtraLight"/>
            </a:endParaRPr>
          </a:p>
          <a:p>
            <a:pPr lvl="0" algn="ctr" rtl="0">
              <a:defRPr/>
            </a:pPr>
            <a:r>
              <a:rPr lang="es-419" sz="1000" dirty="0">
                <a:solidFill>
                  <a:srgbClr val="FFFFFF"/>
                </a:solidFill>
                <a:latin typeface="CiscoSansTT ExtraLight"/>
              </a:rPr>
              <a:t>Proporcione instructores </a:t>
            </a:r>
            <a:br>
              <a:rPr lang="es-419" sz="1000" dirty="0">
                <a:solidFill>
                  <a:srgbClr val="FFFFFF"/>
                </a:solidFill>
                <a:latin typeface="CiscoSansTT ExtraLight"/>
              </a:rPr>
            </a:br>
            <a:r>
              <a:rPr lang="es-419" sz="1000" dirty="0">
                <a:solidFill>
                  <a:srgbClr val="FFFFFF"/>
                </a:solidFill>
                <a:latin typeface="CiscoSansTT ExtraLight"/>
              </a:rPr>
              <a:t>y espacio físico</a:t>
            </a:r>
          </a:p>
        </p:txBody>
      </p:sp>
      <p:sp>
        <p:nvSpPr>
          <p:cNvPr id="69" name="Rounded Rectangle 68"/>
          <p:cNvSpPr/>
          <p:nvPr/>
        </p:nvSpPr>
        <p:spPr>
          <a:xfrm>
            <a:off x="3459599" y="1796638"/>
            <a:ext cx="2224802" cy="423226"/>
          </a:xfrm>
          <a:prstGeom prst="roundRect">
            <a:avLst>
              <a:gd name="adj" fmla="val 50000"/>
            </a:avLst>
          </a:prstGeom>
          <a:solidFill>
            <a:srgbClr val="6EBE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70" name="Rounded Rectangle 69"/>
          <p:cNvSpPr/>
          <p:nvPr/>
        </p:nvSpPr>
        <p:spPr>
          <a:xfrm>
            <a:off x="6127284" y="1796638"/>
            <a:ext cx="2224802" cy="423226"/>
          </a:xfrm>
          <a:prstGeom prst="roundRect">
            <a:avLst>
              <a:gd name="adj" fmla="val 50000"/>
            </a:avLst>
          </a:prstGeom>
          <a:solidFill>
            <a:srgbClr val="FBAB1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71" name="TextBox 70"/>
          <p:cNvSpPr txBox="1"/>
          <p:nvPr/>
        </p:nvSpPr>
        <p:spPr>
          <a:xfrm>
            <a:off x="3661410" y="1915918"/>
            <a:ext cx="1821180" cy="184666"/>
          </a:xfrm>
          <a:prstGeom prst="rect">
            <a:avLst/>
          </a:prstGeom>
          <a:noFill/>
        </p:spPr>
        <p:txBody>
          <a:bodyPr wrap="square" lIns="0" tIns="0" rIns="0" bIns="0" rtlCol="0" anchor="ctr">
            <a:spAutoFit/>
          </a:bodyPr>
          <a:lstStyle/>
          <a:p>
            <a:pPr lvl="0" algn="ctr" rtl="0">
              <a:defRPr/>
            </a:pPr>
            <a:r>
              <a:rPr lang="es-419" sz="1200">
                <a:solidFill>
                  <a:srgbClr val="0D274D"/>
                </a:solidFill>
                <a:latin typeface="CiscoSansTT ExtraLight"/>
              </a:rPr>
              <a:t>Cisco</a:t>
            </a:r>
          </a:p>
        </p:txBody>
      </p:sp>
      <p:sp>
        <p:nvSpPr>
          <p:cNvPr id="72" name="TextBox 71"/>
          <p:cNvSpPr txBox="1"/>
          <p:nvPr/>
        </p:nvSpPr>
        <p:spPr>
          <a:xfrm>
            <a:off x="6329095" y="1915918"/>
            <a:ext cx="1821180" cy="184666"/>
          </a:xfrm>
          <a:prstGeom prst="rect">
            <a:avLst/>
          </a:prstGeom>
          <a:noFill/>
        </p:spPr>
        <p:txBody>
          <a:bodyPr wrap="square" lIns="0" tIns="0" rIns="0" bIns="0" rtlCol="0" anchor="ctr">
            <a:spAutoFit/>
          </a:bodyPr>
          <a:lstStyle/>
          <a:p>
            <a:pPr lvl="0" algn="ctr" rtl="0">
              <a:defRPr/>
            </a:pPr>
            <a:r>
              <a:rPr lang="es-419" sz="1200">
                <a:solidFill>
                  <a:srgbClr val="0D274D"/>
                </a:solidFill>
                <a:latin typeface="CiscoSansTT ExtraLight"/>
              </a:rPr>
              <a:t>Instructores</a:t>
            </a:r>
          </a:p>
        </p:txBody>
      </p:sp>
      <p:sp>
        <p:nvSpPr>
          <p:cNvPr id="104" name="TextBox 103"/>
          <p:cNvSpPr txBox="1"/>
          <p:nvPr/>
        </p:nvSpPr>
        <p:spPr>
          <a:xfrm>
            <a:off x="3459599" y="2289547"/>
            <a:ext cx="2224802" cy="1657959"/>
          </a:xfrm>
          <a:prstGeom prst="rect">
            <a:avLst/>
          </a:prstGeom>
          <a:noFill/>
        </p:spPr>
        <p:txBody>
          <a:bodyPr wrap="square" lIns="91440" tIns="91440" rIns="91440" bIns="91440" rtlCol="0" anchor="t">
            <a:noAutofit/>
          </a:bodyPr>
          <a:lstStyle/>
          <a:p>
            <a:pPr lvl="0" algn="ctr" rtl="0">
              <a:defRPr/>
            </a:pPr>
            <a:r>
              <a:rPr lang="es-419" sz="1000">
                <a:solidFill>
                  <a:srgbClr val="FFFFFF"/>
                </a:solidFill>
                <a:latin typeface="CiscoSansTT ExtraLight"/>
              </a:rPr>
              <a:t>Currículo y licencia gratuita de Webex*, capacitación con instructores, evaluaciones, equipos con descuento, entrega en línea, soporte, motor de búsqueda de trabajo (más de 650 empleadores)</a:t>
            </a:r>
          </a:p>
        </p:txBody>
      </p:sp>
      <p:sp>
        <p:nvSpPr>
          <p:cNvPr id="107" name="TextBox 106"/>
          <p:cNvSpPr txBox="1"/>
          <p:nvPr/>
        </p:nvSpPr>
        <p:spPr>
          <a:xfrm>
            <a:off x="6127284" y="2289547"/>
            <a:ext cx="2224802" cy="1657959"/>
          </a:xfrm>
          <a:prstGeom prst="rect">
            <a:avLst/>
          </a:prstGeom>
          <a:noFill/>
        </p:spPr>
        <p:txBody>
          <a:bodyPr wrap="square" lIns="91440" tIns="91440" rIns="91440" bIns="91440" rtlCol="0" anchor="t">
            <a:noAutofit/>
          </a:bodyPr>
          <a:lstStyle/>
          <a:p>
            <a:pPr lvl="0" algn="ctr" rtl="0">
              <a:defRPr/>
            </a:pPr>
            <a:r>
              <a:rPr lang="es-419" sz="1000">
                <a:solidFill>
                  <a:srgbClr val="FFFFFF"/>
                </a:solidFill>
                <a:latin typeface="CiscoSansTT ExtraLight"/>
              </a:rPr>
              <a:t>Dictar clases</a:t>
            </a:r>
            <a:br>
              <a:rPr lang="en-US" sz="1000" dirty="0">
                <a:solidFill>
                  <a:srgbClr val="FFFFFF"/>
                </a:solidFill>
                <a:latin typeface="CiscoSansTT ExtraLight"/>
              </a:rPr>
            </a:br>
            <a:r>
              <a:rPr lang="es-419" sz="1000">
                <a:solidFill>
                  <a:srgbClr val="FFFFFF"/>
                </a:solidFill>
                <a:latin typeface="CiscoSansTT ExtraLight"/>
              </a:rPr>
              <a:t>Administrar prácticas de laboratorio y evaluaciones de habilidades</a:t>
            </a:r>
          </a:p>
        </p:txBody>
      </p:sp>
      <p:grpSp>
        <p:nvGrpSpPr>
          <p:cNvPr id="4" name="Group 3"/>
          <p:cNvGrpSpPr/>
          <p:nvPr/>
        </p:nvGrpSpPr>
        <p:grpSpPr>
          <a:xfrm>
            <a:off x="230903" y="-517461"/>
            <a:ext cx="1047517" cy="2052555"/>
            <a:chOff x="-214472" y="-916566"/>
            <a:chExt cx="1047517" cy="2052555"/>
          </a:xfrm>
        </p:grpSpPr>
        <p:sp>
          <p:nvSpPr>
            <p:cNvPr id="112" name="Round Same Side Corner Rectangle 111"/>
            <p:cNvSpPr/>
            <p:nvPr/>
          </p:nvSpPr>
          <p:spPr>
            <a:xfrm rot="8867378" flipH="1">
              <a:off x="-214472" y="-916566"/>
              <a:ext cx="914400" cy="2052555"/>
            </a:xfrm>
            <a:prstGeom prst="round2SameRect">
              <a:avLst>
                <a:gd name="adj1" fmla="val 50000"/>
                <a:gd name="adj2" fmla="val 0"/>
              </a:avLst>
            </a:prstGeom>
            <a:solidFill>
              <a:srgbClr val="00BC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13" name="Group 4"/>
            <p:cNvGrpSpPr>
              <a:grpSpLocks noChangeAspect="1"/>
            </p:cNvGrpSpPr>
            <p:nvPr/>
          </p:nvGrpSpPr>
          <p:grpSpPr>
            <a:xfrm>
              <a:off x="237108" y="407263"/>
              <a:ext cx="595937" cy="357389"/>
              <a:chOff x="-3414" y="-807"/>
              <a:chExt cx="2056" cy="1233"/>
            </a:xfrm>
          </p:grpSpPr>
          <p:sp>
            <p:nvSpPr>
              <p:cNvPr id="115" name="Freeform 5"/>
              <p:cNvSpPr/>
              <p:nvPr/>
            </p:nvSpPr>
            <p:spPr bwMode="auto">
              <a:xfrm>
                <a:off x="-3210" y="-617"/>
                <a:ext cx="1563" cy="899"/>
              </a:xfrm>
              <a:custGeom>
                <a:avLst/>
                <a:gdLst>
                  <a:gd name="T0" fmla="*/ 1377 w 1448"/>
                  <a:gd name="T1" fmla="*/ 832 h 832"/>
                  <a:gd name="T2" fmla="*/ 70 w 1448"/>
                  <a:gd name="T3" fmla="*/ 832 h 832"/>
                  <a:gd name="T4" fmla="*/ 0 w 1448"/>
                  <a:gd name="T5" fmla="*/ 761 h 832"/>
                  <a:gd name="T6" fmla="*/ 0 w 1448"/>
                  <a:gd name="T7" fmla="*/ 71 h 832"/>
                  <a:gd name="T8" fmla="*/ 70 w 1448"/>
                  <a:gd name="T9" fmla="*/ 0 h 832"/>
                  <a:gd name="T10" fmla="*/ 1377 w 1448"/>
                  <a:gd name="T11" fmla="*/ 0 h 832"/>
                  <a:gd name="T12" fmla="*/ 1448 w 1448"/>
                  <a:gd name="T13" fmla="*/ 71 h 832"/>
                  <a:gd name="T14" fmla="*/ 1448 w 1448"/>
                  <a:gd name="T15" fmla="*/ 761 h 832"/>
                  <a:gd name="T16" fmla="*/ 1377 w 1448"/>
                  <a:gd name="T17" fmla="*/ 83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8" h="832">
                    <a:moveTo>
                      <a:pt x="1377" y="832"/>
                    </a:moveTo>
                    <a:cubicBezTo>
                      <a:pt x="70" y="832"/>
                      <a:pt x="70" y="832"/>
                      <a:pt x="70" y="832"/>
                    </a:cubicBezTo>
                    <a:cubicBezTo>
                      <a:pt x="31" y="832"/>
                      <a:pt x="0" y="800"/>
                      <a:pt x="0" y="761"/>
                    </a:cubicBezTo>
                    <a:cubicBezTo>
                      <a:pt x="0" y="71"/>
                      <a:pt x="0" y="71"/>
                      <a:pt x="0" y="71"/>
                    </a:cubicBezTo>
                    <a:cubicBezTo>
                      <a:pt x="0" y="32"/>
                      <a:pt x="31" y="0"/>
                      <a:pt x="70" y="0"/>
                    </a:cubicBezTo>
                    <a:cubicBezTo>
                      <a:pt x="1377" y="0"/>
                      <a:pt x="1377" y="0"/>
                      <a:pt x="1377" y="0"/>
                    </a:cubicBezTo>
                    <a:cubicBezTo>
                      <a:pt x="1416" y="0"/>
                      <a:pt x="1448" y="32"/>
                      <a:pt x="1448" y="71"/>
                    </a:cubicBezTo>
                    <a:cubicBezTo>
                      <a:pt x="1448" y="761"/>
                      <a:pt x="1448" y="761"/>
                      <a:pt x="1448" y="761"/>
                    </a:cubicBezTo>
                    <a:cubicBezTo>
                      <a:pt x="1448" y="800"/>
                      <a:pt x="1416" y="832"/>
                      <a:pt x="1377" y="832"/>
                    </a:cubicBezTo>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16" name="Freeform 6"/>
              <p:cNvSpPr>
                <a:spLocks noEditPoints="1"/>
              </p:cNvSpPr>
              <p:nvPr/>
            </p:nvSpPr>
            <p:spPr bwMode="auto">
              <a:xfrm>
                <a:off x="-3249" y="-663"/>
                <a:ext cx="1644" cy="987"/>
              </a:xfrm>
              <a:custGeom>
                <a:avLst/>
                <a:gdLst>
                  <a:gd name="T0" fmla="*/ 1439 w 1523"/>
                  <a:gd name="T1" fmla="*/ 830 h 914"/>
                  <a:gd name="T2" fmla="*/ 83 w 1523"/>
                  <a:gd name="T3" fmla="*/ 830 h 914"/>
                  <a:gd name="T4" fmla="*/ 83 w 1523"/>
                  <a:gd name="T5" fmla="*/ 83 h 914"/>
                  <a:gd name="T6" fmla="*/ 1439 w 1523"/>
                  <a:gd name="T7" fmla="*/ 83 h 914"/>
                  <a:gd name="T8" fmla="*/ 1439 w 1523"/>
                  <a:gd name="T9" fmla="*/ 830 h 914"/>
                  <a:gd name="T10" fmla="*/ 1447 w 1523"/>
                  <a:gd name="T11" fmla="*/ 0 h 914"/>
                  <a:gd name="T12" fmla="*/ 76 w 1523"/>
                  <a:gd name="T13" fmla="*/ 0 h 914"/>
                  <a:gd name="T14" fmla="*/ 0 w 1523"/>
                  <a:gd name="T15" fmla="*/ 76 h 914"/>
                  <a:gd name="T16" fmla="*/ 0 w 1523"/>
                  <a:gd name="T17" fmla="*/ 838 h 914"/>
                  <a:gd name="T18" fmla="*/ 76 w 1523"/>
                  <a:gd name="T19" fmla="*/ 914 h 914"/>
                  <a:gd name="T20" fmla="*/ 1447 w 1523"/>
                  <a:gd name="T21" fmla="*/ 914 h 914"/>
                  <a:gd name="T22" fmla="*/ 1523 w 1523"/>
                  <a:gd name="T23" fmla="*/ 838 h 914"/>
                  <a:gd name="T24" fmla="*/ 1523 w 1523"/>
                  <a:gd name="T25" fmla="*/ 76 h 914"/>
                  <a:gd name="T26" fmla="*/ 1447 w 1523"/>
                  <a:gd name="T27" fmla="*/ 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3" h="914">
                    <a:moveTo>
                      <a:pt x="1439" y="830"/>
                    </a:moveTo>
                    <a:cubicBezTo>
                      <a:pt x="83" y="830"/>
                      <a:pt x="83" y="830"/>
                      <a:pt x="83" y="830"/>
                    </a:cubicBezTo>
                    <a:cubicBezTo>
                      <a:pt x="83" y="83"/>
                      <a:pt x="83" y="83"/>
                      <a:pt x="83" y="83"/>
                    </a:cubicBezTo>
                    <a:cubicBezTo>
                      <a:pt x="1439" y="83"/>
                      <a:pt x="1439" y="83"/>
                      <a:pt x="1439" y="83"/>
                    </a:cubicBezTo>
                    <a:lnTo>
                      <a:pt x="1439" y="830"/>
                    </a:lnTo>
                    <a:close/>
                    <a:moveTo>
                      <a:pt x="1447" y="0"/>
                    </a:moveTo>
                    <a:cubicBezTo>
                      <a:pt x="76" y="0"/>
                      <a:pt x="76" y="0"/>
                      <a:pt x="76" y="0"/>
                    </a:cubicBezTo>
                    <a:cubicBezTo>
                      <a:pt x="34" y="0"/>
                      <a:pt x="0" y="34"/>
                      <a:pt x="0" y="76"/>
                    </a:cubicBezTo>
                    <a:cubicBezTo>
                      <a:pt x="0" y="838"/>
                      <a:pt x="0" y="838"/>
                      <a:pt x="0" y="838"/>
                    </a:cubicBezTo>
                    <a:cubicBezTo>
                      <a:pt x="0" y="880"/>
                      <a:pt x="34" y="914"/>
                      <a:pt x="76" y="914"/>
                    </a:cubicBezTo>
                    <a:cubicBezTo>
                      <a:pt x="1447" y="914"/>
                      <a:pt x="1447" y="914"/>
                      <a:pt x="1447" y="914"/>
                    </a:cubicBezTo>
                    <a:cubicBezTo>
                      <a:pt x="1489" y="914"/>
                      <a:pt x="1523" y="880"/>
                      <a:pt x="1523" y="838"/>
                    </a:cubicBezTo>
                    <a:cubicBezTo>
                      <a:pt x="1523" y="76"/>
                      <a:pt x="1523" y="76"/>
                      <a:pt x="1523" y="76"/>
                    </a:cubicBezTo>
                    <a:cubicBezTo>
                      <a:pt x="1523" y="34"/>
                      <a:pt x="1489" y="0"/>
                      <a:pt x="1447" y="0"/>
                    </a:cubicBezTo>
                  </a:path>
                </a:pathLst>
              </a:custGeom>
              <a:solidFill>
                <a:srgbClr val="194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17" name="Freeform 7"/>
              <p:cNvSpPr/>
              <p:nvPr/>
            </p:nvSpPr>
            <p:spPr bwMode="auto">
              <a:xfrm>
                <a:off x="-3414" y="332"/>
                <a:ext cx="1973" cy="94"/>
              </a:xfrm>
              <a:custGeom>
                <a:avLst/>
                <a:gdLst>
                  <a:gd name="T0" fmla="*/ 38 w 1828"/>
                  <a:gd name="T1" fmla="*/ 87 h 87"/>
                  <a:gd name="T2" fmla="*/ 1790 w 1828"/>
                  <a:gd name="T3" fmla="*/ 87 h 87"/>
                  <a:gd name="T4" fmla="*/ 1828 w 1828"/>
                  <a:gd name="T5" fmla="*/ 0 h 87"/>
                  <a:gd name="T6" fmla="*/ 0 w 1828"/>
                  <a:gd name="T7" fmla="*/ 0 h 87"/>
                  <a:gd name="T8" fmla="*/ 38 w 1828"/>
                  <a:gd name="T9" fmla="*/ 87 h 87"/>
                </a:gdLst>
                <a:ahLst/>
                <a:cxnLst>
                  <a:cxn ang="0">
                    <a:pos x="T0" y="T1"/>
                  </a:cxn>
                  <a:cxn ang="0">
                    <a:pos x="T2" y="T3"/>
                  </a:cxn>
                  <a:cxn ang="0">
                    <a:pos x="T4" y="T5"/>
                  </a:cxn>
                  <a:cxn ang="0">
                    <a:pos x="T6" y="T7"/>
                  </a:cxn>
                  <a:cxn ang="0">
                    <a:pos x="T8" y="T9"/>
                  </a:cxn>
                </a:cxnLst>
                <a:rect l="0" t="0" r="r" b="b"/>
                <a:pathLst>
                  <a:path w="1828" h="87">
                    <a:moveTo>
                      <a:pt x="38" y="87"/>
                    </a:moveTo>
                    <a:cubicBezTo>
                      <a:pt x="1790" y="87"/>
                      <a:pt x="1790" y="87"/>
                      <a:pt x="1790" y="87"/>
                    </a:cubicBezTo>
                    <a:cubicBezTo>
                      <a:pt x="1811" y="87"/>
                      <a:pt x="1828" y="48"/>
                      <a:pt x="1828" y="0"/>
                    </a:cubicBezTo>
                    <a:cubicBezTo>
                      <a:pt x="0" y="0"/>
                      <a:pt x="0" y="0"/>
                      <a:pt x="0" y="0"/>
                    </a:cubicBezTo>
                    <a:cubicBezTo>
                      <a:pt x="0" y="48"/>
                      <a:pt x="17" y="87"/>
                      <a:pt x="38" y="87"/>
                    </a:cubicBezTo>
                    <a:close/>
                  </a:path>
                </a:pathLst>
              </a:custGeom>
              <a:solidFill>
                <a:srgbClr val="1028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18" name="Freeform 8"/>
              <p:cNvSpPr/>
              <p:nvPr/>
            </p:nvSpPr>
            <p:spPr bwMode="auto">
              <a:xfrm>
                <a:off x="-2580" y="332"/>
                <a:ext cx="306" cy="44"/>
              </a:xfrm>
              <a:custGeom>
                <a:avLst/>
                <a:gdLst>
                  <a:gd name="T0" fmla="*/ 267 w 283"/>
                  <a:gd name="T1" fmla="*/ 41 h 41"/>
                  <a:gd name="T2" fmla="*/ 16 w 283"/>
                  <a:gd name="T3" fmla="*/ 41 h 41"/>
                  <a:gd name="T4" fmla="*/ 0 w 283"/>
                  <a:gd name="T5" fmla="*/ 25 h 41"/>
                  <a:gd name="T6" fmla="*/ 0 w 283"/>
                  <a:gd name="T7" fmla="*/ 16 h 41"/>
                  <a:gd name="T8" fmla="*/ 16 w 283"/>
                  <a:gd name="T9" fmla="*/ 0 h 41"/>
                  <a:gd name="T10" fmla="*/ 267 w 283"/>
                  <a:gd name="T11" fmla="*/ 0 h 41"/>
                  <a:gd name="T12" fmla="*/ 283 w 283"/>
                  <a:gd name="T13" fmla="*/ 16 h 41"/>
                  <a:gd name="T14" fmla="*/ 283 w 283"/>
                  <a:gd name="T15" fmla="*/ 25 h 41"/>
                  <a:gd name="T16" fmla="*/ 267 w 283"/>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41">
                    <a:moveTo>
                      <a:pt x="267" y="41"/>
                    </a:moveTo>
                    <a:cubicBezTo>
                      <a:pt x="16" y="41"/>
                      <a:pt x="16" y="41"/>
                      <a:pt x="16" y="41"/>
                    </a:cubicBezTo>
                    <a:cubicBezTo>
                      <a:pt x="7" y="41"/>
                      <a:pt x="0" y="34"/>
                      <a:pt x="0" y="25"/>
                    </a:cubicBezTo>
                    <a:cubicBezTo>
                      <a:pt x="0" y="16"/>
                      <a:pt x="0" y="16"/>
                      <a:pt x="0" y="16"/>
                    </a:cubicBezTo>
                    <a:cubicBezTo>
                      <a:pt x="0" y="7"/>
                      <a:pt x="7" y="0"/>
                      <a:pt x="16" y="0"/>
                    </a:cubicBezTo>
                    <a:cubicBezTo>
                      <a:pt x="267" y="0"/>
                      <a:pt x="267" y="0"/>
                      <a:pt x="267" y="0"/>
                    </a:cubicBezTo>
                    <a:cubicBezTo>
                      <a:pt x="275" y="0"/>
                      <a:pt x="283" y="7"/>
                      <a:pt x="283" y="16"/>
                    </a:cubicBezTo>
                    <a:cubicBezTo>
                      <a:pt x="283" y="25"/>
                      <a:pt x="283" y="25"/>
                      <a:pt x="283" y="25"/>
                    </a:cubicBezTo>
                    <a:cubicBezTo>
                      <a:pt x="283" y="34"/>
                      <a:pt x="275" y="41"/>
                      <a:pt x="267" y="41"/>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19" name="Freeform 9"/>
              <p:cNvSpPr/>
              <p:nvPr/>
            </p:nvSpPr>
            <p:spPr bwMode="auto">
              <a:xfrm>
                <a:off x="-2034" y="-807"/>
                <a:ext cx="676" cy="773"/>
              </a:xfrm>
              <a:custGeom>
                <a:avLst/>
                <a:gdLst>
                  <a:gd name="T0" fmla="*/ 50 w 626"/>
                  <a:gd name="T1" fmla="*/ 78 h 715"/>
                  <a:gd name="T2" fmla="*/ 11 w 626"/>
                  <a:gd name="T3" fmla="*/ 90 h 715"/>
                  <a:gd name="T4" fmla="*/ 0 w 626"/>
                  <a:gd name="T5" fmla="*/ 104 h 715"/>
                  <a:gd name="T6" fmla="*/ 0 w 626"/>
                  <a:gd name="T7" fmla="*/ 432 h 715"/>
                  <a:gd name="T8" fmla="*/ 309 w 626"/>
                  <a:gd name="T9" fmla="*/ 715 h 715"/>
                  <a:gd name="T10" fmla="*/ 318 w 626"/>
                  <a:gd name="T11" fmla="*/ 715 h 715"/>
                  <a:gd name="T12" fmla="*/ 626 w 626"/>
                  <a:gd name="T13" fmla="*/ 432 h 715"/>
                  <a:gd name="T14" fmla="*/ 626 w 626"/>
                  <a:gd name="T15" fmla="*/ 104 h 715"/>
                  <a:gd name="T16" fmla="*/ 616 w 626"/>
                  <a:gd name="T17" fmla="*/ 90 h 715"/>
                  <a:gd name="T18" fmla="*/ 318 w 626"/>
                  <a:gd name="T19" fmla="*/ 1 h 715"/>
                  <a:gd name="T20" fmla="*/ 309 w 626"/>
                  <a:gd name="T21" fmla="*/ 1 h 715"/>
                  <a:gd name="T22" fmla="*/ 70 w 626"/>
                  <a:gd name="T23" fmla="*/ 72 h 715"/>
                  <a:gd name="T24" fmla="*/ 50 w 626"/>
                  <a:gd name="T25" fmla="*/ 78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6" h="715">
                    <a:moveTo>
                      <a:pt x="50" y="78"/>
                    </a:moveTo>
                    <a:cubicBezTo>
                      <a:pt x="11" y="90"/>
                      <a:pt x="11" y="90"/>
                      <a:pt x="11" y="90"/>
                    </a:cubicBezTo>
                    <a:cubicBezTo>
                      <a:pt x="5" y="92"/>
                      <a:pt x="0" y="98"/>
                      <a:pt x="0" y="104"/>
                    </a:cubicBezTo>
                    <a:cubicBezTo>
                      <a:pt x="0" y="432"/>
                      <a:pt x="0" y="432"/>
                      <a:pt x="0" y="432"/>
                    </a:cubicBezTo>
                    <a:cubicBezTo>
                      <a:pt x="0" y="564"/>
                      <a:pt x="201" y="681"/>
                      <a:pt x="309" y="715"/>
                    </a:cubicBezTo>
                    <a:cubicBezTo>
                      <a:pt x="312" y="715"/>
                      <a:pt x="315" y="715"/>
                      <a:pt x="318" y="715"/>
                    </a:cubicBezTo>
                    <a:cubicBezTo>
                      <a:pt x="425" y="681"/>
                      <a:pt x="626" y="564"/>
                      <a:pt x="626" y="432"/>
                    </a:cubicBezTo>
                    <a:cubicBezTo>
                      <a:pt x="626" y="104"/>
                      <a:pt x="626" y="104"/>
                      <a:pt x="626" y="104"/>
                    </a:cubicBezTo>
                    <a:cubicBezTo>
                      <a:pt x="626" y="98"/>
                      <a:pt x="622" y="92"/>
                      <a:pt x="616" y="90"/>
                    </a:cubicBezTo>
                    <a:cubicBezTo>
                      <a:pt x="318" y="1"/>
                      <a:pt x="318" y="1"/>
                      <a:pt x="318" y="1"/>
                    </a:cubicBezTo>
                    <a:cubicBezTo>
                      <a:pt x="315" y="0"/>
                      <a:pt x="312" y="0"/>
                      <a:pt x="309" y="1"/>
                    </a:cubicBezTo>
                    <a:cubicBezTo>
                      <a:pt x="70" y="72"/>
                      <a:pt x="70" y="72"/>
                      <a:pt x="70" y="72"/>
                    </a:cubicBezTo>
                    <a:lnTo>
                      <a:pt x="50" y="78"/>
                    </a:lnTo>
                    <a:close/>
                  </a:path>
                </a:pathLst>
              </a:custGeom>
              <a:solidFill>
                <a:srgbClr val="74BF4B"/>
              </a:solidFill>
              <a:ln w="12700" cap="rnd">
                <a:solidFill>
                  <a:srgbClr val="194675"/>
                </a:solidFill>
                <a:prstDash val="solid"/>
                <a:round/>
              </a:ln>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20" name="Line 10"/>
              <p:cNvSpPr>
                <a:spLocks noChangeShapeType="1"/>
              </p:cNvSpPr>
              <p:nvPr/>
            </p:nvSpPr>
            <p:spPr bwMode="auto">
              <a:xfrm>
                <a:off x="-3033" y="-405"/>
                <a:ext cx="670" cy="0"/>
              </a:xfrm>
              <a:prstGeom prst="line">
                <a:avLst/>
              </a:prstGeom>
              <a:noFill/>
              <a:ln w="12700" cap="rnd">
                <a:solidFill>
                  <a:srgbClr val="10284A"/>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21" name="Line 11"/>
              <p:cNvSpPr>
                <a:spLocks noChangeShapeType="1"/>
              </p:cNvSpPr>
              <p:nvPr/>
            </p:nvSpPr>
            <p:spPr bwMode="auto">
              <a:xfrm>
                <a:off x="-3033" y="-299"/>
                <a:ext cx="670" cy="0"/>
              </a:xfrm>
              <a:prstGeom prst="line">
                <a:avLst/>
              </a:prstGeom>
              <a:noFill/>
              <a:ln w="12700" cap="rnd">
                <a:solidFill>
                  <a:srgbClr val="10284A"/>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22" name="Line 12"/>
              <p:cNvSpPr>
                <a:spLocks noChangeShapeType="1"/>
              </p:cNvSpPr>
              <p:nvPr/>
            </p:nvSpPr>
            <p:spPr bwMode="auto">
              <a:xfrm>
                <a:off x="-3033" y="-167"/>
                <a:ext cx="670" cy="0"/>
              </a:xfrm>
              <a:prstGeom prst="line">
                <a:avLst/>
              </a:prstGeom>
              <a:noFill/>
              <a:ln w="12700" cap="rnd">
                <a:solidFill>
                  <a:srgbClr val="10284A"/>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23" name="Line 13"/>
              <p:cNvSpPr>
                <a:spLocks noChangeShapeType="1"/>
              </p:cNvSpPr>
              <p:nvPr/>
            </p:nvSpPr>
            <p:spPr bwMode="auto">
              <a:xfrm>
                <a:off x="-3033" y="-32"/>
                <a:ext cx="379" cy="0"/>
              </a:xfrm>
              <a:prstGeom prst="line">
                <a:avLst/>
              </a:prstGeom>
              <a:noFill/>
              <a:ln w="12700" cap="rnd">
                <a:solidFill>
                  <a:srgbClr val="10284A"/>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24" name="Freeform 15"/>
              <p:cNvSpPr/>
              <p:nvPr/>
            </p:nvSpPr>
            <p:spPr bwMode="auto">
              <a:xfrm>
                <a:off x="-1831" y="-576"/>
                <a:ext cx="320" cy="268"/>
              </a:xfrm>
              <a:custGeom>
                <a:avLst/>
                <a:gdLst>
                  <a:gd name="T0" fmla="*/ 0 w 320"/>
                  <a:gd name="T1" fmla="*/ 147 h 268"/>
                  <a:gd name="T2" fmla="*/ 98 w 320"/>
                  <a:gd name="T3" fmla="*/ 268 h 268"/>
                  <a:gd name="T4" fmla="*/ 320 w 320"/>
                  <a:gd name="T5" fmla="*/ 0 h 268"/>
                </a:gdLst>
                <a:ahLst/>
                <a:cxnLst>
                  <a:cxn ang="0">
                    <a:pos x="T0" y="T1"/>
                  </a:cxn>
                  <a:cxn ang="0">
                    <a:pos x="T2" y="T3"/>
                  </a:cxn>
                  <a:cxn ang="0">
                    <a:pos x="T4" y="T5"/>
                  </a:cxn>
                </a:cxnLst>
                <a:rect l="0" t="0" r="r" b="b"/>
                <a:pathLst>
                  <a:path w="320" h="268">
                    <a:moveTo>
                      <a:pt x="0" y="147"/>
                    </a:moveTo>
                    <a:lnTo>
                      <a:pt x="98" y="268"/>
                    </a:lnTo>
                    <a:lnTo>
                      <a:pt x="320" y="0"/>
                    </a:lnTo>
                  </a:path>
                </a:pathLst>
              </a:custGeom>
              <a:noFill/>
              <a:ln w="12700" cap="rnd">
                <a:solidFill>
                  <a:srgbClr val="FFFFFF"/>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grpSp>
    </p:spTree>
    <p:extLst>
      <p:ext uri="{BB962C8B-B14F-4D97-AF65-F5344CB8AC3E}">
        <p14:creationId xmlns:p14="http://schemas.microsoft.com/office/powerpoint/2010/main" val="410365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
            <a:ext cx="9144001" cy="5143501"/>
          </a:xfrm>
          <a:prstGeom prst="rect">
            <a:avLst/>
          </a:prstGeom>
        </p:spPr>
      </p:pic>
      <p:sp>
        <p:nvSpPr>
          <p:cNvPr id="11" name="Rectangle 10"/>
          <p:cNvSpPr/>
          <p:nvPr/>
        </p:nvSpPr>
        <p:spPr>
          <a:xfrm>
            <a:off x="19816" y="-1"/>
            <a:ext cx="9144000" cy="5142157"/>
          </a:xfrm>
          <a:prstGeom prst="rect">
            <a:avLst/>
          </a:prstGeom>
          <a:solidFill>
            <a:srgbClr val="0D274D">
              <a:alpha val="8509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3" name="Title 2"/>
          <p:cNvSpPr>
            <a:spLocks noGrp="1"/>
          </p:cNvSpPr>
          <p:nvPr>
            <p:ph type="title" idx="4294967295"/>
          </p:nvPr>
        </p:nvSpPr>
        <p:spPr>
          <a:xfrm>
            <a:off x="437766" y="341313"/>
            <a:ext cx="8345488" cy="731837"/>
          </a:xfrm>
        </p:spPr>
        <p:txBody>
          <a:bodyPr/>
          <a:lstStyle/>
          <a:p>
            <a:pPr rtl="0"/>
            <a:r>
              <a:rPr lang="es-419"/>
              <a:t>Aprendizaje híbrido</a:t>
            </a:r>
          </a:p>
        </p:txBody>
      </p:sp>
      <p:grpSp>
        <p:nvGrpSpPr>
          <p:cNvPr id="32" name="Group 31"/>
          <p:cNvGrpSpPr/>
          <p:nvPr/>
        </p:nvGrpSpPr>
        <p:grpSpPr>
          <a:xfrm>
            <a:off x="526292" y="1843012"/>
            <a:ext cx="8432500" cy="769441"/>
            <a:chOff x="526292" y="1843012"/>
            <a:chExt cx="8432500" cy="769441"/>
          </a:xfrm>
        </p:grpSpPr>
        <p:grpSp>
          <p:nvGrpSpPr>
            <p:cNvPr id="4" name="Group 3"/>
            <p:cNvGrpSpPr/>
            <p:nvPr/>
          </p:nvGrpSpPr>
          <p:grpSpPr>
            <a:xfrm>
              <a:off x="526292" y="1843012"/>
              <a:ext cx="4293376" cy="754053"/>
              <a:chOff x="526292" y="1485122"/>
              <a:chExt cx="4293376" cy="754053"/>
            </a:xfrm>
          </p:grpSpPr>
          <p:sp>
            <p:nvSpPr>
              <p:cNvPr id="15" name="TextBox 14"/>
              <p:cNvSpPr txBox="1"/>
              <p:nvPr/>
            </p:nvSpPr>
            <p:spPr>
              <a:xfrm>
                <a:off x="557248" y="1485122"/>
                <a:ext cx="4262420" cy="754053"/>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s-419" sz="1550" b="1" i="0" u="none" strike="noStrike" kern="1200" cap="none" spc="0" normalizeH="0" baseline="0" dirty="0">
                    <a:ln>
                      <a:noFill/>
                    </a:ln>
                    <a:solidFill>
                      <a:srgbClr val="FFFFFF"/>
                    </a:solidFill>
                    <a:effectLst/>
                    <a:uLnTx/>
                    <a:uFillTx/>
                    <a:latin typeface="CiscoSansTT ExtraLight"/>
                    <a:ea typeface="ＭＳ Ｐゴシック" charset="0"/>
                  </a:rPr>
                  <a:t>Nuevos tipos de alumnos</a:t>
                </a:r>
                <a:br>
                  <a:rPr kumimoji="0" lang="en-US" sz="1600" b="0" i="0" u="none" strike="noStrike" kern="1200" cap="none" spc="0" normalizeH="0" baseline="0" noProof="0" dirty="0">
                    <a:ln>
                      <a:noFill/>
                    </a:ln>
                    <a:solidFill>
                      <a:srgbClr val="FFFFFF"/>
                    </a:solidFill>
                    <a:effectLst/>
                    <a:uLnTx/>
                    <a:uFillTx/>
                    <a:latin typeface="CiscoSansTT ExtraLight"/>
                    <a:ea typeface="ＭＳ Ｐゴシック" charset="0"/>
                  </a:rPr>
                </a:br>
                <a:r>
                  <a:rPr lang="es-419" sz="1350" dirty="0">
                    <a:solidFill>
                      <a:srgbClr val="FFFFFF"/>
                    </a:solidFill>
                    <a:latin typeface="CiscoSansTT ExtraLight"/>
                  </a:rPr>
                  <a:t>En el aula, en el hogar o como parte de una fuerza laboral existente que necesita recapacitación</a:t>
                </a:r>
              </a:p>
            </p:txBody>
          </p:sp>
          <p:cxnSp>
            <p:nvCxnSpPr>
              <p:cNvPr id="20" name="Straight Connector 19"/>
              <p:cNvCxnSpPr/>
              <p:nvPr/>
            </p:nvCxnSpPr>
            <p:spPr>
              <a:xfrm flipH="1">
                <a:off x="526292" y="1485122"/>
                <a:ext cx="0" cy="584775"/>
              </a:xfrm>
              <a:prstGeom prst="line">
                <a:avLst/>
              </a:prstGeom>
              <a:ln w="15875"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4819668" y="1843012"/>
              <a:ext cx="4139124" cy="769441"/>
              <a:chOff x="4819668" y="1485122"/>
              <a:chExt cx="4139124" cy="769441"/>
            </a:xfrm>
          </p:grpSpPr>
          <p:sp>
            <p:nvSpPr>
              <p:cNvPr id="12" name="TextBox 11"/>
              <p:cNvSpPr txBox="1"/>
              <p:nvPr/>
            </p:nvSpPr>
            <p:spPr>
              <a:xfrm>
                <a:off x="4862199" y="1485122"/>
                <a:ext cx="4096593" cy="76944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defRPr/>
                </a:pPr>
                <a:r>
                  <a:rPr lang="es-419" sz="1550" b="1" dirty="0">
                    <a:solidFill>
                      <a:srgbClr val="FFFFFF"/>
                    </a:solidFill>
                    <a:latin typeface="CiscoSansTT ExtraLight"/>
                  </a:rPr>
                  <a:t>L</a:t>
                </a:r>
                <a:r>
                  <a:rPr kumimoji="0" lang="es-419" sz="1550" b="1" i="0" u="none" strike="noStrike" kern="1200" cap="none" spc="0" normalizeH="0" baseline="0" dirty="0">
                    <a:ln>
                      <a:noFill/>
                    </a:ln>
                    <a:solidFill>
                      <a:srgbClr val="FFFFFF"/>
                    </a:solidFill>
                    <a:effectLst/>
                    <a:uLnTx/>
                    <a:uFillTx/>
                    <a:latin typeface="CiscoSansTT ExtraLight"/>
                    <a:ea typeface="ＭＳ Ｐゴシック" charset="0"/>
                  </a:rPr>
                  <a:t>os comportamientos están cambiando</a:t>
                </a:r>
                <a:br>
                  <a:rPr kumimoji="0" lang="en-US" sz="1600" b="0" i="0" u="none" strike="noStrike" kern="1200" cap="none" spc="0" normalizeH="0" baseline="0" noProof="0" dirty="0">
                    <a:ln>
                      <a:noFill/>
                    </a:ln>
                    <a:solidFill>
                      <a:srgbClr val="FFFFFF"/>
                    </a:solidFill>
                    <a:effectLst/>
                    <a:uLnTx/>
                    <a:uFillTx/>
                    <a:latin typeface="CiscoSansTT ExtraLight"/>
                    <a:ea typeface="ＭＳ Ｐゴシック" charset="0"/>
                  </a:rPr>
                </a:br>
                <a:r>
                  <a:rPr kumimoji="0" lang="es-419" sz="1350" b="0" i="0" u="none" strike="noStrike" kern="1200" cap="none" spc="0" normalizeH="0" baseline="0" dirty="0">
                    <a:ln>
                      <a:noFill/>
                    </a:ln>
                    <a:solidFill>
                      <a:srgbClr val="FFFFFF"/>
                    </a:solidFill>
                    <a:effectLst/>
                    <a:uLnTx/>
                    <a:uFillTx/>
                    <a:latin typeface="CiscoSansTT ExtraLight"/>
                    <a:ea typeface="ＭＳ Ｐゴシック" charset="0"/>
                  </a:rPr>
                  <a:t>Reúnase con los estudiantes dondequiera que estén con opciones flexibles</a:t>
                </a:r>
              </a:p>
            </p:txBody>
          </p:sp>
          <p:cxnSp>
            <p:nvCxnSpPr>
              <p:cNvPr id="21" name="Straight Connector 20"/>
              <p:cNvCxnSpPr/>
              <p:nvPr/>
            </p:nvCxnSpPr>
            <p:spPr>
              <a:xfrm flipH="1">
                <a:off x="4819668" y="1485122"/>
                <a:ext cx="0" cy="584775"/>
              </a:xfrm>
              <a:prstGeom prst="line">
                <a:avLst/>
              </a:prstGeom>
              <a:ln w="15875" cap="rnd">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33" name="Group 32"/>
          <p:cNvGrpSpPr/>
          <p:nvPr/>
        </p:nvGrpSpPr>
        <p:grpSpPr>
          <a:xfrm>
            <a:off x="2672980" y="3421496"/>
            <a:ext cx="4523687" cy="584775"/>
            <a:chOff x="2672980" y="3421496"/>
            <a:chExt cx="4523687" cy="584775"/>
          </a:xfrm>
        </p:grpSpPr>
        <p:sp>
          <p:nvSpPr>
            <p:cNvPr id="17" name="TextBox 16"/>
            <p:cNvSpPr txBox="1"/>
            <p:nvPr/>
          </p:nvSpPr>
          <p:spPr>
            <a:xfrm>
              <a:off x="2703936" y="3436885"/>
              <a:ext cx="4492731" cy="55399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s-419" sz="1550" b="1" i="0" u="none" strike="noStrike" kern="1200" cap="none" spc="0" normalizeH="0" baseline="0" dirty="0">
                  <a:ln>
                    <a:noFill/>
                  </a:ln>
                  <a:solidFill>
                    <a:srgbClr val="FFFFFF"/>
                  </a:solidFill>
                  <a:effectLst/>
                  <a:uLnTx/>
                  <a:uFillTx/>
                  <a:latin typeface="CiscoSansTT ExtraLight"/>
                  <a:ea typeface="ＭＳ Ｐゴシック" charset="0"/>
                </a:rPr>
                <a:t>La oferta educativa se está ampliando</a:t>
              </a:r>
              <a:br>
                <a:rPr kumimoji="0" lang="en-US" sz="1600" b="0" i="0" u="none" strike="noStrike" kern="1200" cap="none" spc="0" normalizeH="0" baseline="0" noProof="0" dirty="0">
                  <a:ln>
                    <a:noFill/>
                  </a:ln>
                  <a:solidFill>
                    <a:srgbClr val="FFFFFF"/>
                  </a:solidFill>
                  <a:effectLst/>
                  <a:uLnTx/>
                  <a:uFillTx/>
                  <a:latin typeface="CiscoSansTT ExtraLight"/>
                  <a:ea typeface="ＭＳ Ｐゴシック" charset="0"/>
                </a:rPr>
              </a:br>
              <a:r>
                <a:rPr kumimoji="0" lang="es-419" sz="1350" b="0" i="0" u="none" strike="noStrike" kern="1200" cap="none" spc="0" normalizeH="0" baseline="0" dirty="0">
                  <a:ln>
                    <a:noFill/>
                  </a:ln>
                  <a:solidFill>
                    <a:srgbClr val="FFFFFF"/>
                  </a:solidFill>
                  <a:effectLst/>
                  <a:uLnTx/>
                  <a:uFillTx/>
                  <a:latin typeface="CiscoSansTT ExtraLight"/>
                  <a:ea typeface="ＭＳ Ｐゴシック" charset="0"/>
                </a:rPr>
                <a:t>Amplíe el acceso a los estudiantes en todas partes</a:t>
              </a:r>
            </a:p>
          </p:txBody>
        </p:sp>
        <p:cxnSp>
          <p:nvCxnSpPr>
            <p:cNvPr id="22" name="Straight Connector 21"/>
            <p:cNvCxnSpPr/>
            <p:nvPr/>
          </p:nvCxnSpPr>
          <p:spPr>
            <a:xfrm flipH="1">
              <a:off x="2672980" y="3421496"/>
              <a:ext cx="0" cy="584775"/>
            </a:xfrm>
            <a:prstGeom prst="line">
              <a:avLst/>
            </a:prstGeom>
            <a:ln w="15875" cap="rnd">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7" name="Rectangle 4"/>
          <p:cNvSpPr>
            <a:spLocks noChangeArrowheads="1"/>
          </p:cNvSpPr>
          <p:nvPr/>
        </p:nvSpPr>
        <p:spPr bwMode="ltGray">
          <a:xfrm>
            <a:off x="477678" y="4683186"/>
            <a:ext cx="3400055" cy="246851"/>
          </a:xfrm>
          <a:prstGeom prst="rect">
            <a:avLst/>
          </a:prstGeom>
          <a:noFill/>
          <a:ln w="9525">
            <a:noFill/>
            <a:miter lim="800000"/>
          </a:ln>
          <a:effectLst/>
        </p:spPr>
        <p:txBody>
          <a:bodyPr wrap="square" lIns="61586" tIns="30792" rIns="61586" bIns="30792" anchor="b">
            <a:spAutoFit/>
          </a:bodyPr>
          <a:lstStyle/>
          <a:p>
            <a:pPr algn="l" defTabSz="610744" rtl="0" fontAlgn="auto">
              <a:spcBef>
                <a:spcPct val="0"/>
              </a:spcBef>
              <a:spcAft>
                <a:spcPct val="0"/>
              </a:spcAft>
              <a:defRPr/>
            </a:pPr>
            <a:r>
              <a:rPr lang="es-419" sz="600" kern="1200" spc="20" baseline="0" dirty="0">
                <a:latin typeface="+mn-lt"/>
                <a:ea typeface="+mn-ea"/>
                <a:cs typeface="CiscoSans Thin"/>
              </a:rPr>
              <a:t>C97-2556358-00 © 2025 Cisco o sus filiales. Todos los derechos reservados. Información pública de Cisco</a:t>
            </a:r>
          </a:p>
        </p:txBody>
      </p:sp>
    </p:spTree>
    <p:extLst>
      <p:ext uri="{BB962C8B-B14F-4D97-AF65-F5344CB8AC3E}">
        <p14:creationId xmlns:p14="http://schemas.microsoft.com/office/powerpoint/2010/main" val="320719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7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38735"/>
          </a:xfrm>
          <a:prstGeom prst="rect">
            <a:avLst/>
          </a:prstGeom>
        </p:spPr>
      </p:pic>
      <p:sp>
        <p:nvSpPr>
          <p:cNvPr id="76" name="Rectangle 75"/>
          <p:cNvSpPr/>
          <p:nvPr/>
        </p:nvSpPr>
        <p:spPr>
          <a:xfrm>
            <a:off x="0" y="-1"/>
            <a:ext cx="9144000" cy="5142157"/>
          </a:xfrm>
          <a:prstGeom prst="rect">
            <a:avLst/>
          </a:prstGeom>
          <a:solidFill>
            <a:srgbClr val="0D274D">
              <a:alpha val="8509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5" name="Rectangle 4"/>
          <p:cNvSpPr/>
          <p:nvPr/>
        </p:nvSpPr>
        <p:spPr>
          <a:xfrm>
            <a:off x="0" y="1474837"/>
            <a:ext cx="9144000" cy="2192481"/>
          </a:xfrm>
          <a:prstGeom prst="rect">
            <a:avLst/>
          </a:prstGeom>
          <a:solidFill>
            <a:srgbClr val="13397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2" name="Rectangle 1"/>
          <p:cNvSpPr/>
          <p:nvPr/>
        </p:nvSpPr>
        <p:spPr>
          <a:xfrm>
            <a:off x="1853076" y="1663137"/>
            <a:ext cx="5405480" cy="1815882"/>
          </a:xfrm>
          <a:prstGeom prst="rect">
            <a:avLst/>
          </a:prstGeom>
        </p:spPr>
        <p:txBody>
          <a:bodyPr wrap="square">
            <a:spAutoFit/>
          </a:bodyPr>
          <a:lstStyle/>
          <a:p>
            <a:pPr lvl="0" algn="ctr" rtl="0">
              <a:defRPr/>
            </a:pPr>
            <a:r>
              <a:rPr lang="es-419" sz="2800" b="1">
                <a:solidFill>
                  <a:srgbClr val="FFFFFF"/>
                </a:solidFill>
                <a:latin typeface="CiscoSansTT ExtraLight"/>
                <a:cs typeface="CiscoSansTT" panose="020B0503020201020303" pitchFamily="34" charset="0"/>
              </a:rPr>
              <a:t>Reinventar la educación</a:t>
            </a:r>
            <a:br>
              <a:rPr kumimoji="0" lang="en-AU" sz="2800" b="1" i="0" u="none" strike="noStrike" kern="1200" cap="none" spc="0" normalizeH="0" baseline="0" noProof="0" dirty="0">
                <a:ln>
                  <a:noFill/>
                </a:ln>
                <a:solidFill>
                  <a:srgbClr val="FFFFFF"/>
                </a:solidFill>
                <a:effectLst/>
                <a:uLnTx/>
                <a:uFillTx/>
                <a:latin typeface="CiscoSansTT ExtraLight"/>
                <a:ea typeface="ＭＳ Ｐゴシック" charset="0"/>
                <a:cs typeface="CiscoSansTT" panose="020B0503020201020303" pitchFamily="34" charset="0"/>
              </a:rPr>
            </a:br>
            <a:br>
              <a:rPr kumimoji="0" lang="en-AU" sz="2800" b="1" i="0" u="none" strike="noStrike" kern="1200" cap="none" spc="0" normalizeH="0" baseline="0" noProof="0" dirty="0">
                <a:ln>
                  <a:noFill/>
                </a:ln>
                <a:solidFill>
                  <a:srgbClr val="FFFFFF"/>
                </a:solidFill>
                <a:effectLst/>
                <a:uLnTx/>
                <a:uFillTx/>
                <a:latin typeface="CiscoSansTT ExtraLight"/>
                <a:ea typeface="ＭＳ Ｐゴシック" charset="0"/>
                <a:cs typeface="CiscoSansTT" panose="020B0503020201020303" pitchFamily="34" charset="0"/>
              </a:rPr>
            </a:br>
            <a:r>
              <a:rPr kumimoji="0" lang="es-419" sz="2800" b="1" i="0" u="none" strike="noStrike" kern="1200" cap="none" spc="0" normalizeH="0" baseline="0">
                <a:ln>
                  <a:noFill/>
                </a:ln>
                <a:solidFill>
                  <a:srgbClr val="FFFFFF"/>
                </a:solidFill>
                <a:effectLst/>
                <a:uLnTx/>
                <a:uFillTx/>
                <a:latin typeface="CiscoSansTT ExtraLight"/>
                <a:ea typeface="ＭＳ Ｐゴシック" charset="0"/>
                <a:cs typeface="CiscoSansTT" panose="020B0503020201020303" pitchFamily="34" charset="0"/>
              </a:rPr>
              <a:t>20 millones más de estudiantes en los próximos 5 años</a:t>
            </a:r>
          </a:p>
        </p:txBody>
      </p:sp>
      <p:sp>
        <p:nvSpPr>
          <p:cNvPr id="6" name="Rectangle 4"/>
          <p:cNvSpPr>
            <a:spLocks noChangeArrowheads="1"/>
          </p:cNvSpPr>
          <p:nvPr/>
        </p:nvSpPr>
        <p:spPr bwMode="ltGray">
          <a:xfrm>
            <a:off x="477679" y="4683186"/>
            <a:ext cx="3332322" cy="246851"/>
          </a:xfrm>
          <a:prstGeom prst="rect">
            <a:avLst/>
          </a:prstGeom>
          <a:noFill/>
          <a:ln w="9525">
            <a:noFill/>
            <a:miter lim="800000"/>
          </a:ln>
          <a:effectLst/>
        </p:spPr>
        <p:txBody>
          <a:bodyPr wrap="square" lIns="61586" tIns="30792" rIns="61586" bIns="30792" anchor="b">
            <a:spAutoFit/>
          </a:bodyPr>
          <a:lstStyle/>
          <a:p>
            <a:pPr algn="l" defTabSz="610744" rtl="0" fontAlgn="auto">
              <a:spcBef>
                <a:spcPct val="0"/>
              </a:spcBef>
              <a:spcAft>
                <a:spcPct val="0"/>
              </a:spcAft>
              <a:defRPr/>
            </a:pPr>
            <a:r>
              <a:rPr lang="es-419" sz="600" kern="1200" spc="20" baseline="0" dirty="0">
                <a:latin typeface="+mn-lt"/>
                <a:ea typeface="+mn-ea"/>
                <a:cs typeface="CiscoSans Thin"/>
              </a:rPr>
              <a:t>C97-2556358-00 © 2025 Cisco o sus filiales. Todos los derechos reservados. Información pública de Cisco</a:t>
            </a:r>
          </a:p>
        </p:txBody>
      </p:sp>
    </p:spTree>
    <p:extLst>
      <p:ext uri="{BB962C8B-B14F-4D97-AF65-F5344CB8AC3E}">
        <p14:creationId xmlns:p14="http://schemas.microsoft.com/office/powerpoint/2010/main" val="336542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Round Same Side Corner Rectangle 298"/>
          <p:cNvSpPr/>
          <p:nvPr/>
        </p:nvSpPr>
        <p:spPr>
          <a:xfrm rot="16200000">
            <a:off x="5843943" y="145991"/>
            <a:ext cx="937508" cy="5662612"/>
          </a:xfrm>
          <a:prstGeom prst="round2SameRect">
            <a:avLst>
              <a:gd name="adj1" fmla="val 0"/>
              <a:gd name="adj2" fmla="val 0"/>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9" name="Rounded Rectangle 228"/>
          <p:cNvSpPr/>
          <p:nvPr/>
        </p:nvSpPr>
        <p:spPr>
          <a:xfrm>
            <a:off x="7940039" y="2160085"/>
            <a:ext cx="535231" cy="535231"/>
          </a:xfrm>
          <a:prstGeom prst="roundRect">
            <a:avLst>
              <a:gd name="adj" fmla="val 50000"/>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5" name="Rounded Rectangle 344"/>
          <p:cNvSpPr/>
          <p:nvPr/>
        </p:nvSpPr>
        <p:spPr>
          <a:xfrm>
            <a:off x="6619477" y="2160085"/>
            <a:ext cx="535231" cy="535231"/>
          </a:xfrm>
          <a:prstGeom prst="roundRect">
            <a:avLst>
              <a:gd name="adj" fmla="val 50000"/>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4" name="Rounded Rectangle 343"/>
          <p:cNvSpPr/>
          <p:nvPr/>
        </p:nvSpPr>
        <p:spPr>
          <a:xfrm>
            <a:off x="5298916" y="2160085"/>
            <a:ext cx="535231" cy="535231"/>
          </a:xfrm>
          <a:prstGeom prst="roundRect">
            <a:avLst>
              <a:gd name="adj" fmla="val 50000"/>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Rounded Rectangle 53"/>
          <p:cNvSpPr/>
          <p:nvPr/>
        </p:nvSpPr>
        <p:spPr>
          <a:xfrm>
            <a:off x="3978355" y="2160085"/>
            <a:ext cx="535231" cy="535231"/>
          </a:xfrm>
          <a:prstGeom prst="roundRect">
            <a:avLst>
              <a:gd name="adj" fmla="val 50000"/>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ound Same Side Corner Rectangle 22"/>
          <p:cNvSpPr/>
          <p:nvPr/>
        </p:nvSpPr>
        <p:spPr>
          <a:xfrm rot="16200000">
            <a:off x="6461925" y="-1139173"/>
            <a:ext cx="888254" cy="4475896"/>
          </a:xfrm>
          <a:prstGeom prst="round2SameRect">
            <a:avLst>
              <a:gd name="adj1" fmla="val 50000"/>
              <a:gd name="adj2" fmla="val 0"/>
            </a:avLst>
          </a:prstGeom>
          <a:solidFill>
            <a:schemeClr val="bg2">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ound Same Side Corner Rectangle 2"/>
          <p:cNvSpPr/>
          <p:nvPr/>
        </p:nvSpPr>
        <p:spPr>
          <a:xfrm rot="5400000">
            <a:off x="-760409" y="790432"/>
            <a:ext cx="5143500" cy="3481388"/>
          </a:xfrm>
          <a:prstGeom prst="round2SameRect">
            <a:avLst>
              <a:gd name="adj1" fmla="val 0"/>
              <a:gd name="adj2" fmla="val 0"/>
            </a:avLst>
          </a:prstGeom>
          <a:solidFill>
            <a:schemeClr val="bg1">
              <a:lumMod val="90000"/>
              <a:lumOff val="10000"/>
              <a:alpha val="3803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p:cNvGrpSpPr/>
          <p:nvPr/>
        </p:nvGrpSpPr>
        <p:grpSpPr>
          <a:xfrm>
            <a:off x="5186965" y="404677"/>
            <a:ext cx="591352" cy="320220"/>
            <a:chOff x="4529651" y="-974601"/>
            <a:chExt cx="326180" cy="176628"/>
          </a:xfrm>
        </p:grpSpPr>
        <p:sp>
          <p:nvSpPr>
            <p:cNvPr id="86" name="Freeform 90"/>
            <p:cNvSpPr/>
            <p:nvPr/>
          </p:nvSpPr>
          <p:spPr bwMode="auto">
            <a:xfrm>
              <a:off x="4529651" y="-974601"/>
              <a:ext cx="155999" cy="83157"/>
            </a:xfrm>
            <a:custGeom>
              <a:avLst/>
              <a:gdLst>
                <a:gd name="T0" fmla="*/ 11 w 102"/>
                <a:gd name="T1" fmla="*/ 54 h 54"/>
                <a:gd name="T2" fmla="*/ 102 w 102"/>
                <a:gd name="T3" fmla="*/ 54 h 54"/>
                <a:gd name="T4" fmla="*/ 102 w 102"/>
                <a:gd name="T5" fmla="*/ 11 h 54"/>
                <a:gd name="T6" fmla="*/ 90 w 102"/>
                <a:gd name="T7" fmla="*/ 0 h 54"/>
                <a:gd name="T8" fmla="*/ 11 w 102"/>
                <a:gd name="T9" fmla="*/ 0 h 54"/>
                <a:gd name="T10" fmla="*/ 0 w 102"/>
                <a:gd name="T11" fmla="*/ 11 h 54"/>
                <a:gd name="T12" fmla="*/ 0 w 102"/>
                <a:gd name="T13" fmla="*/ 43 h 54"/>
                <a:gd name="T14" fmla="*/ 11 w 102"/>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4">
                  <a:moveTo>
                    <a:pt x="11" y="54"/>
                  </a:moveTo>
                  <a:cubicBezTo>
                    <a:pt x="102" y="54"/>
                    <a:pt x="102" y="54"/>
                    <a:pt x="102" y="54"/>
                  </a:cubicBezTo>
                  <a:cubicBezTo>
                    <a:pt x="102" y="11"/>
                    <a:pt x="102" y="11"/>
                    <a:pt x="102" y="11"/>
                  </a:cubicBezTo>
                  <a:cubicBezTo>
                    <a:pt x="102" y="5"/>
                    <a:pt x="97" y="0"/>
                    <a:pt x="90" y="0"/>
                  </a:cubicBezTo>
                  <a:cubicBezTo>
                    <a:pt x="11" y="0"/>
                    <a:pt x="11" y="0"/>
                    <a:pt x="11" y="0"/>
                  </a:cubicBezTo>
                  <a:cubicBezTo>
                    <a:pt x="5" y="0"/>
                    <a:pt x="0" y="5"/>
                    <a:pt x="0" y="11"/>
                  </a:cubicBezTo>
                  <a:cubicBezTo>
                    <a:pt x="0" y="43"/>
                    <a:pt x="0" y="43"/>
                    <a:pt x="0" y="43"/>
                  </a:cubicBezTo>
                  <a:cubicBezTo>
                    <a:pt x="0" y="49"/>
                    <a:pt x="5" y="54"/>
                    <a:pt x="11" y="54"/>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nvGrpSpPr>
            <p:cNvPr id="24" name="Group 23"/>
            <p:cNvGrpSpPr/>
            <p:nvPr/>
          </p:nvGrpSpPr>
          <p:grpSpPr>
            <a:xfrm>
              <a:off x="4570907" y="-940436"/>
              <a:ext cx="284924" cy="142463"/>
              <a:chOff x="4570907" y="-940436"/>
              <a:chExt cx="284924" cy="142463"/>
            </a:xfrm>
          </p:grpSpPr>
          <p:sp>
            <p:nvSpPr>
              <p:cNvPr id="81" name="Freeform 85"/>
              <p:cNvSpPr/>
              <p:nvPr/>
            </p:nvSpPr>
            <p:spPr bwMode="auto">
              <a:xfrm>
                <a:off x="4699832" y="-900469"/>
                <a:ext cx="155999" cy="82512"/>
              </a:xfrm>
              <a:custGeom>
                <a:avLst/>
                <a:gdLst>
                  <a:gd name="T0" fmla="*/ 90 w 102"/>
                  <a:gd name="T1" fmla="*/ 54 h 54"/>
                  <a:gd name="T2" fmla="*/ 0 w 102"/>
                  <a:gd name="T3" fmla="*/ 54 h 54"/>
                  <a:gd name="T4" fmla="*/ 0 w 102"/>
                  <a:gd name="T5" fmla="*/ 11 h 54"/>
                  <a:gd name="T6" fmla="*/ 12 w 102"/>
                  <a:gd name="T7" fmla="*/ 0 h 54"/>
                  <a:gd name="T8" fmla="*/ 90 w 102"/>
                  <a:gd name="T9" fmla="*/ 0 h 54"/>
                  <a:gd name="T10" fmla="*/ 102 w 102"/>
                  <a:gd name="T11" fmla="*/ 11 h 54"/>
                  <a:gd name="T12" fmla="*/ 102 w 102"/>
                  <a:gd name="T13" fmla="*/ 43 h 54"/>
                  <a:gd name="T14" fmla="*/ 90 w 102"/>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4">
                    <a:moveTo>
                      <a:pt x="90" y="54"/>
                    </a:moveTo>
                    <a:cubicBezTo>
                      <a:pt x="0" y="54"/>
                      <a:pt x="0" y="54"/>
                      <a:pt x="0" y="54"/>
                    </a:cubicBezTo>
                    <a:cubicBezTo>
                      <a:pt x="0" y="11"/>
                      <a:pt x="0" y="11"/>
                      <a:pt x="0" y="11"/>
                    </a:cubicBezTo>
                    <a:cubicBezTo>
                      <a:pt x="0" y="5"/>
                      <a:pt x="5" y="0"/>
                      <a:pt x="12" y="0"/>
                    </a:cubicBezTo>
                    <a:cubicBezTo>
                      <a:pt x="90" y="0"/>
                      <a:pt x="90" y="0"/>
                      <a:pt x="90" y="0"/>
                    </a:cubicBezTo>
                    <a:cubicBezTo>
                      <a:pt x="97" y="0"/>
                      <a:pt x="102" y="5"/>
                      <a:pt x="102" y="11"/>
                    </a:cubicBezTo>
                    <a:cubicBezTo>
                      <a:pt x="102" y="43"/>
                      <a:pt x="102" y="43"/>
                      <a:pt x="102" y="43"/>
                    </a:cubicBezTo>
                    <a:cubicBezTo>
                      <a:pt x="102" y="49"/>
                      <a:pt x="97" y="54"/>
                      <a:pt x="90"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82" name="Freeform 86"/>
              <p:cNvSpPr/>
              <p:nvPr/>
            </p:nvSpPr>
            <p:spPr bwMode="auto">
              <a:xfrm>
                <a:off x="4699832" y="-834717"/>
                <a:ext cx="32231" cy="36744"/>
              </a:xfrm>
              <a:custGeom>
                <a:avLst/>
                <a:gdLst>
                  <a:gd name="T0" fmla="*/ 0 w 50"/>
                  <a:gd name="T1" fmla="*/ 0 h 57"/>
                  <a:gd name="T2" fmla="*/ 0 w 50"/>
                  <a:gd name="T3" fmla="*/ 57 h 57"/>
                  <a:gd name="T4" fmla="*/ 50 w 50"/>
                  <a:gd name="T5" fmla="*/ 0 h 57"/>
                  <a:gd name="T6" fmla="*/ 0 w 50"/>
                  <a:gd name="T7" fmla="*/ 0 h 57"/>
                </a:gdLst>
                <a:ahLst/>
                <a:cxnLst>
                  <a:cxn ang="0">
                    <a:pos x="T0" y="T1"/>
                  </a:cxn>
                  <a:cxn ang="0">
                    <a:pos x="T2" y="T3"/>
                  </a:cxn>
                  <a:cxn ang="0">
                    <a:pos x="T4" y="T5"/>
                  </a:cxn>
                  <a:cxn ang="0">
                    <a:pos x="T6" y="T7"/>
                  </a:cxn>
                </a:cxnLst>
                <a:rect l="0" t="0" r="r" b="b"/>
                <a:pathLst>
                  <a:path w="50" h="57">
                    <a:moveTo>
                      <a:pt x="0" y="0"/>
                    </a:moveTo>
                    <a:lnTo>
                      <a:pt x="0" y="57"/>
                    </a:lnTo>
                    <a:lnTo>
                      <a:pt x="50"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83" name="Oval 87"/>
              <p:cNvSpPr>
                <a:spLocks noChangeArrowheads="1"/>
              </p:cNvSpPr>
              <p:nvPr/>
            </p:nvSpPr>
            <p:spPr bwMode="auto">
              <a:xfrm>
                <a:off x="4800393" y="-866949"/>
                <a:ext cx="14182" cy="13537"/>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84" name="Oval 88"/>
              <p:cNvSpPr>
                <a:spLocks noChangeArrowheads="1"/>
              </p:cNvSpPr>
              <p:nvPr/>
            </p:nvSpPr>
            <p:spPr bwMode="auto">
              <a:xfrm>
                <a:off x="4771385" y="-866949"/>
                <a:ext cx="14182" cy="13537"/>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85" name="Oval 89"/>
              <p:cNvSpPr>
                <a:spLocks noChangeArrowheads="1"/>
              </p:cNvSpPr>
              <p:nvPr/>
            </p:nvSpPr>
            <p:spPr bwMode="auto">
              <a:xfrm>
                <a:off x="4741088" y="-866949"/>
                <a:ext cx="13537" cy="13537"/>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87" name="Freeform 91"/>
              <p:cNvSpPr/>
              <p:nvPr/>
            </p:nvSpPr>
            <p:spPr bwMode="auto">
              <a:xfrm>
                <a:off x="4654063" y="-908205"/>
                <a:ext cx="31587" cy="36744"/>
              </a:xfrm>
              <a:custGeom>
                <a:avLst/>
                <a:gdLst>
                  <a:gd name="T0" fmla="*/ 49 w 49"/>
                  <a:gd name="T1" fmla="*/ 0 h 57"/>
                  <a:gd name="T2" fmla="*/ 49 w 49"/>
                  <a:gd name="T3" fmla="*/ 57 h 57"/>
                  <a:gd name="T4" fmla="*/ 0 w 49"/>
                  <a:gd name="T5" fmla="*/ 0 h 57"/>
                  <a:gd name="T6" fmla="*/ 49 w 49"/>
                  <a:gd name="T7" fmla="*/ 0 h 57"/>
                </a:gdLst>
                <a:ahLst/>
                <a:cxnLst>
                  <a:cxn ang="0">
                    <a:pos x="T0" y="T1"/>
                  </a:cxn>
                  <a:cxn ang="0">
                    <a:pos x="T2" y="T3"/>
                  </a:cxn>
                  <a:cxn ang="0">
                    <a:pos x="T4" y="T5"/>
                  </a:cxn>
                  <a:cxn ang="0">
                    <a:pos x="T6" y="T7"/>
                  </a:cxn>
                </a:cxnLst>
                <a:rect l="0" t="0" r="r" b="b"/>
                <a:pathLst>
                  <a:path w="49" h="57">
                    <a:moveTo>
                      <a:pt x="49" y="0"/>
                    </a:moveTo>
                    <a:lnTo>
                      <a:pt x="49" y="57"/>
                    </a:lnTo>
                    <a:lnTo>
                      <a:pt x="0" y="0"/>
                    </a:lnTo>
                    <a:lnTo>
                      <a:pt x="49" y="0"/>
                    </a:ln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88" name="Oval 92"/>
              <p:cNvSpPr>
                <a:spLocks noChangeArrowheads="1"/>
              </p:cNvSpPr>
              <p:nvPr/>
            </p:nvSpPr>
            <p:spPr bwMode="auto">
              <a:xfrm>
                <a:off x="4570907" y="-940436"/>
                <a:ext cx="14182" cy="13537"/>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89" name="Oval 93"/>
              <p:cNvSpPr>
                <a:spLocks noChangeArrowheads="1"/>
              </p:cNvSpPr>
              <p:nvPr/>
            </p:nvSpPr>
            <p:spPr bwMode="auto">
              <a:xfrm>
                <a:off x="4600560" y="-940436"/>
                <a:ext cx="13537" cy="13537"/>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90" name="Oval 94"/>
              <p:cNvSpPr>
                <a:spLocks noChangeArrowheads="1"/>
              </p:cNvSpPr>
              <p:nvPr/>
            </p:nvSpPr>
            <p:spPr bwMode="auto">
              <a:xfrm>
                <a:off x="4630857" y="-940436"/>
                <a:ext cx="13537" cy="13537"/>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grpSp>
      <p:sp>
        <p:nvSpPr>
          <p:cNvPr id="91" name="Rectangle 90"/>
          <p:cNvSpPr/>
          <p:nvPr/>
        </p:nvSpPr>
        <p:spPr>
          <a:xfrm>
            <a:off x="5578097" y="631246"/>
            <a:ext cx="2162005" cy="954107"/>
          </a:xfrm>
          <a:prstGeom prst="rect">
            <a:avLst/>
          </a:prstGeom>
        </p:spPr>
        <p:txBody>
          <a:bodyPr wrap="square">
            <a:spAutoFit/>
          </a:bodyPr>
          <a:lstStyle/>
          <a:p>
            <a:pPr rtl="0"/>
            <a:r>
              <a:rPr lang="es-419" b="1" dirty="0">
                <a:solidFill>
                  <a:schemeClr val="bg2"/>
                </a:solidFill>
                <a:latin typeface="+mn-lt"/>
                <a:cs typeface="CiscoSansTT" panose="020B0503020201020303" pitchFamily="34" charset="0"/>
              </a:rPr>
              <a:t>   </a:t>
            </a:r>
            <a:r>
              <a:rPr lang="es-419" b="1" dirty="0">
                <a:solidFill>
                  <a:schemeClr val="accent2">
                    <a:lumMod val="75000"/>
                  </a:schemeClr>
                </a:solidFill>
                <a:latin typeface="+mn-lt"/>
                <a:cs typeface="CiscoSansTT" panose="020B0503020201020303" pitchFamily="34" charset="0"/>
              </a:rPr>
              <a:t>12 100</a:t>
            </a:r>
            <a:r>
              <a:rPr lang="es-419" sz="1200" dirty="0">
                <a:solidFill>
                  <a:schemeClr val="bg2"/>
                </a:solidFill>
                <a:latin typeface="+mn-lt"/>
                <a:cs typeface="CiscoSansTT" panose="020B0503020201020303" pitchFamily="34" charset="0"/>
              </a:rPr>
              <a:t> </a:t>
            </a:r>
            <a:r>
              <a:rPr lang="es-419" sz="1200" b="1" dirty="0">
                <a:solidFill>
                  <a:schemeClr val="bg2"/>
                </a:solidFill>
                <a:latin typeface="+mn-lt"/>
                <a:cs typeface="CiscoSansTT" panose="020B0503020201020303" pitchFamily="34" charset="0"/>
              </a:rPr>
              <a:t>academias</a:t>
            </a:r>
            <a:r>
              <a:rPr lang="es-419" sz="1200" dirty="0">
                <a:solidFill>
                  <a:schemeClr val="bg2"/>
                </a:solidFill>
                <a:latin typeface="+mn-lt"/>
                <a:cs typeface="CiscoSansTT" panose="020B0503020201020303" pitchFamily="34" charset="0"/>
              </a:rPr>
              <a:t> en </a:t>
            </a:r>
            <a:br>
              <a:rPr lang="en-AU" sz="1200" dirty="0">
                <a:solidFill>
                  <a:schemeClr val="bg2"/>
                </a:solidFill>
                <a:latin typeface="+mn-lt"/>
                <a:cs typeface="CiscoSansTT" panose="020B0503020201020303" pitchFamily="34" charset="0"/>
              </a:rPr>
            </a:br>
            <a:r>
              <a:rPr lang="es-419" sz="1200" dirty="0">
                <a:solidFill>
                  <a:schemeClr val="bg2"/>
                </a:solidFill>
                <a:latin typeface="+mn-lt"/>
                <a:cs typeface="CiscoSansTT" panose="020B0503020201020303" pitchFamily="34" charset="0"/>
              </a:rPr>
              <a:t>  </a:t>
            </a:r>
            <a:r>
              <a:rPr lang="es-419" b="1" dirty="0">
                <a:solidFill>
                  <a:schemeClr val="accent2">
                    <a:lumMod val="75000"/>
                  </a:schemeClr>
                </a:solidFill>
                <a:latin typeface="+mn-lt"/>
                <a:cs typeface="CiscoSansTT" panose="020B0503020201020303" pitchFamily="34" charset="0"/>
              </a:rPr>
              <a:t>180</a:t>
            </a:r>
            <a:r>
              <a:rPr lang="es-419" sz="1200" b="1" dirty="0">
                <a:solidFill>
                  <a:schemeClr val="bg2"/>
                </a:solidFill>
                <a:latin typeface="+mn-lt"/>
                <a:cs typeface="CiscoSansTT" panose="020B0503020201020303" pitchFamily="34" charset="0"/>
              </a:rPr>
              <a:t> países</a:t>
            </a:r>
            <a:r>
              <a:rPr lang="es-419" sz="1200" dirty="0">
                <a:solidFill>
                  <a:schemeClr val="bg2"/>
                </a:solidFill>
                <a:latin typeface="+mn-lt"/>
                <a:cs typeface="CiscoSansTT" panose="020B0503020201020303" pitchFamily="34" charset="0"/>
              </a:rPr>
              <a:t>, hasta </a:t>
            </a:r>
            <a:br>
              <a:rPr lang="en-AU" sz="1200" dirty="0">
                <a:solidFill>
                  <a:schemeClr val="bg2"/>
                </a:solidFill>
                <a:latin typeface="+mn-lt"/>
                <a:cs typeface="CiscoSansTT" panose="020B0503020201020303" pitchFamily="34" charset="0"/>
              </a:rPr>
            </a:br>
            <a:r>
              <a:rPr lang="es-419" b="1" dirty="0">
                <a:solidFill>
                  <a:schemeClr val="accent2">
                    <a:lumMod val="75000"/>
                  </a:schemeClr>
                </a:solidFill>
                <a:latin typeface="+mn-lt"/>
                <a:cs typeface="CiscoSansTT" panose="020B0503020201020303" pitchFamily="34" charset="0"/>
              </a:rPr>
              <a:t>27</a:t>
            </a:r>
            <a:r>
              <a:rPr lang="es-419" sz="1200" dirty="0">
                <a:solidFill>
                  <a:schemeClr val="bg2"/>
                </a:solidFill>
                <a:latin typeface="+mn-lt"/>
                <a:cs typeface="CiscoSansTT" panose="020B0503020201020303" pitchFamily="34" charset="0"/>
              </a:rPr>
              <a:t> </a:t>
            </a:r>
            <a:r>
              <a:rPr lang="es-419" sz="1200" b="1" dirty="0">
                <a:solidFill>
                  <a:schemeClr val="bg2"/>
                </a:solidFill>
                <a:latin typeface="+mn-lt"/>
                <a:cs typeface="CiscoSansTT" panose="020B0503020201020303" pitchFamily="34" charset="0"/>
              </a:rPr>
              <a:t>idiomas</a:t>
            </a:r>
          </a:p>
        </p:txBody>
      </p:sp>
      <p:sp>
        <p:nvSpPr>
          <p:cNvPr id="136" name="Rectangle 135"/>
          <p:cNvSpPr/>
          <p:nvPr/>
        </p:nvSpPr>
        <p:spPr>
          <a:xfrm>
            <a:off x="4627634" y="1655763"/>
            <a:ext cx="4109098" cy="400110"/>
          </a:xfrm>
          <a:prstGeom prst="rect">
            <a:avLst/>
          </a:prstGeom>
        </p:spPr>
        <p:txBody>
          <a:bodyPr wrap="square">
            <a:spAutoFit/>
          </a:bodyPr>
          <a:lstStyle/>
          <a:p>
            <a:pPr rtl="0"/>
            <a:r>
              <a:rPr lang="es-419" sz="2000" b="1" dirty="0">
                <a:solidFill>
                  <a:schemeClr val="tx2"/>
                </a:solidFill>
                <a:latin typeface="+mn-lt"/>
                <a:cs typeface="CiscoSansTT" panose="020B0503020201020303" pitchFamily="34" charset="0"/>
              </a:rPr>
              <a:t>24 </a:t>
            </a:r>
            <a:r>
              <a:rPr lang="es-419" sz="1400" dirty="0">
                <a:latin typeface="+mn-lt"/>
                <a:cs typeface="CiscoSansTT" panose="020B0503020201020303" pitchFamily="34" charset="0"/>
              </a:rPr>
              <a:t>millones de estudiantes, a nivel mundial</a:t>
            </a:r>
          </a:p>
        </p:txBody>
      </p:sp>
      <p:sp>
        <p:nvSpPr>
          <p:cNvPr id="138" name="TextBox 137"/>
          <p:cNvSpPr txBox="1"/>
          <p:nvPr/>
        </p:nvSpPr>
        <p:spPr>
          <a:xfrm>
            <a:off x="6763620" y="3837991"/>
            <a:ext cx="2278780" cy="507831"/>
          </a:xfrm>
          <a:prstGeom prst="rect">
            <a:avLst/>
          </a:prstGeom>
          <a:noFill/>
        </p:spPr>
        <p:txBody>
          <a:bodyPr wrap="square" lIns="0" tIns="0" rIns="0" bIns="0" rtlCol="0">
            <a:spAutoFit/>
          </a:bodyPr>
          <a:lstStyle/>
          <a:p>
            <a:pPr lvl="0" rtl="0">
              <a:spcBef>
                <a:spcPct val="0"/>
              </a:spcBef>
              <a:spcAft>
                <a:spcPct val="0"/>
              </a:spcAft>
              <a:defRPr/>
            </a:pPr>
            <a:r>
              <a:rPr lang="es-419" sz="1100" dirty="0">
                <a:solidFill>
                  <a:schemeClr val="accent2"/>
                </a:solidFill>
                <a:latin typeface="+mn-lt"/>
                <a:cs typeface="CiscoSansTT" panose="020B0503020201020303" pitchFamily="34" charset="0"/>
              </a:rPr>
              <a:t>Currículo y licencia gratuita de WebEx para instituciones educativas y sin fines de lucro**</a:t>
            </a:r>
          </a:p>
        </p:txBody>
      </p:sp>
      <p:sp>
        <p:nvSpPr>
          <p:cNvPr id="176" name="TextBox 175">
            <a:extLst>
              <a:ext uri="{FF2B5EF4-FFF2-40B4-BE49-F238E27FC236}">
                <a16:creationId xmlns:a16="http://schemas.microsoft.com/office/drawing/2014/main" id="{939ECCCF-10D5-48DC-B15D-6EE88397FE09}"/>
              </a:ext>
            </a:extLst>
          </p:cNvPr>
          <p:cNvSpPr txBox="1"/>
          <p:nvPr/>
        </p:nvSpPr>
        <p:spPr>
          <a:xfrm>
            <a:off x="5636907" y="4591050"/>
            <a:ext cx="3481388" cy="461665"/>
          </a:xfrm>
          <a:prstGeom prst="rect">
            <a:avLst/>
          </a:prstGeom>
          <a:noFill/>
        </p:spPr>
        <p:txBody>
          <a:bodyPr wrap="square">
            <a:spAutoFit/>
          </a:bodyPr>
          <a:lstStyle/>
          <a:p>
            <a:pPr rtl="0"/>
            <a:r>
              <a:rPr lang="es-419" sz="800">
                <a:latin typeface="+mn-lt"/>
                <a:cs typeface="CiscoSansTT" panose="020B0503020201020303" pitchFamily="34" charset="0"/>
              </a:rPr>
              <a:t>Cifras globales publicadas a fines de julio de 2021</a:t>
            </a:r>
            <a:br>
              <a:rPr lang="en-US" sz="800" dirty="0">
                <a:latin typeface="+mn-lt"/>
                <a:cs typeface="CiscoSansTT" panose="020B0503020201020303" pitchFamily="34" charset="0"/>
              </a:rPr>
            </a:br>
            <a:r>
              <a:rPr lang="es-419" sz="800">
                <a:latin typeface="+mn-lt"/>
                <a:cs typeface="CiscoSansTT" panose="020B0503020201020303" pitchFamily="34" charset="0"/>
              </a:rPr>
              <a:t>*Estudiantes que completaron un curso de certificación de Cisco</a:t>
            </a:r>
            <a:br>
              <a:rPr lang="en-US" sz="800" dirty="0">
                <a:latin typeface="+mn-lt"/>
                <a:cs typeface="CiscoSansTT" panose="020B0503020201020303" pitchFamily="34" charset="0"/>
              </a:rPr>
            </a:br>
            <a:r>
              <a:rPr lang="es-419" sz="800">
                <a:latin typeface="+mn-lt"/>
                <a:cs typeface="CiscoSansTT" panose="020B0503020201020303" pitchFamily="34" charset="0"/>
              </a:rPr>
              <a:t>**Se aplican condiciones</a:t>
            </a:r>
          </a:p>
        </p:txBody>
      </p:sp>
      <p:sp>
        <p:nvSpPr>
          <p:cNvPr id="2" name="Title 1"/>
          <p:cNvSpPr>
            <a:spLocks noGrp="1"/>
          </p:cNvSpPr>
          <p:nvPr>
            <p:ph type="title" idx="4294967295"/>
          </p:nvPr>
        </p:nvSpPr>
        <p:spPr>
          <a:xfrm>
            <a:off x="437766" y="341313"/>
            <a:ext cx="3043622" cy="731837"/>
          </a:xfrm>
        </p:spPr>
        <p:txBody>
          <a:bodyPr/>
          <a:lstStyle/>
          <a:p>
            <a:pPr rtl="0"/>
            <a:r>
              <a:rPr lang="es-419"/>
              <a:t>Nuestro impacto </a:t>
            </a:r>
            <a:br>
              <a:rPr lang="en-US"/>
            </a:br>
            <a:r>
              <a:rPr lang="es-419" sz="1800"/>
              <a:t>Tan cierto como Cisco</a:t>
            </a:r>
          </a:p>
        </p:txBody>
      </p:sp>
      <p:sp>
        <p:nvSpPr>
          <p:cNvPr id="177" name="Rectangle 4"/>
          <p:cNvSpPr>
            <a:spLocks noChangeArrowheads="1"/>
          </p:cNvSpPr>
          <p:nvPr/>
        </p:nvSpPr>
        <p:spPr bwMode="ltGray">
          <a:xfrm>
            <a:off x="477678" y="4682786"/>
            <a:ext cx="3400261" cy="246851"/>
          </a:xfrm>
          <a:prstGeom prst="rect">
            <a:avLst/>
          </a:prstGeom>
          <a:noFill/>
          <a:ln w="9525">
            <a:noFill/>
            <a:miter lim="800000"/>
          </a:ln>
          <a:effectLst/>
        </p:spPr>
        <p:txBody>
          <a:bodyPr wrap="square" lIns="61586" tIns="30792" rIns="61586" bIns="30792" anchor="b">
            <a:spAutoFit/>
          </a:bodyPr>
          <a:lstStyle/>
          <a:p>
            <a:pPr algn="l" defTabSz="610744" rtl="0" fontAlgn="auto">
              <a:spcBef>
                <a:spcPct val="0"/>
              </a:spcBef>
              <a:spcAft>
                <a:spcPct val="0"/>
              </a:spcAft>
              <a:defRPr/>
            </a:pPr>
            <a:r>
              <a:rPr lang="es-419" sz="600" kern="1200" spc="20" baseline="0" dirty="0">
                <a:latin typeface="+mn-lt"/>
                <a:ea typeface="+mn-ea"/>
                <a:cs typeface="CiscoSans Thin"/>
              </a:rPr>
              <a:t>C97-2556358-00 © 2025 Cisco o sus filiales. Todos los derechos reservados. Información pública de Cisco</a:t>
            </a:r>
          </a:p>
        </p:txBody>
      </p:sp>
      <p:grpSp>
        <p:nvGrpSpPr>
          <p:cNvPr id="183" name="Group 182"/>
          <p:cNvGrpSpPr/>
          <p:nvPr/>
        </p:nvGrpSpPr>
        <p:grpSpPr>
          <a:xfrm>
            <a:off x="3762033" y="3985110"/>
            <a:ext cx="458982" cy="366732"/>
            <a:chOff x="3570093" y="3360864"/>
            <a:chExt cx="520509" cy="415893"/>
          </a:xfrm>
        </p:grpSpPr>
        <p:grpSp>
          <p:nvGrpSpPr>
            <p:cNvPr id="182" name="Group 181"/>
            <p:cNvGrpSpPr/>
            <p:nvPr/>
          </p:nvGrpSpPr>
          <p:grpSpPr>
            <a:xfrm>
              <a:off x="3758982" y="3360864"/>
              <a:ext cx="274940" cy="274939"/>
              <a:chOff x="3782710" y="3385723"/>
              <a:chExt cx="235693" cy="235692"/>
            </a:xfrm>
          </p:grpSpPr>
          <p:grpSp>
            <p:nvGrpSpPr>
              <p:cNvPr id="181" name="Group 180"/>
              <p:cNvGrpSpPr/>
              <p:nvPr/>
            </p:nvGrpSpPr>
            <p:grpSpPr>
              <a:xfrm>
                <a:off x="3782710" y="3385723"/>
                <a:ext cx="185834" cy="235692"/>
                <a:chOff x="3782710" y="3385723"/>
                <a:chExt cx="185834" cy="235692"/>
              </a:xfrm>
            </p:grpSpPr>
            <p:sp>
              <p:nvSpPr>
                <p:cNvPr id="166" name="Freeform 5"/>
                <p:cNvSpPr/>
                <p:nvPr/>
              </p:nvSpPr>
              <p:spPr bwMode="auto">
                <a:xfrm>
                  <a:off x="3782710" y="3464012"/>
                  <a:ext cx="185834" cy="157403"/>
                </a:xfrm>
                <a:custGeom>
                  <a:avLst/>
                  <a:gdLst>
                    <a:gd name="T0" fmla="*/ 189 w 389"/>
                    <a:gd name="T1" fmla="*/ 0 h 330"/>
                    <a:gd name="T2" fmla="*/ 173 w 389"/>
                    <a:gd name="T3" fmla="*/ 0 h 330"/>
                    <a:gd name="T4" fmla="*/ 172 w 389"/>
                    <a:gd name="T5" fmla="*/ 0 h 330"/>
                    <a:gd name="T6" fmla="*/ 0 w 389"/>
                    <a:gd name="T7" fmla="*/ 200 h 330"/>
                    <a:gd name="T8" fmla="*/ 189 w 389"/>
                    <a:gd name="T9" fmla="*/ 330 h 330"/>
                    <a:gd name="T10" fmla="*/ 375 w 389"/>
                    <a:gd name="T11" fmla="*/ 222 h 330"/>
                    <a:gd name="T12" fmla="*/ 189 w 389"/>
                    <a:gd name="T13" fmla="*/ 0 h 330"/>
                  </a:gdLst>
                  <a:ahLst/>
                  <a:cxnLst>
                    <a:cxn ang="0">
                      <a:pos x="T0" y="T1"/>
                    </a:cxn>
                    <a:cxn ang="0">
                      <a:pos x="T2" y="T3"/>
                    </a:cxn>
                    <a:cxn ang="0">
                      <a:pos x="T4" y="T5"/>
                    </a:cxn>
                    <a:cxn ang="0">
                      <a:pos x="T6" y="T7"/>
                    </a:cxn>
                    <a:cxn ang="0">
                      <a:pos x="T8" y="T9"/>
                    </a:cxn>
                    <a:cxn ang="0">
                      <a:pos x="T10" y="T11"/>
                    </a:cxn>
                    <a:cxn ang="0">
                      <a:pos x="T12" y="T13"/>
                    </a:cxn>
                  </a:cxnLst>
                  <a:rect l="0" t="0" r="r" b="b"/>
                  <a:pathLst>
                    <a:path w="389" h="330">
                      <a:moveTo>
                        <a:pt x="189" y="0"/>
                      </a:moveTo>
                      <a:cubicBezTo>
                        <a:pt x="184" y="0"/>
                        <a:pt x="179" y="0"/>
                        <a:pt x="173" y="0"/>
                      </a:cubicBezTo>
                      <a:cubicBezTo>
                        <a:pt x="172" y="0"/>
                        <a:pt x="172" y="0"/>
                        <a:pt x="172" y="0"/>
                      </a:cubicBezTo>
                      <a:cubicBezTo>
                        <a:pt x="78" y="9"/>
                        <a:pt x="0" y="99"/>
                        <a:pt x="0" y="200"/>
                      </a:cubicBezTo>
                      <a:cubicBezTo>
                        <a:pt x="0" y="316"/>
                        <a:pt x="108" y="330"/>
                        <a:pt x="189" y="330"/>
                      </a:cubicBezTo>
                      <a:cubicBezTo>
                        <a:pt x="269" y="330"/>
                        <a:pt x="362" y="318"/>
                        <a:pt x="375" y="222"/>
                      </a:cubicBezTo>
                      <a:cubicBezTo>
                        <a:pt x="389" y="110"/>
                        <a:pt x="300" y="0"/>
                        <a:pt x="189" y="0"/>
                      </a:cubicBez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67" name="Freeform 6"/>
                <p:cNvSpPr/>
                <p:nvPr/>
              </p:nvSpPr>
              <p:spPr bwMode="auto">
                <a:xfrm>
                  <a:off x="3824327" y="3385723"/>
                  <a:ext cx="97244" cy="64692"/>
                </a:xfrm>
                <a:custGeom>
                  <a:avLst/>
                  <a:gdLst>
                    <a:gd name="T0" fmla="*/ 202 w 204"/>
                    <a:gd name="T1" fmla="*/ 48 h 136"/>
                    <a:gd name="T2" fmla="*/ 173 w 204"/>
                    <a:gd name="T3" fmla="*/ 136 h 136"/>
                    <a:gd name="T4" fmla="*/ 30 w 204"/>
                    <a:gd name="T5" fmla="*/ 136 h 136"/>
                    <a:gd name="T6" fmla="*/ 1 w 204"/>
                    <a:gd name="T7" fmla="*/ 48 h 136"/>
                    <a:gd name="T8" fmla="*/ 3 w 204"/>
                    <a:gd name="T9" fmla="*/ 35 h 136"/>
                    <a:gd name="T10" fmla="*/ 15 w 204"/>
                    <a:gd name="T11" fmla="*/ 29 h 136"/>
                    <a:gd name="T12" fmla="*/ 61 w 204"/>
                    <a:gd name="T13" fmla="*/ 29 h 136"/>
                    <a:gd name="T14" fmla="*/ 102 w 204"/>
                    <a:gd name="T15" fmla="*/ 0 h 136"/>
                    <a:gd name="T16" fmla="*/ 143 w 204"/>
                    <a:gd name="T17" fmla="*/ 29 h 136"/>
                    <a:gd name="T18" fmla="*/ 189 w 204"/>
                    <a:gd name="T19" fmla="*/ 29 h 136"/>
                    <a:gd name="T20" fmla="*/ 200 w 204"/>
                    <a:gd name="T21" fmla="*/ 35 h 136"/>
                    <a:gd name="T22" fmla="*/ 202 w 204"/>
                    <a:gd name="T23" fmla="*/ 4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4" h="136">
                      <a:moveTo>
                        <a:pt x="202" y="48"/>
                      </a:moveTo>
                      <a:cubicBezTo>
                        <a:pt x="173" y="136"/>
                        <a:pt x="173" y="136"/>
                        <a:pt x="173" y="136"/>
                      </a:cubicBezTo>
                      <a:cubicBezTo>
                        <a:pt x="30" y="136"/>
                        <a:pt x="30" y="136"/>
                        <a:pt x="30" y="136"/>
                      </a:cubicBezTo>
                      <a:cubicBezTo>
                        <a:pt x="1" y="48"/>
                        <a:pt x="1" y="48"/>
                        <a:pt x="1" y="48"/>
                      </a:cubicBezTo>
                      <a:cubicBezTo>
                        <a:pt x="0" y="44"/>
                        <a:pt x="0" y="39"/>
                        <a:pt x="3" y="35"/>
                      </a:cubicBezTo>
                      <a:cubicBezTo>
                        <a:pt x="6" y="31"/>
                        <a:pt x="10" y="29"/>
                        <a:pt x="15" y="29"/>
                      </a:cubicBezTo>
                      <a:cubicBezTo>
                        <a:pt x="61" y="29"/>
                        <a:pt x="61" y="29"/>
                        <a:pt x="61" y="29"/>
                      </a:cubicBezTo>
                      <a:cubicBezTo>
                        <a:pt x="67" y="12"/>
                        <a:pt x="83" y="0"/>
                        <a:pt x="102" y="0"/>
                      </a:cubicBezTo>
                      <a:cubicBezTo>
                        <a:pt x="121" y="0"/>
                        <a:pt x="136" y="12"/>
                        <a:pt x="143" y="29"/>
                      </a:cubicBezTo>
                      <a:cubicBezTo>
                        <a:pt x="189" y="29"/>
                        <a:pt x="189" y="29"/>
                        <a:pt x="189" y="29"/>
                      </a:cubicBezTo>
                      <a:cubicBezTo>
                        <a:pt x="193" y="29"/>
                        <a:pt x="198" y="31"/>
                        <a:pt x="200" y="35"/>
                      </a:cubicBezTo>
                      <a:cubicBezTo>
                        <a:pt x="203" y="39"/>
                        <a:pt x="204" y="44"/>
                        <a:pt x="202" y="48"/>
                      </a:cubicBez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68" name="Freeform 7"/>
                <p:cNvSpPr/>
                <p:nvPr/>
              </p:nvSpPr>
              <p:spPr bwMode="auto">
                <a:xfrm>
                  <a:off x="3851934" y="3511398"/>
                  <a:ext cx="41617" cy="76641"/>
                </a:xfrm>
                <a:custGeom>
                  <a:avLst/>
                  <a:gdLst>
                    <a:gd name="T0" fmla="*/ 87 w 87"/>
                    <a:gd name="T1" fmla="*/ 107 h 161"/>
                    <a:gd name="T2" fmla="*/ 58 w 87"/>
                    <a:gd name="T3" fmla="*/ 139 h 161"/>
                    <a:gd name="T4" fmla="*/ 58 w 87"/>
                    <a:gd name="T5" fmla="*/ 150 h 161"/>
                    <a:gd name="T6" fmla="*/ 44 w 87"/>
                    <a:gd name="T7" fmla="*/ 161 h 161"/>
                    <a:gd name="T8" fmla="*/ 29 w 87"/>
                    <a:gd name="T9" fmla="*/ 150 h 161"/>
                    <a:gd name="T10" fmla="*/ 29 w 87"/>
                    <a:gd name="T11" fmla="*/ 140 h 161"/>
                    <a:gd name="T12" fmla="*/ 0 w 87"/>
                    <a:gd name="T13" fmla="*/ 107 h 161"/>
                    <a:gd name="T14" fmla="*/ 14 w 87"/>
                    <a:gd name="T15" fmla="*/ 96 h 161"/>
                    <a:gd name="T16" fmla="*/ 29 w 87"/>
                    <a:gd name="T17" fmla="*/ 107 h 161"/>
                    <a:gd name="T18" fmla="*/ 43 w 87"/>
                    <a:gd name="T19" fmla="*/ 119 h 161"/>
                    <a:gd name="T20" fmla="*/ 44 w 87"/>
                    <a:gd name="T21" fmla="*/ 119 h 161"/>
                    <a:gd name="T22" fmla="*/ 58 w 87"/>
                    <a:gd name="T23" fmla="*/ 107 h 161"/>
                    <a:gd name="T24" fmla="*/ 44 w 87"/>
                    <a:gd name="T25" fmla="*/ 96 h 161"/>
                    <a:gd name="T26" fmla="*/ 43 w 87"/>
                    <a:gd name="T27" fmla="*/ 96 h 161"/>
                    <a:gd name="T28" fmla="*/ 0 w 87"/>
                    <a:gd name="T29" fmla="*/ 61 h 161"/>
                    <a:gd name="T30" fmla="*/ 29 w 87"/>
                    <a:gd name="T31" fmla="*/ 28 h 161"/>
                    <a:gd name="T32" fmla="*/ 29 w 87"/>
                    <a:gd name="T33" fmla="*/ 11 h 161"/>
                    <a:gd name="T34" fmla="*/ 44 w 87"/>
                    <a:gd name="T35" fmla="*/ 0 h 161"/>
                    <a:gd name="T36" fmla="*/ 58 w 87"/>
                    <a:gd name="T37" fmla="*/ 11 h 161"/>
                    <a:gd name="T38" fmla="*/ 58 w 87"/>
                    <a:gd name="T39" fmla="*/ 28 h 161"/>
                    <a:gd name="T40" fmla="*/ 87 w 87"/>
                    <a:gd name="T41" fmla="*/ 61 h 161"/>
                    <a:gd name="T42" fmla="*/ 72 w 87"/>
                    <a:gd name="T43" fmla="*/ 72 h 161"/>
                    <a:gd name="T44" fmla="*/ 58 w 87"/>
                    <a:gd name="T45" fmla="*/ 61 h 161"/>
                    <a:gd name="T46" fmla="*/ 44 w 87"/>
                    <a:gd name="T47" fmla="*/ 49 h 161"/>
                    <a:gd name="T48" fmla="*/ 43 w 87"/>
                    <a:gd name="T49" fmla="*/ 49 h 161"/>
                    <a:gd name="T50" fmla="*/ 29 w 87"/>
                    <a:gd name="T51" fmla="*/ 61 h 161"/>
                    <a:gd name="T52" fmla="*/ 43 w 87"/>
                    <a:gd name="T53" fmla="*/ 72 h 161"/>
                    <a:gd name="T54" fmla="*/ 44 w 87"/>
                    <a:gd name="T55" fmla="*/ 72 h 161"/>
                    <a:gd name="T56" fmla="*/ 87 w 87"/>
                    <a:gd name="T57" fmla="*/ 10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7" h="161">
                      <a:moveTo>
                        <a:pt x="87" y="107"/>
                      </a:moveTo>
                      <a:cubicBezTo>
                        <a:pt x="87" y="122"/>
                        <a:pt x="75" y="135"/>
                        <a:pt x="58" y="139"/>
                      </a:cubicBezTo>
                      <a:cubicBezTo>
                        <a:pt x="58" y="150"/>
                        <a:pt x="58" y="150"/>
                        <a:pt x="58" y="150"/>
                      </a:cubicBezTo>
                      <a:cubicBezTo>
                        <a:pt x="58" y="156"/>
                        <a:pt x="52" y="161"/>
                        <a:pt x="44" y="161"/>
                      </a:cubicBezTo>
                      <a:cubicBezTo>
                        <a:pt x="36" y="161"/>
                        <a:pt x="29" y="156"/>
                        <a:pt x="29" y="150"/>
                      </a:cubicBezTo>
                      <a:cubicBezTo>
                        <a:pt x="29" y="140"/>
                        <a:pt x="29" y="140"/>
                        <a:pt x="29" y="140"/>
                      </a:cubicBezTo>
                      <a:cubicBezTo>
                        <a:pt x="12" y="135"/>
                        <a:pt x="0" y="122"/>
                        <a:pt x="0" y="107"/>
                      </a:cubicBezTo>
                      <a:cubicBezTo>
                        <a:pt x="0" y="101"/>
                        <a:pt x="7" y="96"/>
                        <a:pt x="14" y="96"/>
                      </a:cubicBezTo>
                      <a:cubicBezTo>
                        <a:pt x="23" y="96"/>
                        <a:pt x="29" y="101"/>
                        <a:pt x="29" y="107"/>
                      </a:cubicBezTo>
                      <a:cubicBezTo>
                        <a:pt x="29" y="113"/>
                        <a:pt x="36" y="119"/>
                        <a:pt x="43" y="119"/>
                      </a:cubicBezTo>
                      <a:cubicBezTo>
                        <a:pt x="44" y="119"/>
                        <a:pt x="44" y="119"/>
                        <a:pt x="44" y="119"/>
                      </a:cubicBezTo>
                      <a:cubicBezTo>
                        <a:pt x="52" y="118"/>
                        <a:pt x="58" y="113"/>
                        <a:pt x="58" y="107"/>
                      </a:cubicBezTo>
                      <a:cubicBezTo>
                        <a:pt x="58" y="101"/>
                        <a:pt x="52" y="96"/>
                        <a:pt x="44" y="96"/>
                      </a:cubicBezTo>
                      <a:cubicBezTo>
                        <a:pt x="43" y="96"/>
                        <a:pt x="43" y="96"/>
                        <a:pt x="43" y="96"/>
                      </a:cubicBezTo>
                      <a:cubicBezTo>
                        <a:pt x="20" y="96"/>
                        <a:pt x="0" y="80"/>
                        <a:pt x="0" y="61"/>
                      </a:cubicBezTo>
                      <a:cubicBezTo>
                        <a:pt x="0" y="46"/>
                        <a:pt x="12" y="33"/>
                        <a:pt x="29" y="28"/>
                      </a:cubicBezTo>
                      <a:cubicBezTo>
                        <a:pt x="29" y="11"/>
                        <a:pt x="29" y="11"/>
                        <a:pt x="29" y="11"/>
                      </a:cubicBezTo>
                      <a:cubicBezTo>
                        <a:pt x="29" y="5"/>
                        <a:pt x="36" y="0"/>
                        <a:pt x="44" y="0"/>
                      </a:cubicBezTo>
                      <a:cubicBezTo>
                        <a:pt x="52" y="0"/>
                        <a:pt x="58" y="5"/>
                        <a:pt x="58" y="11"/>
                      </a:cubicBezTo>
                      <a:cubicBezTo>
                        <a:pt x="58" y="28"/>
                        <a:pt x="58" y="28"/>
                        <a:pt x="58" y="28"/>
                      </a:cubicBezTo>
                      <a:cubicBezTo>
                        <a:pt x="75" y="33"/>
                        <a:pt x="87" y="46"/>
                        <a:pt x="87" y="61"/>
                      </a:cubicBezTo>
                      <a:cubicBezTo>
                        <a:pt x="87" y="67"/>
                        <a:pt x="80" y="72"/>
                        <a:pt x="72" y="72"/>
                      </a:cubicBezTo>
                      <a:cubicBezTo>
                        <a:pt x="65" y="72"/>
                        <a:pt x="58" y="67"/>
                        <a:pt x="58" y="61"/>
                      </a:cubicBezTo>
                      <a:cubicBezTo>
                        <a:pt x="58" y="54"/>
                        <a:pt x="52" y="50"/>
                        <a:pt x="44" y="49"/>
                      </a:cubicBezTo>
                      <a:cubicBezTo>
                        <a:pt x="43" y="49"/>
                        <a:pt x="43" y="49"/>
                        <a:pt x="43" y="49"/>
                      </a:cubicBezTo>
                      <a:cubicBezTo>
                        <a:pt x="36" y="49"/>
                        <a:pt x="29" y="54"/>
                        <a:pt x="29" y="61"/>
                      </a:cubicBezTo>
                      <a:cubicBezTo>
                        <a:pt x="29" y="67"/>
                        <a:pt x="36" y="72"/>
                        <a:pt x="43" y="72"/>
                      </a:cubicBezTo>
                      <a:cubicBezTo>
                        <a:pt x="44" y="72"/>
                        <a:pt x="44" y="72"/>
                        <a:pt x="44" y="72"/>
                      </a:cubicBezTo>
                      <a:cubicBezTo>
                        <a:pt x="68" y="73"/>
                        <a:pt x="87" y="88"/>
                        <a:pt x="87" y="107"/>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72" name="Freeform 11"/>
                <p:cNvSpPr/>
                <p:nvPr/>
              </p:nvSpPr>
              <p:spPr bwMode="auto">
                <a:xfrm>
                  <a:off x="3824327" y="3441350"/>
                  <a:ext cx="96831" cy="28019"/>
                </a:xfrm>
                <a:custGeom>
                  <a:avLst/>
                  <a:gdLst>
                    <a:gd name="T0" fmla="*/ 203 w 203"/>
                    <a:gd name="T1" fmla="*/ 29 h 58"/>
                    <a:gd name="T2" fmla="*/ 174 w 203"/>
                    <a:gd name="T3" fmla="*/ 58 h 58"/>
                    <a:gd name="T4" fmla="*/ 29 w 203"/>
                    <a:gd name="T5" fmla="*/ 58 h 58"/>
                    <a:gd name="T6" fmla="*/ 0 w 203"/>
                    <a:gd name="T7" fmla="*/ 29 h 58"/>
                    <a:gd name="T8" fmla="*/ 29 w 203"/>
                    <a:gd name="T9" fmla="*/ 0 h 58"/>
                    <a:gd name="T10" fmla="*/ 174 w 203"/>
                    <a:gd name="T11" fmla="*/ 0 h 58"/>
                    <a:gd name="T12" fmla="*/ 203 w 203"/>
                    <a:gd name="T13" fmla="*/ 29 h 58"/>
                  </a:gdLst>
                  <a:ahLst/>
                  <a:cxnLst>
                    <a:cxn ang="0">
                      <a:pos x="T0" y="T1"/>
                    </a:cxn>
                    <a:cxn ang="0">
                      <a:pos x="T2" y="T3"/>
                    </a:cxn>
                    <a:cxn ang="0">
                      <a:pos x="T4" y="T5"/>
                    </a:cxn>
                    <a:cxn ang="0">
                      <a:pos x="T6" y="T7"/>
                    </a:cxn>
                    <a:cxn ang="0">
                      <a:pos x="T8" y="T9"/>
                    </a:cxn>
                    <a:cxn ang="0">
                      <a:pos x="T10" y="T11"/>
                    </a:cxn>
                    <a:cxn ang="0">
                      <a:pos x="T12" y="T13"/>
                    </a:cxn>
                  </a:cxnLst>
                  <a:rect l="0" t="0" r="r" b="b"/>
                  <a:pathLst>
                    <a:path w="203" h="57">
                      <a:moveTo>
                        <a:pt x="203" y="29"/>
                      </a:moveTo>
                      <a:cubicBezTo>
                        <a:pt x="203" y="45"/>
                        <a:pt x="190" y="58"/>
                        <a:pt x="174" y="58"/>
                      </a:cubicBezTo>
                      <a:cubicBezTo>
                        <a:pt x="29" y="58"/>
                        <a:pt x="29" y="58"/>
                        <a:pt x="29" y="58"/>
                      </a:cubicBezTo>
                      <a:cubicBezTo>
                        <a:pt x="13" y="58"/>
                        <a:pt x="0" y="45"/>
                        <a:pt x="0" y="29"/>
                      </a:cubicBezTo>
                      <a:cubicBezTo>
                        <a:pt x="0" y="13"/>
                        <a:pt x="13" y="0"/>
                        <a:pt x="29" y="0"/>
                      </a:cubicBezTo>
                      <a:cubicBezTo>
                        <a:pt x="174" y="0"/>
                        <a:pt x="174" y="0"/>
                        <a:pt x="174" y="0"/>
                      </a:cubicBezTo>
                      <a:cubicBezTo>
                        <a:pt x="190" y="0"/>
                        <a:pt x="203" y="13"/>
                        <a:pt x="203" y="29"/>
                      </a:cubicBezTo>
                      <a:close/>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grpSp>
            <p:nvGrpSpPr>
              <p:cNvPr id="180" name="Group 179"/>
              <p:cNvGrpSpPr/>
              <p:nvPr/>
            </p:nvGrpSpPr>
            <p:grpSpPr>
              <a:xfrm>
                <a:off x="3921159" y="3538593"/>
                <a:ext cx="97244" cy="82821"/>
                <a:chOff x="3921159" y="3538593"/>
                <a:chExt cx="97244" cy="82821"/>
              </a:xfrm>
            </p:grpSpPr>
            <p:sp>
              <p:nvSpPr>
                <p:cNvPr id="169" name="Freeform 8"/>
                <p:cNvSpPr/>
                <p:nvPr/>
              </p:nvSpPr>
              <p:spPr bwMode="auto">
                <a:xfrm>
                  <a:off x="3921159" y="3538593"/>
                  <a:ext cx="97244" cy="41205"/>
                </a:xfrm>
                <a:custGeom>
                  <a:avLst/>
                  <a:gdLst>
                    <a:gd name="T0" fmla="*/ 204 w 204"/>
                    <a:gd name="T1" fmla="*/ 29 h 87"/>
                    <a:gd name="T2" fmla="*/ 175 w 204"/>
                    <a:gd name="T3" fmla="*/ 58 h 87"/>
                    <a:gd name="T4" fmla="*/ 101 w 204"/>
                    <a:gd name="T5" fmla="*/ 87 h 87"/>
                    <a:gd name="T6" fmla="*/ 29 w 204"/>
                    <a:gd name="T7" fmla="*/ 58 h 87"/>
                    <a:gd name="T8" fmla="*/ 0 w 204"/>
                    <a:gd name="T9" fmla="*/ 29 h 87"/>
                    <a:gd name="T10" fmla="*/ 29 w 204"/>
                    <a:gd name="T11" fmla="*/ 0 h 87"/>
                    <a:gd name="T12" fmla="*/ 175 w 204"/>
                    <a:gd name="T13" fmla="*/ 0 h 87"/>
                    <a:gd name="T14" fmla="*/ 204 w 204"/>
                    <a:gd name="T15" fmla="*/ 29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87">
                      <a:moveTo>
                        <a:pt x="204" y="29"/>
                      </a:moveTo>
                      <a:cubicBezTo>
                        <a:pt x="204" y="45"/>
                        <a:pt x="191" y="58"/>
                        <a:pt x="175" y="58"/>
                      </a:cubicBezTo>
                      <a:cubicBezTo>
                        <a:pt x="101" y="87"/>
                        <a:pt x="101" y="87"/>
                        <a:pt x="101" y="87"/>
                      </a:cubicBezTo>
                      <a:cubicBezTo>
                        <a:pt x="29" y="58"/>
                        <a:pt x="29" y="58"/>
                        <a:pt x="29" y="58"/>
                      </a:cubicBezTo>
                      <a:cubicBezTo>
                        <a:pt x="13" y="58"/>
                        <a:pt x="0" y="45"/>
                        <a:pt x="0" y="29"/>
                      </a:cubicBezTo>
                      <a:cubicBezTo>
                        <a:pt x="0" y="13"/>
                        <a:pt x="13" y="0"/>
                        <a:pt x="29" y="0"/>
                      </a:cubicBezTo>
                      <a:cubicBezTo>
                        <a:pt x="175" y="0"/>
                        <a:pt x="175" y="0"/>
                        <a:pt x="175" y="0"/>
                      </a:cubicBezTo>
                      <a:cubicBezTo>
                        <a:pt x="191" y="0"/>
                        <a:pt x="204" y="13"/>
                        <a:pt x="204" y="29"/>
                      </a:cubicBezTo>
                      <a:close/>
                    </a:path>
                  </a:pathLst>
                </a:custGeom>
                <a:solidFill>
                  <a:srgbClr val="FAA9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70" name="Freeform 9"/>
                <p:cNvSpPr/>
                <p:nvPr/>
              </p:nvSpPr>
              <p:spPr bwMode="auto">
                <a:xfrm>
                  <a:off x="3921159" y="3566200"/>
                  <a:ext cx="97244" cy="41617"/>
                </a:xfrm>
                <a:custGeom>
                  <a:avLst/>
                  <a:gdLst>
                    <a:gd name="T0" fmla="*/ 204 w 204"/>
                    <a:gd name="T1" fmla="*/ 29 h 87"/>
                    <a:gd name="T2" fmla="*/ 175 w 204"/>
                    <a:gd name="T3" fmla="*/ 58 h 87"/>
                    <a:gd name="T4" fmla="*/ 101 w 204"/>
                    <a:gd name="T5" fmla="*/ 87 h 87"/>
                    <a:gd name="T6" fmla="*/ 29 w 204"/>
                    <a:gd name="T7" fmla="*/ 58 h 87"/>
                    <a:gd name="T8" fmla="*/ 0 w 204"/>
                    <a:gd name="T9" fmla="*/ 29 h 87"/>
                    <a:gd name="T10" fmla="*/ 29 w 204"/>
                    <a:gd name="T11" fmla="*/ 0 h 87"/>
                    <a:gd name="T12" fmla="*/ 175 w 204"/>
                    <a:gd name="T13" fmla="*/ 0 h 87"/>
                    <a:gd name="T14" fmla="*/ 204 w 204"/>
                    <a:gd name="T15" fmla="*/ 29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87">
                      <a:moveTo>
                        <a:pt x="204" y="29"/>
                      </a:moveTo>
                      <a:cubicBezTo>
                        <a:pt x="204" y="45"/>
                        <a:pt x="191" y="58"/>
                        <a:pt x="175" y="58"/>
                      </a:cubicBezTo>
                      <a:cubicBezTo>
                        <a:pt x="101" y="87"/>
                        <a:pt x="101" y="87"/>
                        <a:pt x="101" y="87"/>
                      </a:cubicBezTo>
                      <a:cubicBezTo>
                        <a:pt x="29" y="58"/>
                        <a:pt x="29" y="58"/>
                        <a:pt x="29" y="58"/>
                      </a:cubicBezTo>
                      <a:cubicBezTo>
                        <a:pt x="13" y="58"/>
                        <a:pt x="0" y="45"/>
                        <a:pt x="0" y="29"/>
                      </a:cubicBezTo>
                      <a:cubicBezTo>
                        <a:pt x="0" y="13"/>
                        <a:pt x="13" y="0"/>
                        <a:pt x="29" y="0"/>
                      </a:cubicBezTo>
                      <a:cubicBezTo>
                        <a:pt x="175" y="0"/>
                        <a:pt x="175" y="0"/>
                        <a:pt x="175" y="0"/>
                      </a:cubicBezTo>
                      <a:cubicBezTo>
                        <a:pt x="191" y="0"/>
                        <a:pt x="204" y="13"/>
                        <a:pt x="204" y="29"/>
                      </a:cubicBezTo>
                      <a:close/>
                    </a:path>
                  </a:pathLst>
                </a:custGeom>
                <a:solidFill>
                  <a:srgbClr val="FFB6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71" name="Freeform 10"/>
                <p:cNvSpPr/>
                <p:nvPr/>
              </p:nvSpPr>
              <p:spPr bwMode="auto">
                <a:xfrm>
                  <a:off x="3921159" y="3593807"/>
                  <a:ext cx="97244" cy="27607"/>
                </a:xfrm>
                <a:custGeom>
                  <a:avLst/>
                  <a:gdLst>
                    <a:gd name="T0" fmla="*/ 204 w 204"/>
                    <a:gd name="T1" fmla="*/ 29 h 58"/>
                    <a:gd name="T2" fmla="*/ 175 w 204"/>
                    <a:gd name="T3" fmla="*/ 58 h 58"/>
                    <a:gd name="T4" fmla="*/ 29 w 204"/>
                    <a:gd name="T5" fmla="*/ 58 h 58"/>
                    <a:gd name="T6" fmla="*/ 0 w 204"/>
                    <a:gd name="T7" fmla="*/ 29 h 58"/>
                    <a:gd name="T8" fmla="*/ 29 w 204"/>
                    <a:gd name="T9" fmla="*/ 0 h 58"/>
                    <a:gd name="T10" fmla="*/ 175 w 204"/>
                    <a:gd name="T11" fmla="*/ 0 h 58"/>
                    <a:gd name="T12" fmla="*/ 204 w 204"/>
                    <a:gd name="T13" fmla="*/ 29 h 58"/>
                  </a:gdLst>
                  <a:ahLst/>
                  <a:cxnLst>
                    <a:cxn ang="0">
                      <a:pos x="T0" y="T1"/>
                    </a:cxn>
                    <a:cxn ang="0">
                      <a:pos x="T2" y="T3"/>
                    </a:cxn>
                    <a:cxn ang="0">
                      <a:pos x="T4" y="T5"/>
                    </a:cxn>
                    <a:cxn ang="0">
                      <a:pos x="T6" y="T7"/>
                    </a:cxn>
                    <a:cxn ang="0">
                      <a:pos x="T8" y="T9"/>
                    </a:cxn>
                    <a:cxn ang="0">
                      <a:pos x="T10" y="T11"/>
                    </a:cxn>
                    <a:cxn ang="0">
                      <a:pos x="T12" y="T13"/>
                    </a:cxn>
                  </a:cxnLst>
                  <a:rect l="0" t="0" r="r" b="b"/>
                  <a:pathLst>
                    <a:path w="204" h="57">
                      <a:moveTo>
                        <a:pt x="204" y="29"/>
                      </a:moveTo>
                      <a:cubicBezTo>
                        <a:pt x="204" y="45"/>
                        <a:pt x="191" y="58"/>
                        <a:pt x="175" y="58"/>
                      </a:cubicBezTo>
                      <a:cubicBezTo>
                        <a:pt x="29" y="58"/>
                        <a:pt x="29" y="58"/>
                        <a:pt x="29" y="58"/>
                      </a:cubicBezTo>
                      <a:cubicBezTo>
                        <a:pt x="13" y="58"/>
                        <a:pt x="0" y="45"/>
                        <a:pt x="0" y="29"/>
                      </a:cubicBezTo>
                      <a:cubicBezTo>
                        <a:pt x="0" y="13"/>
                        <a:pt x="13" y="0"/>
                        <a:pt x="29" y="0"/>
                      </a:cubicBezTo>
                      <a:cubicBezTo>
                        <a:pt x="175" y="0"/>
                        <a:pt x="175" y="0"/>
                        <a:pt x="175" y="0"/>
                      </a:cubicBezTo>
                      <a:cubicBezTo>
                        <a:pt x="191" y="0"/>
                        <a:pt x="204" y="13"/>
                        <a:pt x="204" y="29"/>
                      </a:cubicBezTo>
                      <a:close/>
                    </a:path>
                  </a:pathLst>
                </a:custGeom>
                <a:solidFill>
                  <a:srgbClr val="FAA9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grpSp>
        <p:grpSp>
          <p:nvGrpSpPr>
            <p:cNvPr id="179" name="Group 178"/>
            <p:cNvGrpSpPr/>
            <p:nvPr/>
          </p:nvGrpSpPr>
          <p:grpSpPr>
            <a:xfrm>
              <a:off x="3570093" y="3567436"/>
              <a:ext cx="520509" cy="209321"/>
              <a:chOff x="3570093" y="3567436"/>
              <a:chExt cx="520509" cy="209321"/>
            </a:xfrm>
          </p:grpSpPr>
          <p:sp>
            <p:nvSpPr>
              <p:cNvPr id="173" name="Freeform 12"/>
              <p:cNvSpPr/>
              <p:nvPr/>
            </p:nvSpPr>
            <p:spPr bwMode="auto">
              <a:xfrm>
                <a:off x="3699980" y="3596692"/>
                <a:ext cx="390622" cy="180065"/>
              </a:xfrm>
              <a:custGeom>
                <a:avLst/>
                <a:gdLst>
                  <a:gd name="T0" fmla="*/ 800 w 819"/>
                  <a:gd name="T1" fmla="*/ 84 h 377"/>
                  <a:gd name="T2" fmla="*/ 711 w 819"/>
                  <a:gd name="T3" fmla="*/ 62 h 377"/>
                  <a:gd name="T4" fmla="*/ 501 w 819"/>
                  <a:gd name="T5" fmla="*/ 170 h 377"/>
                  <a:gd name="T6" fmla="*/ 520 w 819"/>
                  <a:gd name="T7" fmla="*/ 123 h 377"/>
                  <a:gd name="T8" fmla="*/ 455 w 819"/>
                  <a:gd name="T9" fmla="*/ 58 h 377"/>
                  <a:gd name="T10" fmla="*/ 258 w 819"/>
                  <a:gd name="T11" fmla="*/ 58 h 377"/>
                  <a:gd name="T12" fmla="*/ 0 w 819"/>
                  <a:gd name="T13" fmla="*/ 0 h 377"/>
                  <a:gd name="T14" fmla="*/ 0 w 819"/>
                  <a:gd name="T15" fmla="*/ 290 h 377"/>
                  <a:gd name="T16" fmla="*/ 87 w 819"/>
                  <a:gd name="T17" fmla="*/ 348 h 377"/>
                  <a:gd name="T18" fmla="*/ 185 w 819"/>
                  <a:gd name="T19" fmla="*/ 377 h 377"/>
                  <a:gd name="T20" fmla="*/ 400 w 819"/>
                  <a:gd name="T21" fmla="*/ 377 h 377"/>
                  <a:gd name="T22" fmla="*/ 484 w 819"/>
                  <a:gd name="T23" fmla="*/ 351 h 377"/>
                  <a:gd name="T24" fmla="*/ 778 w 819"/>
                  <a:gd name="T25" fmla="*/ 174 h 377"/>
                  <a:gd name="T26" fmla="*/ 800 w 819"/>
                  <a:gd name="T27" fmla="*/ 84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9" h="377">
                    <a:moveTo>
                      <a:pt x="800" y="84"/>
                    </a:moveTo>
                    <a:cubicBezTo>
                      <a:pt x="782" y="53"/>
                      <a:pt x="741" y="44"/>
                      <a:pt x="711" y="62"/>
                    </a:cubicBezTo>
                    <a:cubicBezTo>
                      <a:pt x="501" y="170"/>
                      <a:pt x="501" y="170"/>
                      <a:pt x="501" y="170"/>
                    </a:cubicBezTo>
                    <a:cubicBezTo>
                      <a:pt x="513" y="158"/>
                      <a:pt x="520" y="141"/>
                      <a:pt x="520" y="123"/>
                    </a:cubicBezTo>
                    <a:cubicBezTo>
                      <a:pt x="520" y="87"/>
                      <a:pt x="491" y="58"/>
                      <a:pt x="455" y="58"/>
                    </a:cubicBezTo>
                    <a:cubicBezTo>
                      <a:pt x="258" y="58"/>
                      <a:pt x="258" y="58"/>
                      <a:pt x="258" y="58"/>
                    </a:cubicBezTo>
                    <a:cubicBezTo>
                      <a:pt x="176" y="58"/>
                      <a:pt x="138" y="0"/>
                      <a:pt x="0" y="0"/>
                    </a:cubicBezTo>
                    <a:cubicBezTo>
                      <a:pt x="0" y="146"/>
                      <a:pt x="0" y="290"/>
                      <a:pt x="0" y="290"/>
                    </a:cubicBezTo>
                    <a:cubicBezTo>
                      <a:pt x="0" y="290"/>
                      <a:pt x="38" y="316"/>
                      <a:pt x="87" y="348"/>
                    </a:cubicBezTo>
                    <a:cubicBezTo>
                      <a:pt x="131" y="377"/>
                      <a:pt x="152" y="377"/>
                      <a:pt x="185" y="377"/>
                    </a:cubicBezTo>
                    <a:cubicBezTo>
                      <a:pt x="400" y="377"/>
                      <a:pt x="400" y="377"/>
                      <a:pt x="400" y="377"/>
                    </a:cubicBezTo>
                    <a:cubicBezTo>
                      <a:pt x="427" y="377"/>
                      <a:pt x="454" y="366"/>
                      <a:pt x="484" y="351"/>
                    </a:cubicBezTo>
                    <a:cubicBezTo>
                      <a:pt x="513" y="336"/>
                      <a:pt x="778" y="174"/>
                      <a:pt x="778" y="174"/>
                    </a:cubicBezTo>
                    <a:cubicBezTo>
                      <a:pt x="808" y="155"/>
                      <a:pt x="819" y="115"/>
                      <a:pt x="800" y="84"/>
                    </a:cubicBezTo>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74" name="Freeform 13"/>
              <p:cNvSpPr/>
              <p:nvPr/>
            </p:nvSpPr>
            <p:spPr bwMode="auto">
              <a:xfrm>
                <a:off x="3585751" y="3579386"/>
                <a:ext cx="115786" cy="168940"/>
              </a:xfrm>
              <a:custGeom>
                <a:avLst/>
                <a:gdLst>
                  <a:gd name="T0" fmla="*/ 219 w 242"/>
                  <a:gd name="T1" fmla="*/ 354 h 354"/>
                  <a:gd name="T2" fmla="*/ 23 w 242"/>
                  <a:gd name="T3" fmla="*/ 354 h 354"/>
                  <a:gd name="T4" fmla="*/ 0 w 242"/>
                  <a:gd name="T5" fmla="*/ 331 h 354"/>
                  <a:gd name="T6" fmla="*/ 0 w 242"/>
                  <a:gd name="T7" fmla="*/ 23 h 354"/>
                  <a:gd name="T8" fmla="*/ 23 w 242"/>
                  <a:gd name="T9" fmla="*/ 0 h 354"/>
                  <a:gd name="T10" fmla="*/ 219 w 242"/>
                  <a:gd name="T11" fmla="*/ 0 h 354"/>
                  <a:gd name="T12" fmla="*/ 242 w 242"/>
                  <a:gd name="T13" fmla="*/ 23 h 354"/>
                  <a:gd name="T14" fmla="*/ 242 w 242"/>
                  <a:gd name="T15" fmla="*/ 331 h 354"/>
                  <a:gd name="T16" fmla="*/ 219 w 242"/>
                  <a:gd name="T17"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1" h="354">
                    <a:moveTo>
                      <a:pt x="219" y="354"/>
                    </a:moveTo>
                    <a:cubicBezTo>
                      <a:pt x="23" y="354"/>
                      <a:pt x="23" y="354"/>
                      <a:pt x="23" y="354"/>
                    </a:cubicBezTo>
                    <a:cubicBezTo>
                      <a:pt x="10" y="354"/>
                      <a:pt x="0" y="343"/>
                      <a:pt x="0" y="331"/>
                    </a:cubicBezTo>
                    <a:cubicBezTo>
                      <a:pt x="0" y="23"/>
                      <a:pt x="0" y="23"/>
                      <a:pt x="0" y="23"/>
                    </a:cubicBezTo>
                    <a:cubicBezTo>
                      <a:pt x="0" y="10"/>
                      <a:pt x="10" y="0"/>
                      <a:pt x="23" y="0"/>
                    </a:cubicBezTo>
                    <a:cubicBezTo>
                      <a:pt x="219" y="0"/>
                      <a:pt x="219" y="0"/>
                      <a:pt x="219" y="0"/>
                    </a:cubicBezTo>
                    <a:cubicBezTo>
                      <a:pt x="231" y="0"/>
                      <a:pt x="242" y="10"/>
                      <a:pt x="242" y="23"/>
                    </a:cubicBezTo>
                    <a:cubicBezTo>
                      <a:pt x="242" y="331"/>
                      <a:pt x="242" y="331"/>
                      <a:pt x="242" y="331"/>
                    </a:cubicBezTo>
                    <a:cubicBezTo>
                      <a:pt x="242" y="343"/>
                      <a:pt x="231" y="354"/>
                      <a:pt x="219" y="3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75" name="Freeform 14"/>
              <p:cNvSpPr/>
              <p:nvPr/>
            </p:nvSpPr>
            <p:spPr bwMode="auto">
              <a:xfrm>
                <a:off x="3570093" y="3567436"/>
                <a:ext cx="81174" cy="189954"/>
              </a:xfrm>
              <a:custGeom>
                <a:avLst/>
                <a:gdLst>
                  <a:gd name="T0" fmla="*/ 149 w 170"/>
                  <a:gd name="T1" fmla="*/ 398 h 398"/>
                  <a:gd name="T2" fmla="*/ 20 w 170"/>
                  <a:gd name="T3" fmla="*/ 398 h 398"/>
                  <a:gd name="T4" fmla="*/ 0 w 170"/>
                  <a:gd name="T5" fmla="*/ 377 h 398"/>
                  <a:gd name="T6" fmla="*/ 0 w 170"/>
                  <a:gd name="T7" fmla="*/ 21 h 398"/>
                  <a:gd name="T8" fmla="*/ 20 w 170"/>
                  <a:gd name="T9" fmla="*/ 0 h 398"/>
                  <a:gd name="T10" fmla="*/ 149 w 170"/>
                  <a:gd name="T11" fmla="*/ 0 h 398"/>
                  <a:gd name="T12" fmla="*/ 170 w 170"/>
                  <a:gd name="T13" fmla="*/ 21 h 398"/>
                  <a:gd name="T14" fmla="*/ 170 w 170"/>
                  <a:gd name="T15" fmla="*/ 377 h 398"/>
                  <a:gd name="T16" fmla="*/ 149 w 170"/>
                  <a:gd name="T17" fmla="*/ 398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 h="398">
                    <a:moveTo>
                      <a:pt x="149" y="398"/>
                    </a:moveTo>
                    <a:cubicBezTo>
                      <a:pt x="20" y="398"/>
                      <a:pt x="20" y="398"/>
                      <a:pt x="20" y="398"/>
                    </a:cubicBezTo>
                    <a:cubicBezTo>
                      <a:pt x="9" y="398"/>
                      <a:pt x="0" y="389"/>
                      <a:pt x="0" y="377"/>
                    </a:cubicBezTo>
                    <a:cubicBezTo>
                      <a:pt x="0" y="21"/>
                      <a:pt x="0" y="21"/>
                      <a:pt x="0" y="21"/>
                    </a:cubicBezTo>
                    <a:cubicBezTo>
                      <a:pt x="0" y="9"/>
                      <a:pt x="9" y="0"/>
                      <a:pt x="20" y="0"/>
                    </a:cubicBezTo>
                    <a:cubicBezTo>
                      <a:pt x="149" y="0"/>
                      <a:pt x="149" y="0"/>
                      <a:pt x="149" y="0"/>
                    </a:cubicBezTo>
                    <a:cubicBezTo>
                      <a:pt x="161" y="0"/>
                      <a:pt x="170" y="9"/>
                      <a:pt x="170" y="21"/>
                    </a:cubicBezTo>
                    <a:cubicBezTo>
                      <a:pt x="170" y="377"/>
                      <a:pt x="170" y="377"/>
                      <a:pt x="170" y="377"/>
                    </a:cubicBezTo>
                    <a:cubicBezTo>
                      <a:pt x="170" y="389"/>
                      <a:pt x="161" y="398"/>
                      <a:pt x="149" y="398"/>
                    </a:cubicBezTo>
                    <a:close/>
                  </a:path>
                </a:pathLst>
              </a:custGeom>
              <a:solidFill>
                <a:schemeClr val="tx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78" name="Freeform 15"/>
              <p:cNvSpPr/>
              <p:nvPr/>
            </p:nvSpPr>
            <p:spPr bwMode="auto">
              <a:xfrm>
                <a:off x="3789715" y="3677041"/>
                <a:ext cx="151634" cy="19778"/>
              </a:xfrm>
              <a:custGeom>
                <a:avLst/>
                <a:gdLst>
                  <a:gd name="T0" fmla="*/ 1 w 318"/>
                  <a:gd name="T1" fmla="*/ 26 h 42"/>
                  <a:gd name="T2" fmla="*/ 108 w 318"/>
                  <a:gd name="T3" fmla="*/ 40 h 42"/>
                  <a:gd name="T4" fmla="*/ 318 w 318"/>
                  <a:gd name="T5" fmla="*/ 0 h 42"/>
                </a:gdLst>
                <a:ahLst/>
                <a:cxnLst>
                  <a:cxn ang="0">
                    <a:pos x="T0" y="T1"/>
                  </a:cxn>
                  <a:cxn ang="0">
                    <a:pos x="T2" y="T3"/>
                  </a:cxn>
                  <a:cxn ang="0">
                    <a:pos x="T4" y="T5"/>
                  </a:cxn>
                </a:cxnLst>
                <a:rect l="0" t="0" r="r" b="b"/>
                <a:pathLst>
                  <a:path w="318" h="42">
                    <a:moveTo>
                      <a:pt x="1" y="26"/>
                    </a:moveTo>
                    <a:cubicBezTo>
                      <a:pt x="0" y="26"/>
                      <a:pt x="80" y="38"/>
                      <a:pt x="108" y="40"/>
                    </a:cubicBezTo>
                    <a:cubicBezTo>
                      <a:pt x="162" y="42"/>
                      <a:pt x="205" y="38"/>
                      <a:pt x="318" y="0"/>
                    </a:cubicBezTo>
                  </a:path>
                </a:pathLst>
              </a:custGeom>
              <a:noFill/>
              <a:ln w="6350" cap="rnd">
                <a:solidFill>
                  <a:srgbClr val="CC7E00"/>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grpSp>
      <p:grpSp>
        <p:nvGrpSpPr>
          <p:cNvPr id="8" name="Group 4"/>
          <p:cNvGrpSpPr>
            <a:grpSpLocks noChangeAspect="1"/>
          </p:cNvGrpSpPr>
          <p:nvPr/>
        </p:nvGrpSpPr>
        <p:grpSpPr>
          <a:xfrm>
            <a:off x="437766" y="1701800"/>
            <a:ext cx="1150937" cy="750887"/>
            <a:chOff x="1005" y="913"/>
            <a:chExt cx="725" cy="473"/>
          </a:xfrm>
        </p:grpSpPr>
        <p:sp>
          <p:nvSpPr>
            <p:cNvPr id="10" name="Freeform 5"/>
            <p:cNvSpPr/>
            <p:nvPr/>
          </p:nvSpPr>
          <p:spPr bwMode="auto">
            <a:xfrm>
              <a:off x="1163" y="1076"/>
              <a:ext cx="410" cy="218"/>
            </a:xfrm>
            <a:custGeom>
              <a:avLst/>
              <a:gdLst>
                <a:gd name="T0" fmla="*/ 172 w 172"/>
                <a:gd name="T1" fmla="*/ 5 h 91"/>
                <a:gd name="T2" fmla="*/ 170 w 172"/>
                <a:gd name="T3" fmla="*/ 1 h 91"/>
                <a:gd name="T4" fmla="*/ 166 w 172"/>
                <a:gd name="T5" fmla="*/ 0 h 91"/>
                <a:gd name="T6" fmla="*/ 4 w 172"/>
                <a:gd name="T7" fmla="*/ 19 h 91"/>
                <a:gd name="T8" fmla="*/ 0 w 172"/>
                <a:gd name="T9" fmla="*/ 24 h 91"/>
                <a:gd name="T10" fmla="*/ 0 w 172"/>
                <a:gd name="T11" fmla="*/ 67 h 91"/>
                <a:gd name="T12" fmla="*/ 86 w 172"/>
                <a:gd name="T13" fmla="*/ 91 h 91"/>
                <a:gd name="T14" fmla="*/ 172 w 172"/>
                <a:gd name="T15" fmla="*/ 67 h 91"/>
                <a:gd name="T16" fmla="*/ 172 w 172"/>
                <a:gd name="T17" fmla="*/ 67 h 91"/>
                <a:gd name="T18" fmla="*/ 172 w 172"/>
                <a:gd name="T19" fmla="*/ 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91">
                  <a:moveTo>
                    <a:pt x="172" y="5"/>
                  </a:moveTo>
                  <a:cubicBezTo>
                    <a:pt x="172" y="4"/>
                    <a:pt x="171" y="2"/>
                    <a:pt x="170" y="1"/>
                  </a:cubicBezTo>
                  <a:cubicBezTo>
                    <a:pt x="169" y="1"/>
                    <a:pt x="168" y="0"/>
                    <a:pt x="166" y="0"/>
                  </a:cubicBezTo>
                  <a:cubicBezTo>
                    <a:pt x="4" y="19"/>
                    <a:pt x="4" y="19"/>
                    <a:pt x="4" y="19"/>
                  </a:cubicBezTo>
                  <a:cubicBezTo>
                    <a:pt x="2" y="20"/>
                    <a:pt x="0" y="22"/>
                    <a:pt x="0" y="24"/>
                  </a:cubicBezTo>
                  <a:cubicBezTo>
                    <a:pt x="0" y="67"/>
                    <a:pt x="0" y="67"/>
                    <a:pt x="0" y="67"/>
                  </a:cubicBezTo>
                  <a:cubicBezTo>
                    <a:pt x="0" y="86"/>
                    <a:pt x="54" y="91"/>
                    <a:pt x="86" y="91"/>
                  </a:cubicBezTo>
                  <a:cubicBezTo>
                    <a:pt x="118" y="91"/>
                    <a:pt x="172" y="86"/>
                    <a:pt x="172" y="67"/>
                  </a:cubicBezTo>
                  <a:cubicBezTo>
                    <a:pt x="172" y="67"/>
                    <a:pt x="172" y="67"/>
                    <a:pt x="172" y="67"/>
                  </a:cubicBezTo>
                  <a:cubicBezTo>
                    <a:pt x="172" y="5"/>
                    <a:pt x="172" y="5"/>
                    <a:pt x="172" y="5"/>
                  </a:cubicBezTo>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1" name="Freeform 6"/>
            <p:cNvSpPr/>
            <p:nvPr/>
          </p:nvSpPr>
          <p:spPr bwMode="auto">
            <a:xfrm>
              <a:off x="1368" y="1122"/>
              <a:ext cx="205" cy="172"/>
            </a:xfrm>
            <a:custGeom>
              <a:avLst/>
              <a:gdLst>
                <a:gd name="T0" fmla="*/ 86 w 86"/>
                <a:gd name="T1" fmla="*/ 0 h 72"/>
                <a:gd name="T2" fmla="*/ 0 w 86"/>
                <a:gd name="T3" fmla="*/ 0 h 72"/>
                <a:gd name="T4" fmla="*/ 0 w 86"/>
                <a:gd name="T5" fmla="*/ 72 h 72"/>
                <a:gd name="T6" fmla="*/ 0 w 86"/>
                <a:gd name="T7" fmla="*/ 72 h 72"/>
                <a:gd name="T8" fmla="*/ 86 w 86"/>
                <a:gd name="T9" fmla="*/ 50 h 72"/>
                <a:gd name="T10" fmla="*/ 86 w 86"/>
                <a:gd name="T11" fmla="*/ 0 h 72"/>
              </a:gdLst>
              <a:ahLst/>
              <a:cxnLst>
                <a:cxn ang="0">
                  <a:pos x="T0" y="T1"/>
                </a:cxn>
                <a:cxn ang="0">
                  <a:pos x="T2" y="T3"/>
                </a:cxn>
                <a:cxn ang="0">
                  <a:pos x="T4" y="T5"/>
                </a:cxn>
                <a:cxn ang="0">
                  <a:pos x="T6" y="T7"/>
                </a:cxn>
                <a:cxn ang="0">
                  <a:pos x="T8" y="T9"/>
                </a:cxn>
                <a:cxn ang="0">
                  <a:pos x="T10" y="T11"/>
                </a:cxn>
              </a:cxnLst>
              <a:rect l="0" t="0" r="r" b="b"/>
              <a:pathLst>
                <a:path w="86" h="72">
                  <a:moveTo>
                    <a:pt x="86" y="0"/>
                  </a:moveTo>
                  <a:cubicBezTo>
                    <a:pt x="0" y="0"/>
                    <a:pt x="0" y="0"/>
                    <a:pt x="0" y="0"/>
                  </a:cubicBezTo>
                  <a:cubicBezTo>
                    <a:pt x="0" y="72"/>
                    <a:pt x="0" y="72"/>
                    <a:pt x="0" y="72"/>
                  </a:cubicBezTo>
                  <a:cubicBezTo>
                    <a:pt x="0" y="72"/>
                    <a:pt x="0" y="72"/>
                    <a:pt x="0" y="72"/>
                  </a:cubicBezTo>
                  <a:cubicBezTo>
                    <a:pt x="31" y="72"/>
                    <a:pt x="83" y="67"/>
                    <a:pt x="86" y="50"/>
                  </a:cubicBezTo>
                  <a:cubicBezTo>
                    <a:pt x="86" y="0"/>
                    <a:pt x="86" y="0"/>
                    <a:pt x="86" y="0"/>
                  </a:cubicBezTo>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2" name="Freeform 7"/>
            <p:cNvSpPr/>
            <p:nvPr/>
          </p:nvSpPr>
          <p:spPr bwMode="auto">
            <a:xfrm>
              <a:off x="1005" y="913"/>
              <a:ext cx="725" cy="286"/>
            </a:xfrm>
            <a:custGeom>
              <a:avLst/>
              <a:gdLst>
                <a:gd name="T0" fmla="*/ 294 w 304"/>
                <a:gd name="T1" fmla="*/ 47 h 119"/>
                <a:gd name="T2" fmla="*/ 172 w 304"/>
                <a:gd name="T3" fmla="*/ 5 h 119"/>
                <a:gd name="T4" fmla="*/ 132 w 304"/>
                <a:gd name="T5" fmla="*/ 5 h 119"/>
                <a:gd name="T6" fmla="*/ 9 w 304"/>
                <a:gd name="T7" fmla="*/ 47 h 119"/>
                <a:gd name="T8" fmla="*/ 0 w 304"/>
                <a:gd name="T9" fmla="*/ 60 h 119"/>
                <a:gd name="T10" fmla="*/ 9 w 304"/>
                <a:gd name="T11" fmla="*/ 74 h 119"/>
                <a:gd name="T12" fmla="*/ 132 w 304"/>
                <a:gd name="T13" fmla="*/ 116 h 119"/>
                <a:gd name="T14" fmla="*/ 152 w 304"/>
                <a:gd name="T15" fmla="*/ 119 h 119"/>
                <a:gd name="T16" fmla="*/ 172 w 304"/>
                <a:gd name="T17" fmla="*/ 116 h 119"/>
                <a:gd name="T18" fmla="*/ 294 w 304"/>
                <a:gd name="T19" fmla="*/ 74 h 119"/>
                <a:gd name="T20" fmla="*/ 304 w 304"/>
                <a:gd name="T21" fmla="*/ 60 h 119"/>
                <a:gd name="T22" fmla="*/ 294 w 304"/>
                <a:gd name="T23" fmla="*/ 47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4" h="119">
                  <a:moveTo>
                    <a:pt x="294" y="47"/>
                  </a:moveTo>
                  <a:cubicBezTo>
                    <a:pt x="172" y="5"/>
                    <a:pt x="172" y="5"/>
                    <a:pt x="172" y="5"/>
                  </a:cubicBezTo>
                  <a:cubicBezTo>
                    <a:pt x="159" y="0"/>
                    <a:pt x="145" y="0"/>
                    <a:pt x="132" y="5"/>
                  </a:cubicBezTo>
                  <a:cubicBezTo>
                    <a:pt x="9" y="47"/>
                    <a:pt x="9" y="47"/>
                    <a:pt x="9" y="47"/>
                  </a:cubicBezTo>
                  <a:cubicBezTo>
                    <a:pt x="3" y="49"/>
                    <a:pt x="0" y="54"/>
                    <a:pt x="0" y="60"/>
                  </a:cubicBezTo>
                  <a:cubicBezTo>
                    <a:pt x="0" y="66"/>
                    <a:pt x="3" y="72"/>
                    <a:pt x="9" y="74"/>
                  </a:cubicBezTo>
                  <a:cubicBezTo>
                    <a:pt x="132" y="116"/>
                    <a:pt x="132" y="116"/>
                    <a:pt x="132" y="116"/>
                  </a:cubicBezTo>
                  <a:cubicBezTo>
                    <a:pt x="138" y="118"/>
                    <a:pt x="145" y="119"/>
                    <a:pt x="152" y="119"/>
                  </a:cubicBezTo>
                  <a:cubicBezTo>
                    <a:pt x="159" y="119"/>
                    <a:pt x="165" y="118"/>
                    <a:pt x="172" y="116"/>
                  </a:cubicBezTo>
                  <a:cubicBezTo>
                    <a:pt x="294" y="74"/>
                    <a:pt x="294" y="74"/>
                    <a:pt x="294" y="74"/>
                  </a:cubicBezTo>
                  <a:cubicBezTo>
                    <a:pt x="300" y="72"/>
                    <a:pt x="304" y="66"/>
                    <a:pt x="304" y="60"/>
                  </a:cubicBezTo>
                  <a:cubicBezTo>
                    <a:pt x="304" y="54"/>
                    <a:pt x="300" y="49"/>
                    <a:pt x="294" y="47"/>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3" name="Freeform 8"/>
            <p:cNvSpPr/>
            <p:nvPr/>
          </p:nvSpPr>
          <p:spPr bwMode="auto">
            <a:xfrm>
              <a:off x="1353" y="1040"/>
              <a:ext cx="241" cy="266"/>
            </a:xfrm>
            <a:custGeom>
              <a:avLst/>
              <a:gdLst>
                <a:gd name="T0" fmla="*/ 96 w 101"/>
                <a:gd name="T1" fmla="*/ 111 h 111"/>
                <a:gd name="T2" fmla="*/ 92 w 101"/>
                <a:gd name="T3" fmla="*/ 106 h 111"/>
                <a:gd name="T4" fmla="*/ 92 w 101"/>
                <a:gd name="T5" fmla="*/ 44 h 111"/>
                <a:gd name="T6" fmla="*/ 88 w 101"/>
                <a:gd name="T7" fmla="*/ 39 h 111"/>
                <a:gd name="T8" fmla="*/ 4 w 101"/>
                <a:gd name="T9" fmla="*/ 10 h 111"/>
                <a:gd name="T10" fmla="*/ 1 w 101"/>
                <a:gd name="T11" fmla="*/ 4 h 111"/>
                <a:gd name="T12" fmla="*/ 7 w 101"/>
                <a:gd name="T13" fmla="*/ 1 h 111"/>
                <a:gd name="T14" fmla="*/ 92 w 101"/>
                <a:gd name="T15" fmla="*/ 30 h 111"/>
                <a:gd name="T16" fmla="*/ 101 w 101"/>
                <a:gd name="T17" fmla="*/ 44 h 111"/>
                <a:gd name="T18" fmla="*/ 101 w 101"/>
                <a:gd name="T19" fmla="*/ 106 h 111"/>
                <a:gd name="T20" fmla="*/ 96 w 101"/>
                <a:gd name="T21"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 h="110">
                  <a:moveTo>
                    <a:pt x="96" y="111"/>
                  </a:moveTo>
                  <a:cubicBezTo>
                    <a:pt x="94" y="111"/>
                    <a:pt x="92" y="109"/>
                    <a:pt x="92" y="106"/>
                  </a:cubicBezTo>
                  <a:cubicBezTo>
                    <a:pt x="92" y="44"/>
                    <a:pt x="92" y="44"/>
                    <a:pt x="92" y="44"/>
                  </a:cubicBezTo>
                  <a:cubicBezTo>
                    <a:pt x="92" y="42"/>
                    <a:pt x="90" y="40"/>
                    <a:pt x="88" y="39"/>
                  </a:cubicBezTo>
                  <a:cubicBezTo>
                    <a:pt x="4" y="10"/>
                    <a:pt x="4" y="10"/>
                    <a:pt x="4" y="10"/>
                  </a:cubicBezTo>
                  <a:cubicBezTo>
                    <a:pt x="2" y="9"/>
                    <a:pt x="0" y="7"/>
                    <a:pt x="1" y="4"/>
                  </a:cubicBezTo>
                  <a:cubicBezTo>
                    <a:pt x="2" y="2"/>
                    <a:pt x="5" y="0"/>
                    <a:pt x="7" y="1"/>
                  </a:cubicBezTo>
                  <a:cubicBezTo>
                    <a:pt x="92" y="30"/>
                    <a:pt x="92" y="30"/>
                    <a:pt x="92" y="30"/>
                  </a:cubicBezTo>
                  <a:cubicBezTo>
                    <a:pt x="97" y="32"/>
                    <a:pt x="101" y="37"/>
                    <a:pt x="101" y="44"/>
                  </a:cubicBezTo>
                  <a:cubicBezTo>
                    <a:pt x="101" y="106"/>
                    <a:pt x="101" y="106"/>
                    <a:pt x="101" y="106"/>
                  </a:cubicBezTo>
                  <a:cubicBezTo>
                    <a:pt x="101" y="109"/>
                    <a:pt x="99" y="111"/>
                    <a:pt x="96" y="111"/>
                  </a:cubicBezTo>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4" name="Freeform 9"/>
            <p:cNvSpPr/>
            <p:nvPr/>
          </p:nvSpPr>
          <p:spPr bwMode="auto">
            <a:xfrm>
              <a:off x="1561" y="1283"/>
              <a:ext cx="45" cy="103"/>
            </a:xfrm>
            <a:custGeom>
              <a:avLst/>
              <a:gdLst>
                <a:gd name="T0" fmla="*/ 14 w 19"/>
                <a:gd name="T1" fmla="*/ 43 h 43"/>
                <a:gd name="T2" fmla="*/ 5 w 19"/>
                <a:gd name="T3" fmla="*/ 43 h 43"/>
                <a:gd name="T4" fmla="*/ 0 w 19"/>
                <a:gd name="T5" fmla="*/ 38 h 43"/>
                <a:gd name="T6" fmla="*/ 0 w 19"/>
                <a:gd name="T7" fmla="*/ 10 h 43"/>
                <a:gd name="T8" fmla="*/ 9 w 19"/>
                <a:gd name="T9" fmla="*/ 0 h 43"/>
                <a:gd name="T10" fmla="*/ 19 w 19"/>
                <a:gd name="T11" fmla="*/ 10 h 43"/>
                <a:gd name="T12" fmla="*/ 19 w 19"/>
                <a:gd name="T13" fmla="*/ 38 h 43"/>
                <a:gd name="T14" fmla="*/ 14 w 19"/>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3">
                  <a:moveTo>
                    <a:pt x="14" y="43"/>
                  </a:moveTo>
                  <a:cubicBezTo>
                    <a:pt x="5" y="43"/>
                    <a:pt x="5" y="43"/>
                    <a:pt x="5" y="43"/>
                  </a:cubicBezTo>
                  <a:cubicBezTo>
                    <a:pt x="2" y="43"/>
                    <a:pt x="0" y="41"/>
                    <a:pt x="0" y="38"/>
                  </a:cubicBezTo>
                  <a:cubicBezTo>
                    <a:pt x="0" y="10"/>
                    <a:pt x="0" y="10"/>
                    <a:pt x="0" y="10"/>
                  </a:cubicBezTo>
                  <a:cubicBezTo>
                    <a:pt x="0" y="5"/>
                    <a:pt x="4" y="0"/>
                    <a:pt x="9" y="0"/>
                  </a:cubicBezTo>
                  <a:cubicBezTo>
                    <a:pt x="15" y="0"/>
                    <a:pt x="19" y="5"/>
                    <a:pt x="19" y="10"/>
                  </a:cubicBezTo>
                  <a:cubicBezTo>
                    <a:pt x="19" y="38"/>
                    <a:pt x="19" y="38"/>
                    <a:pt x="19" y="38"/>
                  </a:cubicBezTo>
                  <a:cubicBezTo>
                    <a:pt x="19" y="41"/>
                    <a:pt x="17" y="43"/>
                    <a:pt x="14" y="43"/>
                  </a:cubicBezTo>
                  <a:close/>
                </a:path>
              </a:pathLst>
            </a:custGeom>
            <a:solidFill>
              <a:srgbClr val="FBAB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5" name="Freeform 10"/>
            <p:cNvSpPr/>
            <p:nvPr/>
          </p:nvSpPr>
          <p:spPr bwMode="auto">
            <a:xfrm>
              <a:off x="1163" y="1196"/>
              <a:ext cx="205" cy="70"/>
            </a:xfrm>
            <a:custGeom>
              <a:avLst/>
              <a:gdLst>
                <a:gd name="T0" fmla="*/ 0 w 86"/>
                <a:gd name="T1" fmla="*/ 0 h 29"/>
                <a:gd name="T2" fmla="*/ 0 w 86"/>
                <a:gd name="T3" fmla="*/ 13 h 29"/>
                <a:gd name="T4" fmla="*/ 86 w 86"/>
                <a:gd name="T5" fmla="*/ 29 h 29"/>
                <a:gd name="T6" fmla="*/ 86 w 86"/>
                <a:gd name="T7" fmla="*/ 19 h 29"/>
                <a:gd name="T8" fmla="*/ 0 w 86"/>
                <a:gd name="T9" fmla="*/ 0 h 29"/>
              </a:gdLst>
              <a:ahLst/>
              <a:cxnLst>
                <a:cxn ang="0">
                  <a:pos x="T0" y="T1"/>
                </a:cxn>
                <a:cxn ang="0">
                  <a:pos x="T2" y="T3"/>
                </a:cxn>
                <a:cxn ang="0">
                  <a:pos x="T4" y="T5"/>
                </a:cxn>
                <a:cxn ang="0">
                  <a:pos x="T6" y="T7"/>
                </a:cxn>
                <a:cxn ang="0">
                  <a:pos x="T8" y="T9"/>
                </a:cxn>
              </a:cxnLst>
              <a:rect l="0" t="0" r="r" b="b"/>
              <a:pathLst>
                <a:path w="86" h="28">
                  <a:moveTo>
                    <a:pt x="0" y="0"/>
                  </a:moveTo>
                  <a:cubicBezTo>
                    <a:pt x="0" y="13"/>
                    <a:pt x="0" y="13"/>
                    <a:pt x="0" y="13"/>
                  </a:cubicBezTo>
                  <a:cubicBezTo>
                    <a:pt x="16" y="23"/>
                    <a:pt x="51" y="29"/>
                    <a:pt x="86" y="29"/>
                  </a:cubicBezTo>
                  <a:cubicBezTo>
                    <a:pt x="86" y="19"/>
                    <a:pt x="86" y="19"/>
                    <a:pt x="86" y="19"/>
                  </a:cubicBezTo>
                  <a:cubicBezTo>
                    <a:pt x="30" y="19"/>
                    <a:pt x="0" y="7"/>
                    <a:pt x="0" y="0"/>
                  </a:cubicBezTo>
                </a:path>
              </a:pathLst>
            </a:custGeom>
            <a:solidFill>
              <a:srgbClr val="1662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6" name="Freeform 11"/>
            <p:cNvSpPr/>
            <p:nvPr/>
          </p:nvSpPr>
          <p:spPr bwMode="auto">
            <a:xfrm>
              <a:off x="1368" y="1199"/>
              <a:ext cx="205" cy="67"/>
            </a:xfrm>
            <a:custGeom>
              <a:avLst/>
              <a:gdLst>
                <a:gd name="T0" fmla="*/ 86 w 86"/>
                <a:gd name="T1" fmla="*/ 0 h 28"/>
                <a:gd name="T2" fmla="*/ 0 w 86"/>
                <a:gd name="T3" fmla="*/ 18 h 28"/>
                <a:gd name="T4" fmla="*/ 0 w 86"/>
                <a:gd name="T5" fmla="*/ 18 h 28"/>
                <a:gd name="T6" fmla="*/ 0 w 86"/>
                <a:gd name="T7" fmla="*/ 18 h 28"/>
                <a:gd name="T8" fmla="*/ 0 w 86"/>
                <a:gd name="T9" fmla="*/ 28 h 28"/>
                <a:gd name="T10" fmla="*/ 0 w 86"/>
                <a:gd name="T11" fmla="*/ 28 h 28"/>
                <a:gd name="T12" fmla="*/ 0 w 86"/>
                <a:gd name="T13" fmla="*/ 28 h 28"/>
                <a:gd name="T14" fmla="*/ 86 w 86"/>
                <a:gd name="T15" fmla="*/ 12 h 28"/>
                <a:gd name="T16" fmla="*/ 86 w 86"/>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8">
                  <a:moveTo>
                    <a:pt x="86" y="0"/>
                  </a:moveTo>
                  <a:cubicBezTo>
                    <a:pt x="84" y="6"/>
                    <a:pt x="54" y="18"/>
                    <a:pt x="0" y="18"/>
                  </a:cubicBezTo>
                  <a:cubicBezTo>
                    <a:pt x="0" y="18"/>
                    <a:pt x="0" y="18"/>
                    <a:pt x="0" y="18"/>
                  </a:cubicBezTo>
                  <a:cubicBezTo>
                    <a:pt x="0" y="18"/>
                    <a:pt x="0" y="18"/>
                    <a:pt x="0" y="18"/>
                  </a:cubicBezTo>
                  <a:cubicBezTo>
                    <a:pt x="0" y="28"/>
                    <a:pt x="0" y="28"/>
                    <a:pt x="0" y="28"/>
                  </a:cubicBezTo>
                  <a:cubicBezTo>
                    <a:pt x="0" y="28"/>
                    <a:pt x="0" y="28"/>
                    <a:pt x="0" y="28"/>
                  </a:cubicBezTo>
                  <a:cubicBezTo>
                    <a:pt x="0" y="28"/>
                    <a:pt x="0" y="28"/>
                    <a:pt x="0" y="28"/>
                  </a:cubicBezTo>
                  <a:cubicBezTo>
                    <a:pt x="34" y="28"/>
                    <a:pt x="69" y="22"/>
                    <a:pt x="86" y="12"/>
                  </a:cubicBezTo>
                  <a:cubicBezTo>
                    <a:pt x="86" y="0"/>
                    <a:pt x="86" y="0"/>
                    <a:pt x="86" y="0"/>
                  </a:cubicBezTo>
                </a:path>
              </a:pathLst>
            </a:custGeom>
            <a:solidFill>
              <a:srgbClr val="1662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7" name="Freeform 12"/>
            <p:cNvSpPr/>
            <p:nvPr/>
          </p:nvSpPr>
          <p:spPr bwMode="auto">
            <a:xfrm flipH="1">
              <a:off x="1573" y="1196"/>
              <a:ext cx="0" cy="31"/>
            </a:xfrm>
            <a:custGeom>
              <a:avLst/>
              <a:gdLst>
                <a:gd name="T0" fmla="*/ 0 h 13"/>
                <a:gd name="T1" fmla="*/ 1 h 13"/>
                <a:gd name="T2" fmla="*/ 13 h 13"/>
                <a:gd name="T3" fmla="*/ 13 h 13"/>
                <a:gd name="T4" fmla="*/ 0 h 13"/>
              </a:gdLst>
              <a:ahLst/>
              <a:cxnLst>
                <a:cxn ang="0">
                  <a:pos x="0" y="T0"/>
                </a:cxn>
                <a:cxn ang="0">
                  <a:pos x="0" y="T1"/>
                </a:cxn>
                <a:cxn ang="0">
                  <a:pos x="0" y="T2"/>
                </a:cxn>
                <a:cxn ang="0">
                  <a:pos x="0" y="T3"/>
                </a:cxn>
                <a:cxn ang="0">
                  <a:pos x="0" y="T4"/>
                </a:cxn>
              </a:cxnLst>
              <a:rect l="0" t="0" r="r" b="b"/>
              <a:pathLst>
                <a:path h="13">
                  <a:moveTo>
                    <a:pt x="0" y="0"/>
                  </a:moveTo>
                  <a:cubicBezTo>
                    <a:pt x="0" y="0"/>
                    <a:pt x="0" y="1"/>
                    <a:pt x="0" y="1"/>
                  </a:cubicBezTo>
                  <a:cubicBezTo>
                    <a:pt x="0" y="13"/>
                    <a:pt x="0" y="13"/>
                    <a:pt x="0" y="13"/>
                  </a:cubicBezTo>
                  <a:cubicBezTo>
                    <a:pt x="0" y="13"/>
                    <a:pt x="0" y="13"/>
                    <a:pt x="0" y="13"/>
                  </a:cubicBezTo>
                  <a:cubicBezTo>
                    <a:pt x="0" y="0"/>
                    <a:pt x="0" y="0"/>
                    <a:pt x="0" y="0"/>
                  </a:cubicBezTo>
                </a:path>
              </a:pathLst>
            </a:custGeom>
            <a:solidFill>
              <a:srgbClr val="0A4C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8" name="Freeform 13"/>
            <p:cNvSpPr/>
            <p:nvPr/>
          </p:nvSpPr>
          <p:spPr bwMode="auto">
            <a:xfrm flipH="1">
              <a:off x="1573" y="1179"/>
              <a:ext cx="0" cy="34"/>
            </a:xfrm>
            <a:custGeom>
              <a:avLst/>
              <a:gdLst>
                <a:gd name="T0" fmla="*/ 34 h 34"/>
                <a:gd name="T1" fmla="*/ 32 h 34"/>
                <a:gd name="T2" fmla="*/ 0 h 34"/>
                <a:gd name="T3" fmla="*/ 3 h 34"/>
                <a:gd name="T4" fmla="*/ 34 h 34"/>
              </a:gdLst>
              <a:ahLst/>
              <a:cxnLst>
                <a:cxn ang="0">
                  <a:pos x="0" y="T0"/>
                </a:cxn>
                <a:cxn ang="0">
                  <a:pos x="0" y="T1"/>
                </a:cxn>
                <a:cxn ang="0">
                  <a:pos x="0" y="T2"/>
                </a:cxn>
                <a:cxn ang="0">
                  <a:pos x="0" y="T3"/>
                </a:cxn>
                <a:cxn ang="0">
                  <a:pos x="0" y="T4"/>
                </a:cxn>
              </a:cxnLst>
              <a:rect l="0" t="0" r="r" b="b"/>
              <a:pathLst>
                <a:path h="34">
                  <a:moveTo>
                    <a:pt x="0" y="34"/>
                  </a:moveTo>
                  <a:lnTo>
                    <a:pt x="0" y="32"/>
                  </a:lnTo>
                  <a:lnTo>
                    <a:pt x="0" y="0"/>
                  </a:lnTo>
                  <a:lnTo>
                    <a:pt x="0" y="3"/>
                  </a:lnTo>
                  <a:lnTo>
                    <a:pt x="0" y="34"/>
                  </a:lnTo>
                  <a:close/>
                </a:path>
              </a:pathLst>
            </a:custGeom>
            <a:solidFill>
              <a:srgbClr val="5C54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9" name="Oval 14"/>
            <p:cNvSpPr>
              <a:spLocks noChangeArrowheads="1"/>
            </p:cNvSpPr>
            <p:nvPr/>
          </p:nvSpPr>
          <p:spPr bwMode="auto">
            <a:xfrm>
              <a:off x="1322" y="1031"/>
              <a:ext cx="91" cy="45"/>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0" name="Freeform 15"/>
            <p:cNvSpPr/>
            <p:nvPr/>
          </p:nvSpPr>
          <p:spPr bwMode="auto">
            <a:xfrm>
              <a:off x="1561" y="1283"/>
              <a:ext cx="22" cy="103"/>
            </a:xfrm>
            <a:custGeom>
              <a:avLst/>
              <a:gdLst>
                <a:gd name="T0" fmla="*/ 0 w 9"/>
                <a:gd name="T1" fmla="*/ 10 h 43"/>
                <a:gd name="T2" fmla="*/ 0 w 9"/>
                <a:gd name="T3" fmla="*/ 38 h 43"/>
                <a:gd name="T4" fmla="*/ 5 w 9"/>
                <a:gd name="T5" fmla="*/ 43 h 43"/>
                <a:gd name="T6" fmla="*/ 9 w 9"/>
                <a:gd name="T7" fmla="*/ 43 h 43"/>
                <a:gd name="T8" fmla="*/ 9 w 9"/>
                <a:gd name="T9" fmla="*/ 0 h 43"/>
                <a:gd name="T10" fmla="*/ 0 w 9"/>
                <a:gd name="T11" fmla="*/ 10 h 43"/>
              </a:gdLst>
              <a:ahLst/>
              <a:cxnLst>
                <a:cxn ang="0">
                  <a:pos x="T0" y="T1"/>
                </a:cxn>
                <a:cxn ang="0">
                  <a:pos x="T2" y="T3"/>
                </a:cxn>
                <a:cxn ang="0">
                  <a:pos x="T4" y="T5"/>
                </a:cxn>
                <a:cxn ang="0">
                  <a:pos x="T6" y="T7"/>
                </a:cxn>
                <a:cxn ang="0">
                  <a:pos x="T8" y="T9"/>
                </a:cxn>
                <a:cxn ang="0">
                  <a:pos x="T10" y="T11"/>
                </a:cxn>
              </a:cxnLst>
              <a:rect l="0" t="0" r="r" b="b"/>
              <a:pathLst>
                <a:path w="9" h="43">
                  <a:moveTo>
                    <a:pt x="0" y="10"/>
                  </a:moveTo>
                  <a:cubicBezTo>
                    <a:pt x="0" y="38"/>
                    <a:pt x="0" y="38"/>
                    <a:pt x="0" y="38"/>
                  </a:cubicBezTo>
                  <a:cubicBezTo>
                    <a:pt x="0" y="41"/>
                    <a:pt x="2" y="43"/>
                    <a:pt x="5" y="43"/>
                  </a:cubicBezTo>
                  <a:cubicBezTo>
                    <a:pt x="9" y="43"/>
                    <a:pt x="9" y="43"/>
                    <a:pt x="9" y="43"/>
                  </a:cubicBezTo>
                  <a:cubicBezTo>
                    <a:pt x="9" y="0"/>
                    <a:pt x="9" y="0"/>
                    <a:pt x="9" y="0"/>
                  </a:cubicBezTo>
                  <a:cubicBezTo>
                    <a:pt x="4" y="0"/>
                    <a:pt x="0" y="5"/>
                    <a:pt x="0" y="10"/>
                  </a:cubicBez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sp>
        <p:nvSpPr>
          <p:cNvPr id="188" name="TextBox 187"/>
          <p:cNvSpPr txBox="1"/>
          <p:nvPr/>
        </p:nvSpPr>
        <p:spPr>
          <a:xfrm>
            <a:off x="653424" y="2649780"/>
            <a:ext cx="2617837" cy="1077218"/>
          </a:xfrm>
          <a:prstGeom prst="rect">
            <a:avLst/>
          </a:prstGeom>
          <a:noFill/>
        </p:spPr>
        <p:txBody>
          <a:bodyPr wrap="square" lIns="0" tIns="0" rIns="0" bIns="0" rtlCol="0">
            <a:spAutoFit/>
          </a:bodyPr>
          <a:lstStyle/>
          <a:p>
            <a:pPr rtl="0">
              <a:spcBef>
                <a:spcPts val="600"/>
              </a:spcBef>
              <a:spcAft>
                <a:spcPts val="600"/>
              </a:spcAft>
            </a:pPr>
            <a:r>
              <a:rPr lang="es-419" sz="1400" dirty="0">
                <a:latin typeface="+mn-lt"/>
              </a:rPr>
              <a:t>La </a:t>
            </a:r>
            <a:br>
              <a:rPr lang="en-US" sz="1400" dirty="0">
                <a:latin typeface="+mn-lt"/>
              </a:rPr>
            </a:br>
            <a:r>
              <a:rPr lang="es-419" sz="1400" b="1" dirty="0">
                <a:solidFill>
                  <a:schemeClr val="accent3"/>
                </a:solidFill>
                <a:latin typeface="+mn-lt"/>
              </a:rPr>
              <a:t>mayor inversión social</a:t>
            </a:r>
            <a:r>
              <a:rPr lang="es-419" sz="1400" dirty="0">
                <a:latin typeface="+mn-lt"/>
              </a:rPr>
              <a:t> de Cisco, que cambió la vida de los estudiantes en todas partes </a:t>
            </a:r>
            <a:br>
              <a:rPr lang="en-US" sz="1400" dirty="0">
                <a:latin typeface="+mn-lt"/>
              </a:rPr>
            </a:br>
            <a:r>
              <a:rPr lang="es-419" sz="1400" dirty="0">
                <a:latin typeface="+mn-lt"/>
              </a:rPr>
              <a:t>durante </a:t>
            </a:r>
            <a:r>
              <a:rPr lang="es-419" sz="1400" b="1" dirty="0">
                <a:solidFill>
                  <a:schemeClr val="accent2"/>
                </a:solidFill>
                <a:latin typeface="+mn-lt"/>
              </a:rPr>
              <a:t>27 años</a:t>
            </a:r>
          </a:p>
        </p:txBody>
      </p:sp>
      <p:grpSp>
        <p:nvGrpSpPr>
          <p:cNvPr id="9" name="Group 8"/>
          <p:cNvGrpSpPr/>
          <p:nvPr/>
        </p:nvGrpSpPr>
        <p:grpSpPr>
          <a:xfrm>
            <a:off x="653425" y="3842985"/>
            <a:ext cx="1157416" cy="0"/>
            <a:chOff x="653425" y="3590573"/>
            <a:chExt cx="1157416" cy="0"/>
          </a:xfrm>
        </p:grpSpPr>
        <p:cxnSp>
          <p:nvCxnSpPr>
            <p:cNvPr id="22" name="Straight Connector 21"/>
            <p:cNvCxnSpPr/>
            <p:nvPr/>
          </p:nvCxnSpPr>
          <p:spPr>
            <a:xfrm>
              <a:off x="1631157" y="3590573"/>
              <a:ext cx="179684" cy="0"/>
            </a:xfrm>
            <a:prstGeom prst="line">
              <a:avLst/>
            </a:prstGeom>
            <a:ln w="12700" cap="rnd">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653425" y="3590573"/>
              <a:ext cx="924852" cy="0"/>
            </a:xfrm>
            <a:prstGeom prst="line">
              <a:avLst/>
            </a:prstGeom>
            <a:ln w="1270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grpSp>
      <p:grpSp>
        <p:nvGrpSpPr>
          <p:cNvPr id="27" name="Group 4"/>
          <p:cNvGrpSpPr>
            <a:grpSpLocks noChangeAspect="1"/>
          </p:cNvGrpSpPr>
          <p:nvPr/>
        </p:nvGrpSpPr>
        <p:grpSpPr>
          <a:xfrm>
            <a:off x="4644394" y="615393"/>
            <a:ext cx="966580" cy="964160"/>
            <a:chOff x="-2165" y="999"/>
            <a:chExt cx="1598" cy="1594"/>
          </a:xfrm>
        </p:grpSpPr>
        <p:sp>
          <p:nvSpPr>
            <p:cNvPr id="29" name="Oval 5"/>
            <p:cNvSpPr>
              <a:spLocks noChangeArrowheads="1"/>
            </p:cNvSpPr>
            <p:nvPr/>
          </p:nvSpPr>
          <p:spPr bwMode="auto">
            <a:xfrm>
              <a:off x="-2165" y="999"/>
              <a:ext cx="1594" cy="159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0" name="Freeform 6"/>
            <p:cNvSpPr>
              <a:spLocks noEditPoints="1"/>
            </p:cNvSpPr>
            <p:nvPr/>
          </p:nvSpPr>
          <p:spPr bwMode="auto">
            <a:xfrm>
              <a:off x="-2165" y="999"/>
              <a:ext cx="1594" cy="1594"/>
            </a:xfrm>
            <a:custGeom>
              <a:avLst/>
              <a:gdLst>
                <a:gd name="T0" fmla="*/ 335 w 672"/>
                <a:gd name="T1" fmla="*/ 672 h 672"/>
                <a:gd name="T2" fmla="*/ 336 w 672"/>
                <a:gd name="T3" fmla="*/ 672 h 672"/>
                <a:gd name="T4" fmla="*/ 336 w 672"/>
                <a:gd name="T5" fmla="*/ 672 h 672"/>
                <a:gd name="T6" fmla="*/ 335 w 672"/>
                <a:gd name="T7" fmla="*/ 672 h 672"/>
                <a:gd name="T8" fmla="*/ 275 w 672"/>
                <a:gd name="T9" fmla="*/ 666 h 672"/>
                <a:gd name="T10" fmla="*/ 335 w 672"/>
                <a:gd name="T11" fmla="*/ 672 h 672"/>
                <a:gd name="T12" fmla="*/ 275 w 672"/>
                <a:gd name="T13" fmla="*/ 666 h 672"/>
                <a:gd name="T14" fmla="*/ 274 w 672"/>
                <a:gd name="T15" fmla="*/ 666 h 672"/>
                <a:gd name="T16" fmla="*/ 275 w 672"/>
                <a:gd name="T17" fmla="*/ 666 h 672"/>
                <a:gd name="T18" fmla="*/ 274 w 672"/>
                <a:gd name="T19" fmla="*/ 666 h 672"/>
                <a:gd name="T20" fmla="*/ 67 w 672"/>
                <a:gd name="T21" fmla="*/ 537 h 672"/>
                <a:gd name="T22" fmla="*/ 67 w 672"/>
                <a:gd name="T23" fmla="*/ 537 h 672"/>
                <a:gd name="T24" fmla="*/ 67 w 672"/>
                <a:gd name="T25" fmla="*/ 537 h 672"/>
                <a:gd name="T26" fmla="*/ 672 w 672"/>
                <a:gd name="T27" fmla="*/ 337 h 672"/>
                <a:gd name="T28" fmla="*/ 672 w 672"/>
                <a:gd name="T29" fmla="*/ 337 h 672"/>
                <a:gd name="T30" fmla="*/ 672 w 672"/>
                <a:gd name="T31" fmla="*/ 337 h 672"/>
                <a:gd name="T32" fmla="*/ 672 w 672"/>
                <a:gd name="T33" fmla="*/ 336 h 672"/>
                <a:gd name="T34" fmla="*/ 672 w 672"/>
                <a:gd name="T35" fmla="*/ 337 h 672"/>
                <a:gd name="T36" fmla="*/ 672 w 672"/>
                <a:gd name="T37" fmla="*/ 336 h 672"/>
                <a:gd name="T38" fmla="*/ 672 w 672"/>
                <a:gd name="T39" fmla="*/ 335 h 672"/>
                <a:gd name="T40" fmla="*/ 672 w 672"/>
                <a:gd name="T41" fmla="*/ 336 h 672"/>
                <a:gd name="T42" fmla="*/ 672 w 672"/>
                <a:gd name="T43" fmla="*/ 336 h 672"/>
                <a:gd name="T44" fmla="*/ 672 w 672"/>
                <a:gd name="T45" fmla="*/ 335 h 672"/>
                <a:gd name="T46" fmla="*/ 672 w 672"/>
                <a:gd name="T47" fmla="*/ 334 h 672"/>
                <a:gd name="T48" fmla="*/ 672 w 672"/>
                <a:gd name="T49" fmla="*/ 335 h 672"/>
                <a:gd name="T50" fmla="*/ 672 w 672"/>
                <a:gd name="T51" fmla="*/ 334 h 672"/>
                <a:gd name="T52" fmla="*/ 672 w 672"/>
                <a:gd name="T53" fmla="*/ 332 h 672"/>
                <a:gd name="T54" fmla="*/ 672 w 672"/>
                <a:gd name="T55" fmla="*/ 333 h 672"/>
                <a:gd name="T56" fmla="*/ 672 w 672"/>
                <a:gd name="T57" fmla="*/ 332 h 672"/>
                <a:gd name="T58" fmla="*/ 672 w 672"/>
                <a:gd name="T59" fmla="*/ 332 h 672"/>
                <a:gd name="T60" fmla="*/ 672 w 672"/>
                <a:gd name="T61" fmla="*/ 332 h 672"/>
                <a:gd name="T62" fmla="*/ 672 w 672"/>
                <a:gd name="T63" fmla="*/ 332 h 672"/>
                <a:gd name="T64" fmla="*/ 672 w 672"/>
                <a:gd name="T65" fmla="*/ 331 h 672"/>
                <a:gd name="T66" fmla="*/ 672 w 672"/>
                <a:gd name="T67" fmla="*/ 331 h 672"/>
                <a:gd name="T68" fmla="*/ 672 w 672"/>
                <a:gd name="T69" fmla="*/ 331 h 672"/>
                <a:gd name="T70" fmla="*/ 612 w 672"/>
                <a:gd name="T71" fmla="*/ 144 h 672"/>
                <a:gd name="T72" fmla="*/ 613 w 672"/>
                <a:gd name="T73" fmla="*/ 145 h 672"/>
                <a:gd name="T74" fmla="*/ 612 w 672"/>
                <a:gd name="T75" fmla="*/ 144 h 672"/>
                <a:gd name="T76" fmla="*/ 565 w 672"/>
                <a:gd name="T77" fmla="*/ 90 h 672"/>
                <a:gd name="T78" fmla="*/ 594 w 672"/>
                <a:gd name="T79" fmla="*/ 121 h 672"/>
                <a:gd name="T80" fmla="*/ 566 w 672"/>
                <a:gd name="T81" fmla="*/ 91 h 672"/>
                <a:gd name="T82" fmla="*/ 565 w 672"/>
                <a:gd name="T83" fmla="*/ 90 h 672"/>
                <a:gd name="T84" fmla="*/ 336 w 672"/>
                <a:gd name="T85" fmla="*/ 0 h 672"/>
                <a:gd name="T86" fmla="*/ 60 w 672"/>
                <a:gd name="T87" fmla="*/ 143 h 672"/>
                <a:gd name="T88" fmla="*/ 58 w 672"/>
                <a:gd name="T89" fmla="*/ 146 h 672"/>
                <a:gd name="T90" fmla="*/ 0 w 672"/>
                <a:gd name="T91" fmla="*/ 336 h 672"/>
                <a:gd name="T92" fmla="*/ 58 w 672"/>
                <a:gd name="T93" fmla="*/ 525 h 672"/>
                <a:gd name="T94" fmla="*/ 60 w 672"/>
                <a:gd name="T95" fmla="*/ 528 h 672"/>
                <a:gd name="T96" fmla="*/ 66 w 672"/>
                <a:gd name="T97" fmla="*/ 536 h 672"/>
                <a:gd name="T98" fmla="*/ 0 w 672"/>
                <a:gd name="T99" fmla="*/ 336 h 672"/>
                <a:gd name="T100" fmla="*/ 336 w 672"/>
                <a:gd name="T101" fmla="*/ 0 h 672"/>
                <a:gd name="T102" fmla="*/ 521 w 672"/>
                <a:gd name="T103" fmla="*/ 55 h 672"/>
                <a:gd name="T104" fmla="*/ 520 w 672"/>
                <a:gd name="T105" fmla="*/ 54 h 672"/>
                <a:gd name="T106" fmla="*/ 336 w 672"/>
                <a:gd name="T107"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72" h="672">
                  <a:moveTo>
                    <a:pt x="335" y="672"/>
                  </a:moveTo>
                  <a:cubicBezTo>
                    <a:pt x="335" y="672"/>
                    <a:pt x="335" y="672"/>
                    <a:pt x="336" y="672"/>
                  </a:cubicBezTo>
                  <a:cubicBezTo>
                    <a:pt x="336" y="672"/>
                    <a:pt x="336" y="672"/>
                    <a:pt x="336" y="672"/>
                  </a:cubicBezTo>
                  <a:cubicBezTo>
                    <a:pt x="335" y="672"/>
                    <a:pt x="335" y="672"/>
                    <a:pt x="335" y="672"/>
                  </a:cubicBezTo>
                  <a:moveTo>
                    <a:pt x="275" y="666"/>
                  </a:moveTo>
                  <a:cubicBezTo>
                    <a:pt x="295" y="670"/>
                    <a:pt x="314" y="672"/>
                    <a:pt x="335" y="672"/>
                  </a:cubicBezTo>
                  <a:cubicBezTo>
                    <a:pt x="314" y="672"/>
                    <a:pt x="294" y="670"/>
                    <a:pt x="275" y="666"/>
                  </a:cubicBezTo>
                  <a:moveTo>
                    <a:pt x="274" y="666"/>
                  </a:moveTo>
                  <a:cubicBezTo>
                    <a:pt x="274" y="666"/>
                    <a:pt x="275" y="666"/>
                    <a:pt x="275" y="666"/>
                  </a:cubicBezTo>
                  <a:cubicBezTo>
                    <a:pt x="275" y="666"/>
                    <a:pt x="274" y="666"/>
                    <a:pt x="274" y="666"/>
                  </a:cubicBezTo>
                  <a:moveTo>
                    <a:pt x="67" y="537"/>
                  </a:moveTo>
                  <a:cubicBezTo>
                    <a:pt x="67" y="537"/>
                    <a:pt x="67" y="537"/>
                    <a:pt x="67" y="537"/>
                  </a:cubicBezTo>
                  <a:cubicBezTo>
                    <a:pt x="67" y="537"/>
                    <a:pt x="67" y="537"/>
                    <a:pt x="67" y="537"/>
                  </a:cubicBezTo>
                  <a:moveTo>
                    <a:pt x="672" y="337"/>
                  </a:moveTo>
                  <a:cubicBezTo>
                    <a:pt x="672" y="337"/>
                    <a:pt x="672" y="337"/>
                    <a:pt x="672" y="337"/>
                  </a:cubicBezTo>
                  <a:cubicBezTo>
                    <a:pt x="672" y="337"/>
                    <a:pt x="672" y="337"/>
                    <a:pt x="672" y="337"/>
                  </a:cubicBezTo>
                  <a:moveTo>
                    <a:pt x="672" y="336"/>
                  </a:moveTo>
                  <a:cubicBezTo>
                    <a:pt x="672" y="336"/>
                    <a:pt x="672" y="336"/>
                    <a:pt x="672" y="337"/>
                  </a:cubicBezTo>
                  <a:cubicBezTo>
                    <a:pt x="672" y="336"/>
                    <a:pt x="672" y="336"/>
                    <a:pt x="672" y="336"/>
                  </a:cubicBezTo>
                  <a:moveTo>
                    <a:pt x="672" y="335"/>
                  </a:moveTo>
                  <a:cubicBezTo>
                    <a:pt x="672" y="335"/>
                    <a:pt x="672" y="335"/>
                    <a:pt x="672" y="336"/>
                  </a:cubicBezTo>
                  <a:cubicBezTo>
                    <a:pt x="672" y="336"/>
                    <a:pt x="672" y="336"/>
                    <a:pt x="672" y="336"/>
                  </a:cubicBezTo>
                  <a:cubicBezTo>
                    <a:pt x="672" y="335"/>
                    <a:pt x="672" y="335"/>
                    <a:pt x="672" y="335"/>
                  </a:cubicBezTo>
                  <a:moveTo>
                    <a:pt x="672" y="334"/>
                  </a:moveTo>
                  <a:cubicBezTo>
                    <a:pt x="672" y="334"/>
                    <a:pt x="672" y="334"/>
                    <a:pt x="672" y="335"/>
                  </a:cubicBezTo>
                  <a:cubicBezTo>
                    <a:pt x="672" y="334"/>
                    <a:pt x="672" y="334"/>
                    <a:pt x="672" y="334"/>
                  </a:cubicBezTo>
                  <a:moveTo>
                    <a:pt x="672" y="332"/>
                  </a:moveTo>
                  <a:cubicBezTo>
                    <a:pt x="672" y="333"/>
                    <a:pt x="672" y="333"/>
                    <a:pt x="672" y="333"/>
                  </a:cubicBezTo>
                  <a:cubicBezTo>
                    <a:pt x="672" y="333"/>
                    <a:pt x="672" y="333"/>
                    <a:pt x="672" y="332"/>
                  </a:cubicBezTo>
                  <a:moveTo>
                    <a:pt x="672" y="332"/>
                  </a:moveTo>
                  <a:cubicBezTo>
                    <a:pt x="672" y="332"/>
                    <a:pt x="672" y="332"/>
                    <a:pt x="672" y="332"/>
                  </a:cubicBezTo>
                  <a:cubicBezTo>
                    <a:pt x="672" y="332"/>
                    <a:pt x="672" y="332"/>
                    <a:pt x="672" y="332"/>
                  </a:cubicBezTo>
                  <a:moveTo>
                    <a:pt x="672" y="331"/>
                  </a:moveTo>
                  <a:cubicBezTo>
                    <a:pt x="672" y="331"/>
                    <a:pt x="672" y="331"/>
                    <a:pt x="672" y="331"/>
                  </a:cubicBezTo>
                  <a:cubicBezTo>
                    <a:pt x="672" y="331"/>
                    <a:pt x="672" y="331"/>
                    <a:pt x="672" y="331"/>
                  </a:cubicBezTo>
                  <a:moveTo>
                    <a:pt x="612" y="144"/>
                  </a:moveTo>
                  <a:cubicBezTo>
                    <a:pt x="612" y="145"/>
                    <a:pt x="612" y="145"/>
                    <a:pt x="613" y="145"/>
                  </a:cubicBezTo>
                  <a:cubicBezTo>
                    <a:pt x="612" y="145"/>
                    <a:pt x="612" y="145"/>
                    <a:pt x="612" y="144"/>
                  </a:cubicBezTo>
                  <a:moveTo>
                    <a:pt x="565" y="90"/>
                  </a:moveTo>
                  <a:cubicBezTo>
                    <a:pt x="575" y="100"/>
                    <a:pt x="585" y="110"/>
                    <a:pt x="594" y="121"/>
                  </a:cubicBezTo>
                  <a:cubicBezTo>
                    <a:pt x="585" y="110"/>
                    <a:pt x="576" y="100"/>
                    <a:pt x="566" y="91"/>
                  </a:cubicBezTo>
                  <a:cubicBezTo>
                    <a:pt x="565" y="90"/>
                    <a:pt x="565" y="90"/>
                    <a:pt x="565" y="90"/>
                  </a:cubicBezTo>
                  <a:moveTo>
                    <a:pt x="336" y="0"/>
                  </a:moveTo>
                  <a:cubicBezTo>
                    <a:pt x="222" y="0"/>
                    <a:pt x="121" y="56"/>
                    <a:pt x="60" y="143"/>
                  </a:cubicBezTo>
                  <a:cubicBezTo>
                    <a:pt x="59" y="144"/>
                    <a:pt x="59" y="145"/>
                    <a:pt x="58" y="146"/>
                  </a:cubicBezTo>
                  <a:cubicBezTo>
                    <a:pt x="21" y="200"/>
                    <a:pt x="0" y="266"/>
                    <a:pt x="0" y="336"/>
                  </a:cubicBezTo>
                  <a:cubicBezTo>
                    <a:pt x="0" y="406"/>
                    <a:pt x="21" y="471"/>
                    <a:pt x="58" y="525"/>
                  </a:cubicBezTo>
                  <a:cubicBezTo>
                    <a:pt x="59" y="526"/>
                    <a:pt x="59" y="527"/>
                    <a:pt x="60" y="528"/>
                  </a:cubicBezTo>
                  <a:cubicBezTo>
                    <a:pt x="62" y="531"/>
                    <a:pt x="64" y="534"/>
                    <a:pt x="66" y="536"/>
                  </a:cubicBezTo>
                  <a:cubicBezTo>
                    <a:pt x="24" y="480"/>
                    <a:pt x="0" y="411"/>
                    <a:pt x="0" y="336"/>
                  </a:cubicBezTo>
                  <a:cubicBezTo>
                    <a:pt x="0" y="150"/>
                    <a:pt x="150" y="0"/>
                    <a:pt x="336" y="0"/>
                  </a:cubicBezTo>
                  <a:cubicBezTo>
                    <a:pt x="404" y="0"/>
                    <a:pt x="468" y="20"/>
                    <a:pt x="521" y="55"/>
                  </a:cubicBezTo>
                  <a:cubicBezTo>
                    <a:pt x="520" y="55"/>
                    <a:pt x="520" y="55"/>
                    <a:pt x="520" y="54"/>
                  </a:cubicBezTo>
                  <a:cubicBezTo>
                    <a:pt x="465" y="19"/>
                    <a:pt x="401" y="0"/>
                    <a:pt x="336" y="0"/>
                  </a:cubicBezTo>
                </a:path>
              </a:pathLst>
            </a:custGeom>
            <a:solidFill>
              <a:srgbClr val="DBF6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1" name="Freeform 7"/>
            <p:cNvSpPr>
              <a:spLocks noEditPoints="1"/>
            </p:cNvSpPr>
            <p:nvPr/>
          </p:nvSpPr>
          <p:spPr bwMode="auto">
            <a:xfrm>
              <a:off x="-2165" y="999"/>
              <a:ext cx="1594" cy="1594"/>
            </a:xfrm>
            <a:custGeom>
              <a:avLst/>
              <a:gdLst>
                <a:gd name="T0" fmla="*/ 98 w 672"/>
                <a:gd name="T1" fmla="*/ 537 h 672"/>
                <a:gd name="T2" fmla="*/ 182 w 672"/>
                <a:gd name="T3" fmla="*/ 575 h 672"/>
                <a:gd name="T4" fmla="*/ 320 w 672"/>
                <a:gd name="T5" fmla="*/ 646 h 672"/>
                <a:gd name="T6" fmla="*/ 196 w 672"/>
                <a:gd name="T7" fmla="*/ 537 h 672"/>
                <a:gd name="T8" fmla="*/ 320 w 672"/>
                <a:gd name="T9" fmla="*/ 646 h 672"/>
                <a:gd name="T10" fmla="*/ 351 w 672"/>
                <a:gd name="T11" fmla="*/ 537 h 672"/>
                <a:gd name="T12" fmla="*/ 463 w 672"/>
                <a:gd name="T13" fmla="*/ 559 h 672"/>
                <a:gd name="T14" fmla="*/ 451 w 672"/>
                <a:gd name="T15" fmla="*/ 625 h 672"/>
                <a:gd name="T16" fmla="*/ 509 w 672"/>
                <a:gd name="T17" fmla="*/ 537 h 672"/>
                <a:gd name="T18" fmla="*/ 451 w 672"/>
                <a:gd name="T19" fmla="*/ 625 h 672"/>
                <a:gd name="T20" fmla="*/ 24 w 672"/>
                <a:gd name="T21" fmla="*/ 351 h 672"/>
                <a:gd name="T22" fmla="*/ 149 w 672"/>
                <a:gd name="T23" fmla="*/ 506 h 672"/>
                <a:gd name="T24" fmla="*/ 182 w 672"/>
                <a:gd name="T25" fmla="*/ 506 h 672"/>
                <a:gd name="T26" fmla="*/ 320 w 672"/>
                <a:gd name="T27" fmla="*/ 351 h 672"/>
                <a:gd name="T28" fmla="*/ 182 w 672"/>
                <a:gd name="T29" fmla="*/ 506 h 672"/>
                <a:gd name="T30" fmla="*/ 351 w 672"/>
                <a:gd name="T31" fmla="*/ 351 h 672"/>
                <a:gd name="T32" fmla="*/ 489 w 672"/>
                <a:gd name="T33" fmla="*/ 506 h 672"/>
                <a:gd name="T34" fmla="*/ 522 w 672"/>
                <a:gd name="T35" fmla="*/ 506 h 672"/>
                <a:gd name="T36" fmla="*/ 646 w 672"/>
                <a:gd name="T37" fmla="*/ 351 h 672"/>
                <a:gd name="T38" fmla="*/ 522 w 672"/>
                <a:gd name="T39" fmla="*/ 506 h 672"/>
                <a:gd name="T40" fmla="*/ 75 w 672"/>
                <a:gd name="T41" fmla="*/ 166 h 672"/>
                <a:gd name="T42" fmla="*/ 121 w 672"/>
                <a:gd name="T43" fmla="*/ 321 h 672"/>
                <a:gd name="T44" fmla="*/ 335 w 672"/>
                <a:gd name="T45" fmla="*/ 217 h 672"/>
                <a:gd name="T46" fmla="*/ 351 w 672"/>
                <a:gd name="T47" fmla="*/ 166 h 672"/>
                <a:gd name="T48" fmla="*/ 519 w 672"/>
                <a:gd name="T49" fmla="*/ 321 h 672"/>
                <a:gd name="T50" fmla="*/ 351 w 672"/>
                <a:gd name="T51" fmla="*/ 264 h 672"/>
                <a:gd name="T52" fmla="*/ 320 w 672"/>
                <a:gd name="T53" fmla="*/ 264 h 672"/>
                <a:gd name="T54" fmla="*/ 152 w 672"/>
                <a:gd name="T55" fmla="*/ 321 h 672"/>
                <a:gd name="T56" fmla="*/ 320 w 672"/>
                <a:gd name="T57" fmla="*/ 166 h 672"/>
                <a:gd name="T58" fmla="*/ 335 w 672"/>
                <a:gd name="T59" fmla="*/ 217 h 672"/>
                <a:gd name="T60" fmla="*/ 522 w 672"/>
                <a:gd name="T61" fmla="*/ 166 h 672"/>
                <a:gd name="T62" fmla="*/ 646 w 672"/>
                <a:gd name="T63" fmla="*/ 321 h 672"/>
                <a:gd name="T64" fmla="*/ 98 w 672"/>
                <a:gd name="T65" fmla="*/ 135 h 672"/>
                <a:gd name="T66" fmla="*/ 182 w 672"/>
                <a:gd name="T67" fmla="*/ 97 h 672"/>
                <a:gd name="T68" fmla="*/ 98 w 672"/>
                <a:gd name="T69" fmla="*/ 135 h 672"/>
                <a:gd name="T70" fmla="*/ 208 w 672"/>
                <a:gd name="T71" fmla="*/ 113 h 672"/>
                <a:gd name="T72" fmla="*/ 320 w 672"/>
                <a:gd name="T73" fmla="*/ 135 h 672"/>
                <a:gd name="T74" fmla="*/ 351 w 672"/>
                <a:gd name="T75" fmla="*/ 135 h 672"/>
                <a:gd name="T76" fmla="*/ 463 w 672"/>
                <a:gd name="T77" fmla="*/ 113 h 672"/>
                <a:gd name="T78" fmla="*/ 351 w 672"/>
                <a:gd name="T79" fmla="*/ 135 h 672"/>
                <a:gd name="T80" fmla="*/ 0 w 672"/>
                <a:gd name="T81" fmla="*/ 336 h 672"/>
                <a:gd name="T82" fmla="*/ 67 w 672"/>
                <a:gd name="T83" fmla="*/ 537 h 672"/>
                <a:gd name="T84" fmla="*/ 274 w 672"/>
                <a:gd name="T85" fmla="*/ 666 h 672"/>
                <a:gd name="T86" fmla="*/ 275 w 672"/>
                <a:gd name="T87" fmla="*/ 666 h 672"/>
                <a:gd name="T88" fmla="*/ 335 w 672"/>
                <a:gd name="T89" fmla="*/ 672 h 672"/>
                <a:gd name="T90" fmla="*/ 611 w 672"/>
                <a:gd name="T91" fmla="*/ 528 h 672"/>
                <a:gd name="T92" fmla="*/ 672 w 672"/>
                <a:gd name="T93" fmla="*/ 337 h 672"/>
                <a:gd name="T94" fmla="*/ 672 w 672"/>
                <a:gd name="T95" fmla="*/ 337 h 672"/>
                <a:gd name="T96" fmla="*/ 672 w 672"/>
                <a:gd name="T97" fmla="*/ 336 h 672"/>
                <a:gd name="T98" fmla="*/ 672 w 672"/>
                <a:gd name="T99" fmla="*/ 335 h 672"/>
                <a:gd name="T100" fmla="*/ 672 w 672"/>
                <a:gd name="T101" fmla="*/ 333 h 672"/>
                <a:gd name="T102" fmla="*/ 672 w 672"/>
                <a:gd name="T103" fmla="*/ 332 h 672"/>
                <a:gd name="T104" fmla="*/ 672 w 672"/>
                <a:gd name="T105" fmla="*/ 331 h 672"/>
                <a:gd name="T106" fmla="*/ 613 w 672"/>
                <a:gd name="T107" fmla="*/ 146 h 672"/>
                <a:gd name="T108" fmla="*/ 612 w 672"/>
                <a:gd name="T109" fmla="*/ 144 h 672"/>
                <a:gd name="T110" fmla="*/ 594 w 672"/>
                <a:gd name="T111" fmla="*/ 121 h 672"/>
                <a:gd name="T112" fmla="*/ 555 w 672"/>
                <a:gd name="T113" fmla="*/ 87 h 672"/>
                <a:gd name="T114" fmla="*/ 545 w 672"/>
                <a:gd name="T115" fmla="*/ 113 h 672"/>
                <a:gd name="T116" fmla="*/ 506 w 672"/>
                <a:gd name="T117" fmla="*/ 138 h 672"/>
                <a:gd name="T118" fmla="*/ 449 w 672"/>
                <a:gd name="T119" fmla="*/ 52 h 672"/>
                <a:gd name="T120" fmla="*/ 511 w 672"/>
                <a:gd name="T121" fmla="*/ 82 h 672"/>
                <a:gd name="T122" fmla="*/ 521 w 672"/>
                <a:gd name="T123" fmla="*/ 55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72" h="672">
                  <a:moveTo>
                    <a:pt x="220" y="625"/>
                  </a:moveTo>
                  <a:cubicBezTo>
                    <a:pt x="172" y="606"/>
                    <a:pt x="131" y="576"/>
                    <a:pt x="98" y="537"/>
                  </a:cubicBezTo>
                  <a:cubicBezTo>
                    <a:pt x="162" y="537"/>
                    <a:pt x="162" y="537"/>
                    <a:pt x="162" y="537"/>
                  </a:cubicBezTo>
                  <a:cubicBezTo>
                    <a:pt x="168" y="550"/>
                    <a:pt x="174" y="563"/>
                    <a:pt x="182" y="575"/>
                  </a:cubicBezTo>
                  <a:cubicBezTo>
                    <a:pt x="193" y="594"/>
                    <a:pt x="206" y="611"/>
                    <a:pt x="220" y="625"/>
                  </a:cubicBezTo>
                  <a:moveTo>
                    <a:pt x="320" y="646"/>
                  </a:moveTo>
                  <a:cubicBezTo>
                    <a:pt x="278" y="640"/>
                    <a:pt x="239" y="610"/>
                    <a:pt x="208" y="559"/>
                  </a:cubicBezTo>
                  <a:cubicBezTo>
                    <a:pt x="204" y="552"/>
                    <a:pt x="200" y="545"/>
                    <a:pt x="196" y="537"/>
                  </a:cubicBezTo>
                  <a:cubicBezTo>
                    <a:pt x="320" y="537"/>
                    <a:pt x="320" y="537"/>
                    <a:pt x="320" y="537"/>
                  </a:cubicBezTo>
                  <a:cubicBezTo>
                    <a:pt x="320" y="646"/>
                    <a:pt x="320" y="646"/>
                    <a:pt x="320" y="646"/>
                  </a:cubicBezTo>
                  <a:moveTo>
                    <a:pt x="351" y="646"/>
                  </a:moveTo>
                  <a:cubicBezTo>
                    <a:pt x="351" y="537"/>
                    <a:pt x="351" y="537"/>
                    <a:pt x="351" y="537"/>
                  </a:cubicBezTo>
                  <a:cubicBezTo>
                    <a:pt x="475" y="537"/>
                    <a:pt x="475" y="537"/>
                    <a:pt x="475" y="537"/>
                  </a:cubicBezTo>
                  <a:cubicBezTo>
                    <a:pt x="471" y="545"/>
                    <a:pt x="467" y="552"/>
                    <a:pt x="463" y="559"/>
                  </a:cubicBezTo>
                  <a:cubicBezTo>
                    <a:pt x="432" y="610"/>
                    <a:pt x="393" y="640"/>
                    <a:pt x="351" y="646"/>
                  </a:cubicBezTo>
                  <a:moveTo>
                    <a:pt x="451" y="625"/>
                  </a:moveTo>
                  <a:cubicBezTo>
                    <a:pt x="465" y="611"/>
                    <a:pt x="478" y="594"/>
                    <a:pt x="489" y="575"/>
                  </a:cubicBezTo>
                  <a:cubicBezTo>
                    <a:pt x="497" y="563"/>
                    <a:pt x="503" y="550"/>
                    <a:pt x="509" y="537"/>
                  </a:cubicBezTo>
                  <a:cubicBezTo>
                    <a:pt x="573" y="537"/>
                    <a:pt x="573" y="537"/>
                    <a:pt x="573" y="537"/>
                  </a:cubicBezTo>
                  <a:cubicBezTo>
                    <a:pt x="540" y="576"/>
                    <a:pt x="499" y="606"/>
                    <a:pt x="451" y="625"/>
                  </a:cubicBezTo>
                  <a:moveTo>
                    <a:pt x="75" y="506"/>
                  </a:moveTo>
                  <a:cubicBezTo>
                    <a:pt x="45" y="461"/>
                    <a:pt x="27" y="408"/>
                    <a:pt x="24" y="351"/>
                  </a:cubicBezTo>
                  <a:cubicBezTo>
                    <a:pt x="121" y="351"/>
                    <a:pt x="121" y="351"/>
                    <a:pt x="121" y="351"/>
                  </a:cubicBezTo>
                  <a:cubicBezTo>
                    <a:pt x="123" y="407"/>
                    <a:pt x="132" y="459"/>
                    <a:pt x="149" y="506"/>
                  </a:cubicBezTo>
                  <a:cubicBezTo>
                    <a:pt x="75" y="506"/>
                    <a:pt x="75" y="506"/>
                    <a:pt x="75" y="506"/>
                  </a:cubicBezTo>
                  <a:moveTo>
                    <a:pt x="182" y="506"/>
                  </a:moveTo>
                  <a:cubicBezTo>
                    <a:pt x="164" y="460"/>
                    <a:pt x="154" y="407"/>
                    <a:pt x="152" y="351"/>
                  </a:cubicBezTo>
                  <a:cubicBezTo>
                    <a:pt x="320" y="351"/>
                    <a:pt x="320" y="351"/>
                    <a:pt x="320" y="351"/>
                  </a:cubicBezTo>
                  <a:cubicBezTo>
                    <a:pt x="320" y="506"/>
                    <a:pt x="320" y="506"/>
                    <a:pt x="320" y="506"/>
                  </a:cubicBezTo>
                  <a:cubicBezTo>
                    <a:pt x="182" y="506"/>
                    <a:pt x="182" y="506"/>
                    <a:pt x="182" y="506"/>
                  </a:cubicBezTo>
                  <a:moveTo>
                    <a:pt x="351" y="506"/>
                  </a:moveTo>
                  <a:cubicBezTo>
                    <a:pt x="351" y="351"/>
                    <a:pt x="351" y="351"/>
                    <a:pt x="351" y="351"/>
                  </a:cubicBezTo>
                  <a:cubicBezTo>
                    <a:pt x="519" y="351"/>
                    <a:pt x="519" y="351"/>
                    <a:pt x="519" y="351"/>
                  </a:cubicBezTo>
                  <a:cubicBezTo>
                    <a:pt x="517" y="407"/>
                    <a:pt x="507" y="460"/>
                    <a:pt x="489" y="506"/>
                  </a:cubicBezTo>
                  <a:cubicBezTo>
                    <a:pt x="351" y="506"/>
                    <a:pt x="351" y="506"/>
                    <a:pt x="351" y="506"/>
                  </a:cubicBezTo>
                  <a:moveTo>
                    <a:pt x="522" y="506"/>
                  </a:moveTo>
                  <a:cubicBezTo>
                    <a:pt x="539" y="459"/>
                    <a:pt x="548" y="407"/>
                    <a:pt x="550" y="351"/>
                  </a:cubicBezTo>
                  <a:cubicBezTo>
                    <a:pt x="646" y="351"/>
                    <a:pt x="646" y="351"/>
                    <a:pt x="646" y="351"/>
                  </a:cubicBezTo>
                  <a:cubicBezTo>
                    <a:pt x="644" y="408"/>
                    <a:pt x="626" y="461"/>
                    <a:pt x="596" y="506"/>
                  </a:cubicBezTo>
                  <a:cubicBezTo>
                    <a:pt x="522" y="506"/>
                    <a:pt x="522" y="506"/>
                    <a:pt x="522" y="506"/>
                  </a:cubicBezTo>
                  <a:moveTo>
                    <a:pt x="24" y="321"/>
                  </a:moveTo>
                  <a:cubicBezTo>
                    <a:pt x="27" y="264"/>
                    <a:pt x="45" y="211"/>
                    <a:pt x="75" y="166"/>
                  </a:cubicBezTo>
                  <a:cubicBezTo>
                    <a:pt x="149" y="166"/>
                    <a:pt x="149" y="166"/>
                    <a:pt x="149" y="166"/>
                  </a:cubicBezTo>
                  <a:cubicBezTo>
                    <a:pt x="132" y="213"/>
                    <a:pt x="123" y="265"/>
                    <a:pt x="121" y="321"/>
                  </a:cubicBezTo>
                  <a:cubicBezTo>
                    <a:pt x="24" y="321"/>
                    <a:pt x="24" y="321"/>
                    <a:pt x="24" y="321"/>
                  </a:cubicBezTo>
                  <a:moveTo>
                    <a:pt x="335" y="217"/>
                  </a:moveTo>
                  <a:cubicBezTo>
                    <a:pt x="344" y="217"/>
                    <a:pt x="351" y="211"/>
                    <a:pt x="351" y="202"/>
                  </a:cubicBezTo>
                  <a:cubicBezTo>
                    <a:pt x="351" y="166"/>
                    <a:pt x="351" y="166"/>
                    <a:pt x="351" y="166"/>
                  </a:cubicBezTo>
                  <a:cubicBezTo>
                    <a:pt x="489" y="166"/>
                    <a:pt x="489" y="166"/>
                    <a:pt x="489" y="166"/>
                  </a:cubicBezTo>
                  <a:cubicBezTo>
                    <a:pt x="507" y="212"/>
                    <a:pt x="517" y="265"/>
                    <a:pt x="519" y="321"/>
                  </a:cubicBezTo>
                  <a:cubicBezTo>
                    <a:pt x="351" y="321"/>
                    <a:pt x="351" y="321"/>
                    <a:pt x="351" y="321"/>
                  </a:cubicBezTo>
                  <a:cubicBezTo>
                    <a:pt x="351" y="264"/>
                    <a:pt x="351" y="264"/>
                    <a:pt x="351" y="264"/>
                  </a:cubicBezTo>
                  <a:cubicBezTo>
                    <a:pt x="351" y="255"/>
                    <a:pt x="344" y="248"/>
                    <a:pt x="335" y="248"/>
                  </a:cubicBezTo>
                  <a:cubicBezTo>
                    <a:pt x="327" y="248"/>
                    <a:pt x="320" y="255"/>
                    <a:pt x="320" y="264"/>
                  </a:cubicBezTo>
                  <a:cubicBezTo>
                    <a:pt x="320" y="321"/>
                    <a:pt x="320" y="321"/>
                    <a:pt x="320" y="321"/>
                  </a:cubicBezTo>
                  <a:cubicBezTo>
                    <a:pt x="152" y="321"/>
                    <a:pt x="152" y="321"/>
                    <a:pt x="152" y="321"/>
                  </a:cubicBezTo>
                  <a:cubicBezTo>
                    <a:pt x="154" y="265"/>
                    <a:pt x="164" y="212"/>
                    <a:pt x="182" y="166"/>
                  </a:cubicBezTo>
                  <a:cubicBezTo>
                    <a:pt x="320" y="166"/>
                    <a:pt x="320" y="166"/>
                    <a:pt x="320" y="166"/>
                  </a:cubicBezTo>
                  <a:cubicBezTo>
                    <a:pt x="320" y="202"/>
                    <a:pt x="320" y="202"/>
                    <a:pt x="320" y="202"/>
                  </a:cubicBezTo>
                  <a:cubicBezTo>
                    <a:pt x="320" y="211"/>
                    <a:pt x="327" y="217"/>
                    <a:pt x="335" y="217"/>
                  </a:cubicBezTo>
                  <a:moveTo>
                    <a:pt x="550" y="321"/>
                  </a:moveTo>
                  <a:cubicBezTo>
                    <a:pt x="548" y="265"/>
                    <a:pt x="539" y="213"/>
                    <a:pt x="522" y="166"/>
                  </a:cubicBezTo>
                  <a:cubicBezTo>
                    <a:pt x="597" y="166"/>
                    <a:pt x="597" y="166"/>
                    <a:pt x="597" y="166"/>
                  </a:cubicBezTo>
                  <a:cubicBezTo>
                    <a:pt x="627" y="212"/>
                    <a:pt x="644" y="265"/>
                    <a:pt x="646" y="321"/>
                  </a:cubicBezTo>
                  <a:cubicBezTo>
                    <a:pt x="550" y="321"/>
                    <a:pt x="550" y="321"/>
                    <a:pt x="550" y="321"/>
                  </a:cubicBezTo>
                  <a:moveTo>
                    <a:pt x="98" y="135"/>
                  </a:moveTo>
                  <a:cubicBezTo>
                    <a:pt x="131" y="96"/>
                    <a:pt x="172" y="66"/>
                    <a:pt x="220" y="47"/>
                  </a:cubicBezTo>
                  <a:cubicBezTo>
                    <a:pt x="206" y="61"/>
                    <a:pt x="193" y="78"/>
                    <a:pt x="182" y="97"/>
                  </a:cubicBezTo>
                  <a:cubicBezTo>
                    <a:pt x="174" y="109"/>
                    <a:pt x="168" y="122"/>
                    <a:pt x="162" y="135"/>
                  </a:cubicBezTo>
                  <a:cubicBezTo>
                    <a:pt x="98" y="135"/>
                    <a:pt x="98" y="135"/>
                    <a:pt x="98" y="135"/>
                  </a:cubicBezTo>
                  <a:moveTo>
                    <a:pt x="196" y="135"/>
                  </a:moveTo>
                  <a:cubicBezTo>
                    <a:pt x="200" y="127"/>
                    <a:pt x="204" y="120"/>
                    <a:pt x="208" y="113"/>
                  </a:cubicBezTo>
                  <a:cubicBezTo>
                    <a:pt x="239" y="62"/>
                    <a:pt x="278" y="32"/>
                    <a:pt x="320" y="26"/>
                  </a:cubicBezTo>
                  <a:cubicBezTo>
                    <a:pt x="320" y="135"/>
                    <a:pt x="320" y="135"/>
                    <a:pt x="320" y="135"/>
                  </a:cubicBezTo>
                  <a:cubicBezTo>
                    <a:pt x="196" y="135"/>
                    <a:pt x="196" y="135"/>
                    <a:pt x="196" y="135"/>
                  </a:cubicBezTo>
                  <a:moveTo>
                    <a:pt x="351" y="135"/>
                  </a:moveTo>
                  <a:cubicBezTo>
                    <a:pt x="351" y="26"/>
                    <a:pt x="351" y="26"/>
                    <a:pt x="351" y="26"/>
                  </a:cubicBezTo>
                  <a:cubicBezTo>
                    <a:pt x="393" y="32"/>
                    <a:pt x="432" y="62"/>
                    <a:pt x="463" y="113"/>
                  </a:cubicBezTo>
                  <a:cubicBezTo>
                    <a:pt x="467" y="120"/>
                    <a:pt x="471" y="127"/>
                    <a:pt x="475" y="135"/>
                  </a:cubicBezTo>
                  <a:cubicBezTo>
                    <a:pt x="351" y="135"/>
                    <a:pt x="351" y="135"/>
                    <a:pt x="351" y="135"/>
                  </a:cubicBezTo>
                  <a:moveTo>
                    <a:pt x="336" y="0"/>
                  </a:moveTo>
                  <a:cubicBezTo>
                    <a:pt x="150" y="0"/>
                    <a:pt x="0" y="150"/>
                    <a:pt x="0" y="336"/>
                  </a:cubicBezTo>
                  <a:cubicBezTo>
                    <a:pt x="0" y="411"/>
                    <a:pt x="24" y="480"/>
                    <a:pt x="66" y="536"/>
                  </a:cubicBezTo>
                  <a:cubicBezTo>
                    <a:pt x="66" y="537"/>
                    <a:pt x="67" y="537"/>
                    <a:pt x="67" y="537"/>
                  </a:cubicBezTo>
                  <a:cubicBezTo>
                    <a:pt x="67" y="537"/>
                    <a:pt x="67" y="537"/>
                    <a:pt x="67" y="537"/>
                  </a:cubicBezTo>
                  <a:cubicBezTo>
                    <a:pt x="116" y="603"/>
                    <a:pt x="190" y="650"/>
                    <a:pt x="274" y="666"/>
                  </a:cubicBezTo>
                  <a:cubicBezTo>
                    <a:pt x="274" y="666"/>
                    <a:pt x="275" y="666"/>
                    <a:pt x="275" y="666"/>
                  </a:cubicBezTo>
                  <a:cubicBezTo>
                    <a:pt x="275" y="666"/>
                    <a:pt x="275" y="666"/>
                    <a:pt x="275" y="666"/>
                  </a:cubicBezTo>
                  <a:cubicBezTo>
                    <a:pt x="294" y="670"/>
                    <a:pt x="314" y="672"/>
                    <a:pt x="335" y="672"/>
                  </a:cubicBezTo>
                  <a:cubicBezTo>
                    <a:pt x="335" y="672"/>
                    <a:pt x="335" y="672"/>
                    <a:pt x="335" y="672"/>
                  </a:cubicBezTo>
                  <a:cubicBezTo>
                    <a:pt x="335" y="672"/>
                    <a:pt x="335" y="672"/>
                    <a:pt x="336" y="672"/>
                  </a:cubicBezTo>
                  <a:cubicBezTo>
                    <a:pt x="449" y="672"/>
                    <a:pt x="550" y="615"/>
                    <a:pt x="611" y="528"/>
                  </a:cubicBezTo>
                  <a:cubicBezTo>
                    <a:pt x="612" y="527"/>
                    <a:pt x="613" y="526"/>
                    <a:pt x="613" y="525"/>
                  </a:cubicBezTo>
                  <a:cubicBezTo>
                    <a:pt x="650" y="471"/>
                    <a:pt x="671" y="407"/>
                    <a:pt x="672" y="337"/>
                  </a:cubicBezTo>
                  <a:cubicBezTo>
                    <a:pt x="672" y="337"/>
                    <a:pt x="672" y="337"/>
                    <a:pt x="672" y="337"/>
                  </a:cubicBezTo>
                  <a:cubicBezTo>
                    <a:pt x="672" y="337"/>
                    <a:pt x="672" y="337"/>
                    <a:pt x="672" y="337"/>
                  </a:cubicBezTo>
                  <a:cubicBezTo>
                    <a:pt x="672" y="336"/>
                    <a:pt x="672" y="336"/>
                    <a:pt x="672" y="336"/>
                  </a:cubicBezTo>
                  <a:cubicBezTo>
                    <a:pt x="672" y="336"/>
                    <a:pt x="672" y="336"/>
                    <a:pt x="672" y="336"/>
                  </a:cubicBezTo>
                  <a:cubicBezTo>
                    <a:pt x="672" y="335"/>
                    <a:pt x="672" y="335"/>
                    <a:pt x="672" y="335"/>
                  </a:cubicBezTo>
                  <a:cubicBezTo>
                    <a:pt x="672" y="335"/>
                    <a:pt x="672" y="335"/>
                    <a:pt x="672" y="335"/>
                  </a:cubicBezTo>
                  <a:cubicBezTo>
                    <a:pt x="672" y="334"/>
                    <a:pt x="672" y="334"/>
                    <a:pt x="672" y="334"/>
                  </a:cubicBezTo>
                  <a:cubicBezTo>
                    <a:pt x="672" y="334"/>
                    <a:pt x="672" y="333"/>
                    <a:pt x="672" y="333"/>
                  </a:cubicBezTo>
                  <a:cubicBezTo>
                    <a:pt x="672" y="333"/>
                    <a:pt x="672" y="333"/>
                    <a:pt x="672" y="332"/>
                  </a:cubicBezTo>
                  <a:cubicBezTo>
                    <a:pt x="672" y="332"/>
                    <a:pt x="672" y="332"/>
                    <a:pt x="672" y="332"/>
                  </a:cubicBezTo>
                  <a:cubicBezTo>
                    <a:pt x="672" y="332"/>
                    <a:pt x="672" y="332"/>
                    <a:pt x="672" y="332"/>
                  </a:cubicBezTo>
                  <a:cubicBezTo>
                    <a:pt x="672" y="331"/>
                    <a:pt x="672" y="331"/>
                    <a:pt x="672" y="331"/>
                  </a:cubicBezTo>
                  <a:cubicBezTo>
                    <a:pt x="672" y="331"/>
                    <a:pt x="672" y="331"/>
                    <a:pt x="672" y="331"/>
                  </a:cubicBezTo>
                  <a:cubicBezTo>
                    <a:pt x="671" y="265"/>
                    <a:pt x="650" y="200"/>
                    <a:pt x="613" y="146"/>
                  </a:cubicBezTo>
                  <a:cubicBezTo>
                    <a:pt x="613" y="146"/>
                    <a:pt x="613" y="146"/>
                    <a:pt x="613" y="145"/>
                  </a:cubicBezTo>
                  <a:cubicBezTo>
                    <a:pt x="612" y="145"/>
                    <a:pt x="612" y="145"/>
                    <a:pt x="612" y="144"/>
                  </a:cubicBezTo>
                  <a:cubicBezTo>
                    <a:pt x="612" y="144"/>
                    <a:pt x="611" y="144"/>
                    <a:pt x="611" y="144"/>
                  </a:cubicBezTo>
                  <a:cubicBezTo>
                    <a:pt x="606" y="136"/>
                    <a:pt x="600" y="128"/>
                    <a:pt x="594" y="121"/>
                  </a:cubicBezTo>
                  <a:cubicBezTo>
                    <a:pt x="585" y="110"/>
                    <a:pt x="575" y="100"/>
                    <a:pt x="565" y="90"/>
                  </a:cubicBezTo>
                  <a:cubicBezTo>
                    <a:pt x="562" y="88"/>
                    <a:pt x="559" y="87"/>
                    <a:pt x="555" y="87"/>
                  </a:cubicBezTo>
                  <a:cubicBezTo>
                    <a:pt x="551" y="87"/>
                    <a:pt x="547" y="88"/>
                    <a:pt x="544" y="91"/>
                  </a:cubicBezTo>
                  <a:cubicBezTo>
                    <a:pt x="538" y="97"/>
                    <a:pt x="539" y="107"/>
                    <a:pt x="545" y="113"/>
                  </a:cubicBezTo>
                  <a:cubicBezTo>
                    <a:pt x="553" y="121"/>
                    <a:pt x="562" y="129"/>
                    <a:pt x="569" y="138"/>
                  </a:cubicBezTo>
                  <a:cubicBezTo>
                    <a:pt x="506" y="138"/>
                    <a:pt x="506" y="138"/>
                    <a:pt x="506" y="138"/>
                  </a:cubicBezTo>
                  <a:cubicBezTo>
                    <a:pt x="500" y="125"/>
                    <a:pt x="494" y="113"/>
                    <a:pt x="487" y="101"/>
                  </a:cubicBezTo>
                  <a:cubicBezTo>
                    <a:pt x="475" y="82"/>
                    <a:pt x="462" y="65"/>
                    <a:pt x="449" y="52"/>
                  </a:cubicBezTo>
                  <a:cubicBezTo>
                    <a:pt x="468" y="59"/>
                    <a:pt x="486" y="69"/>
                    <a:pt x="503" y="80"/>
                  </a:cubicBezTo>
                  <a:cubicBezTo>
                    <a:pt x="506" y="82"/>
                    <a:pt x="508" y="82"/>
                    <a:pt x="511" y="82"/>
                  </a:cubicBezTo>
                  <a:cubicBezTo>
                    <a:pt x="516" y="82"/>
                    <a:pt x="521" y="80"/>
                    <a:pt x="524" y="75"/>
                  </a:cubicBezTo>
                  <a:cubicBezTo>
                    <a:pt x="528" y="69"/>
                    <a:pt x="527" y="60"/>
                    <a:pt x="521" y="55"/>
                  </a:cubicBezTo>
                  <a:cubicBezTo>
                    <a:pt x="468" y="20"/>
                    <a:pt x="404" y="0"/>
                    <a:pt x="336" y="0"/>
                  </a:cubicBezTo>
                </a:path>
              </a:pathLst>
            </a:custGeom>
            <a:solidFill>
              <a:schemeClr val="bg1">
                <a:alpha val="3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2" name="Freeform 8"/>
            <p:cNvSpPr>
              <a:spLocks noEditPoints="1"/>
            </p:cNvSpPr>
            <p:nvPr/>
          </p:nvSpPr>
          <p:spPr bwMode="auto">
            <a:xfrm>
              <a:off x="-2112" y="1044"/>
              <a:ext cx="1545" cy="1321"/>
            </a:xfrm>
            <a:custGeom>
              <a:avLst/>
              <a:gdLst>
                <a:gd name="T0" fmla="*/ 577 w 643"/>
                <a:gd name="T1" fmla="*/ 141 h 550"/>
                <a:gd name="T2" fmla="*/ 513 w 643"/>
                <a:gd name="T3" fmla="*/ 164 h 550"/>
                <a:gd name="T4" fmla="*/ 452 w 643"/>
                <a:gd name="T5" fmla="*/ 142 h 550"/>
                <a:gd name="T6" fmla="*/ 419 w 643"/>
                <a:gd name="T7" fmla="*/ 123 h 550"/>
                <a:gd name="T8" fmla="*/ 273 w 643"/>
                <a:gd name="T9" fmla="*/ 217 h 550"/>
                <a:gd name="T10" fmla="*/ 349 w 643"/>
                <a:gd name="T11" fmla="*/ 246 h 550"/>
                <a:gd name="T12" fmla="*/ 401 w 643"/>
                <a:gd name="T13" fmla="*/ 292 h 550"/>
                <a:gd name="T14" fmla="*/ 454 w 643"/>
                <a:gd name="T15" fmla="*/ 293 h 550"/>
                <a:gd name="T16" fmla="*/ 471 w 643"/>
                <a:gd name="T17" fmla="*/ 299 h 550"/>
                <a:gd name="T18" fmla="*/ 473 w 643"/>
                <a:gd name="T19" fmla="*/ 322 h 550"/>
                <a:gd name="T20" fmla="*/ 478 w 643"/>
                <a:gd name="T21" fmla="*/ 349 h 550"/>
                <a:gd name="T22" fmla="*/ 536 w 643"/>
                <a:gd name="T23" fmla="*/ 456 h 550"/>
                <a:gd name="T24" fmla="*/ 547 w 643"/>
                <a:gd name="T25" fmla="*/ 528 h 550"/>
                <a:gd name="T26" fmla="*/ 571 w 643"/>
                <a:gd name="T27" fmla="*/ 523 h 550"/>
                <a:gd name="T28" fmla="*/ 643 w 643"/>
                <a:gd name="T29" fmla="*/ 314 h 550"/>
                <a:gd name="T30" fmla="*/ 302 w 643"/>
                <a:gd name="T31" fmla="*/ 348 h 550"/>
                <a:gd name="T32" fmla="*/ 233 w 643"/>
                <a:gd name="T33" fmla="*/ 326 h 550"/>
                <a:gd name="T34" fmla="*/ 175 w 643"/>
                <a:gd name="T35" fmla="*/ 272 h 550"/>
                <a:gd name="T36" fmla="*/ 127 w 643"/>
                <a:gd name="T37" fmla="*/ 259 h 550"/>
                <a:gd name="T38" fmla="*/ 154 w 643"/>
                <a:gd name="T39" fmla="*/ 198 h 550"/>
                <a:gd name="T40" fmla="*/ 210 w 643"/>
                <a:gd name="T41" fmla="*/ 165 h 550"/>
                <a:gd name="T42" fmla="*/ 246 w 643"/>
                <a:gd name="T43" fmla="*/ 120 h 550"/>
                <a:gd name="T44" fmla="*/ 296 w 643"/>
                <a:gd name="T45" fmla="*/ 89 h 550"/>
                <a:gd name="T46" fmla="*/ 203 w 643"/>
                <a:gd name="T47" fmla="*/ 5 h 550"/>
                <a:gd name="T48" fmla="*/ 2 w 643"/>
                <a:gd name="T49" fmla="*/ 183 h 550"/>
                <a:gd name="T50" fmla="*/ 21 w 643"/>
                <a:gd name="T51" fmla="*/ 255 h 550"/>
                <a:gd name="T52" fmla="*/ 60 w 643"/>
                <a:gd name="T53" fmla="*/ 286 h 550"/>
                <a:gd name="T54" fmla="*/ 85 w 643"/>
                <a:gd name="T55" fmla="*/ 345 h 550"/>
                <a:gd name="T56" fmla="*/ 130 w 643"/>
                <a:gd name="T57" fmla="*/ 400 h 550"/>
                <a:gd name="T58" fmla="*/ 139 w 643"/>
                <a:gd name="T59" fmla="*/ 465 h 550"/>
                <a:gd name="T60" fmla="*/ 197 w 643"/>
                <a:gd name="T61" fmla="*/ 543 h 550"/>
                <a:gd name="T62" fmla="*/ 222 w 643"/>
                <a:gd name="T63" fmla="*/ 547 h 550"/>
                <a:gd name="T64" fmla="*/ 232 w 643"/>
                <a:gd name="T65" fmla="*/ 501 h 550"/>
                <a:gd name="T66" fmla="*/ 267 w 643"/>
                <a:gd name="T67" fmla="*/ 459 h 550"/>
                <a:gd name="T68" fmla="*/ 275 w 643"/>
                <a:gd name="T69" fmla="*/ 429 h 550"/>
                <a:gd name="T70" fmla="*/ 312 w 643"/>
                <a:gd name="T71" fmla="*/ 381 h 550"/>
                <a:gd name="T72" fmla="*/ 302 w 643"/>
                <a:gd name="T73" fmla="*/ 348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3" h="550">
                  <a:moveTo>
                    <a:pt x="601" y="150"/>
                  </a:moveTo>
                  <a:cubicBezTo>
                    <a:pt x="596" y="142"/>
                    <a:pt x="586" y="138"/>
                    <a:pt x="577" y="141"/>
                  </a:cubicBezTo>
                  <a:cubicBezTo>
                    <a:pt x="513" y="164"/>
                    <a:pt x="513" y="164"/>
                    <a:pt x="513" y="164"/>
                  </a:cubicBezTo>
                  <a:cubicBezTo>
                    <a:pt x="513" y="164"/>
                    <a:pt x="513" y="164"/>
                    <a:pt x="513" y="164"/>
                  </a:cubicBezTo>
                  <a:cubicBezTo>
                    <a:pt x="477" y="158"/>
                    <a:pt x="477" y="158"/>
                    <a:pt x="477" y="158"/>
                  </a:cubicBezTo>
                  <a:cubicBezTo>
                    <a:pt x="467" y="156"/>
                    <a:pt x="458" y="150"/>
                    <a:pt x="452" y="142"/>
                  </a:cubicBezTo>
                  <a:cubicBezTo>
                    <a:pt x="444" y="130"/>
                    <a:pt x="444" y="130"/>
                    <a:pt x="444" y="130"/>
                  </a:cubicBezTo>
                  <a:cubicBezTo>
                    <a:pt x="439" y="121"/>
                    <a:pt x="428" y="118"/>
                    <a:pt x="419" y="123"/>
                  </a:cubicBezTo>
                  <a:cubicBezTo>
                    <a:pt x="283" y="195"/>
                    <a:pt x="283" y="195"/>
                    <a:pt x="283" y="195"/>
                  </a:cubicBezTo>
                  <a:cubicBezTo>
                    <a:pt x="275" y="199"/>
                    <a:pt x="271" y="208"/>
                    <a:pt x="273" y="217"/>
                  </a:cubicBezTo>
                  <a:cubicBezTo>
                    <a:pt x="275" y="225"/>
                    <a:pt x="281" y="230"/>
                    <a:pt x="288" y="232"/>
                  </a:cubicBezTo>
                  <a:cubicBezTo>
                    <a:pt x="349" y="246"/>
                    <a:pt x="349" y="246"/>
                    <a:pt x="349" y="246"/>
                  </a:cubicBezTo>
                  <a:cubicBezTo>
                    <a:pt x="366" y="250"/>
                    <a:pt x="381" y="261"/>
                    <a:pt x="390" y="276"/>
                  </a:cubicBezTo>
                  <a:cubicBezTo>
                    <a:pt x="401" y="292"/>
                    <a:pt x="401" y="292"/>
                    <a:pt x="401" y="292"/>
                  </a:cubicBezTo>
                  <a:cubicBezTo>
                    <a:pt x="405" y="300"/>
                    <a:pt x="414" y="303"/>
                    <a:pt x="422" y="301"/>
                  </a:cubicBezTo>
                  <a:cubicBezTo>
                    <a:pt x="454" y="293"/>
                    <a:pt x="454" y="293"/>
                    <a:pt x="454" y="293"/>
                  </a:cubicBezTo>
                  <a:cubicBezTo>
                    <a:pt x="456" y="293"/>
                    <a:pt x="457" y="293"/>
                    <a:pt x="459" y="293"/>
                  </a:cubicBezTo>
                  <a:cubicBezTo>
                    <a:pt x="471" y="299"/>
                    <a:pt x="471" y="299"/>
                    <a:pt x="471" y="299"/>
                  </a:cubicBezTo>
                  <a:cubicBezTo>
                    <a:pt x="471" y="300"/>
                    <a:pt x="472" y="300"/>
                    <a:pt x="473" y="301"/>
                  </a:cubicBezTo>
                  <a:cubicBezTo>
                    <a:pt x="481" y="307"/>
                    <a:pt x="473" y="311"/>
                    <a:pt x="473" y="322"/>
                  </a:cubicBezTo>
                  <a:cubicBezTo>
                    <a:pt x="473" y="336"/>
                    <a:pt x="473" y="336"/>
                    <a:pt x="473" y="336"/>
                  </a:cubicBezTo>
                  <a:cubicBezTo>
                    <a:pt x="473" y="341"/>
                    <a:pt x="475" y="346"/>
                    <a:pt x="478" y="349"/>
                  </a:cubicBezTo>
                  <a:cubicBezTo>
                    <a:pt x="506" y="380"/>
                    <a:pt x="506" y="380"/>
                    <a:pt x="506" y="380"/>
                  </a:cubicBezTo>
                  <a:cubicBezTo>
                    <a:pt x="525" y="400"/>
                    <a:pt x="536" y="428"/>
                    <a:pt x="536" y="456"/>
                  </a:cubicBezTo>
                  <a:cubicBezTo>
                    <a:pt x="536" y="510"/>
                    <a:pt x="536" y="510"/>
                    <a:pt x="536" y="510"/>
                  </a:cubicBezTo>
                  <a:cubicBezTo>
                    <a:pt x="536" y="518"/>
                    <a:pt x="540" y="525"/>
                    <a:pt x="547" y="528"/>
                  </a:cubicBezTo>
                  <a:cubicBezTo>
                    <a:pt x="549" y="530"/>
                    <a:pt x="552" y="530"/>
                    <a:pt x="555" y="530"/>
                  </a:cubicBezTo>
                  <a:cubicBezTo>
                    <a:pt x="561" y="530"/>
                    <a:pt x="567" y="528"/>
                    <a:pt x="571" y="523"/>
                  </a:cubicBezTo>
                  <a:cubicBezTo>
                    <a:pt x="594" y="494"/>
                    <a:pt x="612" y="461"/>
                    <a:pt x="624" y="427"/>
                  </a:cubicBezTo>
                  <a:cubicBezTo>
                    <a:pt x="637" y="390"/>
                    <a:pt x="643" y="353"/>
                    <a:pt x="643" y="314"/>
                  </a:cubicBezTo>
                  <a:cubicBezTo>
                    <a:pt x="643" y="257"/>
                    <a:pt x="628" y="200"/>
                    <a:pt x="601" y="150"/>
                  </a:cubicBezTo>
                  <a:close/>
                  <a:moveTo>
                    <a:pt x="302" y="348"/>
                  </a:moveTo>
                  <a:cubicBezTo>
                    <a:pt x="253" y="338"/>
                    <a:pt x="253" y="338"/>
                    <a:pt x="253" y="338"/>
                  </a:cubicBezTo>
                  <a:cubicBezTo>
                    <a:pt x="246" y="336"/>
                    <a:pt x="239" y="332"/>
                    <a:pt x="233" y="326"/>
                  </a:cubicBezTo>
                  <a:cubicBezTo>
                    <a:pt x="190" y="278"/>
                    <a:pt x="190" y="278"/>
                    <a:pt x="190" y="278"/>
                  </a:cubicBezTo>
                  <a:cubicBezTo>
                    <a:pt x="186" y="274"/>
                    <a:pt x="181" y="272"/>
                    <a:pt x="175" y="272"/>
                  </a:cubicBezTo>
                  <a:cubicBezTo>
                    <a:pt x="139" y="272"/>
                    <a:pt x="139" y="272"/>
                    <a:pt x="139" y="272"/>
                  </a:cubicBezTo>
                  <a:cubicBezTo>
                    <a:pt x="132" y="273"/>
                    <a:pt x="127" y="266"/>
                    <a:pt x="127" y="259"/>
                  </a:cubicBezTo>
                  <a:cubicBezTo>
                    <a:pt x="130" y="234"/>
                    <a:pt x="130" y="234"/>
                    <a:pt x="130" y="234"/>
                  </a:cubicBezTo>
                  <a:cubicBezTo>
                    <a:pt x="131" y="218"/>
                    <a:pt x="141" y="205"/>
                    <a:pt x="154" y="198"/>
                  </a:cubicBezTo>
                  <a:cubicBezTo>
                    <a:pt x="201" y="174"/>
                    <a:pt x="201" y="174"/>
                    <a:pt x="201" y="174"/>
                  </a:cubicBezTo>
                  <a:cubicBezTo>
                    <a:pt x="205" y="172"/>
                    <a:pt x="208" y="169"/>
                    <a:pt x="210" y="165"/>
                  </a:cubicBezTo>
                  <a:cubicBezTo>
                    <a:pt x="218" y="146"/>
                    <a:pt x="218" y="146"/>
                    <a:pt x="218" y="146"/>
                  </a:cubicBezTo>
                  <a:cubicBezTo>
                    <a:pt x="224" y="134"/>
                    <a:pt x="234" y="125"/>
                    <a:pt x="246" y="120"/>
                  </a:cubicBezTo>
                  <a:cubicBezTo>
                    <a:pt x="284" y="104"/>
                    <a:pt x="284" y="104"/>
                    <a:pt x="284" y="104"/>
                  </a:cubicBezTo>
                  <a:cubicBezTo>
                    <a:pt x="291" y="102"/>
                    <a:pt x="295" y="96"/>
                    <a:pt x="296" y="89"/>
                  </a:cubicBezTo>
                  <a:cubicBezTo>
                    <a:pt x="297" y="82"/>
                    <a:pt x="294" y="75"/>
                    <a:pt x="289" y="70"/>
                  </a:cubicBezTo>
                  <a:cubicBezTo>
                    <a:pt x="203" y="5"/>
                    <a:pt x="203" y="5"/>
                    <a:pt x="203" y="5"/>
                  </a:cubicBezTo>
                  <a:cubicBezTo>
                    <a:pt x="198" y="1"/>
                    <a:pt x="190" y="0"/>
                    <a:pt x="184" y="3"/>
                  </a:cubicBezTo>
                  <a:cubicBezTo>
                    <a:pt x="103" y="36"/>
                    <a:pt x="37" y="102"/>
                    <a:pt x="2" y="183"/>
                  </a:cubicBezTo>
                  <a:cubicBezTo>
                    <a:pt x="1" y="187"/>
                    <a:pt x="0" y="192"/>
                    <a:pt x="2" y="197"/>
                  </a:cubicBezTo>
                  <a:cubicBezTo>
                    <a:pt x="21" y="255"/>
                    <a:pt x="21" y="255"/>
                    <a:pt x="21" y="255"/>
                  </a:cubicBezTo>
                  <a:cubicBezTo>
                    <a:pt x="23" y="260"/>
                    <a:pt x="25" y="263"/>
                    <a:pt x="29" y="266"/>
                  </a:cubicBezTo>
                  <a:cubicBezTo>
                    <a:pt x="60" y="286"/>
                    <a:pt x="60" y="286"/>
                    <a:pt x="60" y="286"/>
                  </a:cubicBezTo>
                  <a:cubicBezTo>
                    <a:pt x="75" y="297"/>
                    <a:pt x="85" y="315"/>
                    <a:pt x="85" y="334"/>
                  </a:cubicBezTo>
                  <a:cubicBezTo>
                    <a:pt x="85" y="345"/>
                    <a:pt x="85" y="345"/>
                    <a:pt x="85" y="345"/>
                  </a:cubicBezTo>
                  <a:cubicBezTo>
                    <a:pt x="85" y="351"/>
                    <a:pt x="87" y="355"/>
                    <a:pt x="90" y="359"/>
                  </a:cubicBezTo>
                  <a:cubicBezTo>
                    <a:pt x="130" y="400"/>
                    <a:pt x="130" y="400"/>
                    <a:pt x="130" y="400"/>
                  </a:cubicBezTo>
                  <a:cubicBezTo>
                    <a:pt x="136" y="406"/>
                    <a:pt x="139" y="414"/>
                    <a:pt x="139" y="422"/>
                  </a:cubicBezTo>
                  <a:cubicBezTo>
                    <a:pt x="139" y="465"/>
                    <a:pt x="139" y="465"/>
                    <a:pt x="139" y="465"/>
                  </a:cubicBezTo>
                  <a:cubicBezTo>
                    <a:pt x="139" y="470"/>
                    <a:pt x="140" y="474"/>
                    <a:pt x="143" y="478"/>
                  </a:cubicBezTo>
                  <a:cubicBezTo>
                    <a:pt x="197" y="543"/>
                    <a:pt x="197" y="543"/>
                    <a:pt x="197" y="543"/>
                  </a:cubicBezTo>
                  <a:cubicBezTo>
                    <a:pt x="201" y="547"/>
                    <a:pt x="207" y="550"/>
                    <a:pt x="212" y="550"/>
                  </a:cubicBezTo>
                  <a:cubicBezTo>
                    <a:pt x="216" y="550"/>
                    <a:pt x="219" y="549"/>
                    <a:pt x="222" y="547"/>
                  </a:cubicBezTo>
                  <a:cubicBezTo>
                    <a:pt x="228" y="544"/>
                    <a:pt x="232" y="537"/>
                    <a:pt x="232" y="530"/>
                  </a:cubicBezTo>
                  <a:cubicBezTo>
                    <a:pt x="232" y="501"/>
                    <a:pt x="232" y="501"/>
                    <a:pt x="232" y="501"/>
                  </a:cubicBezTo>
                  <a:cubicBezTo>
                    <a:pt x="232" y="491"/>
                    <a:pt x="236" y="482"/>
                    <a:pt x="244" y="476"/>
                  </a:cubicBezTo>
                  <a:cubicBezTo>
                    <a:pt x="267" y="459"/>
                    <a:pt x="267" y="459"/>
                    <a:pt x="267" y="459"/>
                  </a:cubicBezTo>
                  <a:cubicBezTo>
                    <a:pt x="272" y="455"/>
                    <a:pt x="275" y="449"/>
                    <a:pt x="275" y="443"/>
                  </a:cubicBezTo>
                  <a:cubicBezTo>
                    <a:pt x="275" y="429"/>
                    <a:pt x="275" y="429"/>
                    <a:pt x="275" y="429"/>
                  </a:cubicBezTo>
                  <a:cubicBezTo>
                    <a:pt x="275" y="422"/>
                    <a:pt x="278" y="416"/>
                    <a:pt x="282" y="412"/>
                  </a:cubicBezTo>
                  <a:cubicBezTo>
                    <a:pt x="312" y="381"/>
                    <a:pt x="312" y="381"/>
                    <a:pt x="312" y="381"/>
                  </a:cubicBezTo>
                  <a:cubicBezTo>
                    <a:pt x="316" y="377"/>
                    <a:pt x="318" y="372"/>
                    <a:pt x="318" y="366"/>
                  </a:cubicBezTo>
                  <a:cubicBezTo>
                    <a:pt x="318" y="357"/>
                    <a:pt x="311" y="350"/>
                    <a:pt x="302" y="348"/>
                  </a:cubicBezTo>
                  <a:close/>
                </a:path>
              </a:pathLst>
            </a:custGeom>
            <a:solidFill>
              <a:schemeClr val="bg1">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3" name="Oval 9"/>
            <p:cNvSpPr>
              <a:spLocks noChangeArrowheads="1"/>
            </p:cNvSpPr>
            <p:nvPr/>
          </p:nvSpPr>
          <p:spPr bwMode="auto">
            <a:xfrm>
              <a:off x="-1755" y="1248"/>
              <a:ext cx="64" cy="67"/>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4" name="Freeform 10"/>
            <p:cNvSpPr>
              <a:spLocks noEditPoints="1"/>
            </p:cNvSpPr>
            <p:nvPr/>
          </p:nvSpPr>
          <p:spPr bwMode="auto">
            <a:xfrm>
              <a:off x="-1807" y="1198"/>
              <a:ext cx="168" cy="214"/>
            </a:xfrm>
            <a:custGeom>
              <a:avLst/>
              <a:gdLst>
                <a:gd name="T0" fmla="*/ 36 w 71"/>
                <a:gd name="T1" fmla="*/ 0 h 90"/>
                <a:gd name="T2" fmla="*/ 0 w 71"/>
                <a:gd name="T3" fmla="*/ 35 h 90"/>
                <a:gd name="T4" fmla="*/ 17 w 71"/>
                <a:gd name="T5" fmla="*/ 73 h 90"/>
                <a:gd name="T6" fmla="*/ 34 w 71"/>
                <a:gd name="T7" fmla="*/ 90 h 90"/>
                <a:gd name="T8" fmla="*/ 36 w 71"/>
                <a:gd name="T9" fmla="*/ 90 h 90"/>
                <a:gd name="T10" fmla="*/ 37 w 71"/>
                <a:gd name="T11" fmla="*/ 90 h 90"/>
                <a:gd name="T12" fmla="*/ 54 w 71"/>
                <a:gd name="T13" fmla="*/ 73 h 90"/>
                <a:gd name="T14" fmla="*/ 71 w 71"/>
                <a:gd name="T15" fmla="*/ 35 h 90"/>
                <a:gd name="T16" fmla="*/ 36 w 71"/>
                <a:gd name="T17" fmla="*/ 0 h 90"/>
                <a:gd name="T18" fmla="*/ 49 w 71"/>
                <a:gd name="T19" fmla="*/ 35 h 90"/>
                <a:gd name="T20" fmla="*/ 36 w 71"/>
                <a:gd name="T21" fmla="*/ 48 h 90"/>
                <a:gd name="T22" fmla="*/ 23 w 71"/>
                <a:gd name="T23" fmla="*/ 35 h 90"/>
                <a:gd name="T24" fmla="*/ 36 w 71"/>
                <a:gd name="T25" fmla="*/ 22 h 90"/>
                <a:gd name="T26" fmla="*/ 49 w 71"/>
                <a:gd name="T27" fmla="*/ 3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 h="90">
                  <a:moveTo>
                    <a:pt x="36" y="0"/>
                  </a:moveTo>
                  <a:cubicBezTo>
                    <a:pt x="16" y="0"/>
                    <a:pt x="0" y="16"/>
                    <a:pt x="0" y="35"/>
                  </a:cubicBezTo>
                  <a:cubicBezTo>
                    <a:pt x="0" y="47"/>
                    <a:pt x="6" y="60"/>
                    <a:pt x="17" y="73"/>
                  </a:cubicBezTo>
                  <a:cubicBezTo>
                    <a:pt x="26" y="83"/>
                    <a:pt x="34" y="89"/>
                    <a:pt x="34" y="90"/>
                  </a:cubicBezTo>
                  <a:cubicBezTo>
                    <a:pt x="35" y="90"/>
                    <a:pt x="35" y="90"/>
                    <a:pt x="36" y="90"/>
                  </a:cubicBezTo>
                  <a:cubicBezTo>
                    <a:pt x="36" y="90"/>
                    <a:pt x="37" y="90"/>
                    <a:pt x="37" y="90"/>
                  </a:cubicBezTo>
                  <a:cubicBezTo>
                    <a:pt x="38" y="89"/>
                    <a:pt x="46" y="83"/>
                    <a:pt x="54" y="73"/>
                  </a:cubicBezTo>
                  <a:cubicBezTo>
                    <a:pt x="65" y="60"/>
                    <a:pt x="71" y="47"/>
                    <a:pt x="71" y="35"/>
                  </a:cubicBezTo>
                  <a:cubicBezTo>
                    <a:pt x="71" y="16"/>
                    <a:pt x="55" y="0"/>
                    <a:pt x="36" y="0"/>
                  </a:cubicBezTo>
                  <a:close/>
                  <a:moveTo>
                    <a:pt x="49" y="35"/>
                  </a:moveTo>
                  <a:cubicBezTo>
                    <a:pt x="49" y="42"/>
                    <a:pt x="43" y="48"/>
                    <a:pt x="36" y="48"/>
                  </a:cubicBezTo>
                  <a:cubicBezTo>
                    <a:pt x="28" y="48"/>
                    <a:pt x="23" y="42"/>
                    <a:pt x="23" y="35"/>
                  </a:cubicBezTo>
                  <a:cubicBezTo>
                    <a:pt x="23" y="28"/>
                    <a:pt x="28" y="22"/>
                    <a:pt x="36" y="22"/>
                  </a:cubicBezTo>
                  <a:cubicBezTo>
                    <a:pt x="43" y="22"/>
                    <a:pt x="49" y="28"/>
                    <a:pt x="49" y="35"/>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5" name="Oval 11"/>
            <p:cNvSpPr>
              <a:spLocks noChangeArrowheads="1"/>
            </p:cNvSpPr>
            <p:nvPr/>
          </p:nvSpPr>
          <p:spPr bwMode="auto">
            <a:xfrm>
              <a:off x="-1520" y="1820"/>
              <a:ext cx="54" cy="5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6" name="Freeform 12"/>
            <p:cNvSpPr>
              <a:spLocks noEditPoints="1"/>
            </p:cNvSpPr>
            <p:nvPr/>
          </p:nvSpPr>
          <p:spPr bwMode="auto">
            <a:xfrm>
              <a:off x="-1563" y="1779"/>
              <a:ext cx="138" cy="176"/>
            </a:xfrm>
            <a:custGeom>
              <a:avLst/>
              <a:gdLst>
                <a:gd name="T0" fmla="*/ 29 w 58"/>
                <a:gd name="T1" fmla="*/ 0 h 74"/>
                <a:gd name="T2" fmla="*/ 0 w 58"/>
                <a:gd name="T3" fmla="*/ 29 h 74"/>
                <a:gd name="T4" fmla="*/ 14 w 58"/>
                <a:gd name="T5" fmla="*/ 60 h 74"/>
                <a:gd name="T6" fmla="*/ 28 w 58"/>
                <a:gd name="T7" fmla="*/ 74 h 74"/>
                <a:gd name="T8" fmla="*/ 29 w 58"/>
                <a:gd name="T9" fmla="*/ 74 h 74"/>
                <a:gd name="T10" fmla="*/ 31 w 58"/>
                <a:gd name="T11" fmla="*/ 74 h 74"/>
                <a:gd name="T12" fmla="*/ 44 w 58"/>
                <a:gd name="T13" fmla="*/ 60 h 74"/>
                <a:gd name="T14" fmla="*/ 58 w 58"/>
                <a:gd name="T15" fmla="*/ 29 h 74"/>
                <a:gd name="T16" fmla="*/ 29 w 58"/>
                <a:gd name="T17" fmla="*/ 0 h 74"/>
                <a:gd name="T18" fmla="*/ 40 w 58"/>
                <a:gd name="T19" fmla="*/ 29 h 74"/>
                <a:gd name="T20" fmla="*/ 29 w 58"/>
                <a:gd name="T21" fmla="*/ 40 h 74"/>
                <a:gd name="T22" fmla="*/ 18 w 58"/>
                <a:gd name="T23" fmla="*/ 29 h 74"/>
                <a:gd name="T24" fmla="*/ 29 w 58"/>
                <a:gd name="T25" fmla="*/ 18 h 74"/>
                <a:gd name="T26" fmla="*/ 40 w 58"/>
                <a:gd name="T27"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74">
                  <a:moveTo>
                    <a:pt x="29" y="0"/>
                  </a:moveTo>
                  <a:cubicBezTo>
                    <a:pt x="13" y="0"/>
                    <a:pt x="0" y="13"/>
                    <a:pt x="0" y="29"/>
                  </a:cubicBezTo>
                  <a:cubicBezTo>
                    <a:pt x="0" y="39"/>
                    <a:pt x="5" y="49"/>
                    <a:pt x="14" y="60"/>
                  </a:cubicBezTo>
                  <a:cubicBezTo>
                    <a:pt x="21" y="69"/>
                    <a:pt x="28" y="74"/>
                    <a:pt x="28" y="74"/>
                  </a:cubicBezTo>
                  <a:cubicBezTo>
                    <a:pt x="28" y="74"/>
                    <a:pt x="29" y="74"/>
                    <a:pt x="29" y="74"/>
                  </a:cubicBezTo>
                  <a:cubicBezTo>
                    <a:pt x="30" y="74"/>
                    <a:pt x="30" y="74"/>
                    <a:pt x="31" y="74"/>
                  </a:cubicBezTo>
                  <a:cubicBezTo>
                    <a:pt x="31" y="74"/>
                    <a:pt x="38" y="69"/>
                    <a:pt x="44" y="60"/>
                  </a:cubicBezTo>
                  <a:cubicBezTo>
                    <a:pt x="54" y="49"/>
                    <a:pt x="58" y="39"/>
                    <a:pt x="58" y="29"/>
                  </a:cubicBezTo>
                  <a:cubicBezTo>
                    <a:pt x="58" y="13"/>
                    <a:pt x="45" y="0"/>
                    <a:pt x="29" y="0"/>
                  </a:cubicBezTo>
                  <a:close/>
                  <a:moveTo>
                    <a:pt x="40" y="29"/>
                  </a:moveTo>
                  <a:cubicBezTo>
                    <a:pt x="40" y="35"/>
                    <a:pt x="35" y="40"/>
                    <a:pt x="29" y="40"/>
                  </a:cubicBezTo>
                  <a:cubicBezTo>
                    <a:pt x="23" y="40"/>
                    <a:pt x="18" y="35"/>
                    <a:pt x="18" y="29"/>
                  </a:cubicBezTo>
                  <a:cubicBezTo>
                    <a:pt x="18" y="23"/>
                    <a:pt x="23" y="18"/>
                    <a:pt x="29" y="18"/>
                  </a:cubicBezTo>
                  <a:cubicBezTo>
                    <a:pt x="35" y="18"/>
                    <a:pt x="40" y="23"/>
                    <a:pt x="40" y="2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7" name="Oval 13"/>
            <p:cNvSpPr>
              <a:spLocks noChangeArrowheads="1"/>
            </p:cNvSpPr>
            <p:nvPr/>
          </p:nvSpPr>
          <p:spPr bwMode="auto">
            <a:xfrm>
              <a:off x="-837" y="1775"/>
              <a:ext cx="38" cy="40"/>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8" name="Freeform 14"/>
            <p:cNvSpPr>
              <a:spLocks noEditPoints="1"/>
            </p:cNvSpPr>
            <p:nvPr/>
          </p:nvSpPr>
          <p:spPr bwMode="auto">
            <a:xfrm>
              <a:off x="-868" y="1744"/>
              <a:ext cx="100" cy="130"/>
            </a:xfrm>
            <a:custGeom>
              <a:avLst/>
              <a:gdLst>
                <a:gd name="T0" fmla="*/ 21 w 42"/>
                <a:gd name="T1" fmla="*/ 0 h 55"/>
                <a:gd name="T2" fmla="*/ 0 w 42"/>
                <a:gd name="T3" fmla="*/ 21 h 55"/>
                <a:gd name="T4" fmla="*/ 10 w 42"/>
                <a:gd name="T5" fmla="*/ 44 h 55"/>
                <a:gd name="T6" fmla="*/ 20 w 42"/>
                <a:gd name="T7" fmla="*/ 54 h 55"/>
                <a:gd name="T8" fmla="*/ 21 w 42"/>
                <a:gd name="T9" fmla="*/ 55 h 55"/>
                <a:gd name="T10" fmla="*/ 22 w 42"/>
                <a:gd name="T11" fmla="*/ 54 h 55"/>
                <a:gd name="T12" fmla="*/ 32 w 42"/>
                <a:gd name="T13" fmla="*/ 44 h 55"/>
                <a:gd name="T14" fmla="*/ 42 w 42"/>
                <a:gd name="T15" fmla="*/ 21 h 55"/>
                <a:gd name="T16" fmla="*/ 21 w 42"/>
                <a:gd name="T17" fmla="*/ 0 h 55"/>
                <a:gd name="T18" fmla="*/ 29 w 42"/>
                <a:gd name="T19" fmla="*/ 21 h 55"/>
                <a:gd name="T20" fmla="*/ 21 w 42"/>
                <a:gd name="T21" fmla="*/ 29 h 55"/>
                <a:gd name="T22" fmla="*/ 13 w 42"/>
                <a:gd name="T23" fmla="*/ 21 h 55"/>
                <a:gd name="T24" fmla="*/ 21 w 42"/>
                <a:gd name="T25" fmla="*/ 14 h 55"/>
                <a:gd name="T26" fmla="*/ 29 w 42"/>
                <a:gd name="T27" fmla="*/ 2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55">
                  <a:moveTo>
                    <a:pt x="21" y="0"/>
                  </a:moveTo>
                  <a:cubicBezTo>
                    <a:pt x="9" y="0"/>
                    <a:pt x="0" y="10"/>
                    <a:pt x="0" y="21"/>
                  </a:cubicBezTo>
                  <a:cubicBezTo>
                    <a:pt x="0" y="29"/>
                    <a:pt x="3" y="36"/>
                    <a:pt x="10" y="44"/>
                  </a:cubicBezTo>
                  <a:cubicBezTo>
                    <a:pt x="15" y="50"/>
                    <a:pt x="20" y="54"/>
                    <a:pt x="20" y="54"/>
                  </a:cubicBezTo>
                  <a:cubicBezTo>
                    <a:pt x="21" y="55"/>
                    <a:pt x="21" y="55"/>
                    <a:pt x="21" y="55"/>
                  </a:cubicBezTo>
                  <a:cubicBezTo>
                    <a:pt x="22" y="54"/>
                    <a:pt x="22" y="54"/>
                    <a:pt x="22" y="54"/>
                  </a:cubicBezTo>
                  <a:cubicBezTo>
                    <a:pt x="22" y="54"/>
                    <a:pt x="27" y="50"/>
                    <a:pt x="32" y="44"/>
                  </a:cubicBezTo>
                  <a:cubicBezTo>
                    <a:pt x="39" y="36"/>
                    <a:pt x="42" y="29"/>
                    <a:pt x="42" y="21"/>
                  </a:cubicBezTo>
                  <a:cubicBezTo>
                    <a:pt x="42" y="10"/>
                    <a:pt x="33" y="0"/>
                    <a:pt x="21" y="0"/>
                  </a:cubicBezTo>
                  <a:close/>
                  <a:moveTo>
                    <a:pt x="29" y="21"/>
                  </a:moveTo>
                  <a:cubicBezTo>
                    <a:pt x="29" y="26"/>
                    <a:pt x="25" y="29"/>
                    <a:pt x="21" y="29"/>
                  </a:cubicBezTo>
                  <a:cubicBezTo>
                    <a:pt x="17" y="29"/>
                    <a:pt x="13" y="26"/>
                    <a:pt x="13" y="21"/>
                  </a:cubicBezTo>
                  <a:cubicBezTo>
                    <a:pt x="13" y="17"/>
                    <a:pt x="17" y="14"/>
                    <a:pt x="21" y="14"/>
                  </a:cubicBezTo>
                  <a:cubicBezTo>
                    <a:pt x="25" y="14"/>
                    <a:pt x="29" y="17"/>
                    <a:pt x="29" y="2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sp>
        <p:nvSpPr>
          <p:cNvPr id="191" name="TextBox 190"/>
          <p:cNvSpPr txBox="1"/>
          <p:nvPr/>
        </p:nvSpPr>
        <p:spPr>
          <a:xfrm>
            <a:off x="3635029" y="2730592"/>
            <a:ext cx="1272501" cy="492443"/>
          </a:xfrm>
          <a:prstGeom prst="rect">
            <a:avLst/>
          </a:prstGeom>
          <a:noFill/>
        </p:spPr>
        <p:txBody>
          <a:bodyPr wrap="square" lIns="0" tIns="0" rIns="0" bIns="0" rtlCol="0">
            <a:spAutoFit/>
          </a:bodyPr>
          <a:lstStyle/>
          <a:p>
            <a:pPr lvl="0" algn="ctr" rtl="0">
              <a:spcBef>
                <a:spcPts val="300"/>
              </a:spcBef>
              <a:spcAft>
                <a:spcPts val="600"/>
              </a:spcAft>
              <a:buClr>
                <a:schemeClr val="tx1"/>
              </a:buClr>
              <a:defRPr/>
            </a:pPr>
            <a:r>
              <a:rPr lang="es-419" sz="900" dirty="0">
                <a:solidFill>
                  <a:schemeClr val="bg1">
                    <a:lumMod val="90000"/>
                    <a:lumOff val="10000"/>
                  </a:schemeClr>
                </a:solidFill>
                <a:latin typeface="+mn-lt"/>
                <a:cs typeface="CiscoSansTT" panose="020B0503020201020303" pitchFamily="34" charset="0"/>
              </a:rPr>
              <a:t>El </a:t>
            </a:r>
            <a:r>
              <a:rPr lang="es-419" sz="1300" b="1" dirty="0">
                <a:solidFill>
                  <a:schemeClr val="bg1"/>
                </a:solidFill>
                <a:latin typeface="+mn-lt"/>
                <a:cs typeface="CiscoSansTT" panose="020B0503020201020303" pitchFamily="34" charset="0"/>
              </a:rPr>
              <a:t>96 % </a:t>
            </a:r>
            <a:br>
              <a:rPr lang="en-US" sz="1000" dirty="0">
                <a:solidFill>
                  <a:schemeClr val="bg1">
                    <a:lumMod val="90000"/>
                    <a:lumOff val="10000"/>
                  </a:schemeClr>
                </a:solidFill>
                <a:latin typeface="+mn-lt"/>
                <a:cs typeface="CiscoSansTT" panose="020B0503020201020303" pitchFamily="34" charset="0"/>
              </a:rPr>
            </a:br>
            <a:r>
              <a:rPr lang="es-419" sz="900" dirty="0">
                <a:solidFill>
                  <a:schemeClr val="bg1">
                    <a:lumMod val="90000"/>
                    <a:lumOff val="10000"/>
                  </a:schemeClr>
                </a:solidFill>
                <a:latin typeface="+mn-lt"/>
                <a:cs typeface="CiscoSansTT" panose="020B0503020201020303" pitchFamily="34" charset="0"/>
              </a:rPr>
              <a:t>obtuvo una oportunidad de trabajo o educación*</a:t>
            </a:r>
          </a:p>
        </p:txBody>
      </p:sp>
      <p:sp>
        <p:nvSpPr>
          <p:cNvPr id="244" name="TextBox 243"/>
          <p:cNvSpPr txBox="1"/>
          <p:nvPr/>
        </p:nvSpPr>
        <p:spPr>
          <a:xfrm>
            <a:off x="4937140" y="2705191"/>
            <a:ext cx="1391642" cy="615553"/>
          </a:xfrm>
          <a:prstGeom prst="rect">
            <a:avLst/>
          </a:prstGeom>
          <a:noFill/>
        </p:spPr>
        <p:txBody>
          <a:bodyPr wrap="square" lIns="0" tIns="0" rIns="0" bIns="0" rtlCol="0">
            <a:spAutoFit/>
          </a:bodyPr>
          <a:lstStyle/>
          <a:p>
            <a:pPr algn="ctr" rtl="0">
              <a:spcBef>
                <a:spcPts val="300"/>
              </a:spcBef>
              <a:spcAft>
                <a:spcPts val="600"/>
              </a:spcAft>
              <a:buClr>
                <a:schemeClr val="tx1"/>
              </a:buClr>
              <a:defRPr/>
            </a:pPr>
            <a:r>
              <a:rPr lang="es-419" sz="1300" b="1" dirty="0">
                <a:solidFill>
                  <a:schemeClr val="bg1"/>
                </a:solidFill>
                <a:latin typeface="+mn-lt"/>
                <a:cs typeface="CiscoSansTT" panose="020B0503020201020303" pitchFamily="34" charset="0"/>
              </a:rPr>
              <a:t>2,9</a:t>
            </a:r>
            <a:r>
              <a:rPr lang="es-419" sz="1300" dirty="0">
                <a:latin typeface="CiscoSansTT ExtraLight" panose="020B0303020201020303" pitchFamily="34" charset="0"/>
                <a:cs typeface="CiscoSansTT" panose="020B0503020201020303" pitchFamily="34" charset="0"/>
              </a:rPr>
              <a:t> </a:t>
            </a:r>
            <a:r>
              <a:rPr lang="es-419" sz="900" dirty="0">
                <a:solidFill>
                  <a:schemeClr val="bg1">
                    <a:lumMod val="90000"/>
                    <a:lumOff val="10000"/>
                  </a:schemeClr>
                </a:solidFill>
                <a:latin typeface="+mn-lt"/>
                <a:cs typeface="CiscoSansTT" panose="020B0503020201020303" pitchFamily="34" charset="0"/>
              </a:rPr>
              <a:t>millones de estudiantes atribuyen trabajos a las habilidades aprendidas en </a:t>
            </a:r>
            <a:r>
              <a:rPr lang="es-419" sz="900" dirty="0" err="1">
                <a:solidFill>
                  <a:schemeClr val="bg1">
                    <a:lumMod val="90000"/>
                    <a:lumOff val="10000"/>
                  </a:schemeClr>
                </a:solidFill>
                <a:latin typeface="+mn-lt"/>
                <a:cs typeface="CiscoSansTT" panose="020B0503020201020303" pitchFamily="34" charset="0"/>
              </a:rPr>
              <a:t>NetAcad</a:t>
            </a:r>
            <a:endParaRPr lang="es-419" sz="900" dirty="0">
              <a:solidFill>
                <a:schemeClr val="bg1">
                  <a:lumMod val="90000"/>
                  <a:lumOff val="10000"/>
                </a:schemeClr>
              </a:solidFill>
              <a:latin typeface="+mn-lt"/>
              <a:cs typeface="CiscoSansTT" panose="020B0503020201020303" pitchFamily="34" charset="0"/>
            </a:endParaRPr>
          </a:p>
        </p:txBody>
      </p:sp>
      <p:sp>
        <p:nvSpPr>
          <p:cNvPr id="271" name="TextBox 270"/>
          <p:cNvSpPr txBox="1"/>
          <p:nvPr/>
        </p:nvSpPr>
        <p:spPr>
          <a:xfrm>
            <a:off x="6453655" y="2722125"/>
            <a:ext cx="971612" cy="492443"/>
          </a:xfrm>
          <a:prstGeom prst="rect">
            <a:avLst/>
          </a:prstGeom>
          <a:noFill/>
        </p:spPr>
        <p:txBody>
          <a:bodyPr wrap="square" lIns="0" tIns="0" rIns="0" bIns="0" rtlCol="0">
            <a:spAutoFit/>
          </a:bodyPr>
          <a:lstStyle/>
          <a:p>
            <a:pPr lvl="0" algn="ctr" rtl="0">
              <a:spcBef>
                <a:spcPts val="300"/>
              </a:spcBef>
              <a:spcAft>
                <a:spcPts val="600"/>
              </a:spcAft>
              <a:buClr>
                <a:schemeClr val="tx1"/>
              </a:buClr>
              <a:defRPr/>
            </a:pPr>
            <a:r>
              <a:rPr lang="es-419" sz="1300" b="1" dirty="0">
                <a:solidFill>
                  <a:schemeClr val="bg1"/>
                </a:solidFill>
                <a:latin typeface="+mn-lt"/>
                <a:cs typeface="CiscoSansTT" panose="020B0503020201020303" pitchFamily="34" charset="0"/>
              </a:rPr>
              <a:t>27 %</a:t>
            </a:r>
            <a:r>
              <a:rPr lang="es-419" sz="1300" dirty="0">
                <a:latin typeface="CiscoSansTT ExtraLight" panose="020B0303020201020303" pitchFamily="34" charset="0"/>
                <a:cs typeface="CiscoSansTT" panose="020B0503020201020303" pitchFamily="34" charset="0"/>
              </a:rPr>
              <a:t> </a:t>
            </a:r>
            <a:r>
              <a:rPr lang="es-419" sz="900" dirty="0">
                <a:solidFill>
                  <a:schemeClr val="bg1">
                    <a:lumMod val="90000"/>
                    <a:lumOff val="10000"/>
                  </a:schemeClr>
                </a:solidFill>
                <a:latin typeface="+mn-lt"/>
                <a:cs typeface="CiscoSansTT" panose="020B0503020201020303" pitchFamily="34" charset="0"/>
              </a:rPr>
              <a:t>de participación femenina actual</a:t>
            </a:r>
          </a:p>
        </p:txBody>
      </p:sp>
      <p:sp>
        <p:nvSpPr>
          <p:cNvPr id="298" name="TextBox 297"/>
          <p:cNvSpPr txBox="1"/>
          <p:nvPr/>
        </p:nvSpPr>
        <p:spPr>
          <a:xfrm>
            <a:off x="7556101" y="2722125"/>
            <a:ext cx="1380067" cy="630942"/>
          </a:xfrm>
          <a:prstGeom prst="rect">
            <a:avLst/>
          </a:prstGeom>
          <a:noFill/>
        </p:spPr>
        <p:txBody>
          <a:bodyPr wrap="square" lIns="0" tIns="0" rIns="0" bIns="0" rtlCol="0">
            <a:spAutoFit/>
          </a:bodyPr>
          <a:lstStyle/>
          <a:p>
            <a:pPr lvl="0" algn="ctr" rtl="0">
              <a:spcBef>
                <a:spcPts val="300"/>
              </a:spcBef>
              <a:spcAft>
                <a:spcPts val="600"/>
              </a:spcAft>
              <a:buClr>
                <a:schemeClr val="tx1"/>
              </a:buClr>
              <a:defRPr/>
            </a:pPr>
            <a:r>
              <a:rPr lang="es-419" sz="1300" b="1" dirty="0">
                <a:solidFill>
                  <a:schemeClr val="bg1"/>
                </a:solidFill>
                <a:latin typeface="+mn-lt"/>
                <a:cs typeface="CiscoSansTT" panose="020B0503020201020303" pitchFamily="34" charset="0"/>
              </a:rPr>
              <a:t>90 662 </a:t>
            </a:r>
            <a:r>
              <a:rPr lang="es-419" sz="900" dirty="0">
                <a:solidFill>
                  <a:schemeClr val="bg1">
                    <a:lumMod val="90000"/>
                    <a:lumOff val="10000"/>
                  </a:schemeClr>
                </a:solidFill>
                <a:latin typeface="+mn-lt"/>
                <a:cs typeface="CiscoSansTT" panose="020B0503020201020303" pitchFamily="34" charset="0"/>
              </a:rPr>
              <a:t>personas con diferentes capacidades adquirieron habilidades </a:t>
            </a:r>
            <a:r>
              <a:rPr lang="es-419" sz="900" dirty="0">
                <a:solidFill>
                  <a:schemeClr val="bg2"/>
                </a:solidFill>
                <a:latin typeface="+mj-lt"/>
                <a:cs typeface="CiscoSansTT" panose="020B0503020201020303" pitchFamily="34" charset="0"/>
              </a:rPr>
              <a:t>(</a:t>
            </a:r>
            <a:r>
              <a:rPr lang="es-419" sz="900" b="1" dirty="0">
                <a:solidFill>
                  <a:schemeClr val="bg1"/>
                </a:solidFill>
                <a:latin typeface="+mj-lt"/>
                <a:cs typeface="CiscoSansTT" panose="020B0503020201020303" pitchFamily="34" charset="0"/>
              </a:rPr>
              <a:t>desde 2019</a:t>
            </a:r>
            <a:r>
              <a:rPr lang="es-419" sz="900" dirty="0">
                <a:solidFill>
                  <a:schemeClr val="bg2"/>
                </a:solidFill>
                <a:latin typeface="+mj-lt"/>
                <a:cs typeface="CiscoSansTT" panose="020B0503020201020303" pitchFamily="34" charset="0"/>
              </a:rPr>
              <a:t>)</a:t>
            </a:r>
          </a:p>
        </p:txBody>
      </p:sp>
      <p:grpSp>
        <p:nvGrpSpPr>
          <p:cNvPr id="108" name="Group 107"/>
          <p:cNvGrpSpPr/>
          <p:nvPr/>
        </p:nvGrpSpPr>
        <p:grpSpPr>
          <a:xfrm>
            <a:off x="8070119" y="2330580"/>
            <a:ext cx="275070" cy="263104"/>
            <a:chOff x="6493421" y="-20381"/>
            <a:chExt cx="1290462" cy="1234331"/>
          </a:xfrm>
        </p:grpSpPr>
        <p:grpSp>
          <p:nvGrpSpPr>
            <p:cNvPr id="109" name="Group 4"/>
            <p:cNvGrpSpPr>
              <a:grpSpLocks noChangeAspect="1"/>
            </p:cNvGrpSpPr>
            <p:nvPr/>
          </p:nvGrpSpPr>
          <p:grpSpPr>
            <a:xfrm>
              <a:off x="6493421" y="299644"/>
              <a:ext cx="412156" cy="883191"/>
              <a:chOff x="598" y="1936"/>
              <a:chExt cx="287" cy="615"/>
            </a:xfrm>
            <a:solidFill>
              <a:schemeClr val="accent2"/>
            </a:solidFill>
          </p:grpSpPr>
          <p:sp>
            <p:nvSpPr>
              <p:cNvPr id="116" name="Freeform 6"/>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sp>
            <p:nvSpPr>
              <p:cNvPr id="117" name="Freeform 7"/>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grpSp>
        <p:grpSp>
          <p:nvGrpSpPr>
            <p:cNvPr id="110" name="Group 4"/>
            <p:cNvGrpSpPr>
              <a:grpSpLocks noChangeAspect="1"/>
            </p:cNvGrpSpPr>
            <p:nvPr/>
          </p:nvGrpSpPr>
          <p:grpSpPr>
            <a:xfrm>
              <a:off x="7371727" y="299644"/>
              <a:ext cx="412156" cy="883191"/>
              <a:chOff x="598" y="1936"/>
              <a:chExt cx="287" cy="615"/>
            </a:xfrm>
            <a:solidFill>
              <a:schemeClr val="accent1"/>
            </a:solidFill>
          </p:grpSpPr>
          <p:sp>
            <p:nvSpPr>
              <p:cNvPr id="114" name="Freeform 6"/>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sp>
            <p:nvSpPr>
              <p:cNvPr id="115" name="Freeform 7"/>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grpSp>
        <p:grpSp>
          <p:nvGrpSpPr>
            <p:cNvPr id="111" name="Group 4"/>
            <p:cNvGrpSpPr>
              <a:grpSpLocks noChangeAspect="1"/>
            </p:cNvGrpSpPr>
            <p:nvPr/>
          </p:nvGrpSpPr>
          <p:grpSpPr>
            <a:xfrm>
              <a:off x="6846910" y="-20381"/>
              <a:ext cx="576021" cy="1234331"/>
              <a:chOff x="598" y="1936"/>
              <a:chExt cx="287" cy="615"/>
            </a:xfrm>
            <a:solidFill>
              <a:schemeClr val="accent5"/>
            </a:solidFill>
          </p:grpSpPr>
          <p:sp>
            <p:nvSpPr>
              <p:cNvPr id="112" name="Freeform 6"/>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sp>
            <p:nvSpPr>
              <p:cNvPr id="113" name="Freeform 7"/>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grpSp>
      </p:grpSp>
      <p:sp>
        <p:nvSpPr>
          <p:cNvPr id="231" name="TextBox 230"/>
          <p:cNvSpPr txBox="1"/>
          <p:nvPr/>
        </p:nvSpPr>
        <p:spPr>
          <a:xfrm>
            <a:off x="4171035" y="3892966"/>
            <a:ext cx="1596648" cy="538609"/>
          </a:xfrm>
          <a:prstGeom prst="rect">
            <a:avLst/>
          </a:prstGeom>
          <a:noFill/>
        </p:spPr>
        <p:txBody>
          <a:bodyPr wrap="square" lIns="0" tIns="0" rIns="0" bIns="0" rtlCol="0">
            <a:spAutoFit/>
          </a:bodyPr>
          <a:lstStyle/>
          <a:p>
            <a:pPr lvl="0" algn="r" rtl="0">
              <a:spcBef>
                <a:spcPts val="600"/>
              </a:spcBef>
              <a:spcAft>
                <a:spcPct val="0"/>
              </a:spcAft>
              <a:defRPr/>
            </a:pPr>
            <a:r>
              <a:rPr lang="es-419" sz="1100" dirty="0">
                <a:latin typeface="+mn-lt"/>
                <a:cs typeface="CiscoSansTT" panose="020B0503020201020303" pitchFamily="34" charset="0"/>
              </a:rPr>
              <a:t>USD</a:t>
            </a:r>
            <a:r>
              <a:rPr lang="es-419" sz="1100" dirty="0">
                <a:latin typeface="CiscoSansTT ExtraLight" panose="020B0303020201020303" pitchFamily="34" charset="0"/>
                <a:cs typeface="CiscoSansTT" panose="020B0503020201020303" pitchFamily="34" charset="0"/>
              </a:rPr>
              <a:t> </a:t>
            </a:r>
            <a:r>
              <a:rPr lang="es-419" sz="1200" b="1" dirty="0">
                <a:solidFill>
                  <a:schemeClr val="accent5"/>
                </a:solidFill>
                <a:latin typeface="+mn-lt"/>
                <a:cs typeface="CiscoSansTT" panose="020B0503020201020303" pitchFamily="34" charset="0"/>
              </a:rPr>
              <a:t>5,7 mil millones</a:t>
            </a:r>
            <a:r>
              <a:rPr lang="es-419" sz="1300" b="1" dirty="0">
                <a:solidFill>
                  <a:schemeClr val="accent5"/>
                </a:solidFill>
                <a:latin typeface="+mn-lt"/>
                <a:cs typeface="CiscoSansTT" panose="020B0503020201020303" pitchFamily="34" charset="0"/>
              </a:rPr>
              <a:t> </a:t>
            </a:r>
            <a:br>
              <a:rPr lang="en-US" sz="1300" dirty="0">
                <a:solidFill>
                  <a:schemeClr val="accent5"/>
                </a:solidFill>
                <a:latin typeface="CiscoSansTT ExtraLight" panose="020B0303020201020303" pitchFamily="34" charset="0"/>
                <a:cs typeface="CiscoSansTT" panose="020B0503020201020303" pitchFamily="34" charset="0"/>
              </a:rPr>
            </a:br>
            <a:r>
              <a:rPr lang="es-419" sz="1100" dirty="0">
                <a:latin typeface="+mn-lt"/>
                <a:cs typeface="CiscoSansTT" panose="020B0503020201020303" pitchFamily="34" charset="0"/>
              </a:rPr>
              <a:t>en contribuciones en especie </a:t>
            </a:r>
          </a:p>
        </p:txBody>
      </p:sp>
      <p:grpSp>
        <p:nvGrpSpPr>
          <p:cNvPr id="232" name="Group 231"/>
          <p:cNvGrpSpPr/>
          <p:nvPr/>
        </p:nvGrpSpPr>
        <p:grpSpPr>
          <a:xfrm rot="5400000">
            <a:off x="5603704" y="3975771"/>
            <a:ext cx="645178" cy="147639"/>
            <a:chOff x="653425" y="3590573"/>
            <a:chExt cx="1157416" cy="0"/>
          </a:xfrm>
        </p:grpSpPr>
        <p:cxnSp>
          <p:nvCxnSpPr>
            <p:cNvPr id="233" name="Straight Connector 232"/>
            <p:cNvCxnSpPr/>
            <p:nvPr/>
          </p:nvCxnSpPr>
          <p:spPr>
            <a:xfrm>
              <a:off x="1631157" y="3590573"/>
              <a:ext cx="179684" cy="0"/>
            </a:xfrm>
            <a:prstGeom prst="line">
              <a:avLst/>
            </a:prstGeom>
            <a:ln w="12700" cap="rnd">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a:off x="653425" y="3590573"/>
              <a:ext cx="924852" cy="0"/>
            </a:xfrm>
            <a:prstGeom prst="line">
              <a:avLst/>
            </a:prstGeom>
            <a:ln w="1270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grpSp>
      <p:grpSp>
        <p:nvGrpSpPr>
          <p:cNvPr id="4" name="Group 4"/>
          <p:cNvGrpSpPr>
            <a:grpSpLocks noChangeAspect="1"/>
          </p:cNvGrpSpPr>
          <p:nvPr/>
        </p:nvGrpSpPr>
        <p:grpSpPr>
          <a:xfrm>
            <a:off x="6192856" y="3952066"/>
            <a:ext cx="396876" cy="401115"/>
            <a:chOff x="-1414" y="1437"/>
            <a:chExt cx="1030" cy="1041"/>
          </a:xfrm>
        </p:grpSpPr>
        <p:sp>
          <p:nvSpPr>
            <p:cNvPr id="6" name="Freeform 5"/>
            <p:cNvSpPr/>
            <p:nvPr/>
          </p:nvSpPr>
          <p:spPr bwMode="auto">
            <a:xfrm>
              <a:off x="-1333" y="1530"/>
              <a:ext cx="867" cy="902"/>
            </a:xfrm>
            <a:custGeom>
              <a:avLst/>
              <a:gdLst>
                <a:gd name="T0" fmla="*/ 0 w 867"/>
                <a:gd name="T1" fmla="*/ 0 h 902"/>
                <a:gd name="T2" fmla="*/ 867 w 867"/>
                <a:gd name="T3" fmla="*/ 0 h 902"/>
                <a:gd name="T4" fmla="*/ 867 w 867"/>
                <a:gd name="T5" fmla="*/ 902 h 902"/>
                <a:gd name="T6" fmla="*/ 0 w 867"/>
                <a:gd name="T7" fmla="*/ 902 h 902"/>
                <a:gd name="T8" fmla="*/ 0 w 867"/>
                <a:gd name="T9" fmla="*/ 0 h 902"/>
                <a:gd name="T10" fmla="*/ 0 w 867"/>
                <a:gd name="T11" fmla="*/ 0 h 902"/>
                <a:gd name="T12" fmla="*/ 0 w 867"/>
                <a:gd name="T13" fmla="*/ 0 h 902"/>
                <a:gd name="T14" fmla="*/ 0 w 867"/>
                <a:gd name="T15" fmla="*/ 0 h 9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6" h="902">
                  <a:moveTo>
                    <a:pt x="0" y="0"/>
                  </a:moveTo>
                  <a:lnTo>
                    <a:pt x="867" y="0"/>
                  </a:lnTo>
                  <a:lnTo>
                    <a:pt x="867" y="902"/>
                  </a:lnTo>
                  <a:lnTo>
                    <a:pt x="0" y="902"/>
                  </a:lnTo>
                  <a:lnTo>
                    <a:pt x="0" y="0"/>
                  </a:lnTo>
                  <a:lnTo>
                    <a:pt x="0" y="0"/>
                  </a:lnTo>
                  <a:lnTo>
                    <a:pt x="0" y="0"/>
                  </a:lnTo>
                  <a:lnTo>
                    <a:pt x="0" y="0"/>
                  </a:lnTo>
                  <a:close/>
                </a:path>
              </a:pathLst>
            </a:custGeom>
            <a:solidFill>
              <a:srgbClr val="D8D8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1" name="Freeform 6"/>
            <p:cNvSpPr/>
            <p:nvPr/>
          </p:nvSpPr>
          <p:spPr bwMode="auto">
            <a:xfrm>
              <a:off x="-1079" y="1715"/>
              <a:ext cx="359" cy="717"/>
            </a:xfrm>
            <a:custGeom>
              <a:avLst/>
              <a:gdLst>
                <a:gd name="T0" fmla="*/ 0 w 359"/>
                <a:gd name="T1" fmla="*/ 0 h 717"/>
                <a:gd name="T2" fmla="*/ 359 w 359"/>
                <a:gd name="T3" fmla="*/ 0 h 717"/>
                <a:gd name="T4" fmla="*/ 359 w 359"/>
                <a:gd name="T5" fmla="*/ 717 h 717"/>
                <a:gd name="T6" fmla="*/ 0 w 359"/>
                <a:gd name="T7" fmla="*/ 717 h 717"/>
                <a:gd name="T8" fmla="*/ 0 w 359"/>
                <a:gd name="T9" fmla="*/ 0 h 717"/>
                <a:gd name="T10" fmla="*/ 0 w 359"/>
                <a:gd name="T11" fmla="*/ 0 h 717"/>
                <a:gd name="T12" fmla="*/ 0 w 359"/>
                <a:gd name="T13" fmla="*/ 0 h 717"/>
                <a:gd name="T14" fmla="*/ 0 w 359"/>
                <a:gd name="T15" fmla="*/ 0 h 7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9" h="717">
                  <a:moveTo>
                    <a:pt x="0" y="0"/>
                  </a:moveTo>
                  <a:lnTo>
                    <a:pt x="359" y="0"/>
                  </a:lnTo>
                  <a:lnTo>
                    <a:pt x="359" y="717"/>
                  </a:lnTo>
                  <a:lnTo>
                    <a:pt x="0" y="717"/>
                  </a:lnTo>
                  <a:lnTo>
                    <a:pt x="0" y="0"/>
                  </a:lnTo>
                  <a:lnTo>
                    <a:pt x="0" y="0"/>
                  </a:lnTo>
                  <a:lnTo>
                    <a:pt x="0" y="0"/>
                  </a:lnTo>
                  <a:lnTo>
                    <a:pt x="0"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6" name="Freeform 7"/>
            <p:cNvSpPr/>
            <p:nvPr/>
          </p:nvSpPr>
          <p:spPr bwMode="auto">
            <a:xfrm>
              <a:off x="-1090" y="1691"/>
              <a:ext cx="381" cy="24"/>
            </a:xfrm>
            <a:custGeom>
              <a:avLst/>
              <a:gdLst>
                <a:gd name="T0" fmla="*/ 0 w 567"/>
                <a:gd name="T1" fmla="*/ 6 h 35"/>
                <a:gd name="T2" fmla="*/ 6 w 567"/>
                <a:gd name="T3" fmla="*/ 0 h 35"/>
                <a:gd name="T4" fmla="*/ 562 w 567"/>
                <a:gd name="T5" fmla="*/ 0 h 35"/>
                <a:gd name="T6" fmla="*/ 567 w 567"/>
                <a:gd name="T7" fmla="*/ 6 h 35"/>
                <a:gd name="T8" fmla="*/ 567 w 567"/>
                <a:gd name="T9" fmla="*/ 29 h 35"/>
                <a:gd name="T10" fmla="*/ 562 w 567"/>
                <a:gd name="T11" fmla="*/ 35 h 35"/>
                <a:gd name="T12" fmla="*/ 6 w 567"/>
                <a:gd name="T13" fmla="*/ 35 h 35"/>
                <a:gd name="T14" fmla="*/ 0 w 567"/>
                <a:gd name="T15" fmla="*/ 29 h 35"/>
                <a:gd name="T16" fmla="*/ 0 w 567"/>
                <a:gd name="T17"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7" h="35">
                  <a:moveTo>
                    <a:pt x="0" y="6"/>
                  </a:moveTo>
                  <a:cubicBezTo>
                    <a:pt x="0" y="3"/>
                    <a:pt x="3" y="0"/>
                    <a:pt x="6" y="0"/>
                  </a:cubicBezTo>
                  <a:cubicBezTo>
                    <a:pt x="562" y="0"/>
                    <a:pt x="562" y="0"/>
                    <a:pt x="562" y="0"/>
                  </a:cubicBezTo>
                  <a:cubicBezTo>
                    <a:pt x="565" y="0"/>
                    <a:pt x="567" y="3"/>
                    <a:pt x="567" y="6"/>
                  </a:cubicBezTo>
                  <a:cubicBezTo>
                    <a:pt x="567" y="29"/>
                    <a:pt x="567" y="29"/>
                    <a:pt x="567" y="29"/>
                  </a:cubicBezTo>
                  <a:cubicBezTo>
                    <a:pt x="567" y="32"/>
                    <a:pt x="565" y="35"/>
                    <a:pt x="562" y="35"/>
                  </a:cubicBezTo>
                  <a:cubicBezTo>
                    <a:pt x="6" y="35"/>
                    <a:pt x="6" y="35"/>
                    <a:pt x="6" y="35"/>
                  </a:cubicBezTo>
                  <a:cubicBezTo>
                    <a:pt x="3" y="35"/>
                    <a:pt x="0" y="32"/>
                    <a:pt x="0" y="29"/>
                  </a:cubicBezTo>
                  <a:lnTo>
                    <a:pt x="0" y="6"/>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30" name="Freeform 8"/>
            <p:cNvSpPr/>
            <p:nvPr/>
          </p:nvSpPr>
          <p:spPr bwMode="auto">
            <a:xfrm>
              <a:off x="-1379" y="1506"/>
              <a:ext cx="960" cy="24"/>
            </a:xfrm>
            <a:custGeom>
              <a:avLst/>
              <a:gdLst>
                <a:gd name="T0" fmla="*/ 0 w 1426"/>
                <a:gd name="T1" fmla="*/ 6 h 35"/>
                <a:gd name="T2" fmla="*/ 5 w 1426"/>
                <a:gd name="T3" fmla="*/ 0 h 35"/>
                <a:gd name="T4" fmla="*/ 1420 w 1426"/>
                <a:gd name="T5" fmla="*/ 0 h 35"/>
                <a:gd name="T6" fmla="*/ 1426 w 1426"/>
                <a:gd name="T7" fmla="*/ 6 h 35"/>
                <a:gd name="T8" fmla="*/ 1426 w 1426"/>
                <a:gd name="T9" fmla="*/ 29 h 35"/>
                <a:gd name="T10" fmla="*/ 1420 w 1426"/>
                <a:gd name="T11" fmla="*/ 35 h 35"/>
                <a:gd name="T12" fmla="*/ 5 w 1426"/>
                <a:gd name="T13" fmla="*/ 35 h 35"/>
                <a:gd name="T14" fmla="*/ 0 w 1426"/>
                <a:gd name="T15" fmla="*/ 29 h 35"/>
                <a:gd name="T16" fmla="*/ 0 w 1426"/>
                <a:gd name="T17"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6" h="35">
                  <a:moveTo>
                    <a:pt x="0" y="6"/>
                  </a:moveTo>
                  <a:cubicBezTo>
                    <a:pt x="0" y="3"/>
                    <a:pt x="2" y="0"/>
                    <a:pt x="5" y="0"/>
                  </a:cubicBezTo>
                  <a:cubicBezTo>
                    <a:pt x="1420" y="0"/>
                    <a:pt x="1420" y="0"/>
                    <a:pt x="1420" y="0"/>
                  </a:cubicBezTo>
                  <a:cubicBezTo>
                    <a:pt x="1424" y="0"/>
                    <a:pt x="1426" y="3"/>
                    <a:pt x="1426" y="6"/>
                  </a:cubicBezTo>
                  <a:cubicBezTo>
                    <a:pt x="1426" y="29"/>
                    <a:pt x="1426" y="29"/>
                    <a:pt x="1426" y="29"/>
                  </a:cubicBezTo>
                  <a:cubicBezTo>
                    <a:pt x="1426" y="32"/>
                    <a:pt x="1424" y="35"/>
                    <a:pt x="1420" y="35"/>
                  </a:cubicBezTo>
                  <a:cubicBezTo>
                    <a:pt x="5" y="35"/>
                    <a:pt x="5" y="35"/>
                    <a:pt x="5" y="35"/>
                  </a:cubicBezTo>
                  <a:cubicBezTo>
                    <a:pt x="2" y="35"/>
                    <a:pt x="0" y="32"/>
                    <a:pt x="0" y="29"/>
                  </a:cubicBezTo>
                  <a:lnTo>
                    <a:pt x="0" y="6"/>
                  </a:lnTo>
                  <a:close/>
                </a:path>
              </a:pathLst>
            </a:custGeom>
            <a:solidFill>
              <a:srgbClr val="9E9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38" name="Freeform 9"/>
            <p:cNvSpPr/>
            <p:nvPr/>
          </p:nvSpPr>
          <p:spPr bwMode="auto">
            <a:xfrm>
              <a:off x="-1259" y="2293"/>
              <a:ext cx="111" cy="139"/>
            </a:xfrm>
            <a:custGeom>
              <a:avLst/>
              <a:gdLst>
                <a:gd name="T0" fmla="*/ 13 w 165"/>
                <a:gd name="T1" fmla="*/ 0 h 206"/>
                <a:gd name="T2" fmla="*/ 152 w 165"/>
                <a:gd name="T3" fmla="*/ 0 h 206"/>
                <a:gd name="T4" fmla="*/ 165 w 165"/>
                <a:gd name="T5" fmla="*/ 11 h 206"/>
                <a:gd name="T6" fmla="*/ 165 w 165"/>
                <a:gd name="T7" fmla="*/ 206 h 206"/>
                <a:gd name="T8" fmla="*/ 0 w 165"/>
                <a:gd name="T9" fmla="*/ 206 h 206"/>
                <a:gd name="T10" fmla="*/ 0 w 165"/>
                <a:gd name="T11" fmla="*/ 11 h 206"/>
                <a:gd name="T12" fmla="*/ 13 w 165"/>
                <a:gd name="T13" fmla="*/ 0 h 206"/>
              </a:gdLst>
              <a:ahLst/>
              <a:cxnLst>
                <a:cxn ang="0">
                  <a:pos x="T0" y="T1"/>
                </a:cxn>
                <a:cxn ang="0">
                  <a:pos x="T2" y="T3"/>
                </a:cxn>
                <a:cxn ang="0">
                  <a:pos x="T4" y="T5"/>
                </a:cxn>
                <a:cxn ang="0">
                  <a:pos x="T6" y="T7"/>
                </a:cxn>
                <a:cxn ang="0">
                  <a:pos x="T8" y="T9"/>
                </a:cxn>
                <a:cxn ang="0">
                  <a:pos x="T10" y="T11"/>
                </a:cxn>
                <a:cxn ang="0">
                  <a:pos x="T12" y="T13"/>
                </a:cxn>
              </a:cxnLst>
              <a:rect l="0" t="0" r="r" b="b"/>
              <a:pathLst>
                <a:path w="165" h="206">
                  <a:moveTo>
                    <a:pt x="13" y="0"/>
                  </a:moveTo>
                  <a:cubicBezTo>
                    <a:pt x="152" y="0"/>
                    <a:pt x="152" y="0"/>
                    <a:pt x="152" y="0"/>
                  </a:cubicBezTo>
                  <a:cubicBezTo>
                    <a:pt x="159" y="0"/>
                    <a:pt x="165" y="5"/>
                    <a:pt x="165" y="11"/>
                  </a:cubicBezTo>
                  <a:cubicBezTo>
                    <a:pt x="165" y="206"/>
                    <a:pt x="165" y="206"/>
                    <a:pt x="165" y="206"/>
                  </a:cubicBezTo>
                  <a:cubicBezTo>
                    <a:pt x="0" y="206"/>
                    <a:pt x="0" y="206"/>
                    <a:pt x="0" y="206"/>
                  </a:cubicBezTo>
                  <a:cubicBezTo>
                    <a:pt x="0" y="11"/>
                    <a:pt x="0" y="11"/>
                    <a:pt x="0" y="11"/>
                  </a:cubicBezTo>
                  <a:cubicBezTo>
                    <a:pt x="0" y="5"/>
                    <a:pt x="6" y="0"/>
                    <a:pt x="13" y="0"/>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39" name="Freeform 10"/>
            <p:cNvSpPr/>
            <p:nvPr/>
          </p:nvSpPr>
          <p:spPr bwMode="auto">
            <a:xfrm>
              <a:off x="-1210" y="2293"/>
              <a:ext cx="12" cy="139"/>
            </a:xfrm>
            <a:custGeom>
              <a:avLst/>
              <a:gdLst>
                <a:gd name="T0" fmla="*/ 0 w 12"/>
                <a:gd name="T1" fmla="*/ 0 h 139"/>
                <a:gd name="T2" fmla="*/ 12 w 12"/>
                <a:gd name="T3" fmla="*/ 0 h 139"/>
                <a:gd name="T4" fmla="*/ 12 w 12"/>
                <a:gd name="T5" fmla="*/ 139 h 139"/>
                <a:gd name="T6" fmla="*/ 0 w 12"/>
                <a:gd name="T7" fmla="*/ 139 h 139"/>
                <a:gd name="T8" fmla="*/ 0 w 12"/>
                <a:gd name="T9" fmla="*/ 0 h 139"/>
                <a:gd name="T10" fmla="*/ 0 w 12"/>
                <a:gd name="T11" fmla="*/ 0 h 139"/>
                <a:gd name="T12" fmla="*/ 0 w 12"/>
                <a:gd name="T13" fmla="*/ 0 h 139"/>
                <a:gd name="T14" fmla="*/ 0 w 12"/>
                <a:gd name="T15" fmla="*/ 0 h 1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39">
                  <a:moveTo>
                    <a:pt x="0" y="0"/>
                  </a:moveTo>
                  <a:lnTo>
                    <a:pt x="12" y="0"/>
                  </a:lnTo>
                  <a:lnTo>
                    <a:pt x="12" y="139"/>
                  </a:lnTo>
                  <a:lnTo>
                    <a:pt x="0" y="139"/>
                  </a:lnTo>
                  <a:lnTo>
                    <a:pt x="0" y="0"/>
                  </a:lnTo>
                  <a:lnTo>
                    <a:pt x="0" y="0"/>
                  </a:lnTo>
                  <a:lnTo>
                    <a:pt x="0" y="0"/>
                  </a:lnTo>
                  <a:lnTo>
                    <a:pt x="0" y="0"/>
                  </a:lnTo>
                  <a:close/>
                </a:path>
              </a:pathLst>
            </a:custGeom>
            <a:solidFill>
              <a:srgbClr val="9E9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40" name="Freeform 11"/>
            <p:cNvSpPr/>
            <p:nvPr/>
          </p:nvSpPr>
          <p:spPr bwMode="auto">
            <a:xfrm>
              <a:off x="-653" y="2293"/>
              <a:ext cx="111" cy="139"/>
            </a:xfrm>
            <a:custGeom>
              <a:avLst/>
              <a:gdLst>
                <a:gd name="T0" fmla="*/ 13 w 165"/>
                <a:gd name="T1" fmla="*/ 0 h 206"/>
                <a:gd name="T2" fmla="*/ 152 w 165"/>
                <a:gd name="T3" fmla="*/ 0 h 206"/>
                <a:gd name="T4" fmla="*/ 165 w 165"/>
                <a:gd name="T5" fmla="*/ 11 h 206"/>
                <a:gd name="T6" fmla="*/ 165 w 165"/>
                <a:gd name="T7" fmla="*/ 206 h 206"/>
                <a:gd name="T8" fmla="*/ 0 w 165"/>
                <a:gd name="T9" fmla="*/ 206 h 206"/>
                <a:gd name="T10" fmla="*/ 0 w 165"/>
                <a:gd name="T11" fmla="*/ 11 h 206"/>
                <a:gd name="T12" fmla="*/ 13 w 165"/>
                <a:gd name="T13" fmla="*/ 0 h 206"/>
              </a:gdLst>
              <a:ahLst/>
              <a:cxnLst>
                <a:cxn ang="0">
                  <a:pos x="T0" y="T1"/>
                </a:cxn>
                <a:cxn ang="0">
                  <a:pos x="T2" y="T3"/>
                </a:cxn>
                <a:cxn ang="0">
                  <a:pos x="T4" y="T5"/>
                </a:cxn>
                <a:cxn ang="0">
                  <a:pos x="T6" y="T7"/>
                </a:cxn>
                <a:cxn ang="0">
                  <a:pos x="T8" y="T9"/>
                </a:cxn>
                <a:cxn ang="0">
                  <a:pos x="T10" y="T11"/>
                </a:cxn>
                <a:cxn ang="0">
                  <a:pos x="T12" y="T13"/>
                </a:cxn>
              </a:cxnLst>
              <a:rect l="0" t="0" r="r" b="b"/>
              <a:pathLst>
                <a:path w="165" h="206">
                  <a:moveTo>
                    <a:pt x="13" y="0"/>
                  </a:moveTo>
                  <a:cubicBezTo>
                    <a:pt x="152" y="0"/>
                    <a:pt x="152" y="0"/>
                    <a:pt x="152" y="0"/>
                  </a:cubicBezTo>
                  <a:cubicBezTo>
                    <a:pt x="159" y="0"/>
                    <a:pt x="165" y="5"/>
                    <a:pt x="165" y="11"/>
                  </a:cubicBezTo>
                  <a:cubicBezTo>
                    <a:pt x="165" y="206"/>
                    <a:pt x="165" y="206"/>
                    <a:pt x="165" y="206"/>
                  </a:cubicBezTo>
                  <a:cubicBezTo>
                    <a:pt x="0" y="206"/>
                    <a:pt x="0" y="206"/>
                    <a:pt x="0" y="206"/>
                  </a:cubicBezTo>
                  <a:cubicBezTo>
                    <a:pt x="0" y="11"/>
                    <a:pt x="0" y="11"/>
                    <a:pt x="0" y="11"/>
                  </a:cubicBezTo>
                  <a:cubicBezTo>
                    <a:pt x="0" y="5"/>
                    <a:pt x="6" y="0"/>
                    <a:pt x="13" y="0"/>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41" name="Freeform 12"/>
            <p:cNvSpPr/>
            <p:nvPr/>
          </p:nvSpPr>
          <p:spPr bwMode="auto">
            <a:xfrm>
              <a:off x="-603" y="2293"/>
              <a:ext cx="11" cy="139"/>
            </a:xfrm>
            <a:custGeom>
              <a:avLst/>
              <a:gdLst>
                <a:gd name="T0" fmla="*/ 0 w 11"/>
                <a:gd name="T1" fmla="*/ 0 h 139"/>
                <a:gd name="T2" fmla="*/ 11 w 11"/>
                <a:gd name="T3" fmla="*/ 0 h 139"/>
                <a:gd name="T4" fmla="*/ 11 w 11"/>
                <a:gd name="T5" fmla="*/ 139 h 139"/>
                <a:gd name="T6" fmla="*/ 0 w 11"/>
                <a:gd name="T7" fmla="*/ 139 h 139"/>
                <a:gd name="T8" fmla="*/ 0 w 11"/>
                <a:gd name="T9" fmla="*/ 0 h 139"/>
                <a:gd name="T10" fmla="*/ 0 w 11"/>
                <a:gd name="T11" fmla="*/ 0 h 139"/>
                <a:gd name="T12" fmla="*/ 0 w 11"/>
                <a:gd name="T13" fmla="*/ 0 h 139"/>
                <a:gd name="T14" fmla="*/ 0 w 11"/>
                <a:gd name="T15" fmla="*/ 0 h 1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39">
                  <a:moveTo>
                    <a:pt x="0" y="0"/>
                  </a:moveTo>
                  <a:lnTo>
                    <a:pt x="11" y="0"/>
                  </a:lnTo>
                  <a:lnTo>
                    <a:pt x="11" y="139"/>
                  </a:lnTo>
                  <a:lnTo>
                    <a:pt x="0" y="139"/>
                  </a:lnTo>
                  <a:lnTo>
                    <a:pt x="0" y="0"/>
                  </a:lnTo>
                  <a:lnTo>
                    <a:pt x="0" y="0"/>
                  </a:lnTo>
                  <a:lnTo>
                    <a:pt x="0" y="0"/>
                  </a:lnTo>
                  <a:lnTo>
                    <a:pt x="0" y="0"/>
                  </a:lnTo>
                  <a:close/>
                </a:path>
              </a:pathLst>
            </a:custGeom>
            <a:solidFill>
              <a:srgbClr val="9E9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42" name="Freeform 13"/>
            <p:cNvSpPr/>
            <p:nvPr/>
          </p:nvSpPr>
          <p:spPr bwMode="auto">
            <a:xfrm>
              <a:off x="-1414" y="1437"/>
              <a:ext cx="1030" cy="69"/>
            </a:xfrm>
            <a:custGeom>
              <a:avLst/>
              <a:gdLst>
                <a:gd name="T0" fmla="*/ 0 w 1530"/>
                <a:gd name="T1" fmla="*/ 17 h 103"/>
                <a:gd name="T2" fmla="*/ 17 w 1530"/>
                <a:gd name="T3" fmla="*/ 0 h 103"/>
                <a:gd name="T4" fmla="*/ 1513 w 1530"/>
                <a:gd name="T5" fmla="*/ 0 h 103"/>
                <a:gd name="T6" fmla="*/ 1530 w 1530"/>
                <a:gd name="T7" fmla="*/ 17 h 103"/>
                <a:gd name="T8" fmla="*/ 1530 w 1530"/>
                <a:gd name="T9" fmla="*/ 86 h 103"/>
                <a:gd name="T10" fmla="*/ 1513 w 1530"/>
                <a:gd name="T11" fmla="*/ 103 h 103"/>
                <a:gd name="T12" fmla="*/ 17 w 1530"/>
                <a:gd name="T13" fmla="*/ 103 h 103"/>
                <a:gd name="T14" fmla="*/ 0 w 1530"/>
                <a:gd name="T15" fmla="*/ 86 h 103"/>
                <a:gd name="T16" fmla="*/ 0 w 1530"/>
                <a:gd name="T17" fmla="*/ 1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0" h="103">
                  <a:moveTo>
                    <a:pt x="0" y="17"/>
                  </a:moveTo>
                  <a:cubicBezTo>
                    <a:pt x="0" y="8"/>
                    <a:pt x="8" y="0"/>
                    <a:pt x="17" y="0"/>
                  </a:cubicBezTo>
                  <a:cubicBezTo>
                    <a:pt x="1513" y="0"/>
                    <a:pt x="1513" y="0"/>
                    <a:pt x="1513" y="0"/>
                  </a:cubicBezTo>
                  <a:cubicBezTo>
                    <a:pt x="1522" y="0"/>
                    <a:pt x="1530" y="8"/>
                    <a:pt x="1530" y="17"/>
                  </a:cubicBezTo>
                  <a:cubicBezTo>
                    <a:pt x="1530" y="86"/>
                    <a:pt x="1530" y="86"/>
                    <a:pt x="1530" y="86"/>
                  </a:cubicBezTo>
                  <a:cubicBezTo>
                    <a:pt x="1530" y="95"/>
                    <a:pt x="1522" y="103"/>
                    <a:pt x="1513" y="103"/>
                  </a:cubicBezTo>
                  <a:cubicBezTo>
                    <a:pt x="17" y="103"/>
                    <a:pt x="17" y="103"/>
                    <a:pt x="17" y="103"/>
                  </a:cubicBezTo>
                  <a:cubicBezTo>
                    <a:pt x="8" y="103"/>
                    <a:pt x="0" y="95"/>
                    <a:pt x="0" y="86"/>
                  </a:cubicBezTo>
                  <a:lnTo>
                    <a:pt x="0" y="1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43" name="Freeform 14"/>
            <p:cNvSpPr/>
            <p:nvPr/>
          </p:nvSpPr>
          <p:spPr bwMode="auto">
            <a:xfrm>
              <a:off x="-1379" y="2432"/>
              <a:ext cx="960" cy="46"/>
            </a:xfrm>
            <a:custGeom>
              <a:avLst/>
              <a:gdLst>
                <a:gd name="T0" fmla="*/ 0 w 1426"/>
                <a:gd name="T1" fmla="*/ 12 h 69"/>
                <a:gd name="T2" fmla="*/ 11 w 1426"/>
                <a:gd name="T3" fmla="*/ 0 h 69"/>
                <a:gd name="T4" fmla="*/ 1415 w 1426"/>
                <a:gd name="T5" fmla="*/ 0 h 69"/>
                <a:gd name="T6" fmla="*/ 1426 w 1426"/>
                <a:gd name="T7" fmla="*/ 12 h 69"/>
                <a:gd name="T8" fmla="*/ 1426 w 1426"/>
                <a:gd name="T9" fmla="*/ 58 h 69"/>
                <a:gd name="T10" fmla="*/ 1415 w 1426"/>
                <a:gd name="T11" fmla="*/ 69 h 69"/>
                <a:gd name="T12" fmla="*/ 11 w 1426"/>
                <a:gd name="T13" fmla="*/ 69 h 69"/>
                <a:gd name="T14" fmla="*/ 0 w 1426"/>
                <a:gd name="T15" fmla="*/ 58 h 69"/>
                <a:gd name="T16" fmla="*/ 0 w 1426"/>
                <a:gd name="T17" fmla="*/ 1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6" h="69">
                  <a:moveTo>
                    <a:pt x="0" y="12"/>
                  </a:moveTo>
                  <a:cubicBezTo>
                    <a:pt x="0" y="5"/>
                    <a:pt x="5" y="0"/>
                    <a:pt x="11" y="0"/>
                  </a:cubicBezTo>
                  <a:cubicBezTo>
                    <a:pt x="1415" y="0"/>
                    <a:pt x="1415" y="0"/>
                    <a:pt x="1415" y="0"/>
                  </a:cubicBezTo>
                  <a:cubicBezTo>
                    <a:pt x="1421" y="0"/>
                    <a:pt x="1426" y="5"/>
                    <a:pt x="1426" y="12"/>
                  </a:cubicBezTo>
                  <a:cubicBezTo>
                    <a:pt x="1426" y="58"/>
                    <a:pt x="1426" y="58"/>
                    <a:pt x="1426" y="58"/>
                  </a:cubicBezTo>
                  <a:cubicBezTo>
                    <a:pt x="1426" y="64"/>
                    <a:pt x="1421" y="69"/>
                    <a:pt x="1415" y="69"/>
                  </a:cubicBezTo>
                  <a:cubicBezTo>
                    <a:pt x="11" y="69"/>
                    <a:pt x="11" y="69"/>
                    <a:pt x="11" y="69"/>
                  </a:cubicBezTo>
                  <a:cubicBezTo>
                    <a:pt x="5" y="69"/>
                    <a:pt x="0" y="64"/>
                    <a:pt x="0" y="58"/>
                  </a:cubicBezTo>
                  <a:lnTo>
                    <a:pt x="0" y="1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45" name="Freeform 15"/>
            <p:cNvSpPr/>
            <p:nvPr/>
          </p:nvSpPr>
          <p:spPr bwMode="auto">
            <a:xfrm>
              <a:off x="-1194" y="1736"/>
              <a:ext cx="67" cy="71"/>
            </a:xfrm>
            <a:custGeom>
              <a:avLst/>
              <a:gdLst>
                <a:gd name="T0" fmla="*/ 0 w 100"/>
                <a:gd name="T1" fmla="*/ 92 h 105"/>
                <a:gd name="T2" fmla="*/ 0 w 100"/>
                <a:gd name="T3" fmla="*/ 13 h 105"/>
                <a:gd name="T4" fmla="*/ 17 w 100"/>
                <a:gd name="T5" fmla="*/ 0 h 105"/>
                <a:gd name="T6" fmla="*/ 83 w 100"/>
                <a:gd name="T7" fmla="*/ 0 h 105"/>
                <a:gd name="T8" fmla="*/ 100 w 100"/>
                <a:gd name="T9" fmla="*/ 13 h 105"/>
                <a:gd name="T10" fmla="*/ 100 w 100"/>
                <a:gd name="T11" fmla="*/ 92 h 105"/>
                <a:gd name="T12" fmla="*/ 83 w 100"/>
                <a:gd name="T13" fmla="*/ 105 h 105"/>
                <a:gd name="T14" fmla="*/ 17 w 100"/>
                <a:gd name="T15" fmla="*/ 105 h 105"/>
                <a:gd name="T16" fmla="*/ 0 w 100"/>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05">
                  <a:moveTo>
                    <a:pt x="0" y="92"/>
                  </a:moveTo>
                  <a:cubicBezTo>
                    <a:pt x="0" y="13"/>
                    <a:pt x="0" y="13"/>
                    <a:pt x="0" y="13"/>
                  </a:cubicBezTo>
                  <a:cubicBezTo>
                    <a:pt x="0" y="6"/>
                    <a:pt x="8" y="0"/>
                    <a:pt x="17" y="0"/>
                  </a:cubicBezTo>
                  <a:cubicBezTo>
                    <a:pt x="83" y="0"/>
                    <a:pt x="83" y="0"/>
                    <a:pt x="83" y="0"/>
                  </a:cubicBezTo>
                  <a:cubicBezTo>
                    <a:pt x="92" y="0"/>
                    <a:pt x="100" y="6"/>
                    <a:pt x="100" y="13"/>
                  </a:cubicBezTo>
                  <a:cubicBezTo>
                    <a:pt x="100" y="92"/>
                    <a:pt x="100" y="92"/>
                    <a:pt x="100" y="92"/>
                  </a:cubicBezTo>
                  <a:cubicBezTo>
                    <a:pt x="100" y="99"/>
                    <a:pt x="92" y="105"/>
                    <a:pt x="83" y="105"/>
                  </a:cubicBezTo>
                  <a:cubicBezTo>
                    <a:pt x="17" y="105"/>
                    <a:pt x="17" y="105"/>
                    <a:pt x="17" y="105"/>
                  </a:cubicBezTo>
                  <a:cubicBezTo>
                    <a:pt x="8"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46" name="Freeform 16"/>
            <p:cNvSpPr/>
            <p:nvPr/>
          </p:nvSpPr>
          <p:spPr bwMode="auto">
            <a:xfrm>
              <a:off x="-1280" y="1736"/>
              <a:ext cx="66" cy="71"/>
            </a:xfrm>
            <a:custGeom>
              <a:avLst/>
              <a:gdLst>
                <a:gd name="T0" fmla="*/ 0 w 99"/>
                <a:gd name="T1" fmla="*/ 92 h 105"/>
                <a:gd name="T2" fmla="*/ 0 w 99"/>
                <a:gd name="T3" fmla="*/ 13 h 105"/>
                <a:gd name="T4" fmla="*/ 16 w 99"/>
                <a:gd name="T5" fmla="*/ 0 h 105"/>
                <a:gd name="T6" fmla="*/ 82 w 99"/>
                <a:gd name="T7" fmla="*/ 0 h 105"/>
                <a:gd name="T8" fmla="*/ 99 w 99"/>
                <a:gd name="T9" fmla="*/ 13 h 105"/>
                <a:gd name="T10" fmla="*/ 99 w 99"/>
                <a:gd name="T11" fmla="*/ 92 h 105"/>
                <a:gd name="T12" fmla="*/ 82 w 99"/>
                <a:gd name="T13" fmla="*/ 105 h 105"/>
                <a:gd name="T14" fmla="*/ 16 w 99"/>
                <a:gd name="T15" fmla="*/ 105 h 105"/>
                <a:gd name="T16" fmla="*/ 0 w 99"/>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05">
                  <a:moveTo>
                    <a:pt x="0" y="92"/>
                  </a:moveTo>
                  <a:cubicBezTo>
                    <a:pt x="0" y="13"/>
                    <a:pt x="0" y="13"/>
                    <a:pt x="0" y="13"/>
                  </a:cubicBezTo>
                  <a:cubicBezTo>
                    <a:pt x="0" y="6"/>
                    <a:pt x="7" y="0"/>
                    <a:pt x="16" y="0"/>
                  </a:cubicBezTo>
                  <a:cubicBezTo>
                    <a:pt x="82" y="0"/>
                    <a:pt x="82" y="0"/>
                    <a:pt x="82" y="0"/>
                  </a:cubicBezTo>
                  <a:cubicBezTo>
                    <a:pt x="91" y="0"/>
                    <a:pt x="99" y="6"/>
                    <a:pt x="99" y="13"/>
                  </a:cubicBezTo>
                  <a:cubicBezTo>
                    <a:pt x="99" y="92"/>
                    <a:pt x="99" y="92"/>
                    <a:pt x="99" y="92"/>
                  </a:cubicBezTo>
                  <a:cubicBezTo>
                    <a:pt x="99" y="99"/>
                    <a:pt x="91" y="105"/>
                    <a:pt x="82" y="105"/>
                  </a:cubicBezTo>
                  <a:cubicBezTo>
                    <a:pt x="16" y="105"/>
                    <a:pt x="16" y="105"/>
                    <a:pt x="16" y="105"/>
                  </a:cubicBezTo>
                  <a:cubicBezTo>
                    <a:pt x="7"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47" name="Freeform 17"/>
            <p:cNvSpPr/>
            <p:nvPr/>
          </p:nvSpPr>
          <p:spPr bwMode="auto">
            <a:xfrm>
              <a:off x="-1194" y="1898"/>
              <a:ext cx="67" cy="71"/>
            </a:xfrm>
            <a:custGeom>
              <a:avLst/>
              <a:gdLst>
                <a:gd name="T0" fmla="*/ 0 w 100"/>
                <a:gd name="T1" fmla="*/ 92 h 105"/>
                <a:gd name="T2" fmla="*/ 0 w 100"/>
                <a:gd name="T3" fmla="*/ 12 h 105"/>
                <a:gd name="T4" fmla="*/ 17 w 100"/>
                <a:gd name="T5" fmla="*/ 0 h 105"/>
                <a:gd name="T6" fmla="*/ 83 w 100"/>
                <a:gd name="T7" fmla="*/ 0 h 105"/>
                <a:gd name="T8" fmla="*/ 100 w 100"/>
                <a:gd name="T9" fmla="*/ 12 h 105"/>
                <a:gd name="T10" fmla="*/ 100 w 100"/>
                <a:gd name="T11" fmla="*/ 92 h 105"/>
                <a:gd name="T12" fmla="*/ 83 w 100"/>
                <a:gd name="T13" fmla="*/ 105 h 105"/>
                <a:gd name="T14" fmla="*/ 17 w 100"/>
                <a:gd name="T15" fmla="*/ 105 h 105"/>
                <a:gd name="T16" fmla="*/ 0 w 100"/>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05">
                  <a:moveTo>
                    <a:pt x="0" y="92"/>
                  </a:moveTo>
                  <a:cubicBezTo>
                    <a:pt x="0" y="12"/>
                    <a:pt x="0" y="12"/>
                    <a:pt x="0" y="12"/>
                  </a:cubicBezTo>
                  <a:cubicBezTo>
                    <a:pt x="0" y="5"/>
                    <a:pt x="8" y="0"/>
                    <a:pt x="17" y="0"/>
                  </a:cubicBezTo>
                  <a:cubicBezTo>
                    <a:pt x="83" y="0"/>
                    <a:pt x="83" y="0"/>
                    <a:pt x="83" y="0"/>
                  </a:cubicBezTo>
                  <a:cubicBezTo>
                    <a:pt x="92" y="0"/>
                    <a:pt x="100" y="5"/>
                    <a:pt x="100" y="12"/>
                  </a:cubicBezTo>
                  <a:cubicBezTo>
                    <a:pt x="100" y="92"/>
                    <a:pt x="100" y="92"/>
                    <a:pt x="100" y="92"/>
                  </a:cubicBezTo>
                  <a:cubicBezTo>
                    <a:pt x="100" y="99"/>
                    <a:pt x="92" y="105"/>
                    <a:pt x="83" y="105"/>
                  </a:cubicBezTo>
                  <a:cubicBezTo>
                    <a:pt x="17" y="105"/>
                    <a:pt x="17" y="105"/>
                    <a:pt x="17" y="105"/>
                  </a:cubicBezTo>
                  <a:cubicBezTo>
                    <a:pt x="8"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48" name="Freeform 18"/>
            <p:cNvSpPr/>
            <p:nvPr/>
          </p:nvSpPr>
          <p:spPr bwMode="auto">
            <a:xfrm>
              <a:off x="-1194" y="1816"/>
              <a:ext cx="67" cy="71"/>
            </a:xfrm>
            <a:custGeom>
              <a:avLst/>
              <a:gdLst>
                <a:gd name="T0" fmla="*/ 0 w 100"/>
                <a:gd name="T1" fmla="*/ 92 h 105"/>
                <a:gd name="T2" fmla="*/ 0 w 100"/>
                <a:gd name="T3" fmla="*/ 12 h 105"/>
                <a:gd name="T4" fmla="*/ 17 w 100"/>
                <a:gd name="T5" fmla="*/ 0 h 105"/>
                <a:gd name="T6" fmla="*/ 83 w 100"/>
                <a:gd name="T7" fmla="*/ 0 h 105"/>
                <a:gd name="T8" fmla="*/ 100 w 100"/>
                <a:gd name="T9" fmla="*/ 12 h 105"/>
                <a:gd name="T10" fmla="*/ 100 w 100"/>
                <a:gd name="T11" fmla="*/ 92 h 105"/>
                <a:gd name="T12" fmla="*/ 83 w 100"/>
                <a:gd name="T13" fmla="*/ 105 h 105"/>
                <a:gd name="T14" fmla="*/ 17 w 100"/>
                <a:gd name="T15" fmla="*/ 105 h 105"/>
                <a:gd name="T16" fmla="*/ 0 w 100"/>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05">
                  <a:moveTo>
                    <a:pt x="0" y="92"/>
                  </a:moveTo>
                  <a:cubicBezTo>
                    <a:pt x="0" y="12"/>
                    <a:pt x="0" y="12"/>
                    <a:pt x="0" y="12"/>
                  </a:cubicBezTo>
                  <a:cubicBezTo>
                    <a:pt x="0" y="5"/>
                    <a:pt x="8" y="0"/>
                    <a:pt x="17" y="0"/>
                  </a:cubicBezTo>
                  <a:cubicBezTo>
                    <a:pt x="83" y="0"/>
                    <a:pt x="83" y="0"/>
                    <a:pt x="83" y="0"/>
                  </a:cubicBezTo>
                  <a:cubicBezTo>
                    <a:pt x="92" y="0"/>
                    <a:pt x="100" y="5"/>
                    <a:pt x="100" y="12"/>
                  </a:cubicBezTo>
                  <a:cubicBezTo>
                    <a:pt x="100" y="92"/>
                    <a:pt x="100" y="92"/>
                    <a:pt x="100" y="92"/>
                  </a:cubicBezTo>
                  <a:cubicBezTo>
                    <a:pt x="100" y="99"/>
                    <a:pt x="92" y="105"/>
                    <a:pt x="83" y="105"/>
                  </a:cubicBezTo>
                  <a:cubicBezTo>
                    <a:pt x="17" y="105"/>
                    <a:pt x="17" y="105"/>
                    <a:pt x="17" y="105"/>
                  </a:cubicBezTo>
                  <a:cubicBezTo>
                    <a:pt x="8"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49" name="Freeform 19"/>
            <p:cNvSpPr/>
            <p:nvPr/>
          </p:nvSpPr>
          <p:spPr bwMode="auto">
            <a:xfrm>
              <a:off x="-1280" y="1816"/>
              <a:ext cx="66" cy="71"/>
            </a:xfrm>
            <a:custGeom>
              <a:avLst/>
              <a:gdLst>
                <a:gd name="T0" fmla="*/ 0 w 99"/>
                <a:gd name="T1" fmla="*/ 92 h 105"/>
                <a:gd name="T2" fmla="*/ 0 w 99"/>
                <a:gd name="T3" fmla="*/ 12 h 105"/>
                <a:gd name="T4" fmla="*/ 16 w 99"/>
                <a:gd name="T5" fmla="*/ 0 h 105"/>
                <a:gd name="T6" fmla="*/ 82 w 99"/>
                <a:gd name="T7" fmla="*/ 0 h 105"/>
                <a:gd name="T8" fmla="*/ 99 w 99"/>
                <a:gd name="T9" fmla="*/ 12 h 105"/>
                <a:gd name="T10" fmla="*/ 99 w 99"/>
                <a:gd name="T11" fmla="*/ 92 h 105"/>
                <a:gd name="T12" fmla="*/ 82 w 99"/>
                <a:gd name="T13" fmla="*/ 105 h 105"/>
                <a:gd name="T14" fmla="*/ 16 w 99"/>
                <a:gd name="T15" fmla="*/ 105 h 105"/>
                <a:gd name="T16" fmla="*/ 0 w 99"/>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05">
                  <a:moveTo>
                    <a:pt x="0" y="92"/>
                  </a:moveTo>
                  <a:cubicBezTo>
                    <a:pt x="0" y="12"/>
                    <a:pt x="0" y="12"/>
                    <a:pt x="0" y="12"/>
                  </a:cubicBezTo>
                  <a:cubicBezTo>
                    <a:pt x="0" y="5"/>
                    <a:pt x="7" y="0"/>
                    <a:pt x="16" y="0"/>
                  </a:cubicBezTo>
                  <a:cubicBezTo>
                    <a:pt x="82" y="0"/>
                    <a:pt x="82" y="0"/>
                    <a:pt x="82" y="0"/>
                  </a:cubicBezTo>
                  <a:cubicBezTo>
                    <a:pt x="91" y="0"/>
                    <a:pt x="99" y="5"/>
                    <a:pt x="99" y="12"/>
                  </a:cubicBezTo>
                  <a:cubicBezTo>
                    <a:pt x="99" y="92"/>
                    <a:pt x="99" y="92"/>
                    <a:pt x="99" y="92"/>
                  </a:cubicBezTo>
                  <a:cubicBezTo>
                    <a:pt x="99" y="99"/>
                    <a:pt x="91" y="105"/>
                    <a:pt x="82" y="105"/>
                  </a:cubicBezTo>
                  <a:cubicBezTo>
                    <a:pt x="16" y="105"/>
                    <a:pt x="16" y="105"/>
                    <a:pt x="16" y="105"/>
                  </a:cubicBezTo>
                  <a:cubicBezTo>
                    <a:pt x="7"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50" name="Freeform 20"/>
            <p:cNvSpPr/>
            <p:nvPr/>
          </p:nvSpPr>
          <p:spPr bwMode="auto">
            <a:xfrm>
              <a:off x="-1280" y="1898"/>
              <a:ext cx="66" cy="71"/>
            </a:xfrm>
            <a:custGeom>
              <a:avLst/>
              <a:gdLst>
                <a:gd name="T0" fmla="*/ 0 w 99"/>
                <a:gd name="T1" fmla="*/ 92 h 105"/>
                <a:gd name="T2" fmla="*/ 0 w 99"/>
                <a:gd name="T3" fmla="*/ 12 h 105"/>
                <a:gd name="T4" fmla="*/ 16 w 99"/>
                <a:gd name="T5" fmla="*/ 0 h 105"/>
                <a:gd name="T6" fmla="*/ 82 w 99"/>
                <a:gd name="T7" fmla="*/ 0 h 105"/>
                <a:gd name="T8" fmla="*/ 99 w 99"/>
                <a:gd name="T9" fmla="*/ 12 h 105"/>
                <a:gd name="T10" fmla="*/ 99 w 99"/>
                <a:gd name="T11" fmla="*/ 92 h 105"/>
                <a:gd name="T12" fmla="*/ 82 w 99"/>
                <a:gd name="T13" fmla="*/ 105 h 105"/>
                <a:gd name="T14" fmla="*/ 16 w 99"/>
                <a:gd name="T15" fmla="*/ 105 h 105"/>
                <a:gd name="T16" fmla="*/ 0 w 99"/>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05">
                  <a:moveTo>
                    <a:pt x="0" y="92"/>
                  </a:moveTo>
                  <a:cubicBezTo>
                    <a:pt x="0" y="12"/>
                    <a:pt x="0" y="12"/>
                    <a:pt x="0" y="12"/>
                  </a:cubicBezTo>
                  <a:cubicBezTo>
                    <a:pt x="0" y="5"/>
                    <a:pt x="7" y="0"/>
                    <a:pt x="16" y="0"/>
                  </a:cubicBezTo>
                  <a:cubicBezTo>
                    <a:pt x="82" y="0"/>
                    <a:pt x="82" y="0"/>
                    <a:pt x="82" y="0"/>
                  </a:cubicBezTo>
                  <a:cubicBezTo>
                    <a:pt x="91" y="0"/>
                    <a:pt x="99" y="5"/>
                    <a:pt x="99" y="12"/>
                  </a:cubicBezTo>
                  <a:cubicBezTo>
                    <a:pt x="99" y="92"/>
                    <a:pt x="99" y="92"/>
                    <a:pt x="99" y="92"/>
                  </a:cubicBezTo>
                  <a:cubicBezTo>
                    <a:pt x="99" y="99"/>
                    <a:pt x="91" y="105"/>
                    <a:pt x="82" y="105"/>
                  </a:cubicBezTo>
                  <a:cubicBezTo>
                    <a:pt x="16" y="105"/>
                    <a:pt x="16" y="105"/>
                    <a:pt x="16" y="105"/>
                  </a:cubicBezTo>
                  <a:cubicBezTo>
                    <a:pt x="7"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51" name="Freeform 21"/>
            <p:cNvSpPr/>
            <p:nvPr/>
          </p:nvSpPr>
          <p:spPr bwMode="auto">
            <a:xfrm>
              <a:off x="-1194" y="2012"/>
              <a:ext cx="67" cy="70"/>
            </a:xfrm>
            <a:custGeom>
              <a:avLst/>
              <a:gdLst>
                <a:gd name="T0" fmla="*/ 0 w 100"/>
                <a:gd name="T1" fmla="*/ 93 h 105"/>
                <a:gd name="T2" fmla="*/ 0 w 100"/>
                <a:gd name="T3" fmla="*/ 13 h 105"/>
                <a:gd name="T4" fmla="*/ 17 w 100"/>
                <a:gd name="T5" fmla="*/ 0 h 105"/>
                <a:gd name="T6" fmla="*/ 83 w 100"/>
                <a:gd name="T7" fmla="*/ 0 h 105"/>
                <a:gd name="T8" fmla="*/ 100 w 100"/>
                <a:gd name="T9" fmla="*/ 13 h 105"/>
                <a:gd name="T10" fmla="*/ 100 w 100"/>
                <a:gd name="T11" fmla="*/ 93 h 105"/>
                <a:gd name="T12" fmla="*/ 83 w 100"/>
                <a:gd name="T13" fmla="*/ 105 h 105"/>
                <a:gd name="T14" fmla="*/ 17 w 100"/>
                <a:gd name="T15" fmla="*/ 105 h 105"/>
                <a:gd name="T16" fmla="*/ 0 w 100"/>
                <a:gd name="T17"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05">
                  <a:moveTo>
                    <a:pt x="0" y="93"/>
                  </a:moveTo>
                  <a:cubicBezTo>
                    <a:pt x="0" y="13"/>
                    <a:pt x="0" y="13"/>
                    <a:pt x="0" y="13"/>
                  </a:cubicBezTo>
                  <a:cubicBezTo>
                    <a:pt x="0" y="6"/>
                    <a:pt x="8" y="0"/>
                    <a:pt x="17" y="0"/>
                  </a:cubicBezTo>
                  <a:cubicBezTo>
                    <a:pt x="83" y="0"/>
                    <a:pt x="83" y="0"/>
                    <a:pt x="83" y="0"/>
                  </a:cubicBezTo>
                  <a:cubicBezTo>
                    <a:pt x="92" y="0"/>
                    <a:pt x="100" y="6"/>
                    <a:pt x="100" y="13"/>
                  </a:cubicBezTo>
                  <a:cubicBezTo>
                    <a:pt x="100" y="93"/>
                    <a:pt x="100" y="93"/>
                    <a:pt x="100" y="93"/>
                  </a:cubicBezTo>
                  <a:cubicBezTo>
                    <a:pt x="100" y="100"/>
                    <a:pt x="92" y="105"/>
                    <a:pt x="83" y="105"/>
                  </a:cubicBezTo>
                  <a:cubicBezTo>
                    <a:pt x="17" y="105"/>
                    <a:pt x="17" y="105"/>
                    <a:pt x="17" y="105"/>
                  </a:cubicBezTo>
                  <a:cubicBezTo>
                    <a:pt x="8" y="105"/>
                    <a:pt x="0" y="100"/>
                    <a:pt x="0" y="93"/>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52" name="Freeform 22"/>
            <p:cNvSpPr/>
            <p:nvPr/>
          </p:nvSpPr>
          <p:spPr bwMode="auto">
            <a:xfrm>
              <a:off x="-1280" y="2012"/>
              <a:ext cx="66" cy="70"/>
            </a:xfrm>
            <a:custGeom>
              <a:avLst/>
              <a:gdLst>
                <a:gd name="T0" fmla="*/ 0 w 99"/>
                <a:gd name="T1" fmla="*/ 93 h 105"/>
                <a:gd name="T2" fmla="*/ 0 w 99"/>
                <a:gd name="T3" fmla="*/ 13 h 105"/>
                <a:gd name="T4" fmla="*/ 16 w 99"/>
                <a:gd name="T5" fmla="*/ 0 h 105"/>
                <a:gd name="T6" fmla="*/ 82 w 99"/>
                <a:gd name="T7" fmla="*/ 0 h 105"/>
                <a:gd name="T8" fmla="*/ 99 w 99"/>
                <a:gd name="T9" fmla="*/ 13 h 105"/>
                <a:gd name="T10" fmla="*/ 99 w 99"/>
                <a:gd name="T11" fmla="*/ 93 h 105"/>
                <a:gd name="T12" fmla="*/ 82 w 99"/>
                <a:gd name="T13" fmla="*/ 105 h 105"/>
                <a:gd name="T14" fmla="*/ 16 w 99"/>
                <a:gd name="T15" fmla="*/ 105 h 105"/>
                <a:gd name="T16" fmla="*/ 0 w 99"/>
                <a:gd name="T17"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05">
                  <a:moveTo>
                    <a:pt x="0" y="93"/>
                  </a:moveTo>
                  <a:cubicBezTo>
                    <a:pt x="0" y="13"/>
                    <a:pt x="0" y="13"/>
                    <a:pt x="0" y="13"/>
                  </a:cubicBezTo>
                  <a:cubicBezTo>
                    <a:pt x="0" y="6"/>
                    <a:pt x="7" y="0"/>
                    <a:pt x="16" y="0"/>
                  </a:cubicBezTo>
                  <a:cubicBezTo>
                    <a:pt x="82" y="0"/>
                    <a:pt x="82" y="0"/>
                    <a:pt x="82" y="0"/>
                  </a:cubicBezTo>
                  <a:cubicBezTo>
                    <a:pt x="91" y="0"/>
                    <a:pt x="99" y="6"/>
                    <a:pt x="99" y="13"/>
                  </a:cubicBezTo>
                  <a:cubicBezTo>
                    <a:pt x="99" y="93"/>
                    <a:pt x="99" y="93"/>
                    <a:pt x="99" y="93"/>
                  </a:cubicBezTo>
                  <a:cubicBezTo>
                    <a:pt x="99" y="100"/>
                    <a:pt x="91" y="105"/>
                    <a:pt x="82" y="105"/>
                  </a:cubicBezTo>
                  <a:cubicBezTo>
                    <a:pt x="16" y="105"/>
                    <a:pt x="16" y="105"/>
                    <a:pt x="16" y="105"/>
                  </a:cubicBezTo>
                  <a:cubicBezTo>
                    <a:pt x="7" y="105"/>
                    <a:pt x="0" y="100"/>
                    <a:pt x="0" y="93"/>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53" name="Freeform 23"/>
            <p:cNvSpPr/>
            <p:nvPr/>
          </p:nvSpPr>
          <p:spPr bwMode="auto">
            <a:xfrm>
              <a:off x="-1194" y="2174"/>
              <a:ext cx="67" cy="70"/>
            </a:xfrm>
            <a:custGeom>
              <a:avLst/>
              <a:gdLst>
                <a:gd name="T0" fmla="*/ 0 w 100"/>
                <a:gd name="T1" fmla="*/ 92 h 105"/>
                <a:gd name="T2" fmla="*/ 0 w 100"/>
                <a:gd name="T3" fmla="*/ 12 h 105"/>
                <a:gd name="T4" fmla="*/ 17 w 100"/>
                <a:gd name="T5" fmla="*/ 0 h 105"/>
                <a:gd name="T6" fmla="*/ 83 w 100"/>
                <a:gd name="T7" fmla="*/ 0 h 105"/>
                <a:gd name="T8" fmla="*/ 100 w 100"/>
                <a:gd name="T9" fmla="*/ 12 h 105"/>
                <a:gd name="T10" fmla="*/ 100 w 100"/>
                <a:gd name="T11" fmla="*/ 92 h 105"/>
                <a:gd name="T12" fmla="*/ 83 w 100"/>
                <a:gd name="T13" fmla="*/ 105 h 105"/>
                <a:gd name="T14" fmla="*/ 17 w 100"/>
                <a:gd name="T15" fmla="*/ 105 h 105"/>
                <a:gd name="T16" fmla="*/ 0 w 100"/>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05">
                  <a:moveTo>
                    <a:pt x="0" y="92"/>
                  </a:moveTo>
                  <a:cubicBezTo>
                    <a:pt x="0" y="12"/>
                    <a:pt x="0" y="12"/>
                    <a:pt x="0" y="12"/>
                  </a:cubicBezTo>
                  <a:cubicBezTo>
                    <a:pt x="0" y="5"/>
                    <a:pt x="8" y="0"/>
                    <a:pt x="17" y="0"/>
                  </a:cubicBezTo>
                  <a:cubicBezTo>
                    <a:pt x="83" y="0"/>
                    <a:pt x="83" y="0"/>
                    <a:pt x="83" y="0"/>
                  </a:cubicBezTo>
                  <a:cubicBezTo>
                    <a:pt x="92" y="0"/>
                    <a:pt x="100" y="5"/>
                    <a:pt x="100" y="12"/>
                  </a:cubicBezTo>
                  <a:cubicBezTo>
                    <a:pt x="100" y="92"/>
                    <a:pt x="100" y="92"/>
                    <a:pt x="100" y="92"/>
                  </a:cubicBezTo>
                  <a:cubicBezTo>
                    <a:pt x="100" y="99"/>
                    <a:pt x="92" y="105"/>
                    <a:pt x="83" y="105"/>
                  </a:cubicBezTo>
                  <a:cubicBezTo>
                    <a:pt x="17" y="105"/>
                    <a:pt x="17" y="105"/>
                    <a:pt x="17" y="105"/>
                  </a:cubicBezTo>
                  <a:cubicBezTo>
                    <a:pt x="8"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54" name="Freeform 24"/>
            <p:cNvSpPr/>
            <p:nvPr/>
          </p:nvSpPr>
          <p:spPr bwMode="auto">
            <a:xfrm>
              <a:off x="-1194" y="2092"/>
              <a:ext cx="67" cy="70"/>
            </a:xfrm>
            <a:custGeom>
              <a:avLst/>
              <a:gdLst>
                <a:gd name="T0" fmla="*/ 0 w 100"/>
                <a:gd name="T1" fmla="*/ 92 h 105"/>
                <a:gd name="T2" fmla="*/ 0 w 100"/>
                <a:gd name="T3" fmla="*/ 13 h 105"/>
                <a:gd name="T4" fmla="*/ 17 w 100"/>
                <a:gd name="T5" fmla="*/ 0 h 105"/>
                <a:gd name="T6" fmla="*/ 83 w 100"/>
                <a:gd name="T7" fmla="*/ 0 h 105"/>
                <a:gd name="T8" fmla="*/ 100 w 100"/>
                <a:gd name="T9" fmla="*/ 13 h 105"/>
                <a:gd name="T10" fmla="*/ 100 w 100"/>
                <a:gd name="T11" fmla="*/ 92 h 105"/>
                <a:gd name="T12" fmla="*/ 83 w 100"/>
                <a:gd name="T13" fmla="*/ 105 h 105"/>
                <a:gd name="T14" fmla="*/ 17 w 100"/>
                <a:gd name="T15" fmla="*/ 105 h 105"/>
                <a:gd name="T16" fmla="*/ 0 w 100"/>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05">
                  <a:moveTo>
                    <a:pt x="0" y="92"/>
                  </a:moveTo>
                  <a:cubicBezTo>
                    <a:pt x="0" y="13"/>
                    <a:pt x="0" y="13"/>
                    <a:pt x="0" y="13"/>
                  </a:cubicBezTo>
                  <a:cubicBezTo>
                    <a:pt x="0" y="6"/>
                    <a:pt x="8" y="0"/>
                    <a:pt x="17" y="0"/>
                  </a:cubicBezTo>
                  <a:cubicBezTo>
                    <a:pt x="83" y="0"/>
                    <a:pt x="83" y="0"/>
                    <a:pt x="83" y="0"/>
                  </a:cubicBezTo>
                  <a:cubicBezTo>
                    <a:pt x="92" y="0"/>
                    <a:pt x="100" y="6"/>
                    <a:pt x="100" y="13"/>
                  </a:cubicBezTo>
                  <a:cubicBezTo>
                    <a:pt x="100" y="92"/>
                    <a:pt x="100" y="92"/>
                    <a:pt x="100" y="92"/>
                  </a:cubicBezTo>
                  <a:cubicBezTo>
                    <a:pt x="100" y="99"/>
                    <a:pt x="92" y="105"/>
                    <a:pt x="83" y="105"/>
                  </a:cubicBezTo>
                  <a:cubicBezTo>
                    <a:pt x="17" y="105"/>
                    <a:pt x="17" y="105"/>
                    <a:pt x="17" y="105"/>
                  </a:cubicBezTo>
                  <a:cubicBezTo>
                    <a:pt x="8"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55" name="Freeform 25"/>
            <p:cNvSpPr/>
            <p:nvPr/>
          </p:nvSpPr>
          <p:spPr bwMode="auto">
            <a:xfrm>
              <a:off x="-1280" y="2092"/>
              <a:ext cx="66" cy="70"/>
            </a:xfrm>
            <a:custGeom>
              <a:avLst/>
              <a:gdLst>
                <a:gd name="T0" fmla="*/ 0 w 99"/>
                <a:gd name="T1" fmla="*/ 92 h 105"/>
                <a:gd name="T2" fmla="*/ 0 w 99"/>
                <a:gd name="T3" fmla="*/ 13 h 105"/>
                <a:gd name="T4" fmla="*/ 16 w 99"/>
                <a:gd name="T5" fmla="*/ 0 h 105"/>
                <a:gd name="T6" fmla="*/ 82 w 99"/>
                <a:gd name="T7" fmla="*/ 0 h 105"/>
                <a:gd name="T8" fmla="*/ 99 w 99"/>
                <a:gd name="T9" fmla="*/ 13 h 105"/>
                <a:gd name="T10" fmla="*/ 99 w 99"/>
                <a:gd name="T11" fmla="*/ 92 h 105"/>
                <a:gd name="T12" fmla="*/ 82 w 99"/>
                <a:gd name="T13" fmla="*/ 105 h 105"/>
                <a:gd name="T14" fmla="*/ 16 w 99"/>
                <a:gd name="T15" fmla="*/ 105 h 105"/>
                <a:gd name="T16" fmla="*/ 0 w 99"/>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05">
                  <a:moveTo>
                    <a:pt x="0" y="92"/>
                  </a:moveTo>
                  <a:cubicBezTo>
                    <a:pt x="0" y="13"/>
                    <a:pt x="0" y="13"/>
                    <a:pt x="0" y="13"/>
                  </a:cubicBezTo>
                  <a:cubicBezTo>
                    <a:pt x="0" y="6"/>
                    <a:pt x="7" y="0"/>
                    <a:pt x="16" y="0"/>
                  </a:cubicBezTo>
                  <a:cubicBezTo>
                    <a:pt x="82" y="0"/>
                    <a:pt x="82" y="0"/>
                    <a:pt x="82" y="0"/>
                  </a:cubicBezTo>
                  <a:cubicBezTo>
                    <a:pt x="91" y="0"/>
                    <a:pt x="99" y="6"/>
                    <a:pt x="99" y="13"/>
                  </a:cubicBezTo>
                  <a:cubicBezTo>
                    <a:pt x="99" y="92"/>
                    <a:pt x="99" y="92"/>
                    <a:pt x="99" y="92"/>
                  </a:cubicBezTo>
                  <a:cubicBezTo>
                    <a:pt x="99" y="99"/>
                    <a:pt x="91" y="105"/>
                    <a:pt x="82" y="105"/>
                  </a:cubicBezTo>
                  <a:cubicBezTo>
                    <a:pt x="16" y="105"/>
                    <a:pt x="16" y="105"/>
                    <a:pt x="16" y="105"/>
                  </a:cubicBezTo>
                  <a:cubicBezTo>
                    <a:pt x="7"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0" name="Freeform 26"/>
            <p:cNvSpPr/>
            <p:nvPr/>
          </p:nvSpPr>
          <p:spPr bwMode="auto">
            <a:xfrm>
              <a:off x="-1280" y="2174"/>
              <a:ext cx="66" cy="70"/>
            </a:xfrm>
            <a:custGeom>
              <a:avLst/>
              <a:gdLst>
                <a:gd name="T0" fmla="*/ 0 w 99"/>
                <a:gd name="T1" fmla="*/ 92 h 105"/>
                <a:gd name="T2" fmla="*/ 0 w 99"/>
                <a:gd name="T3" fmla="*/ 12 h 105"/>
                <a:gd name="T4" fmla="*/ 16 w 99"/>
                <a:gd name="T5" fmla="*/ 0 h 105"/>
                <a:gd name="T6" fmla="*/ 82 w 99"/>
                <a:gd name="T7" fmla="*/ 0 h 105"/>
                <a:gd name="T8" fmla="*/ 99 w 99"/>
                <a:gd name="T9" fmla="*/ 12 h 105"/>
                <a:gd name="T10" fmla="*/ 99 w 99"/>
                <a:gd name="T11" fmla="*/ 92 h 105"/>
                <a:gd name="T12" fmla="*/ 82 w 99"/>
                <a:gd name="T13" fmla="*/ 105 h 105"/>
                <a:gd name="T14" fmla="*/ 16 w 99"/>
                <a:gd name="T15" fmla="*/ 105 h 105"/>
                <a:gd name="T16" fmla="*/ 0 w 99"/>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05">
                  <a:moveTo>
                    <a:pt x="0" y="92"/>
                  </a:moveTo>
                  <a:cubicBezTo>
                    <a:pt x="0" y="12"/>
                    <a:pt x="0" y="12"/>
                    <a:pt x="0" y="12"/>
                  </a:cubicBezTo>
                  <a:cubicBezTo>
                    <a:pt x="0" y="5"/>
                    <a:pt x="7" y="0"/>
                    <a:pt x="16" y="0"/>
                  </a:cubicBezTo>
                  <a:cubicBezTo>
                    <a:pt x="82" y="0"/>
                    <a:pt x="82" y="0"/>
                    <a:pt x="82" y="0"/>
                  </a:cubicBezTo>
                  <a:cubicBezTo>
                    <a:pt x="91" y="0"/>
                    <a:pt x="99" y="5"/>
                    <a:pt x="99" y="12"/>
                  </a:cubicBezTo>
                  <a:cubicBezTo>
                    <a:pt x="99" y="92"/>
                    <a:pt x="99" y="92"/>
                    <a:pt x="99" y="92"/>
                  </a:cubicBezTo>
                  <a:cubicBezTo>
                    <a:pt x="99" y="99"/>
                    <a:pt x="91" y="105"/>
                    <a:pt x="82" y="105"/>
                  </a:cubicBezTo>
                  <a:cubicBezTo>
                    <a:pt x="16" y="105"/>
                    <a:pt x="16" y="105"/>
                    <a:pt x="16" y="105"/>
                  </a:cubicBezTo>
                  <a:cubicBezTo>
                    <a:pt x="7"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1" name="Freeform 27"/>
            <p:cNvSpPr/>
            <p:nvPr/>
          </p:nvSpPr>
          <p:spPr bwMode="auto">
            <a:xfrm>
              <a:off x="-588" y="1736"/>
              <a:ext cx="68" cy="71"/>
            </a:xfrm>
            <a:custGeom>
              <a:avLst/>
              <a:gdLst>
                <a:gd name="T0" fmla="*/ 0 w 100"/>
                <a:gd name="T1" fmla="*/ 92 h 105"/>
                <a:gd name="T2" fmla="*/ 0 w 100"/>
                <a:gd name="T3" fmla="*/ 13 h 105"/>
                <a:gd name="T4" fmla="*/ 17 w 100"/>
                <a:gd name="T5" fmla="*/ 0 h 105"/>
                <a:gd name="T6" fmla="*/ 83 w 100"/>
                <a:gd name="T7" fmla="*/ 0 h 105"/>
                <a:gd name="T8" fmla="*/ 100 w 100"/>
                <a:gd name="T9" fmla="*/ 13 h 105"/>
                <a:gd name="T10" fmla="*/ 100 w 100"/>
                <a:gd name="T11" fmla="*/ 92 h 105"/>
                <a:gd name="T12" fmla="*/ 83 w 100"/>
                <a:gd name="T13" fmla="*/ 105 h 105"/>
                <a:gd name="T14" fmla="*/ 17 w 100"/>
                <a:gd name="T15" fmla="*/ 105 h 105"/>
                <a:gd name="T16" fmla="*/ 0 w 100"/>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05">
                  <a:moveTo>
                    <a:pt x="0" y="92"/>
                  </a:moveTo>
                  <a:cubicBezTo>
                    <a:pt x="0" y="13"/>
                    <a:pt x="0" y="13"/>
                    <a:pt x="0" y="13"/>
                  </a:cubicBezTo>
                  <a:cubicBezTo>
                    <a:pt x="0" y="6"/>
                    <a:pt x="8" y="0"/>
                    <a:pt x="17" y="0"/>
                  </a:cubicBezTo>
                  <a:cubicBezTo>
                    <a:pt x="83" y="0"/>
                    <a:pt x="83" y="0"/>
                    <a:pt x="83" y="0"/>
                  </a:cubicBezTo>
                  <a:cubicBezTo>
                    <a:pt x="92" y="0"/>
                    <a:pt x="100" y="6"/>
                    <a:pt x="100" y="13"/>
                  </a:cubicBezTo>
                  <a:cubicBezTo>
                    <a:pt x="100" y="92"/>
                    <a:pt x="100" y="92"/>
                    <a:pt x="100" y="92"/>
                  </a:cubicBezTo>
                  <a:cubicBezTo>
                    <a:pt x="100" y="99"/>
                    <a:pt x="92" y="105"/>
                    <a:pt x="83" y="105"/>
                  </a:cubicBezTo>
                  <a:cubicBezTo>
                    <a:pt x="17" y="105"/>
                    <a:pt x="17" y="105"/>
                    <a:pt x="17" y="105"/>
                  </a:cubicBezTo>
                  <a:cubicBezTo>
                    <a:pt x="8"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2" name="Freeform 28"/>
            <p:cNvSpPr/>
            <p:nvPr/>
          </p:nvSpPr>
          <p:spPr bwMode="auto">
            <a:xfrm>
              <a:off x="-674" y="1736"/>
              <a:ext cx="67" cy="71"/>
            </a:xfrm>
            <a:custGeom>
              <a:avLst/>
              <a:gdLst>
                <a:gd name="T0" fmla="*/ 0 w 99"/>
                <a:gd name="T1" fmla="*/ 92 h 105"/>
                <a:gd name="T2" fmla="*/ 0 w 99"/>
                <a:gd name="T3" fmla="*/ 13 h 105"/>
                <a:gd name="T4" fmla="*/ 16 w 99"/>
                <a:gd name="T5" fmla="*/ 0 h 105"/>
                <a:gd name="T6" fmla="*/ 82 w 99"/>
                <a:gd name="T7" fmla="*/ 0 h 105"/>
                <a:gd name="T8" fmla="*/ 99 w 99"/>
                <a:gd name="T9" fmla="*/ 13 h 105"/>
                <a:gd name="T10" fmla="*/ 99 w 99"/>
                <a:gd name="T11" fmla="*/ 92 h 105"/>
                <a:gd name="T12" fmla="*/ 82 w 99"/>
                <a:gd name="T13" fmla="*/ 105 h 105"/>
                <a:gd name="T14" fmla="*/ 16 w 99"/>
                <a:gd name="T15" fmla="*/ 105 h 105"/>
                <a:gd name="T16" fmla="*/ 0 w 99"/>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05">
                  <a:moveTo>
                    <a:pt x="0" y="92"/>
                  </a:moveTo>
                  <a:cubicBezTo>
                    <a:pt x="0" y="13"/>
                    <a:pt x="0" y="13"/>
                    <a:pt x="0" y="13"/>
                  </a:cubicBezTo>
                  <a:cubicBezTo>
                    <a:pt x="0" y="6"/>
                    <a:pt x="7" y="0"/>
                    <a:pt x="16" y="0"/>
                  </a:cubicBezTo>
                  <a:cubicBezTo>
                    <a:pt x="82" y="0"/>
                    <a:pt x="82" y="0"/>
                    <a:pt x="82" y="0"/>
                  </a:cubicBezTo>
                  <a:cubicBezTo>
                    <a:pt x="91" y="0"/>
                    <a:pt x="99" y="6"/>
                    <a:pt x="99" y="13"/>
                  </a:cubicBezTo>
                  <a:cubicBezTo>
                    <a:pt x="99" y="92"/>
                    <a:pt x="99" y="92"/>
                    <a:pt x="99" y="92"/>
                  </a:cubicBezTo>
                  <a:cubicBezTo>
                    <a:pt x="99" y="99"/>
                    <a:pt x="91" y="105"/>
                    <a:pt x="82" y="105"/>
                  </a:cubicBezTo>
                  <a:cubicBezTo>
                    <a:pt x="16" y="105"/>
                    <a:pt x="16" y="105"/>
                    <a:pt x="16" y="105"/>
                  </a:cubicBezTo>
                  <a:cubicBezTo>
                    <a:pt x="7"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3" name="Freeform 29"/>
            <p:cNvSpPr/>
            <p:nvPr/>
          </p:nvSpPr>
          <p:spPr bwMode="auto">
            <a:xfrm>
              <a:off x="-588" y="1898"/>
              <a:ext cx="68" cy="71"/>
            </a:xfrm>
            <a:custGeom>
              <a:avLst/>
              <a:gdLst>
                <a:gd name="T0" fmla="*/ 0 w 100"/>
                <a:gd name="T1" fmla="*/ 92 h 105"/>
                <a:gd name="T2" fmla="*/ 0 w 100"/>
                <a:gd name="T3" fmla="*/ 12 h 105"/>
                <a:gd name="T4" fmla="*/ 17 w 100"/>
                <a:gd name="T5" fmla="*/ 0 h 105"/>
                <a:gd name="T6" fmla="*/ 83 w 100"/>
                <a:gd name="T7" fmla="*/ 0 h 105"/>
                <a:gd name="T8" fmla="*/ 100 w 100"/>
                <a:gd name="T9" fmla="*/ 12 h 105"/>
                <a:gd name="T10" fmla="*/ 100 w 100"/>
                <a:gd name="T11" fmla="*/ 92 h 105"/>
                <a:gd name="T12" fmla="*/ 83 w 100"/>
                <a:gd name="T13" fmla="*/ 105 h 105"/>
                <a:gd name="T14" fmla="*/ 17 w 100"/>
                <a:gd name="T15" fmla="*/ 105 h 105"/>
                <a:gd name="T16" fmla="*/ 0 w 100"/>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05">
                  <a:moveTo>
                    <a:pt x="0" y="92"/>
                  </a:moveTo>
                  <a:cubicBezTo>
                    <a:pt x="0" y="12"/>
                    <a:pt x="0" y="12"/>
                    <a:pt x="0" y="12"/>
                  </a:cubicBezTo>
                  <a:cubicBezTo>
                    <a:pt x="0" y="5"/>
                    <a:pt x="8" y="0"/>
                    <a:pt x="17" y="0"/>
                  </a:cubicBezTo>
                  <a:cubicBezTo>
                    <a:pt x="83" y="0"/>
                    <a:pt x="83" y="0"/>
                    <a:pt x="83" y="0"/>
                  </a:cubicBezTo>
                  <a:cubicBezTo>
                    <a:pt x="92" y="0"/>
                    <a:pt x="100" y="5"/>
                    <a:pt x="100" y="12"/>
                  </a:cubicBezTo>
                  <a:cubicBezTo>
                    <a:pt x="100" y="92"/>
                    <a:pt x="100" y="92"/>
                    <a:pt x="100" y="92"/>
                  </a:cubicBezTo>
                  <a:cubicBezTo>
                    <a:pt x="100" y="99"/>
                    <a:pt x="92" y="105"/>
                    <a:pt x="83" y="105"/>
                  </a:cubicBezTo>
                  <a:cubicBezTo>
                    <a:pt x="17" y="105"/>
                    <a:pt x="17" y="105"/>
                    <a:pt x="17" y="105"/>
                  </a:cubicBezTo>
                  <a:cubicBezTo>
                    <a:pt x="8"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5" name="Freeform 30"/>
            <p:cNvSpPr/>
            <p:nvPr/>
          </p:nvSpPr>
          <p:spPr bwMode="auto">
            <a:xfrm>
              <a:off x="-588" y="1816"/>
              <a:ext cx="68" cy="71"/>
            </a:xfrm>
            <a:custGeom>
              <a:avLst/>
              <a:gdLst>
                <a:gd name="T0" fmla="*/ 0 w 100"/>
                <a:gd name="T1" fmla="*/ 92 h 105"/>
                <a:gd name="T2" fmla="*/ 0 w 100"/>
                <a:gd name="T3" fmla="*/ 12 h 105"/>
                <a:gd name="T4" fmla="*/ 17 w 100"/>
                <a:gd name="T5" fmla="*/ 0 h 105"/>
                <a:gd name="T6" fmla="*/ 83 w 100"/>
                <a:gd name="T7" fmla="*/ 0 h 105"/>
                <a:gd name="T8" fmla="*/ 100 w 100"/>
                <a:gd name="T9" fmla="*/ 12 h 105"/>
                <a:gd name="T10" fmla="*/ 100 w 100"/>
                <a:gd name="T11" fmla="*/ 92 h 105"/>
                <a:gd name="T12" fmla="*/ 83 w 100"/>
                <a:gd name="T13" fmla="*/ 105 h 105"/>
                <a:gd name="T14" fmla="*/ 17 w 100"/>
                <a:gd name="T15" fmla="*/ 105 h 105"/>
                <a:gd name="T16" fmla="*/ 0 w 100"/>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05">
                  <a:moveTo>
                    <a:pt x="0" y="92"/>
                  </a:moveTo>
                  <a:cubicBezTo>
                    <a:pt x="0" y="12"/>
                    <a:pt x="0" y="12"/>
                    <a:pt x="0" y="12"/>
                  </a:cubicBezTo>
                  <a:cubicBezTo>
                    <a:pt x="0" y="5"/>
                    <a:pt x="8" y="0"/>
                    <a:pt x="17" y="0"/>
                  </a:cubicBezTo>
                  <a:cubicBezTo>
                    <a:pt x="83" y="0"/>
                    <a:pt x="83" y="0"/>
                    <a:pt x="83" y="0"/>
                  </a:cubicBezTo>
                  <a:cubicBezTo>
                    <a:pt x="92" y="0"/>
                    <a:pt x="100" y="5"/>
                    <a:pt x="100" y="12"/>
                  </a:cubicBezTo>
                  <a:cubicBezTo>
                    <a:pt x="100" y="92"/>
                    <a:pt x="100" y="92"/>
                    <a:pt x="100" y="92"/>
                  </a:cubicBezTo>
                  <a:cubicBezTo>
                    <a:pt x="100" y="99"/>
                    <a:pt x="92" y="105"/>
                    <a:pt x="83" y="105"/>
                  </a:cubicBezTo>
                  <a:cubicBezTo>
                    <a:pt x="17" y="105"/>
                    <a:pt x="17" y="105"/>
                    <a:pt x="17" y="105"/>
                  </a:cubicBezTo>
                  <a:cubicBezTo>
                    <a:pt x="8"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0" name="Freeform 31"/>
            <p:cNvSpPr/>
            <p:nvPr/>
          </p:nvSpPr>
          <p:spPr bwMode="auto">
            <a:xfrm>
              <a:off x="-674" y="1816"/>
              <a:ext cx="67" cy="71"/>
            </a:xfrm>
            <a:custGeom>
              <a:avLst/>
              <a:gdLst>
                <a:gd name="T0" fmla="*/ 0 w 99"/>
                <a:gd name="T1" fmla="*/ 92 h 105"/>
                <a:gd name="T2" fmla="*/ 0 w 99"/>
                <a:gd name="T3" fmla="*/ 12 h 105"/>
                <a:gd name="T4" fmla="*/ 16 w 99"/>
                <a:gd name="T5" fmla="*/ 0 h 105"/>
                <a:gd name="T6" fmla="*/ 82 w 99"/>
                <a:gd name="T7" fmla="*/ 0 h 105"/>
                <a:gd name="T8" fmla="*/ 99 w 99"/>
                <a:gd name="T9" fmla="*/ 12 h 105"/>
                <a:gd name="T10" fmla="*/ 99 w 99"/>
                <a:gd name="T11" fmla="*/ 92 h 105"/>
                <a:gd name="T12" fmla="*/ 82 w 99"/>
                <a:gd name="T13" fmla="*/ 105 h 105"/>
                <a:gd name="T14" fmla="*/ 16 w 99"/>
                <a:gd name="T15" fmla="*/ 105 h 105"/>
                <a:gd name="T16" fmla="*/ 0 w 99"/>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05">
                  <a:moveTo>
                    <a:pt x="0" y="92"/>
                  </a:moveTo>
                  <a:cubicBezTo>
                    <a:pt x="0" y="12"/>
                    <a:pt x="0" y="12"/>
                    <a:pt x="0" y="12"/>
                  </a:cubicBezTo>
                  <a:cubicBezTo>
                    <a:pt x="0" y="5"/>
                    <a:pt x="7" y="0"/>
                    <a:pt x="16" y="0"/>
                  </a:cubicBezTo>
                  <a:cubicBezTo>
                    <a:pt x="82" y="0"/>
                    <a:pt x="82" y="0"/>
                    <a:pt x="82" y="0"/>
                  </a:cubicBezTo>
                  <a:cubicBezTo>
                    <a:pt x="91" y="0"/>
                    <a:pt x="99" y="5"/>
                    <a:pt x="99" y="12"/>
                  </a:cubicBezTo>
                  <a:cubicBezTo>
                    <a:pt x="99" y="92"/>
                    <a:pt x="99" y="92"/>
                    <a:pt x="99" y="92"/>
                  </a:cubicBezTo>
                  <a:cubicBezTo>
                    <a:pt x="99" y="99"/>
                    <a:pt x="91" y="105"/>
                    <a:pt x="82" y="105"/>
                  </a:cubicBezTo>
                  <a:cubicBezTo>
                    <a:pt x="16" y="105"/>
                    <a:pt x="16" y="105"/>
                    <a:pt x="16" y="105"/>
                  </a:cubicBezTo>
                  <a:cubicBezTo>
                    <a:pt x="7"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1" name="Freeform 32"/>
            <p:cNvSpPr/>
            <p:nvPr/>
          </p:nvSpPr>
          <p:spPr bwMode="auto">
            <a:xfrm>
              <a:off x="-674" y="1898"/>
              <a:ext cx="67" cy="71"/>
            </a:xfrm>
            <a:custGeom>
              <a:avLst/>
              <a:gdLst>
                <a:gd name="T0" fmla="*/ 0 w 99"/>
                <a:gd name="T1" fmla="*/ 92 h 105"/>
                <a:gd name="T2" fmla="*/ 0 w 99"/>
                <a:gd name="T3" fmla="*/ 12 h 105"/>
                <a:gd name="T4" fmla="*/ 16 w 99"/>
                <a:gd name="T5" fmla="*/ 0 h 105"/>
                <a:gd name="T6" fmla="*/ 82 w 99"/>
                <a:gd name="T7" fmla="*/ 0 h 105"/>
                <a:gd name="T8" fmla="*/ 99 w 99"/>
                <a:gd name="T9" fmla="*/ 12 h 105"/>
                <a:gd name="T10" fmla="*/ 99 w 99"/>
                <a:gd name="T11" fmla="*/ 92 h 105"/>
                <a:gd name="T12" fmla="*/ 82 w 99"/>
                <a:gd name="T13" fmla="*/ 105 h 105"/>
                <a:gd name="T14" fmla="*/ 16 w 99"/>
                <a:gd name="T15" fmla="*/ 105 h 105"/>
                <a:gd name="T16" fmla="*/ 0 w 99"/>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05">
                  <a:moveTo>
                    <a:pt x="0" y="92"/>
                  </a:moveTo>
                  <a:cubicBezTo>
                    <a:pt x="0" y="12"/>
                    <a:pt x="0" y="12"/>
                    <a:pt x="0" y="12"/>
                  </a:cubicBezTo>
                  <a:cubicBezTo>
                    <a:pt x="0" y="5"/>
                    <a:pt x="7" y="0"/>
                    <a:pt x="16" y="0"/>
                  </a:cubicBezTo>
                  <a:cubicBezTo>
                    <a:pt x="82" y="0"/>
                    <a:pt x="82" y="0"/>
                    <a:pt x="82" y="0"/>
                  </a:cubicBezTo>
                  <a:cubicBezTo>
                    <a:pt x="91" y="0"/>
                    <a:pt x="99" y="5"/>
                    <a:pt x="99" y="12"/>
                  </a:cubicBezTo>
                  <a:cubicBezTo>
                    <a:pt x="99" y="92"/>
                    <a:pt x="99" y="92"/>
                    <a:pt x="99" y="92"/>
                  </a:cubicBezTo>
                  <a:cubicBezTo>
                    <a:pt x="99" y="99"/>
                    <a:pt x="91" y="105"/>
                    <a:pt x="82" y="105"/>
                  </a:cubicBezTo>
                  <a:cubicBezTo>
                    <a:pt x="16" y="105"/>
                    <a:pt x="16" y="105"/>
                    <a:pt x="16" y="105"/>
                  </a:cubicBezTo>
                  <a:cubicBezTo>
                    <a:pt x="7"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2" name="Freeform 33"/>
            <p:cNvSpPr/>
            <p:nvPr/>
          </p:nvSpPr>
          <p:spPr bwMode="auto">
            <a:xfrm>
              <a:off x="-588" y="2012"/>
              <a:ext cx="68" cy="70"/>
            </a:xfrm>
            <a:custGeom>
              <a:avLst/>
              <a:gdLst>
                <a:gd name="T0" fmla="*/ 0 w 100"/>
                <a:gd name="T1" fmla="*/ 93 h 105"/>
                <a:gd name="T2" fmla="*/ 0 w 100"/>
                <a:gd name="T3" fmla="*/ 13 h 105"/>
                <a:gd name="T4" fmla="*/ 17 w 100"/>
                <a:gd name="T5" fmla="*/ 0 h 105"/>
                <a:gd name="T6" fmla="*/ 83 w 100"/>
                <a:gd name="T7" fmla="*/ 0 h 105"/>
                <a:gd name="T8" fmla="*/ 100 w 100"/>
                <a:gd name="T9" fmla="*/ 13 h 105"/>
                <a:gd name="T10" fmla="*/ 100 w 100"/>
                <a:gd name="T11" fmla="*/ 93 h 105"/>
                <a:gd name="T12" fmla="*/ 83 w 100"/>
                <a:gd name="T13" fmla="*/ 105 h 105"/>
                <a:gd name="T14" fmla="*/ 17 w 100"/>
                <a:gd name="T15" fmla="*/ 105 h 105"/>
                <a:gd name="T16" fmla="*/ 0 w 100"/>
                <a:gd name="T17"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05">
                  <a:moveTo>
                    <a:pt x="0" y="93"/>
                  </a:moveTo>
                  <a:cubicBezTo>
                    <a:pt x="0" y="13"/>
                    <a:pt x="0" y="13"/>
                    <a:pt x="0" y="13"/>
                  </a:cubicBezTo>
                  <a:cubicBezTo>
                    <a:pt x="0" y="6"/>
                    <a:pt x="8" y="0"/>
                    <a:pt x="17" y="0"/>
                  </a:cubicBezTo>
                  <a:cubicBezTo>
                    <a:pt x="83" y="0"/>
                    <a:pt x="83" y="0"/>
                    <a:pt x="83" y="0"/>
                  </a:cubicBezTo>
                  <a:cubicBezTo>
                    <a:pt x="92" y="0"/>
                    <a:pt x="100" y="6"/>
                    <a:pt x="100" y="13"/>
                  </a:cubicBezTo>
                  <a:cubicBezTo>
                    <a:pt x="100" y="93"/>
                    <a:pt x="100" y="93"/>
                    <a:pt x="100" y="93"/>
                  </a:cubicBezTo>
                  <a:cubicBezTo>
                    <a:pt x="100" y="100"/>
                    <a:pt x="92" y="105"/>
                    <a:pt x="83" y="105"/>
                  </a:cubicBezTo>
                  <a:cubicBezTo>
                    <a:pt x="17" y="105"/>
                    <a:pt x="17" y="105"/>
                    <a:pt x="17" y="105"/>
                  </a:cubicBezTo>
                  <a:cubicBezTo>
                    <a:pt x="8" y="105"/>
                    <a:pt x="0" y="100"/>
                    <a:pt x="0" y="93"/>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56" name="Freeform 34"/>
            <p:cNvSpPr/>
            <p:nvPr/>
          </p:nvSpPr>
          <p:spPr bwMode="auto">
            <a:xfrm>
              <a:off x="-674" y="2012"/>
              <a:ext cx="67" cy="70"/>
            </a:xfrm>
            <a:custGeom>
              <a:avLst/>
              <a:gdLst>
                <a:gd name="T0" fmla="*/ 0 w 99"/>
                <a:gd name="T1" fmla="*/ 93 h 105"/>
                <a:gd name="T2" fmla="*/ 0 w 99"/>
                <a:gd name="T3" fmla="*/ 13 h 105"/>
                <a:gd name="T4" fmla="*/ 16 w 99"/>
                <a:gd name="T5" fmla="*/ 0 h 105"/>
                <a:gd name="T6" fmla="*/ 82 w 99"/>
                <a:gd name="T7" fmla="*/ 0 h 105"/>
                <a:gd name="T8" fmla="*/ 99 w 99"/>
                <a:gd name="T9" fmla="*/ 13 h 105"/>
                <a:gd name="T10" fmla="*/ 99 w 99"/>
                <a:gd name="T11" fmla="*/ 93 h 105"/>
                <a:gd name="T12" fmla="*/ 82 w 99"/>
                <a:gd name="T13" fmla="*/ 105 h 105"/>
                <a:gd name="T14" fmla="*/ 16 w 99"/>
                <a:gd name="T15" fmla="*/ 105 h 105"/>
                <a:gd name="T16" fmla="*/ 0 w 99"/>
                <a:gd name="T17"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05">
                  <a:moveTo>
                    <a:pt x="0" y="93"/>
                  </a:moveTo>
                  <a:cubicBezTo>
                    <a:pt x="0" y="13"/>
                    <a:pt x="0" y="13"/>
                    <a:pt x="0" y="13"/>
                  </a:cubicBezTo>
                  <a:cubicBezTo>
                    <a:pt x="0" y="6"/>
                    <a:pt x="7" y="0"/>
                    <a:pt x="16" y="0"/>
                  </a:cubicBezTo>
                  <a:cubicBezTo>
                    <a:pt x="82" y="0"/>
                    <a:pt x="82" y="0"/>
                    <a:pt x="82" y="0"/>
                  </a:cubicBezTo>
                  <a:cubicBezTo>
                    <a:pt x="91" y="0"/>
                    <a:pt x="99" y="6"/>
                    <a:pt x="99" y="13"/>
                  </a:cubicBezTo>
                  <a:cubicBezTo>
                    <a:pt x="99" y="93"/>
                    <a:pt x="99" y="93"/>
                    <a:pt x="99" y="93"/>
                  </a:cubicBezTo>
                  <a:cubicBezTo>
                    <a:pt x="99" y="100"/>
                    <a:pt x="91" y="105"/>
                    <a:pt x="82" y="105"/>
                  </a:cubicBezTo>
                  <a:cubicBezTo>
                    <a:pt x="16" y="105"/>
                    <a:pt x="16" y="105"/>
                    <a:pt x="16" y="105"/>
                  </a:cubicBezTo>
                  <a:cubicBezTo>
                    <a:pt x="7" y="105"/>
                    <a:pt x="0" y="100"/>
                    <a:pt x="0" y="93"/>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57" name="Freeform 35"/>
            <p:cNvSpPr/>
            <p:nvPr/>
          </p:nvSpPr>
          <p:spPr bwMode="auto">
            <a:xfrm>
              <a:off x="-588" y="2174"/>
              <a:ext cx="68" cy="70"/>
            </a:xfrm>
            <a:custGeom>
              <a:avLst/>
              <a:gdLst>
                <a:gd name="T0" fmla="*/ 0 w 100"/>
                <a:gd name="T1" fmla="*/ 92 h 105"/>
                <a:gd name="T2" fmla="*/ 0 w 100"/>
                <a:gd name="T3" fmla="*/ 12 h 105"/>
                <a:gd name="T4" fmla="*/ 17 w 100"/>
                <a:gd name="T5" fmla="*/ 0 h 105"/>
                <a:gd name="T6" fmla="*/ 83 w 100"/>
                <a:gd name="T7" fmla="*/ 0 h 105"/>
                <a:gd name="T8" fmla="*/ 100 w 100"/>
                <a:gd name="T9" fmla="*/ 12 h 105"/>
                <a:gd name="T10" fmla="*/ 100 w 100"/>
                <a:gd name="T11" fmla="*/ 92 h 105"/>
                <a:gd name="T12" fmla="*/ 83 w 100"/>
                <a:gd name="T13" fmla="*/ 105 h 105"/>
                <a:gd name="T14" fmla="*/ 17 w 100"/>
                <a:gd name="T15" fmla="*/ 105 h 105"/>
                <a:gd name="T16" fmla="*/ 0 w 100"/>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05">
                  <a:moveTo>
                    <a:pt x="0" y="92"/>
                  </a:moveTo>
                  <a:cubicBezTo>
                    <a:pt x="0" y="12"/>
                    <a:pt x="0" y="12"/>
                    <a:pt x="0" y="12"/>
                  </a:cubicBezTo>
                  <a:cubicBezTo>
                    <a:pt x="0" y="5"/>
                    <a:pt x="8" y="0"/>
                    <a:pt x="17" y="0"/>
                  </a:cubicBezTo>
                  <a:cubicBezTo>
                    <a:pt x="83" y="0"/>
                    <a:pt x="83" y="0"/>
                    <a:pt x="83" y="0"/>
                  </a:cubicBezTo>
                  <a:cubicBezTo>
                    <a:pt x="92" y="0"/>
                    <a:pt x="100" y="5"/>
                    <a:pt x="100" y="12"/>
                  </a:cubicBezTo>
                  <a:cubicBezTo>
                    <a:pt x="100" y="92"/>
                    <a:pt x="100" y="92"/>
                    <a:pt x="100" y="92"/>
                  </a:cubicBezTo>
                  <a:cubicBezTo>
                    <a:pt x="100" y="99"/>
                    <a:pt x="92" y="105"/>
                    <a:pt x="83" y="105"/>
                  </a:cubicBezTo>
                  <a:cubicBezTo>
                    <a:pt x="17" y="105"/>
                    <a:pt x="17" y="105"/>
                    <a:pt x="17" y="105"/>
                  </a:cubicBezTo>
                  <a:cubicBezTo>
                    <a:pt x="8"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58" name="Freeform 36"/>
            <p:cNvSpPr/>
            <p:nvPr/>
          </p:nvSpPr>
          <p:spPr bwMode="auto">
            <a:xfrm>
              <a:off x="-588" y="2092"/>
              <a:ext cx="68" cy="70"/>
            </a:xfrm>
            <a:custGeom>
              <a:avLst/>
              <a:gdLst>
                <a:gd name="T0" fmla="*/ 0 w 100"/>
                <a:gd name="T1" fmla="*/ 92 h 105"/>
                <a:gd name="T2" fmla="*/ 0 w 100"/>
                <a:gd name="T3" fmla="*/ 13 h 105"/>
                <a:gd name="T4" fmla="*/ 17 w 100"/>
                <a:gd name="T5" fmla="*/ 0 h 105"/>
                <a:gd name="T6" fmla="*/ 83 w 100"/>
                <a:gd name="T7" fmla="*/ 0 h 105"/>
                <a:gd name="T8" fmla="*/ 100 w 100"/>
                <a:gd name="T9" fmla="*/ 13 h 105"/>
                <a:gd name="T10" fmla="*/ 100 w 100"/>
                <a:gd name="T11" fmla="*/ 92 h 105"/>
                <a:gd name="T12" fmla="*/ 83 w 100"/>
                <a:gd name="T13" fmla="*/ 105 h 105"/>
                <a:gd name="T14" fmla="*/ 17 w 100"/>
                <a:gd name="T15" fmla="*/ 105 h 105"/>
                <a:gd name="T16" fmla="*/ 0 w 100"/>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05">
                  <a:moveTo>
                    <a:pt x="0" y="92"/>
                  </a:moveTo>
                  <a:cubicBezTo>
                    <a:pt x="0" y="13"/>
                    <a:pt x="0" y="13"/>
                    <a:pt x="0" y="13"/>
                  </a:cubicBezTo>
                  <a:cubicBezTo>
                    <a:pt x="0" y="6"/>
                    <a:pt x="8" y="0"/>
                    <a:pt x="17" y="0"/>
                  </a:cubicBezTo>
                  <a:cubicBezTo>
                    <a:pt x="83" y="0"/>
                    <a:pt x="83" y="0"/>
                    <a:pt x="83" y="0"/>
                  </a:cubicBezTo>
                  <a:cubicBezTo>
                    <a:pt x="92" y="0"/>
                    <a:pt x="100" y="6"/>
                    <a:pt x="100" y="13"/>
                  </a:cubicBezTo>
                  <a:cubicBezTo>
                    <a:pt x="100" y="92"/>
                    <a:pt x="100" y="92"/>
                    <a:pt x="100" y="92"/>
                  </a:cubicBezTo>
                  <a:cubicBezTo>
                    <a:pt x="100" y="99"/>
                    <a:pt x="92" y="105"/>
                    <a:pt x="83" y="105"/>
                  </a:cubicBezTo>
                  <a:cubicBezTo>
                    <a:pt x="17" y="105"/>
                    <a:pt x="17" y="105"/>
                    <a:pt x="17" y="105"/>
                  </a:cubicBezTo>
                  <a:cubicBezTo>
                    <a:pt x="8"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59" name="Freeform 37"/>
            <p:cNvSpPr/>
            <p:nvPr/>
          </p:nvSpPr>
          <p:spPr bwMode="auto">
            <a:xfrm>
              <a:off x="-674" y="2092"/>
              <a:ext cx="67" cy="70"/>
            </a:xfrm>
            <a:custGeom>
              <a:avLst/>
              <a:gdLst>
                <a:gd name="T0" fmla="*/ 0 w 99"/>
                <a:gd name="T1" fmla="*/ 92 h 105"/>
                <a:gd name="T2" fmla="*/ 0 w 99"/>
                <a:gd name="T3" fmla="*/ 13 h 105"/>
                <a:gd name="T4" fmla="*/ 16 w 99"/>
                <a:gd name="T5" fmla="*/ 0 h 105"/>
                <a:gd name="T6" fmla="*/ 82 w 99"/>
                <a:gd name="T7" fmla="*/ 0 h 105"/>
                <a:gd name="T8" fmla="*/ 99 w 99"/>
                <a:gd name="T9" fmla="*/ 13 h 105"/>
                <a:gd name="T10" fmla="*/ 99 w 99"/>
                <a:gd name="T11" fmla="*/ 92 h 105"/>
                <a:gd name="T12" fmla="*/ 82 w 99"/>
                <a:gd name="T13" fmla="*/ 105 h 105"/>
                <a:gd name="T14" fmla="*/ 16 w 99"/>
                <a:gd name="T15" fmla="*/ 105 h 105"/>
                <a:gd name="T16" fmla="*/ 0 w 99"/>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05">
                  <a:moveTo>
                    <a:pt x="0" y="92"/>
                  </a:moveTo>
                  <a:cubicBezTo>
                    <a:pt x="0" y="13"/>
                    <a:pt x="0" y="13"/>
                    <a:pt x="0" y="13"/>
                  </a:cubicBezTo>
                  <a:cubicBezTo>
                    <a:pt x="0" y="6"/>
                    <a:pt x="7" y="0"/>
                    <a:pt x="16" y="0"/>
                  </a:cubicBezTo>
                  <a:cubicBezTo>
                    <a:pt x="82" y="0"/>
                    <a:pt x="82" y="0"/>
                    <a:pt x="82" y="0"/>
                  </a:cubicBezTo>
                  <a:cubicBezTo>
                    <a:pt x="91" y="0"/>
                    <a:pt x="99" y="6"/>
                    <a:pt x="99" y="13"/>
                  </a:cubicBezTo>
                  <a:cubicBezTo>
                    <a:pt x="99" y="92"/>
                    <a:pt x="99" y="92"/>
                    <a:pt x="99" y="92"/>
                  </a:cubicBezTo>
                  <a:cubicBezTo>
                    <a:pt x="99" y="99"/>
                    <a:pt x="91" y="105"/>
                    <a:pt x="82" y="105"/>
                  </a:cubicBezTo>
                  <a:cubicBezTo>
                    <a:pt x="16" y="105"/>
                    <a:pt x="16" y="105"/>
                    <a:pt x="16" y="105"/>
                  </a:cubicBezTo>
                  <a:cubicBezTo>
                    <a:pt x="7"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60" name="Freeform 38"/>
            <p:cNvSpPr/>
            <p:nvPr/>
          </p:nvSpPr>
          <p:spPr bwMode="auto">
            <a:xfrm>
              <a:off x="-674" y="2174"/>
              <a:ext cx="67" cy="70"/>
            </a:xfrm>
            <a:custGeom>
              <a:avLst/>
              <a:gdLst>
                <a:gd name="T0" fmla="*/ 0 w 99"/>
                <a:gd name="T1" fmla="*/ 92 h 105"/>
                <a:gd name="T2" fmla="*/ 0 w 99"/>
                <a:gd name="T3" fmla="*/ 12 h 105"/>
                <a:gd name="T4" fmla="*/ 16 w 99"/>
                <a:gd name="T5" fmla="*/ 0 h 105"/>
                <a:gd name="T6" fmla="*/ 82 w 99"/>
                <a:gd name="T7" fmla="*/ 0 h 105"/>
                <a:gd name="T8" fmla="*/ 99 w 99"/>
                <a:gd name="T9" fmla="*/ 12 h 105"/>
                <a:gd name="T10" fmla="*/ 99 w 99"/>
                <a:gd name="T11" fmla="*/ 92 h 105"/>
                <a:gd name="T12" fmla="*/ 82 w 99"/>
                <a:gd name="T13" fmla="*/ 105 h 105"/>
                <a:gd name="T14" fmla="*/ 16 w 99"/>
                <a:gd name="T15" fmla="*/ 105 h 105"/>
                <a:gd name="T16" fmla="*/ 0 w 99"/>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05">
                  <a:moveTo>
                    <a:pt x="0" y="92"/>
                  </a:moveTo>
                  <a:cubicBezTo>
                    <a:pt x="0" y="12"/>
                    <a:pt x="0" y="12"/>
                    <a:pt x="0" y="12"/>
                  </a:cubicBezTo>
                  <a:cubicBezTo>
                    <a:pt x="0" y="5"/>
                    <a:pt x="7" y="0"/>
                    <a:pt x="16" y="0"/>
                  </a:cubicBezTo>
                  <a:cubicBezTo>
                    <a:pt x="82" y="0"/>
                    <a:pt x="82" y="0"/>
                    <a:pt x="82" y="0"/>
                  </a:cubicBezTo>
                  <a:cubicBezTo>
                    <a:pt x="91" y="0"/>
                    <a:pt x="99" y="5"/>
                    <a:pt x="99" y="12"/>
                  </a:cubicBezTo>
                  <a:cubicBezTo>
                    <a:pt x="99" y="92"/>
                    <a:pt x="99" y="92"/>
                    <a:pt x="99" y="92"/>
                  </a:cubicBezTo>
                  <a:cubicBezTo>
                    <a:pt x="99" y="99"/>
                    <a:pt x="91" y="105"/>
                    <a:pt x="82" y="105"/>
                  </a:cubicBezTo>
                  <a:cubicBezTo>
                    <a:pt x="16" y="105"/>
                    <a:pt x="16" y="105"/>
                    <a:pt x="16" y="105"/>
                  </a:cubicBezTo>
                  <a:cubicBezTo>
                    <a:pt x="7"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61" name="Freeform 39"/>
            <p:cNvSpPr/>
            <p:nvPr/>
          </p:nvSpPr>
          <p:spPr bwMode="auto">
            <a:xfrm>
              <a:off x="-985" y="2228"/>
              <a:ext cx="171" cy="204"/>
            </a:xfrm>
            <a:custGeom>
              <a:avLst/>
              <a:gdLst>
                <a:gd name="T0" fmla="*/ 20 w 254"/>
                <a:gd name="T1" fmla="*/ 0 h 303"/>
                <a:gd name="T2" fmla="*/ 234 w 254"/>
                <a:gd name="T3" fmla="*/ 0 h 303"/>
                <a:gd name="T4" fmla="*/ 254 w 254"/>
                <a:gd name="T5" fmla="*/ 16 h 303"/>
                <a:gd name="T6" fmla="*/ 254 w 254"/>
                <a:gd name="T7" fmla="*/ 303 h 303"/>
                <a:gd name="T8" fmla="*/ 0 w 254"/>
                <a:gd name="T9" fmla="*/ 303 h 303"/>
                <a:gd name="T10" fmla="*/ 0 w 254"/>
                <a:gd name="T11" fmla="*/ 16 h 303"/>
                <a:gd name="T12" fmla="*/ 20 w 25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254" h="303">
                  <a:moveTo>
                    <a:pt x="20" y="0"/>
                  </a:moveTo>
                  <a:cubicBezTo>
                    <a:pt x="234" y="0"/>
                    <a:pt x="234" y="0"/>
                    <a:pt x="234" y="0"/>
                  </a:cubicBezTo>
                  <a:cubicBezTo>
                    <a:pt x="245" y="0"/>
                    <a:pt x="254" y="7"/>
                    <a:pt x="254" y="16"/>
                  </a:cubicBezTo>
                  <a:cubicBezTo>
                    <a:pt x="254" y="303"/>
                    <a:pt x="254" y="303"/>
                    <a:pt x="254" y="303"/>
                  </a:cubicBezTo>
                  <a:cubicBezTo>
                    <a:pt x="0" y="303"/>
                    <a:pt x="0" y="303"/>
                    <a:pt x="0" y="303"/>
                  </a:cubicBezTo>
                  <a:cubicBezTo>
                    <a:pt x="0" y="16"/>
                    <a:pt x="0" y="16"/>
                    <a:pt x="0" y="16"/>
                  </a:cubicBezTo>
                  <a:cubicBezTo>
                    <a:pt x="0" y="7"/>
                    <a:pt x="9" y="0"/>
                    <a:pt x="20" y="0"/>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62" name="Freeform 40"/>
            <p:cNvSpPr/>
            <p:nvPr/>
          </p:nvSpPr>
          <p:spPr bwMode="auto">
            <a:xfrm>
              <a:off x="-858" y="1581"/>
              <a:ext cx="71" cy="64"/>
            </a:xfrm>
            <a:custGeom>
              <a:avLst/>
              <a:gdLst>
                <a:gd name="T0" fmla="*/ 12 w 105"/>
                <a:gd name="T1" fmla="*/ 0 h 95"/>
                <a:gd name="T2" fmla="*/ 92 w 105"/>
                <a:gd name="T3" fmla="*/ 0 h 95"/>
                <a:gd name="T4" fmla="*/ 105 w 105"/>
                <a:gd name="T5" fmla="*/ 16 h 95"/>
                <a:gd name="T6" fmla="*/ 105 w 105"/>
                <a:gd name="T7" fmla="*/ 80 h 95"/>
                <a:gd name="T8" fmla="*/ 92 w 105"/>
                <a:gd name="T9" fmla="*/ 95 h 95"/>
                <a:gd name="T10" fmla="*/ 12 w 105"/>
                <a:gd name="T11" fmla="*/ 95 h 95"/>
                <a:gd name="T12" fmla="*/ 0 w 105"/>
                <a:gd name="T13" fmla="*/ 80 h 95"/>
                <a:gd name="T14" fmla="*/ 0 w 105"/>
                <a:gd name="T15" fmla="*/ 16 h 95"/>
                <a:gd name="T16" fmla="*/ 12 w 105"/>
                <a:gd name="T1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95">
                  <a:moveTo>
                    <a:pt x="12" y="0"/>
                  </a:moveTo>
                  <a:cubicBezTo>
                    <a:pt x="92" y="0"/>
                    <a:pt x="92" y="0"/>
                    <a:pt x="92" y="0"/>
                  </a:cubicBezTo>
                  <a:cubicBezTo>
                    <a:pt x="99" y="0"/>
                    <a:pt x="105" y="7"/>
                    <a:pt x="105" y="16"/>
                  </a:cubicBezTo>
                  <a:cubicBezTo>
                    <a:pt x="105" y="80"/>
                    <a:pt x="105" y="80"/>
                    <a:pt x="105" y="80"/>
                  </a:cubicBezTo>
                  <a:cubicBezTo>
                    <a:pt x="105" y="88"/>
                    <a:pt x="99" y="95"/>
                    <a:pt x="92" y="95"/>
                  </a:cubicBezTo>
                  <a:cubicBezTo>
                    <a:pt x="12" y="95"/>
                    <a:pt x="12" y="95"/>
                    <a:pt x="12" y="95"/>
                  </a:cubicBezTo>
                  <a:cubicBezTo>
                    <a:pt x="5" y="95"/>
                    <a:pt x="0" y="88"/>
                    <a:pt x="0" y="80"/>
                  </a:cubicBezTo>
                  <a:cubicBezTo>
                    <a:pt x="0" y="16"/>
                    <a:pt x="0" y="16"/>
                    <a:pt x="0" y="16"/>
                  </a:cubicBezTo>
                  <a:cubicBezTo>
                    <a:pt x="0" y="7"/>
                    <a:pt x="5" y="0"/>
                    <a:pt x="12"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63" name="Freeform 41"/>
            <p:cNvSpPr/>
            <p:nvPr/>
          </p:nvSpPr>
          <p:spPr bwMode="auto">
            <a:xfrm>
              <a:off x="-938" y="1581"/>
              <a:ext cx="70" cy="64"/>
            </a:xfrm>
            <a:custGeom>
              <a:avLst/>
              <a:gdLst>
                <a:gd name="T0" fmla="*/ 12 w 105"/>
                <a:gd name="T1" fmla="*/ 0 h 95"/>
                <a:gd name="T2" fmla="*/ 92 w 105"/>
                <a:gd name="T3" fmla="*/ 0 h 95"/>
                <a:gd name="T4" fmla="*/ 105 w 105"/>
                <a:gd name="T5" fmla="*/ 16 h 95"/>
                <a:gd name="T6" fmla="*/ 105 w 105"/>
                <a:gd name="T7" fmla="*/ 80 h 95"/>
                <a:gd name="T8" fmla="*/ 92 w 105"/>
                <a:gd name="T9" fmla="*/ 95 h 95"/>
                <a:gd name="T10" fmla="*/ 12 w 105"/>
                <a:gd name="T11" fmla="*/ 95 h 95"/>
                <a:gd name="T12" fmla="*/ 0 w 105"/>
                <a:gd name="T13" fmla="*/ 80 h 95"/>
                <a:gd name="T14" fmla="*/ 0 w 105"/>
                <a:gd name="T15" fmla="*/ 16 h 95"/>
                <a:gd name="T16" fmla="*/ 12 w 105"/>
                <a:gd name="T1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95">
                  <a:moveTo>
                    <a:pt x="12" y="0"/>
                  </a:moveTo>
                  <a:cubicBezTo>
                    <a:pt x="92" y="0"/>
                    <a:pt x="92" y="0"/>
                    <a:pt x="92" y="0"/>
                  </a:cubicBezTo>
                  <a:cubicBezTo>
                    <a:pt x="99" y="0"/>
                    <a:pt x="105" y="7"/>
                    <a:pt x="105" y="16"/>
                  </a:cubicBezTo>
                  <a:cubicBezTo>
                    <a:pt x="105" y="80"/>
                    <a:pt x="105" y="80"/>
                    <a:pt x="105" y="80"/>
                  </a:cubicBezTo>
                  <a:cubicBezTo>
                    <a:pt x="105" y="88"/>
                    <a:pt x="99" y="95"/>
                    <a:pt x="92" y="95"/>
                  </a:cubicBezTo>
                  <a:cubicBezTo>
                    <a:pt x="12" y="95"/>
                    <a:pt x="12" y="95"/>
                    <a:pt x="12" y="95"/>
                  </a:cubicBezTo>
                  <a:cubicBezTo>
                    <a:pt x="5" y="95"/>
                    <a:pt x="0" y="88"/>
                    <a:pt x="0" y="80"/>
                  </a:cubicBezTo>
                  <a:cubicBezTo>
                    <a:pt x="0" y="16"/>
                    <a:pt x="0" y="16"/>
                    <a:pt x="0" y="16"/>
                  </a:cubicBezTo>
                  <a:cubicBezTo>
                    <a:pt x="0" y="7"/>
                    <a:pt x="5" y="0"/>
                    <a:pt x="12"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64" name="Freeform 42"/>
            <p:cNvSpPr/>
            <p:nvPr/>
          </p:nvSpPr>
          <p:spPr bwMode="auto">
            <a:xfrm>
              <a:off x="-1020" y="1581"/>
              <a:ext cx="70" cy="64"/>
            </a:xfrm>
            <a:custGeom>
              <a:avLst/>
              <a:gdLst>
                <a:gd name="T0" fmla="*/ 13 w 105"/>
                <a:gd name="T1" fmla="*/ 0 h 95"/>
                <a:gd name="T2" fmla="*/ 92 w 105"/>
                <a:gd name="T3" fmla="*/ 0 h 95"/>
                <a:gd name="T4" fmla="*/ 105 w 105"/>
                <a:gd name="T5" fmla="*/ 16 h 95"/>
                <a:gd name="T6" fmla="*/ 105 w 105"/>
                <a:gd name="T7" fmla="*/ 80 h 95"/>
                <a:gd name="T8" fmla="*/ 92 w 105"/>
                <a:gd name="T9" fmla="*/ 95 h 95"/>
                <a:gd name="T10" fmla="*/ 13 w 105"/>
                <a:gd name="T11" fmla="*/ 95 h 95"/>
                <a:gd name="T12" fmla="*/ 0 w 105"/>
                <a:gd name="T13" fmla="*/ 80 h 95"/>
                <a:gd name="T14" fmla="*/ 0 w 105"/>
                <a:gd name="T15" fmla="*/ 16 h 95"/>
                <a:gd name="T16" fmla="*/ 13 w 105"/>
                <a:gd name="T1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95">
                  <a:moveTo>
                    <a:pt x="13" y="0"/>
                  </a:moveTo>
                  <a:cubicBezTo>
                    <a:pt x="92" y="0"/>
                    <a:pt x="92" y="0"/>
                    <a:pt x="92" y="0"/>
                  </a:cubicBezTo>
                  <a:cubicBezTo>
                    <a:pt x="99" y="0"/>
                    <a:pt x="105" y="7"/>
                    <a:pt x="105" y="16"/>
                  </a:cubicBezTo>
                  <a:cubicBezTo>
                    <a:pt x="105" y="80"/>
                    <a:pt x="105" y="80"/>
                    <a:pt x="105" y="80"/>
                  </a:cubicBezTo>
                  <a:cubicBezTo>
                    <a:pt x="105" y="88"/>
                    <a:pt x="99" y="95"/>
                    <a:pt x="92" y="95"/>
                  </a:cubicBezTo>
                  <a:cubicBezTo>
                    <a:pt x="13" y="95"/>
                    <a:pt x="13" y="95"/>
                    <a:pt x="13" y="95"/>
                  </a:cubicBezTo>
                  <a:cubicBezTo>
                    <a:pt x="6" y="95"/>
                    <a:pt x="0" y="88"/>
                    <a:pt x="0" y="80"/>
                  </a:cubicBezTo>
                  <a:cubicBezTo>
                    <a:pt x="0" y="16"/>
                    <a:pt x="0" y="16"/>
                    <a:pt x="0" y="16"/>
                  </a:cubicBezTo>
                  <a:cubicBezTo>
                    <a:pt x="0" y="7"/>
                    <a:pt x="6" y="0"/>
                    <a:pt x="13"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65" name="Freeform 43"/>
            <p:cNvSpPr/>
            <p:nvPr/>
          </p:nvSpPr>
          <p:spPr bwMode="auto">
            <a:xfrm>
              <a:off x="-573" y="1581"/>
              <a:ext cx="71" cy="64"/>
            </a:xfrm>
            <a:custGeom>
              <a:avLst/>
              <a:gdLst>
                <a:gd name="T0" fmla="*/ 13 w 106"/>
                <a:gd name="T1" fmla="*/ 0 h 95"/>
                <a:gd name="T2" fmla="*/ 93 w 106"/>
                <a:gd name="T3" fmla="*/ 0 h 95"/>
                <a:gd name="T4" fmla="*/ 106 w 106"/>
                <a:gd name="T5" fmla="*/ 16 h 95"/>
                <a:gd name="T6" fmla="*/ 106 w 106"/>
                <a:gd name="T7" fmla="*/ 80 h 95"/>
                <a:gd name="T8" fmla="*/ 93 w 106"/>
                <a:gd name="T9" fmla="*/ 95 h 95"/>
                <a:gd name="T10" fmla="*/ 13 w 106"/>
                <a:gd name="T11" fmla="*/ 95 h 95"/>
                <a:gd name="T12" fmla="*/ 0 w 106"/>
                <a:gd name="T13" fmla="*/ 80 h 95"/>
                <a:gd name="T14" fmla="*/ 0 w 106"/>
                <a:gd name="T15" fmla="*/ 16 h 95"/>
                <a:gd name="T16" fmla="*/ 13 w 106"/>
                <a:gd name="T1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95">
                  <a:moveTo>
                    <a:pt x="13" y="0"/>
                  </a:moveTo>
                  <a:cubicBezTo>
                    <a:pt x="93" y="0"/>
                    <a:pt x="93" y="0"/>
                    <a:pt x="93" y="0"/>
                  </a:cubicBezTo>
                  <a:cubicBezTo>
                    <a:pt x="100" y="0"/>
                    <a:pt x="106" y="7"/>
                    <a:pt x="106" y="16"/>
                  </a:cubicBezTo>
                  <a:cubicBezTo>
                    <a:pt x="106" y="80"/>
                    <a:pt x="106" y="80"/>
                    <a:pt x="106" y="80"/>
                  </a:cubicBezTo>
                  <a:cubicBezTo>
                    <a:pt x="106" y="88"/>
                    <a:pt x="100" y="95"/>
                    <a:pt x="93" y="95"/>
                  </a:cubicBezTo>
                  <a:cubicBezTo>
                    <a:pt x="13" y="95"/>
                    <a:pt x="13" y="95"/>
                    <a:pt x="13" y="95"/>
                  </a:cubicBezTo>
                  <a:cubicBezTo>
                    <a:pt x="6" y="95"/>
                    <a:pt x="0" y="88"/>
                    <a:pt x="0" y="80"/>
                  </a:cubicBezTo>
                  <a:cubicBezTo>
                    <a:pt x="0" y="16"/>
                    <a:pt x="0" y="16"/>
                    <a:pt x="0" y="16"/>
                  </a:cubicBezTo>
                  <a:cubicBezTo>
                    <a:pt x="0" y="7"/>
                    <a:pt x="6" y="0"/>
                    <a:pt x="13"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66" name="Freeform 44"/>
            <p:cNvSpPr/>
            <p:nvPr/>
          </p:nvSpPr>
          <p:spPr bwMode="auto">
            <a:xfrm>
              <a:off x="-653" y="1581"/>
              <a:ext cx="71" cy="64"/>
            </a:xfrm>
            <a:custGeom>
              <a:avLst/>
              <a:gdLst>
                <a:gd name="T0" fmla="*/ 12 w 105"/>
                <a:gd name="T1" fmla="*/ 0 h 95"/>
                <a:gd name="T2" fmla="*/ 92 w 105"/>
                <a:gd name="T3" fmla="*/ 0 h 95"/>
                <a:gd name="T4" fmla="*/ 105 w 105"/>
                <a:gd name="T5" fmla="*/ 16 h 95"/>
                <a:gd name="T6" fmla="*/ 105 w 105"/>
                <a:gd name="T7" fmla="*/ 80 h 95"/>
                <a:gd name="T8" fmla="*/ 92 w 105"/>
                <a:gd name="T9" fmla="*/ 95 h 95"/>
                <a:gd name="T10" fmla="*/ 12 w 105"/>
                <a:gd name="T11" fmla="*/ 95 h 95"/>
                <a:gd name="T12" fmla="*/ 0 w 105"/>
                <a:gd name="T13" fmla="*/ 80 h 95"/>
                <a:gd name="T14" fmla="*/ 0 w 105"/>
                <a:gd name="T15" fmla="*/ 16 h 95"/>
                <a:gd name="T16" fmla="*/ 12 w 105"/>
                <a:gd name="T1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95">
                  <a:moveTo>
                    <a:pt x="12" y="0"/>
                  </a:moveTo>
                  <a:cubicBezTo>
                    <a:pt x="92" y="0"/>
                    <a:pt x="92" y="0"/>
                    <a:pt x="92" y="0"/>
                  </a:cubicBezTo>
                  <a:cubicBezTo>
                    <a:pt x="99" y="0"/>
                    <a:pt x="105" y="7"/>
                    <a:pt x="105" y="16"/>
                  </a:cubicBezTo>
                  <a:cubicBezTo>
                    <a:pt x="105" y="80"/>
                    <a:pt x="105" y="80"/>
                    <a:pt x="105" y="80"/>
                  </a:cubicBezTo>
                  <a:cubicBezTo>
                    <a:pt x="105" y="88"/>
                    <a:pt x="99" y="95"/>
                    <a:pt x="92" y="95"/>
                  </a:cubicBezTo>
                  <a:cubicBezTo>
                    <a:pt x="12" y="95"/>
                    <a:pt x="12" y="95"/>
                    <a:pt x="12" y="95"/>
                  </a:cubicBezTo>
                  <a:cubicBezTo>
                    <a:pt x="5" y="95"/>
                    <a:pt x="0" y="88"/>
                    <a:pt x="0" y="80"/>
                  </a:cubicBezTo>
                  <a:cubicBezTo>
                    <a:pt x="0" y="16"/>
                    <a:pt x="0" y="16"/>
                    <a:pt x="0" y="16"/>
                  </a:cubicBezTo>
                  <a:cubicBezTo>
                    <a:pt x="0" y="7"/>
                    <a:pt x="5" y="0"/>
                    <a:pt x="12"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67" name="Freeform 45"/>
            <p:cNvSpPr/>
            <p:nvPr/>
          </p:nvSpPr>
          <p:spPr bwMode="auto">
            <a:xfrm>
              <a:off x="-735" y="1581"/>
              <a:ext cx="71" cy="64"/>
            </a:xfrm>
            <a:custGeom>
              <a:avLst/>
              <a:gdLst>
                <a:gd name="T0" fmla="*/ 12 w 105"/>
                <a:gd name="T1" fmla="*/ 0 h 95"/>
                <a:gd name="T2" fmla="*/ 92 w 105"/>
                <a:gd name="T3" fmla="*/ 0 h 95"/>
                <a:gd name="T4" fmla="*/ 105 w 105"/>
                <a:gd name="T5" fmla="*/ 16 h 95"/>
                <a:gd name="T6" fmla="*/ 105 w 105"/>
                <a:gd name="T7" fmla="*/ 80 h 95"/>
                <a:gd name="T8" fmla="*/ 92 w 105"/>
                <a:gd name="T9" fmla="*/ 95 h 95"/>
                <a:gd name="T10" fmla="*/ 12 w 105"/>
                <a:gd name="T11" fmla="*/ 95 h 95"/>
                <a:gd name="T12" fmla="*/ 0 w 105"/>
                <a:gd name="T13" fmla="*/ 80 h 95"/>
                <a:gd name="T14" fmla="*/ 0 w 105"/>
                <a:gd name="T15" fmla="*/ 16 h 95"/>
                <a:gd name="T16" fmla="*/ 12 w 105"/>
                <a:gd name="T1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95">
                  <a:moveTo>
                    <a:pt x="12" y="0"/>
                  </a:moveTo>
                  <a:cubicBezTo>
                    <a:pt x="92" y="0"/>
                    <a:pt x="92" y="0"/>
                    <a:pt x="92" y="0"/>
                  </a:cubicBezTo>
                  <a:cubicBezTo>
                    <a:pt x="99" y="0"/>
                    <a:pt x="105" y="7"/>
                    <a:pt x="105" y="16"/>
                  </a:cubicBezTo>
                  <a:cubicBezTo>
                    <a:pt x="105" y="80"/>
                    <a:pt x="105" y="80"/>
                    <a:pt x="105" y="80"/>
                  </a:cubicBezTo>
                  <a:cubicBezTo>
                    <a:pt x="105" y="88"/>
                    <a:pt x="99" y="95"/>
                    <a:pt x="92" y="95"/>
                  </a:cubicBezTo>
                  <a:cubicBezTo>
                    <a:pt x="12" y="95"/>
                    <a:pt x="12" y="95"/>
                    <a:pt x="12" y="95"/>
                  </a:cubicBezTo>
                  <a:cubicBezTo>
                    <a:pt x="5" y="95"/>
                    <a:pt x="0" y="88"/>
                    <a:pt x="0" y="80"/>
                  </a:cubicBezTo>
                  <a:cubicBezTo>
                    <a:pt x="0" y="16"/>
                    <a:pt x="0" y="16"/>
                    <a:pt x="0" y="16"/>
                  </a:cubicBezTo>
                  <a:cubicBezTo>
                    <a:pt x="0" y="7"/>
                    <a:pt x="5" y="0"/>
                    <a:pt x="12"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68" name="Freeform 46"/>
            <p:cNvSpPr/>
            <p:nvPr/>
          </p:nvSpPr>
          <p:spPr bwMode="auto">
            <a:xfrm>
              <a:off x="-1140" y="1581"/>
              <a:ext cx="71" cy="64"/>
            </a:xfrm>
            <a:custGeom>
              <a:avLst/>
              <a:gdLst>
                <a:gd name="T0" fmla="*/ 13 w 105"/>
                <a:gd name="T1" fmla="*/ 0 h 95"/>
                <a:gd name="T2" fmla="*/ 93 w 105"/>
                <a:gd name="T3" fmla="*/ 0 h 95"/>
                <a:gd name="T4" fmla="*/ 105 w 105"/>
                <a:gd name="T5" fmla="*/ 16 h 95"/>
                <a:gd name="T6" fmla="*/ 105 w 105"/>
                <a:gd name="T7" fmla="*/ 80 h 95"/>
                <a:gd name="T8" fmla="*/ 93 w 105"/>
                <a:gd name="T9" fmla="*/ 95 h 95"/>
                <a:gd name="T10" fmla="*/ 13 w 105"/>
                <a:gd name="T11" fmla="*/ 95 h 95"/>
                <a:gd name="T12" fmla="*/ 0 w 105"/>
                <a:gd name="T13" fmla="*/ 80 h 95"/>
                <a:gd name="T14" fmla="*/ 0 w 105"/>
                <a:gd name="T15" fmla="*/ 16 h 95"/>
                <a:gd name="T16" fmla="*/ 13 w 105"/>
                <a:gd name="T1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95">
                  <a:moveTo>
                    <a:pt x="13" y="0"/>
                  </a:moveTo>
                  <a:cubicBezTo>
                    <a:pt x="93" y="0"/>
                    <a:pt x="93" y="0"/>
                    <a:pt x="93" y="0"/>
                  </a:cubicBezTo>
                  <a:cubicBezTo>
                    <a:pt x="100" y="0"/>
                    <a:pt x="105" y="7"/>
                    <a:pt x="105" y="16"/>
                  </a:cubicBezTo>
                  <a:cubicBezTo>
                    <a:pt x="105" y="80"/>
                    <a:pt x="105" y="80"/>
                    <a:pt x="105" y="80"/>
                  </a:cubicBezTo>
                  <a:cubicBezTo>
                    <a:pt x="105" y="88"/>
                    <a:pt x="100" y="95"/>
                    <a:pt x="93" y="95"/>
                  </a:cubicBezTo>
                  <a:cubicBezTo>
                    <a:pt x="13" y="95"/>
                    <a:pt x="13" y="95"/>
                    <a:pt x="13" y="95"/>
                  </a:cubicBezTo>
                  <a:cubicBezTo>
                    <a:pt x="6" y="95"/>
                    <a:pt x="0" y="88"/>
                    <a:pt x="0" y="80"/>
                  </a:cubicBezTo>
                  <a:cubicBezTo>
                    <a:pt x="0" y="16"/>
                    <a:pt x="0" y="16"/>
                    <a:pt x="0" y="16"/>
                  </a:cubicBezTo>
                  <a:cubicBezTo>
                    <a:pt x="0" y="7"/>
                    <a:pt x="6" y="0"/>
                    <a:pt x="13"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69" name="Freeform 47"/>
            <p:cNvSpPr/>
            <p:nvPr/>
          </p:nvSpPr>
          <p:spPr bwMode="auto">
            <a:xfrm>
              <a:off x="-1220" y="1581"/>
              <a:ext cx="71" cy="64"/>
            </a:xfrm>
            <a:custGeom>
              <a:avLst/>
              <a:gdLst>
                <a:gd name="T0" fmla="*/ 13 w 105"/>
                <a:gd name="T1" fmla="*/ 0 h 95"/>
                <a:gd name="T2" fmla="*/ 93 w 105"/>
                <a:gd name="T3" fmla="*/ 0 h 95"/>
                <a:gd name="T4" fmla="*/ 105 w 105"/>
                <a:gd name="T5" fmla="*/ 16 h 95"/>
                <a:gd name="T6" fmla="*/ 105 w 105"/>
                <a:gd name="T7" fmla="*/ 80 h 95"/>
                <a:gd name="T8" fmla="*/ 93 w 105"/>
                <a:gd name="T9" fmla="*/ 95 h 95"/>
                <a:gd name="T10" fmla="*/ 13 w 105"/>
                <a:gd name="T11" fmla="*/ 95 h 95"/>
                <a:gd name="T12" fmla="*/ 0 w 105"/>
                <a:gd name="T13" fmla="*/ 80 h 95"/>
                <a:gd name="T14" fmla="*/ 0 w 105"/>
                <a:gd name="T15" fmla="*/ 16 h 95"/>
                <a:gd name="T16" fmla="*/ 13 w 105"/>
                <a:gd name="T1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95">
                  <a:moveTo>
                    <a:pt x="13" y="0"/>
                  </a:moveTo>
                  <a:cubicBezTo>
                    <a:pt x="93" y="0"/>
                    <a:pt x="93" y="0"/>
                    <a:pt x="93" y="0"/>
                  </a:cubicBezTo>
                  <a:cubicBezTo>
                    <a:pt x="100" y="0"/>
                    <a:pt x="105" y="7"/>
                    <a:pt x="105" y="16"/>
                  </a:cubicBezTo>
                  <a:cubicBezTo>
                    <a:pt x="105" y="80"/>
                    <a:pt x="105" y="80"/>
                    <a:pt x="105" y="80"/>
                  </a:cubicBezTo>
                  <a:cubicBezTo>
                    <a:pt x="105" y="88"/>
                    <a:pt x="100" y="95"/>
                    <a:pt x="93" y="95"/>
                  </a:cubicBezTo>
                  <a:cubicBezTo>
                    <a:pt x="13" y="95"/>
                    <a:pt x="13" y="95"/>
                    <a:pt x="13" y="95"/>
                  </a:cubicBezTo>
                  <a:cubicBezTo>
                    <a:pt x="6" y="95"/>
                    <a:pt x="0" y="88"/>
                    <a:pt x="0" y="80"/>
                  </a:cubicBezTo>
                  <a:cubicBezTo>
                    <a:pt x="0" y="16"/>
                    <a:pt x="0" y="16"/>
                    <a:pt x="0" y="16"/>
                  </a:cubicBezTo>
                  <a:cubicBezTo>
                    <a:pt x="0" y="7"/>
                    <a:pt x="6" y="0"/>
                    <a:pt x="13"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70" name="Freeform 48"/>
            <p:cNvSpPr/>
            <p:nvPr/>
          </p:nvSpPr>
          <p:spPr bwMode="auto">
            <a:xfrm>
              <a:off x="-1302" y="1581"/>
              <a:ext cx="72" cy="64"/>
            </a:xfrm>
            <a:custGeom>
              <a:avLst/>
              <a:gdLst>
                <a:gd name="T0" fmla="*/ 13 w 106"/>
                <a:gd name="T1" fmla="*/ 0 h 95"/>
                <a:gd name="T2" fmla="*/ 93 w 106"/>
                <a:gd name="T3" fmla="*/ 0 h 95"/>
                <a:gd name="T4" fmla="*/ 106 w 106"/>
                <a:gd name="T5" fmla="*/ 16 h 95"/>
                <a:gd name="T6" fmla="*/ 106 w 106"/>
                <a:gd name="T7" fmla="*/ 80 h 95"/>
                <a:gd name="T8" fmla="*/ 93 w 106"/>
                <a:gd name="T9" fmla="*/ 95 h 95"/>
                <a:gd name="T10" fmla="*/ 13 w 106"/>
                <a:gd name="T11" fmla="*/ 95 h 95"/>
                <a:gd name="T12" fmla="*/ 0 w 106"/>
                <a:gd name="T13" fmla="*/ 80 h 95"/>
                <a:gd name="T14" fmla="*/ 0 w 106"/>
                <a:gd name="T15" fmla="*/ 16 h 95"/>
                <a:gd name="T16" fmla="*/ 13 w 106"/>
                <a:gd name="T1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95">
                  <a:moveTo>
                    <a:pt x="13" y="0"/>
                  </a:moveTo>
                  <a:cubicBezTo>
                    <a:pt x="93" y="0"/>
                    <a:pt x="93" y="0"/>
                    <a:pt x="93" y="0"/>
                  </a:cubicBezTo>
                  <a:cubicBezTo>
                    <a:pt x="100" y="0"/>
                    <a:pt x="106" y="7"/>
                    <a:pt x="106" y="16"/>
                  </a:cubicBezTo>
                  <a:cubicBezTo>
                    <a:pt x="106" y="80"/>
                    <a:pt x="106" y="80"/>
                    <a:pt x="106" y="80"/>
                  </a:cubicBezTo>
                  <a:cubicBezTo>
                    <a:pt x="106" y="88"/>
                    <a:pt x="100" y="95"/>
                    <a:pt x="93" y="95"/>
                  </a:cubicBezTo>
                  <a:cubicBezTo>
                    <a:pt x="13" y="95"/>
                    <a:pt x="13" y="95"/>
                    <a:pt x="13" y="95"/>
                  </a:cubicBezTo>
                  <a:cubicBezTo>
                    <a:pt x="6" y="95"/>
                    <a:pt x="0" y="88"/>
                    <a:pt x="0" y="80"/>
                  </a:cubicBezTo>
                  <a:cubicBezTo>
                    <a:pt x="0" y="16"/>
                    <a:pt x="0" y="16"/>
                    <a:pt x="0" y="16"/>
                  </a:cubicBezTo>
                  <a:cubicBezTo>
                    <a:pt x="0" y="7"/>
                    <a:pt x="6" y="0"/>
                    <a:pt x="13"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72" name="Freeform 49"/>
            <p:cNvSpPr/>
            <p:nvPr/>
          </p:nvSpPr>
          <p:spPr bwMode="auto">
            <a:xfrm>
              <a:off x="-888" y="1984"/>
              <a:ext cx="79" cy="85"/>
            </a:xfrm>
            <a:custGeom>
              <a:avLst/>
              <a:gdLst>
                <a:gd name="T0" fmla="*/ 0 w 117"/>
                <a:gd name="T1" fmla="*/ 111 h 127"/>
                <a:gd name="T2" fmla="*/ 0 w 117"/>
                <a:gd name="T3" fmla="*/ 15 h 127"/>
                <a:gd name="T4" fmla="*/ 20 w 117"/>
                <a:gd name="T5" fmla="*/ 0 h 127"/>
                <a:gd name="T6" fmla="*/ 98 w 117"/>
                <a:gd name="T7" fmla="*/ 0 h 127"/>
                <a:gd name="T8" fmla="*/ 117 w 117"/>
                <a:gd name="T9" fmla="*/ 15 h 127"/>
                <a:gd name="T10" fmla="*/ 117 w 117"/>
                <a:gd name="T11" fmla="*/ 111 h 127"/>
                <a:gd name="T12" fmla="*/ 98 w 117"/>
                <a:gd name="T13" fmla="*/ 127 h 127"/>
                <a:gd name="T14" fmla="*/ 20 w 117"/>
                <a:gd name="T15" fmla="*/ 127 h 127"/>
                <a:gd name="T16" fmla="*/ 0 w 117"/>
                <a:gd name="T17" fmla="*/ 11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27">
                  <a:moveTo>
                    <a:pt x="0" y="111"/>
                  </a:moveTo>
                  <a:cubicBezTo>
                    <a:pt x="0" y="15"/>
                    <a:pt x="0" y="15"/>
                    <a:pt x="0" y="15"/>
                  </a:cubicBezTo>
                  <a:cubicBezTo>
                    <a:pt x="0" y="7"/>
                    <a:pt x="9" y="0"/>
                    <a:pt x="20" y="0"/>
                  </a:cubicBezTo>
                  <a:cubicBezTo>
                    <a:pt x="98" y="0"/>
                    <a:pt x="98" y="0"/>
                    <a:pt x="98" y="0"/>
                  </a:cubicBezTo>
                  <a:cubicBezTo>
                    <a:pt x="108" y="0"/>
                    <a:pt x="117" y="7"/>
                    <a:pt x="117" y="15"/>
                  </a:cubicBezTo>
                  <a:cubicBezTo>
                    <a:pt x="117" y="111"/>
                    <a:pt x="117" y="111"/>
                    <a:pt x="117" y="111"/>
                  </a:cubicBezTo>
                  <a:cubicBezTo>
                    <a:pt x="117" y="120"/>
                    <a:pt x="108" y="127"/>
                    <a:pt x="98" y="127"/>
                  </a:cubicBezTo>
                  <a:cubicBezTo>
                    <a:pt x="20" y="127"/>
                    <a:pt x="20" y="127"/>
                    <a:pt x="20" y="127"/>
                  </a:cubicBezTo>
                  <a:cubicBezTo>
                    <a:pt x="9" y="127"/>
                    <a:pt x="0" y="120"/>
                    <a:pt x="0" y="111"/>
                  </a:cubicBezTo>
                  <a:close/>
                </a:path>
              </a:pathLst>
            </a:custGeom>
            <a:solidFill>
              <a:srgbClr val="D8D8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73" name="Freeform 50"/>
            <p:cNvSpPr/>
            <p:nvPr/>
          </p:nvSpPr>
          <p:spPr bwMode="auto">
            <a:xfrm>
              <a:off x="-989" y="1984"/>
              <a:ext cx="78" cy="85"/>
            </a:xfrm>
            <a:custGeom>
              <a:avLst/>
              <a:gdLst>
                <a:gd name="T0" fmla="*/ 0 w 116"/>
                <a:gd name="T1" fmla="*/ 111 h 127"/>
                <a:gd name="T2" fmla="*/ 0 w 116"/>
                <a:gd name="T3" fmla="*/ 15 h 127"/>
                <a:gd name="T4" fmla="*/ 19 w 116"/>
                <a:gd name="T5" fmla="*/ 0 h 127"/>
                <a:gd name="T6" fmla="*/ 97 w 116"/>
                <a:gd name="T7" fmla="*/ 0 h 127"/>
                <a:gd name="T8" fmla="*/ 116 w 116"/>
                <a:gd name="T9" fmla="*/ 15 h 127"/>
                <a:gd name="T10" fmla="*/ 116 w 116"/>
                <a:gd name="T11" fmla="*/ 111 h 127"/>
                <a:gd name="T12" fmla="*/ 97 w 116"/>
                <a:gd name="T13" fmla="*/ 127 h 127"/>
                <a:gd name="T14" fmla="*/ 19 w 116"/>
                <a:gd name="T15" fmla="*/ 127 h 127"/>
                <a:gd name="T16" fmla="*/ 0 w 116"/>
                <a:gd name="T17" fmla="*/ 11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27">
                  <a:moveTo>
                    <a:pt x="0" y="111"/>
                  </a:moveTo>
                  <a:cubicBezTo>
                    <a:pt x="0" y="15"/>
                    <a:pt x="0" y="15"/>
                    <a:pt x="0" y="15"/>
                  </a:cubicBezTo>
                  <a:cubicBezTo>
                    <a:pt x="0" y="7"/>
                    <a:pt x="8" y="0"/>
                    <a:pt x="19" y="0"/>
                  </a:cubicBezTo>
                  <a:cubicBezTo>
                    <a:pt x="97" y="0"/>
                    <a:pt x="97" y="0"/>
                    <a:pt x="97" y="0"/>
                  </a:cubicBezTo>
                  <a:cubicBezTo>
                    <a:pt x="108" y="0"/>
                    <a:pt x="116" y="7"/>
                    <a:pt x="116" y="15"/>
                  </a:cubicBezTo>
                  <a:cubicBezTo>
                    <a:pt x="116" y="111"/>
                    <a:pt x="116" y="111"/>
                    <a:pt x="116" y="111"/>
                  </a:cubicBezTo>
                  <a:cubicBezTo>
                    <a:pt x="116" y="120"/>
                    <a:pt x="108" y="127"/>
                    <a:pt x="97" y="127"/>
                  </a:cubicBezTo>
                  <a:cubicBezTo>
                    <a:pt x="19" y="127"/>
                    <a:pt x="19" y="127"/>
                    <a:pt x="19" y="127"/>
                  </a:cubicBezTo>
                  <a:cubicBezTo>
                    <a:pt x="8" y="127"/>
                    <a:pt x="0" y="120"/>
                    <a:pt x="0" y="111"/>
                  </a:cubicBezTo>
                  <a:close/>
                </a:path>
              </a:pathLst>
            </a:custGeom>
            <a:solidFill>
              <a:srgbClr val="D8D8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74" name="Freeform 51"/>
            <p:cNvSpPr/>
            <p:nvPr/>
          </p:nvSpPr>
          <p:spPr bwMode="auto">
            <a:xfrm>
              <a:off x="-888" y="2080"/>
              <a:ext cx="79" cy="85"/>
            </a:xfrm>
            <a:custGeom>
              <a:avLst/>
              <a:gdLst>
                <a:gd name="T0" fmla="*/ 0 w 117"/>
                <a:gd name="T1" fmla="*/ 111 h 126"/>
                <a:gd name="T2" fmla="*/ 0 w 117"/>
                <a:gd name="T3" fmla="*/ 15 h 126"/>
                <a:gd name="T4" fmla="*/ 20 w 117"/>
                <a:gd name="T5" fmla="*/ 0 h 126"/>
                <a:gd name="T6" fmla="*/ 98 w 117"/>
                <a:gd name="T7" fmla="*/ 0 h 126"/>
                <a:gd name="T8" fmla="*/ 117 w 117"/>
                <a:gd name="T9" fmla="*/ 15 h 126"/>
                <a:gd name="T10" fmla="*/ 117 w 117"/>
                <a:gd name="T11" fmla="*/ 111 h 126"/>
                <a:gd name="T12" fmla="*/ 98 w 117"/>
                <a:gd name="T13" fmla="*/ 126 h 126"/>
                <a:gd name="T14" fmla="*/ 20 w 117"/>
                <a:gd name="T15" fmla="*/ 126 h 126"/>
                <a:gd name="T16" fmla="*/ 0 w 117"/>
                <a:gd name="T17" fmla="*/ 11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25">
                  <a:moveTo>
                    <a:pt x="0" y="111"/>
                  </a:moveTo>
                  <a:cubicBezTo>
                    <a:pt x="0" y="15"/>
                    <a:pt x="0" y="15"/>
                    <a:pt x="0" y="15"/>
                  </a:cubicBezTo>
                  <a:cubicBezTo>
                    <a:pt x="0" y="7"/>
                    <a:pt x="9" y="0"/>
                    <a:pt x="20" y="0"/>
                  </a:cubicBezTo>
                  <a:cubicBezTo>
                    <a:pt x="98" y="0"/>
                    <a:pt x="98" y="0"/>
                    <a:pt x="98" y="0"/>
                  </a:cubicBezTo>
                  <a:cubicBezTo>
                    <a:pt x="108" y="0"/>
                    <a:pt x="117" y="7"/>
                    <a:pt x="117" y="15"/>
                  </a:cubicBezTo>
                  <a:cubicBezTo>
                    <a:pt x="117" y="111"/>
                    <a:pt x="117" y="111"/>
                    <a:pt x="117" y="111"/>
                  </a:cubicBezTo>
                  <a:cubicBezTo>
                    <a:pt x="117" y="120"/>
                    <a:pt x="108" y="126"/>
                    <a:pt x="98" y="126"/>
                  </a:cubicBezTo>
                  <a:cubicBezTo>
                    <a:pt x="20" y="126"/>
                    <a:pt x="20" y="126"/>
                    <a:pt x="20" y="126"/>
                  </a:cubicBezTo>
                  <a:cubicBezTo>
                    <a:pt x="9" y="126"/>
                    <a:pt x="0" y="120"/>
                    <a:pt x="0" y="111"/>
                  </a:cubicBezTo>
                  <a:close/>
                </a:path>
              </a:pathLst>
            </a:custGeom>
            <a:solidFill>
              <a:srgbClr val="D8D8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75" name="Freeform 52"/>
            <p:cNvSpPr/>
            <p:nvPr/>
          </p:nvSpPr>
          <p:spPr bwMode="auto">
            <a:xfrm>
              <a:off x="-989" y="2080"/>
              <a:ext cx="78" cy="85"/>
            </a:xfrm>
            <a:custGeom>
              <a:avLst/>
              <a:gdLst>
                <a:gd name="T0" fmla="*/ 0 w 116"/>
                <a:gd name="T1" fmla="*/ 111 h 126"/>
                <a:gd name="T2" fmla="*/ 0 w 116"/>
                <a:gd name="T3" fmla="*/ 15 h 126"/>
                <a:gd name="T4" fmla="*/ 19 w 116"/>
                <a:gd name="T5" fmla="*/ 0 h 126"/>
                <a:gd name="T6" fmla="*/ 97 w 116"/>
                <a:gd name="T7" fmla="*/ 0 h 126"/>
                <a:gd name="T8" fmla="*/ 116 w 116"/>
                <a:gd name="T9" fmla="*/ 15 h 126"/>
                <a:gd name="T10" fmla="*/ 116 w 116"/>
                <a:gd name="T11" fmla="*/ 111 h 126"/>
                <a:gd name="T12" fmla="*/ 97 w 116"/>
                <a:gd name="T13" fmla="*/ 126 h 126"/>
                <a:gd name="T14" fmla="*/ 19 w 116"/>
                <a:gd name="T15" fmla="*/ 126 h 126"/>
                <a:gd name="T16" fmla="*/ 0 w 116"/>
                <a:gd name="T17" fmla="*/ 11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25">
                  <a:moveTo>
                    <a:pt x="0" y="111"/>
                  </a:moveTo>
                  <a:cubicBezTo>
                    <a:pt x="0" y="15"/>
                    <a:pt x="0" y="15"/>
                    <a:pt x="0" y="15"/>
                  </a:cubicBezTo>
                  <a:cubicBezTo>
                    <a:pt x="0" y="7"/>
                    <a:pt x="8" y="0"/>
                    <a:pt x="19" y="0"/>
                  </a:cubicBezTo>
                  <a:cubicBezTo>
                    <a:pt x="97" y="0"/>
                    <a:pt x="97" y="0"/>
                    <a:pt x="97" y="0"/>
                  </a:cubicBezTo>
                  <a:cubicBezTo>
                    <a:pt x="108" y="0"/>
                    <a:pt x="116" y="7"/>
                    <a:pt x="116" y="15"/>
                  </a:cubicBezTo>
                  <a:cubicBezTo>
                    <a:pt x="116" y="111"/>
                    <a:pt x="116" y="111"/>
                    <a:pt x="116" y="111"/>
                  </a:cubicBezTo>
                  <a:cubicBezTo>
                    <a:pt x="116" y="120"/>
                    <a:pt x="108" y="126"/>
                    <a:pt x="97" y="126"/>
                  </a:cubicBezTo>
                  <a:cubicBezTo>
                    <a:pt x="19" y="126"/>
                    <a:pt x="19" y="126"/>
                    <a:pt x="19" y="126"/>
                  </a:cubicBezTo>
                  <a:cubicBezTo>
                    <a:pt x="8" y="126"/>
                    <a:pt x="0" y="120"/>
                    <a:pt x="0" y="111"/>
                  </a:cubicBezTo>
                  <a:close/>
                </a:path>
              </a:pathLst>
            </a:custGeom>
            <a:solidFill>
              <a:srgbClr val="D8D8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76" name="Freeform 53"/>
            <p:cNvSpPr/>
            <p:nvPr/>
          </p:nvSpPr>
          <p:spPr bwMode="auto">
            <a:xfrm>
              <a:off x="-888" y="1762"/>
              <a:ext cx="79" cy="85"/>
            </a:xfrm>
            <a:custGeom>
              <a:avLst/>
              <a:gdLst>
                <a:gd name="T0" fmla="*/ 0 w 117"/>
                <a:gd name="T1" fmla="*/ 111 h 126"/>
                <a:gd name="T2" fmla="*/ 0 w 117"/>
                <a:gd name="T3" fmla="*/ 15 h 126"/>
                <a:gd name="T4" fmla="*/ 20 w 117"/>
                <a:gd name="T5" fmla="*/ 0 h 126"/>
                <a:gd name="T6" fmla="*/ 98 w 117"/>
                <a:gd name="T7" fmla="*/ 0 h 126"/>
                <a:gd name="T8" fmla="*/ 117 w 117"/>
                <a:gd name="T9" fmla="*/ 15 h 126"/>
                <a:gd name="T10" fmla="*/ 117 w 117"/>
                <a:gd name="T11" fmla="*/ 111 h 126"/>
                <a:gd name="T12" fmla="*/ 98 w 117"/>
                <a:gd name="T13" fmla="*/ 126 h 126"/>
                <a:gd name="T14" fmla="*/ 20 w 117"/>
                <a:gd name="T15" fmla="*/ 126 h 126"/>
                <a:gd name="T16" fmla="*/ 0 w 117"/>
                <a:gd name="T17" fmla="*/ 11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25">
                  <a:moveTo>
                    <a:pt x="0" y="111"/>
                  </a:moveTo>
                  <a:cubicBezTo>
                    <a:pt x="0" y="15"/>
                    <a:pt x="0" y="15"/>
                    <a:pt x="0" y="15"/>
                  </a:cubicBezTo>
                  <a:cubicBezTo>
                    <a:pt x="0" y="7"/>
                    <a:pt x="9" y="0"/>
                    <a:pt x="20" y="0"/>
                  </a:cubicBezTo>
                  <a:cubicBezTo>
                    <a:pt x="98" y="0"/>
                    <a:pt x="98" y="0"/>
                    <a:pt x="98" y="0"/>
                  </a:cubicBezTo>
                  <a:cubicBezTo>
                    <a:pt x="108" y="0"/>
                    <a:pt x="117" y="7"/>
                    <a:pt x="117" y="15"/>
                  </a:cubicBezTo>
                  <a:cubicBezTo>
                    <a:pt x="117" y="111"/>
                    <a:pt x="117" y="111"/>
                    <a:pt x="117" y="111"/>
                  </a:cubicBezTo>
                  <a:cubicBezTo>
                    <a:pt x="117" y="119"/>
                    <a:pt x="108" y="126"/>
                    <a:pt x="98" y="126"/>
                  </a:cubicBezTo>
                  <a:cubicBezTo>
                    <a:pt x="20" y="126"/>
                    <a:pt x="20" y="126"/>
                    <a:pt x="20" y="126"/>
                  </a:cubicBezTo>
                  <a:cubicBezTo>
                    <a:pt x="9" y="126"/>
                    <a:pt x="0" y="119"/>
                    <a:pt x="0" y="111"/>
                  </a:cubicBezTo>
                  <a:close/>
                </a:path>
              </a:pathLst>
            </a:custGeom>
            <a:solidFill>
              <a:srgbClr val="D8D8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77" name="Freeform 54"/>
            <p:cNvSpPr/>
            <p:nvPr/>
          </p:nvSpPr>
          <p:spPr bwMode="auto">
            <a:xfrm>
              <a:off x="-989" y="1762"/>
              <a:ext cx="78" cy="85"/>
            </a:xfrm>
            <a:custGeom>
              <a:avLst/>
              <a:gdLst>
                <a:gd name="T0" fmla="*/ 0 w 116"/>
                <a:gd name="T1" fmla="*/ 111 h 126"/>
                <a:gd name="T2" fmla="*/ 0 w 116"/>
                <a:gd name="T3" fmla="*/ 15 h 126"/>
                <a:gd name="T4" fmla="*/ 19 w 116"/>
                <a:gd name="T5" fmla="*/ 0 h 126"/>
                <a:gd name="T6" fmla="*/ 97 w 116"/>
                <a:gd name="T7" fmla="*/ 0 h 126"/>
                <a:gd name="T8" fmla="*/ 116 w 116"/>
                <a:gd name="T9" fmla="*/ 15 h 126"/>
                <a:gd name="T10" fmla="*/ 116 w 116"/>
                <a:gd name="T11" fmla="*/ 111 h 126"/>
                <a:gd name="T12" fmla="*/ 97 w 116"/>
                <a:gd name="T13" fmla="*/ 126 h 126"/>
                <a:gd name="T14" fmla="*/ 19 w 116"/>
                <a:gd name="T15" fmla="*/ 126 h 126"/>
                <a:gd name="T16" fmla="*/ 0 w 116"/>
                <a:gd name="T17" fmla="*/ 11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25">
                  <a:moveTo>
                    <a:pt x="0" y="111"/>
                  </a:moveTo>
                  <a:cubicBezTo>
                    <a:pt x="0" y="15"/>
                    <a:pt x="0" y="15"/>
                    <a:pt x="0" y="15"/>
                  </a:cubicBezTo>
                  <a:cubicBezTo>
                    <a:pt x="0" y="7"/>
                    <a:pt x="8" y="0"/>
                    <a:pt x="19" y="0"/>
                  </a:cubicBezTo>
                  <a:cubicBezTo>
                    <a:pt x="97" y="0"/>
                    <a:pt x="97" y="0"/>
                    <a:pt x="97" y="0"/>
                  </a:cubicBezTo>
                  <a:cubicBezTo>
                    <a:pt x="108" y="0"/>
                    <a:pt x="116" y="7"/>
                    <a:pt x="116" y="15"/>
                  </a:cubicBezTo>
                  <a:cubicBezTo>
                    <a:pt x="116" y="111"/>
                    <a:pt x="116" y="111"/>
                    <a:pt x="116" y="111"/>
                  </a:cubicBezTo>
                  <a:cubicBezTo>
                    <a:pt x="116" y="119"/>
                    <a:pt x="108" y="126"/>
                    <a:pt x="97" y="126"/>
                  </a:cubicBezTo>
                  <a:cubicBezTo>
                    <a:pt x="19" y="126"/>
                    <a:pt x="19" y="126"/>
                    <a:pt x="19" y="126"/>
                  </a:cubicBezTo>
                  <a:cubicBezTo>
                    <a:pt x="8" y="126"/>
                    <a:pt x="0" y="119"/>
                    <a:pt x="0" y="111"/>
                  </a:cubicBezTo>
                  <a:close/>
                </a:path>
              </a:pathLst>
            </a:custGeom>
            <a:solidFill>
              <a:srgbClr val="D8D8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78" name="Freeform 55"/>
            <p:cNvSpPr/>
            <p:nvPr/>
          </p:nvSpPr>
          <p:spPr bwMode="auto">
            <a:xfrm>
              <a:off x="-888" y="1858"/>
              <a:ext cx="79" cy="85"/>
            </a:xfrm>
            <a:custGeom>
              <a:avLst/>
              <a:gdLst>
                <a:gd name="T0" fmla="*/ 0 w 117"/>
                <a:gd name="T1" fmla="*/ 111 h 126"/>
                <a:gd name="T2" fmla="*/ 0 w 117"/>
                <a:gd name="T3" fmla="*/ 15 h 126"/>
                <a:gd name="T4" fmla="*/ 20 w 117"/>
                <a:gd name="T5" fmla="*/ 0 h 126"/>
                <a:gd name="T6" fmla="*/ 98 w 117"/>
                <a:gd name="T7" fmla="*/ 0 h 126"/>
                <a:gd name="T8" fmla="*/ 117 w 117"/>
                <a:gd name="T9" fmla="*/ 15 h 126"/>
                <a:gd name="T10" fmla="*/ 117 w 117"/>
                <a:gd name="T11" fmla="*/ 111 h 126"/>
                <a:gd name="T12" fmla="*/ 98 w 117"/>
                <a:gd name="T13" fmla="*/ 126 h 126"/>
                <a:gd name="T14" fmla="*/ 20 w 117"/>
                <a:gd name="T15" fmla="*/ 126 h 126"/>
                <a:gd name="T16" fmla="*/ 0 w 117"/>
                <a:gd name="T17" fmla="*/ 11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25">
                  <a:moveTo>
                    <a:pt x="0" y="111"/>
                  </a:moveTo>
                  <a:cubicBezTo>
                    <a:pt x="0" y="15"/>
                    <a:pt x="0" y="15"/>
                    <a:pt x="0" y="15"/>
                  </a:cubicBezTo>
                  <a:cubicBezTo>
                    <a:pt x="0" y="6"/>
                    <a:pt x="9" y="0"/>
                    <a:pt x="20" y="0"/>
                  </a:cubicBezTo>
                  <a:cubicBezTo>
                    <a:pt x="98" y="0"/>
                    <a:pt x="98" y="0"/>
                    <a:pt x="98" y="0"/>
                  </a:cubicBezTo>
                  <a:cubicBezTo>
                    <a:pt x="108" y="0"/>
                    <a:pt x="117" y="6"/>
                    <a:pt x="117" y="15"/>
                  </a:cubicBezTo>
                  <a:cubicBezTo>
                    <a:pt x="117" y="111"/>
                    <a:pt x="117" y="111"/>
                    <a:pt x="117" y="111"/>
                  </a:cubicBezTo>
                  <a:cubicBezTo>
                    <a:pt x="117" y="119"/>
                    <a:pt x="108" y="126"/>
                    <a:pt x="98" y="126"/>
                  </a:cubicBezTo>
                  <a:cubicBezTo>
                    <a:pt x="20" y="126"/>
                    <a:pt x="20" y="126"/>
                    <a:pt x="20" y="126"/>
                  </a:cubicBezTo>
                  <a:cubicBezTo>
                    <a:pt x="9" y="126"/>
                    <a:pt x="0" y="119"/>
                    <a:pt x="0" y="111"/>
                  </a:cubicBezTo>
                  <a:close/>
                </a:path>
              </a:pathLst>
            </a:custGeom>
            <a:solidFill>
              <a:srgbClr val="D8D8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79" name="Freeform 56"/>
            <p:cNvSpPr/>
            <p:nvPr/>
          </p:nvSpPr>
          <p:spPr bwMode="auto">
            <a:xfrm>
              <a:off x="-989" y="1858"/>
              <a:ext cx="78" cy="85"/>
            </a:xfrm>
            <a:custGeom>
              <a:avLst/>
              <a:gdLst>
                <a:gd name="T0" fmla="*/ 0 w 116"/>
                <a:gd name="T1" fmla="*/ 111 h 126"/>
                <a:gd name="T2" fmla="*/ 0 w 116"/>
                <a:gd name="T3" fmla="*/ 15 h 126"/>
                <a:gd name="T4" fmla="*/ 19 w 116"/>
                <a:gd name="T5" fmla="*/ 0 h 126"/>
                <a:gd name="T6" fmla="*/ 97 w 116"/>
                <a:gd name="T7" fmla="*/ 0 h 126"/>
                <a:gd name="T8" fmla="*/ 116 w 116"/>
                <a:gd name="T9" fmla="*/ 15 h 126"/>
                <a:gd name="T10" fmla="*/ 116 w 116"/>
                <a:gd name="T11" fmla="*/ 111 h 126"/>
                <a:gd name="T12" fmla="*/ 97 w 116"/>
                <a:gd name="T13" fmla="*/ 126 h 126"/>
                <a:gd name="T14" fmla="*/ 19 w 116"/>
                <a:gd name="T15" fmla="*/ 126 h 126"/>
                <a:gd name="T16" fmla="*/ 0 w 116"/>
                <a:gd name="T17" fmla="*/ 11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25">
                  <a:moveTo>
                    <a:pt x="0" y="111"/>
                  </a:moveTo>
                  <a:cubicBezTo>
                    <a:pt x="0" y="15"/>
                    <a:pt x="0" y="15"/>
                    <a:pt x="0" y="15"/>
                  </a:cubicBezTo>
                  <a:cubicBezTo>
                    <a:pt x="0" y="6"/>
                    <a:pt x="8" y="0"/>
                    <a:pt x="19" y="0"/>
                  </a:cubicBezTo>
                  <a:cubicBezTo>
                    <a:pt x="97" y="0"/>
                    <a:pt x="97" y="0"/>
                    <a:pt x="97" y="0"/>
                  </a:cubicBezTo>
                  <a:cubicBezTo>
                    <a:pt x="108" y="0"/>
                    <a:pt x="116" y="6"/>
                    <a:pt x="116" y="15"/>
                  </a:cubicBezTo>
                  <a:cubicBezTo>
                    <a:pt x="116" y="111"/>
                    <a:pt x="116" y="111"/>
                    <a:pt x="116" y="111"/>
                  </a:cubicBezTo>
                  <a:cubicBezTo>
                    <a:pt x="116" y="119"/>
                    <a:pt x="108" y="126"/>
                    <a:pt x="97" y="126"/>
                  </a:cubicBezTo>
                  <a:cubicBezTo>
                    <a:pt x="19" y="126"/>
                    <a:pt x="19" y="126"/>
                    <a:pt x="19" y="126"/>
                  </a:cubicBezTo>
                  <a:cubicBezTo>
                    <a:pt x="8" y="126"/>
                    <a:pt x="0" y="119"/>
                    <a:pt x="0" y="111"/>
                  </a:cubicBezTo>
                  <a:close/>
                </a:path>
              </a:pathLst>
            </a:custGeom>
            <a:solidFill>
              <a:srgbClr val="D8D8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grpSp>
        <p:nvGrpSpPr>
          <p:cNvPr id="281" name="Group 280"/>
          <p:cNvGrpSpPr/>
          <p:nvPr/>
        </p:nvGrpSpPr>
        <p:grpSpPr>
          <a:xfrm>
            <a:off x="6468164" y="3840735"/>
            <a:ext cx="209202" cy="209202"/>
            <a:chOff x="6277994" y="3847683"/>
            <a:chExt cx="209202" cy="209202"/>
          </a:xfrm>
        </p:grpSpPr>
        <p:sp>
          <p:nvSpPr>
            <p:cNvPr id="280" name="Oval 279"/>
            <p:cNvSpPr/>
            <p:nvPr/>
          </p:nvSpPr>
          <p:spPr>
            <a:xfrm>
              <a:off x="6277994" y="3847683"/>
              <a:ext cx="209202" cy="209202"/>
            </a:xfrm>
            <a:prstGeom prst="ellipse">
              <a:avLst/>
            </a:prstGeom>
            <a:solidFill>
              <a:schemeClr val="bg1"/>
            </a:solidFill>
            <a:ln w="3175">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7" name="Group 4"/>
            <p:cNvGrpSpPr>
              <a:grpSpLocks noChangeAspect="1"/>
            </p:cNvGrpSpPr>
            <p:nvPr/>
          </p:nvGrpSpPr>
          <p:grpSpPr>
            <a:xfrm>
              <a:off x="6309436" y="3902675"/>
              <a:ext cx="146318" cy="99218"/>
              <a:chOff x="807" y="736"/>
              <a:chExt cx="2187" cy="1483"/>
            </a:xfrm>
          </p:grpSpPr>
          <p:sp>
            <p:nvSpPr>
              <p:cNvPr id="28" name="Freeform 5"/>
              <p:cNvSpPr/>
              <p:nvPr/>
            </p:nvSpPr>
            <p:spPr bwMode="auto">
              <a:xfrm>
                <a:off x="807" y="736"/>
                <a:ext cx="2187" cy="1483"/>
              </a:xfrm>
              <a:custGeom>
                <a:avLst/>
                <a:gdLst>
                  <a:gd name="T0" fmla="*/ 0 w 923"/>
                  <a:gd name="T1" fmla="*/ 609 h 625"/>
                  <a:gd name="T2" fmla="*/ 0 w 923"/>
                  <a:gd name="T3" fmla="*/ 16 h 625"/>
                  <a:gd name="T4" fmla="*/ 20 w 923"/>
                  <a:gd name="T5" fmla="*/ 0 h 625"/>
                  <a:gd name="T6" fmla="*/ 904 w 923"/>
                  <a:gd name="T7" fmla="*/ 0 h 625"/>
                  <a:gd name="T8" fmla="*/ 923 w 923"/>
                  <a:gd name="T9" fmla="*/ 16 h 625"/>
                  <a:gd name="T10" fmla="*/ 923 w 923"/>
                  <a:gd name="T11" fmla="*/ 609 h 625"/>
                  <a:gd name="T12" fmla="*/ 904 w 923"/>
                  <a:gd name="T13" fmla="*/ 625 h 625"/>
                  <a:gd name="T14" fmla="*/ 20 w 923"/>
                  <a:gd name="T15" fmla="*/ 625 h 625"/>
                  <a:gd name="T16" fmla="*/ 0 w 923"/>
                  <a:gd name="T17" fmla="*/ 609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3" h="625">
                    <a:moveTo>
                      <a:pt x="0" y="609"/>
                    </a:moveTo>
                    <a:cubicBezTo>
                      <a:pt x="0" y="16"/>
                      <a:pt x="0" y="16"/>
                      <a:pt x="0" y="16"/>
                    </a:cubicBezTo>
                    <a:cubicBezTo>
                      <a:pt x="0" y="7"/>
                      <a:pt x="9" y="0"/>
                      <a:pt x="20" y="0"/>
                    </a:cubicBezTo>
                    <a:cubicBezTo>
                      <a:pt x="904" y="0"/>
                      <a:pt x="904" y="0"/>
                      <a:pt x="904" y="0"/>
                    </a:cubicBezTo>
                    <a:cubicBezTo>
                      <a:pt x="915" y="0"/>
                      <a:pt x="923" y="7"/>
                      <a:pt x="923" y="16"/>
                    </a:cubicBezTo>
                    <a:cubicBezTo>
                      <a:pt x="923" y="609"/>
                      <a:pt x="923" y="609"/>
                      <a:pt x="923" y="609"/>
                    </a:cubicBezTo>
                    <a:cubicBezTo>
                      <a:pt x="923" y="618"/>
                      <a:pt x="915" y="625"/>
                      <a:pt x="904" y="625"/>
                    </a:cubicBezTo>
                    <a:cubicBezTo>
                      <a:pt x="20" y="625"/>
                      <a:pt x="20" y="625"/>
                      <a:pt x="20" y="625"/>
                    </a:cubicBezTo>
                    <a:cubicBezTo>
                      <a:pt x="9" y="625"/>
                      <a:pt x="0" y="618"/>
                      <a:pt x="0" y="609"/>
                    </a:cubicBezTo>
                  </a:path>
                </a:pathLst>
              </a:custGeom>
              <a:solidFill>
                <a:srgbClr val="0FBA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24" name="Freeform 6"/>
              <p:cNvSpPr/>
              <p:nvPr/>
            </p:nvSpPr>
            <p:spPr bwMode="auto">
              <a:xfrm>
                <a:off x="951" y="852"/>
                <a:ext cx="1901" cy="1251"/>
              </a:xfrm>
              <a:custGeom>
                <a:avLst/>
                <a:gdLst>
                  <a:gd name="T0" fmla="*/ 27 w 802"/>
                  <a:gd name="T1" fmla="*/ 527 h 527"/>
                  <a:gd name="T2" fmla="*/ 775 w 802"/>
                  <a:gd name="T3" fmla="*/ 527 h 527"/>
                  <a:gd name="T4" fmla="*/ 802 w 802"/>
                  <a:gd name="T5" fmla="*/ 505 h 527"/>
                  <a:gd name="T6" fmla="*/ 802 w 802"/>
                  <a:gd name="T7" fmla="*/ 22 h 527"/>
                  <a:gd name="T8" fmla="*/ 775 w 802"/>
                  <a:gd name="T9" fmla="*/ 0 h 527"/>
                  <a:gd name="T10" fmla="*/ 27 w 802"/>
                  <a:gd name="T11" fmla="*/ 0 h 527"/>
                  <a:gd name="T12" fmla="*/ 0 w 802"/>
                  <a:gd name="T13" fmla="*/ 22 h 527"/>
                  <a:gd name="T14" fmla="*/ 0 w 802"/>
                  <a:gd name="T15" fmla="*/ 505 h 527"/>
                  <a:gd name="T16" fmla="*/ 27 w 802"/>
                  <a:gd name="T17"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2" h="527">
                    <a:moveTo>
                      <a:pt x="27" y="527"/>
                    </a:moveTo>
                    <a:cubicBezTo>
                      <a:pt x="775" y="527"/>
                      <a:pt x="775" y="527"/>
                      <a:pt x="775" y="527"/>
                    </a:cubicBezTo>
                    <a:cubicBezTo>
                      <a:pt x="790" y="527"/>
                      <a:pt x="802" y="517"/>
                      <a:pt x="802" y="505"/>
                    </a:cubicBezTo>
                    <a:cubicBezTo>
                      <a:pt x="802" y="22"/>
                      <a:pt x="802" y="22"/>
                      <a:pt x="802" y="22"/>
                    </a:cubicBezTo>
                    <a:cubicBezTo>
                      <a:pt x="802" y="10"/>
                      <a:pt x="790" y="0"/>
                      <a:pt x="775" y="0"/>
                    </a:cubicBezTo>
                    <a:cubicBezTo>
                      <a:pt x="27" y="0"/>
                      <a:pt x="27" y="0"/>
                      <a:pt x="27" y="0"/>
                    </a:cubicBezTo>
                    <a:cubicBezTo>
                      <a:pt x="12" y="0"/>
                      <a:pt x="0" y="10"/>
                      <a:pt x="0" y="22"/>
                    </a:cubicBezTo>
                    <a:cubicBezTo>
                      <a:pt x="0" y="505"/>
                      <a:pt x="0" y="505"/>
                      <a:pt x="0" y="505"/>
                    </a:cubicBezTo>
                    <a:cubicBezTo>
                      <a:pt x="0" y="517"/>
                      <a:pt x="12" y="527"/>
                      <a:pt x="27" y="527"/>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25" name="Freeform 7"/>
              <p:cNvSpPr/>
              <p:nvPr/>
            </p:nvSpPr>
            <p:spPr bwMode="auto">
              <a:xfrm>
                <a:off x="1124" y="1066"/>
                <a:ext cx="1309" cy="57"/>
              </a:xfrm>
              <a:custGeom>
                <a:avLst/>
                <a:gdLst>
                  <a:gd name="T0" fmla="*/ 537 w 552"/>
                  <a:gd name="T1" fmla="*/ 0 h 24"/>
                  <a:gd name="T2" fmla="*/ 14 w 552"/>
                  <a:gd name="T3" fmla="*/ 0 h 24"/>
                  <a:gd name="T4" fmla="*/ 0 w 552"/>
                  <a:gd name="T5" fmla="*/ 12 h 24"/>
                  <a:gd name="T6" fmla="*/ 15 w 552"/>
                  <a:gd name="T7" fmla="*/ 24 h 24"/>
                  <a:gd name="T8" fmla="*/ 537 w 552"/>
                  <a:gd name="T9" fmla="*/ 24 h 24"/>
                  <a:gd name="T10" fmla="*/ 552 w 552"/>
                  <a:gd name="T11" fmla="*/ 12 h 24"/>
                  <a:gd name="T12" fmla="*/ 537 w 552"/>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552" h="24">
                    <a:moveTo>
                      <a:pt x="537" y="0"/>
                    </a:moveTo>
                    <a:cubicBezTo>
                      <a:pt x="14" y="0"/>
                      <a:pt x="14" y="0"/>
                      <a:pt x="14" y="0"/>
                    </a:cubicBezTo>
                    <a:cubicBezTo>
                      <a:pt x="6" y="0"/>
                      <a:pt x="0" y="6"/>
                      <a:pt x="0" y="12"/>
                    </a:cubicBezTo>
                    <a:cubicBezTo>
                      <a:pt x="0" y="19"/>
                      <a:pt x="6" y="24"/>
                      <a:pt x="15" y="24"/>
                    </a:cubicBezTo>
                    <a:cubicBezTo>
                      <a:pt x="537" y="24"/>
                      <a:pt x="537" y="24"/>
                      <a:pt x="537" y="24"/>
                    </a:cubicBezTo>
                    <a:cubicBezTo>
                      <a:pt x="545" y="24"/>
                      <a:pt x="552" y="19"/>
                      <a:pt x="552" y="12"/>
                    </a:cubicBezTo>
                    <a:cubicBezTo>
                      <a:pt x="552" y="6"/>
                      <a:pt x="545" y="0"/>
                      <a:pt x="537" y="0"/>
                    </a:cubicBezTo>
                  </a:path>
                </a:pathLst>
              </a:custGeom>
              <a:solidFill>
                <a:srgbClr val="B9E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26" name="Freeform 8"/>
              <p:cNvSpPr/>
              <p:nvPr/>
            </p:nvSpPr>
            <p:spPr bwMode="auto">
              <a:xfrm>
                <a:off x="1124" y="1241"/>
                <a:ext cx="1498" cy="57"/>
              </a:xfrm>
              <a:custGeom>
                <a:avLst/>
                <a:gdLst>
                  <a:gd name="T0" fmla="*/ 617 w 632"/>
                  <a:gd name="T1" fmla="*/ 0 h 24"/>
                  <a:gd name="T2" fmla="*/ 15 w 632"/>
                  <a:gd name="T3" fmla="*/ 0 h 24"/>
                  <a:gd name="T4" fmla="*/ 0 w 632"/>
                  <a:gd name="T5" fmla="*/ 12 h 24"/>
                  <a:gd name="T6" fmla="*/ 15 w 632"/>
                  <a:gd name="T7" fmla="*/ 24 h 24"/>
                  <a:gd name="T8" fmla="*/ 617 w 632"/>
                  <a:gd name="T9" fmla="*/ 24 h 24"/>
                  <a:gd name="T10" fmla="*/ 632 w 632"/>
                  <a:gd name="T11" fmla="*/ 12 h 24"/>
                  <a:gd name="T12" fmla="*/ 617 w 632"/>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632" h="24">
                    <a:moveTo>
                      <a:pt x="617" y="0"/>
                    </a:moveTo>
                    <a:cubicBezTo>
                      <a:pt x="15" y="0"/>
                      <a:pt x="15" y="0"/>
                      <a:pt x="15" y="0"/>
                    </a:cubicBezTo>
                    <a:cubicBezTo>
                      <a:pt x="6" y="0"/>
                      <a:pt x="0" y="5"/>
                      <a:pt x="0" y="12"/>
                    </a:cubicBezTo>
                    <a:cubicBezTo>
                      <a:pt x="0" y="19"/>
                      <a:pt x="6" y="24"/>
                      <a:pt x="15" y="24"/>
                    </a:cubicBezTo>
                    <a:cubicBezTo>
                      <a:pt x="617" y="24"/>
                      <a:pt x="617" y="24"/>
                      <a:pt x="617" y="24"/>
                    </a:cubicBezTo>
                    <a:cubicBezTo>
                      <a:pt x="626" y="24"/>
                      <a:pt x="632" y="19"/>
                      <a:pt x="632" y="12"/>
                    </a:cubicBezTo>
                    <a:cubicBezTo>
                      <a:pt x="632" y="5"/>
                      <a:pt x="626" y="0"/>
                      <a:pt x="617" y="0"/>
                    </a:cubicBezTo>
                  </a:path>
                </a:pathLst>
              </a:custGeom>
              <a:solidFill>
                <a:srgbClr val="B9E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27" name="Freeform 9"/>
              <p:cNvSpPr/>
              <p:nvPr/>
            </p:nvSpPr>
            <p:spPr bwMode="auto">
              <a:xfrm>
                <a:off x="1124" y="1417"/>
                <a:ext cx="934" cy="57"/>
              </a:xfrm>
              <a:custGeom>
                <a:avLst/>
                <a:gdLst>
                  <a:gd name="T0" fmla="*/ 379 w 394"/>
                  <a:gd name="T1" fmla="*/ 0 h 24"/>
                  <a:gd name="T2" fmla="*/ 15 w 394"/>
                  <a:gd name="T3" fmla="*/ 0 h 24"/>
                  <a:gd name="T4" fmla="*/ 0 w 394"/>
                  <a:gd name="T5" fmla="*/ 12 h 24"/>
                  <a:gd name="T6" fmla="*/ 14 w 394"/>
                  <a:gd name="T7" fmla="*/ 24 h 24"/>
                  <a:gd name="T8" fmla="*/ 380 w 394"/>
                  <a:gd name="T9" fmla="*/ 24 h 24"/>
                  <a:gd name="T10" fmla="*/ 394 w 394"/>
                  <a:gd name="T11" fmla="*/ 12 h 24"/>
                  <a:gd name="T12" fmla="*/ 379 w 394"/>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394" h="24">
                    <a:moveTo>
                      <a:pt x="379" y="0"/>
                    </a:moveTo>
                    <a:cubicBezTo>
                      <a:pt x="15" y="0"/>
                      <a:pt x="15" y="0"/>
                      <a:pt x="15" y="0"/>
                    </a:cubicBezTo>
                    <a:cubicBezTo>
                      <a:pt x="6" y="0"/>
                      <a:pt x="0" y="5"/>
                      <a:pt x="0" y="12"/>
                    </a:cubicBezTo>
                    <a:cubicBezTo>
                      <a:pt x="0" y="19"/>
                      <a:pt x="6" y="24"/>
                      <a:pt x="14" y="24"/>
                    </a:cubicBezTo>
                    <a:cubicBezTo>
                      <a:pt x="380" y="24"/>
                      <a:pt x="380" y="24"/>
                      <a:pt x="380" y="24"/>
                    </a:cubicBezTo>
                    <a:cubicBezTo>
                      <a:pt x="388" y="24"/>
                      <a:pt x="394" y="19"/>
                      <a:pt x="394" y="12"/>
                    </a:cubicBezTo>
                    <a:cubicBezTo>
                      <a:pt x="394" y="5"/>
                      <a:pt x="387" y="0"/>
                      <a:pt x="379" y="0"/>
                    </a:cubicBezTo>
                  </a:path>
                </a:pathLst>
              </a:custGeom>
              <a:solidFill>
                <a:srgbClr val="B9E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28" name="Freeform 10"/>
              <p:cNvSpPr/>
              <p:nvPr/>
            </p:nvSpPr>
            <p:spPr bwMode="auto">
              <a:xfrm>
                <a:off x="1124" y="1585"/>
                <a:ext cx="555" cy="382"/>
              </a:xfrm>
              <a:custGeom>
                <a:avLst/>
                <a:gdLst>
                  <a:gd name="T0" fmla="*/ 219 w 234"/>
                  <a:gd name="T1" fmla="*/ 111 h 161"/>
                  <a:gd name="T2" fmla="*/ 157 w 234"/>
                  <a:gd name="T3" fmla="*/ 111 h 161"/>
                  <a:gd name="T4" fmla="*/ 137 w 234"/>
                  <a:gd name="T5" fmla="*/ 111 h 161"/>
                  <a:gd name="T6" fmla="*/ 122 w 234"/>
                  <a:gd name="T7" fmla="*/ 108 h 161"/>
                  <a:gd name="T8" fmla="*/ 114 w 234"/>
                  <a:gd name="T9" fmla="*/ 94 h 161"/>
                  <a:gd name="T10" fmla="*/ 91 w 234"/>
                  <a:gd name="T11" fmla="*/ 94 h 161"/>
                  <a:gd name="T12" fmla="*/ 76 w 234"/>
                  <a:gd name="T13" fmla="*/ 111 h 161"/>
                  <a:gd name="T14" fmla="*/ 70 w 234"/>
                  <a:gd name="T15" fmla="*/ 103 h 161"/>
                  <a:gd name="T16" fmla="*/ 64 w 234"/>
                  <a:gd name="T17" fmla="*/ 86 h 161"/>
                  <a:gd name="T18" fmla="*/ 52 w 234"/>
                  <a:gd name="T19" fmla="*/ 14 h 161"/>
                  <a:gd name="T20" fmla="*/ 28 w 234"/>
                  <a:gd name="T21" fmla="*/ 17 h 161"/>
                  <a:gd name="T22" fmla="*/ 5 w 234"/>
                  <a:gd name="T23" fmla="*/ 140 h 161"/>
                  <a:gd name="T24" fmla="*/ 29 w 234"/>
                  <a:gd name="T25" fmla="*/ 147 h 161"/>
                  <a:gd name="T26" fmla="*/ 43 w 234"/>
                  <a:gd name="T27" fmla="*/ 100 h 161"/>
                  <a:gd name="T28" fmla="*/ 50 w 234"/>
                  <a:gd name="T29" fmla="*/ 117 h 161"/>
                  <a:gd name="T30" fmla="*/ 87 w 234"/>
                  <a:gd name="T31" fmla="*/ 133 h 161"/>
                  <a:gd name="T32" fmla="*/ 102 w 234"/>
                  <a:gd name="T33" fmla="*/ 122 h 161"/>
                  <a:gd name="T34" fmla="*/ 104 w 234"/>
                  <a:gd name="T35" fmla="*/ 124 h 161"/>
                  <a:gd name="T36" fmla="*/ 146 w 234"/>
                  <a:gd name="T37" fmla="*/ 135 h 161"/>
                  <a:gd name="T38" fmla="*/ 219 w 234"/>
                  <a:gd name="T39" fmla="*/ 135 h 161"/>
                  <a:gd name="T40" fmla="*/ 219 w 234"/>
                  <a:gd name="T41" fmla="*/ 11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4" h="161">
                    <a:moveTo>
                      <a:pt x="219" y="111"/>
                    </a:moveTo>
                    <a:cubicBezTo>
                      <a:pt x="198" y="111"/>
                      <a:pt x="177" y="111"/>
                      <a:pt x="157" y="111"/>
                    </a:cubicBezTo>
                    <a:cubicBezTo>
                      <a:pt x="150" y="111"/>
                      <a:pt x="143" y="111"/>
                      <a:pt x="137" y="111"/>
                    </a:cubicBezTo>
                    <a:cubicBezTo>
                      <a:pt x="132" y="111"/>
                      <a:pt x="126" y="112"/>
                      <a:pt x="122" y="108"/>
                    </a:cubicBezTo>
                    <a:cubicBezTo>
                      <a:pt x="117" y="105"/>
                      <a:pt x="115" y="99"/>
                      <a:pt x="114" y="94"/>
                    </a:cubicBezTo>
                    <a:cubicBezTo>
                      <a:pt x="112" y="81"/>
                      <a:pt x="94" y="83"/>
                      <a:pt x="91" y="94"/>
                    </a:cubicBezTo>
                    <a:cubicBezTo>
                      <a:pt x="89" y="99"/>
                      <a:pt x="82" y="112"/>
                      <a:pt x="76" y="111"/>
                    </a:cubicBezTo>
                    <a:cubicBezTo>
                      <a:pt x="72" y="110"/>
                      <a:pt x="71" y="105"/>
                      <a:pt x="70" y="103"/>
                    </a:cubicBezTo>
                    <a:cubicBezTo>
                      <a:pt x="67" y="97"/>
                      <a:pt x="66" y="92"/>
                      <a:pt x="64" y="86"/>
                    </a:cubicBezTo>
                    <a:cubicBezTo>
                      <a:pt x="58" y="63"/>
                      <a:pt x="56" y="38"/>
                      <a:pt x="52" y="14"/>
                    </a:cubicBezTo>
                    <a:cubicBezTo>
                      <a:pt x="50" y="0"/>
                      <a:pt x="29" y="4"/>
                      <a:pt x="28" y="17"/>
                    </a:cubicBezTo>
                    <a:cubicBezTo>
                      <a:pt x="27" y="59"/>
                      <a:pt x="20" y="101"/>
                      <a:pt x="5" y="140"/>
                    </a:cubicBezTo>
                    <a:cubicBezTo>
                      <a:pt x="0" y="155"/>
                      <a:pt x="23" y="161"/>
                      <a:pt x="29" y="147"/>
                    </a:cubicBezTo>
                    <a:cubicBezTo>
                      <a:pt x="35" y="132"/>
                      <a:pt x="39" y="116"/>
                      <a:pt x="43" y="100"/>
                    </a:cubicBezTo>
                    <a:cubicBezTo>
                      <a:pt x="45" y="106"/>
                      <a:pt x="47" y="112"/>
                      <a:pt x="50" y="117"/>
                    </a:cubicBezTo>
                    <a:cubicBezTo>
                      <a:pt x="57" y="131"/>
                      <a:pt x="71" y="139"/>
                      <a:pt x="87" y="133"/>
                    </a:cubicBezTo>
                    <a:cubicBezTo>
                      <a:pt x="92" y="131"/>
                      <a:pt x="97" y="127"/>
                      <a:pt x="102" y="122"/>
                    </a:cubicBezTo>
                    <a:cubicBezTo>
                      <a:pt x="102" y="123"/>
                      <a:pt x="103" y="124"/>
                      <a:pt x="104" y="124"/>
                    </a:cubicBezTo>
                    <a:cubicBezTo>
                      <a:pt x="115" y="136"/>
                      <a:pt x="131" y="135"/>
                      <a:pt x="146" y="135"/>
                    </a:cubicBezTo>
                    <a:cubicBezTo>
                      <a:pt x="170" y="135"/>
                      <a:pt x="195" y="135"/>
                      <a:pt x="219" y="135"/>
                    </a:cubicBezTo>
                    <a:cubicBezTo>
                      <a:pt x="234" y="135"/>
                      <a:pt x="234" y="110"/>
                      <a:pt x="219" y="111"/>
                    </a:cubicBezTo>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35" name="Freeform 11"/>
              <p:cNvSpPr/>
              <p:nvPr/>
            </p:nvSpPr>
            <p:spPr bwMode="auto">
              <a:xfrm>
                <a:off x="2295" y="1600"/>
                <a:ext cx="476" cy="477"/>
              </a:xfrm>
              <a:custGeom>
                <a:avLst/>
                <a:gdLst>
                  <a:gd name="T0" fmla="*/ 100 w 201"/>
                  <a:gd name="T1" fmla="*/ 201 h 201"/>
                  <a:gd name="T2" fmla="*/ 69 w 201"/>
                  <a:gd name="T3" fmla="*/ 176 h 201"/>
                  <a:gd name="T4" fmla="*/ 51 w 201"/>
                  <a:gd name="T5" fmla="*/ 175 h 201"/>
                  <a:gd name="T6" fmla="*/ 29 w 201"/>
                  <a:gd name="T7" fmla="*/ 172 h 201"/>
                  <a:gd name="T8" fmla="*/ 25 w 201"/>
                  <a:gd name="T9" fmla="*/ 132 h 201"/>
                  <a:gd name="T10" fmla="*/ 0 w 201"/>
                  <a:gd name="T11" fmla="*/ 101 h 201"/>
                  <a:gd name="T12" fmla="*/ 25 w 201"/>
                  <a:gd name="T13" fmla="*/ 70 h 201"/>
                  <a:gd name="T14" fmla="*/ 29 w 201"/>
                  <a:gd name="T15" fmla="*/ 30 h 201"/>
                  <a:gd name="T16" fmla="*/ 51 w 201"/>
                  <a:gd name="T17" fmla="*/ 27 h 201"/>
                  <a:gd name="T18" fmla="*/ 69 w 201"/>
                  <a:gd name="T19" fmla="*/ 26 h 201"/>
                  <a:gd name="T20" fmla="*/ 100 w 201"/>
                  <a:gd name="T21" fmla="*/ 0 h 201"/>
                  <a:gd name="T22" fmla="*/ 131 w 201"/>
                  <a:gd name="T23" fmla="*/ 26 h 201"/>
                  <a:gd name="T24" fmla="*/ 149 w 201"/>
                  <a:gd name="T25" fmla="*/ 27 h 201"/>
                  <a:gd name="T26" fmla="*/ 171 w 201"/>
                  <a:gd name="T27" fmla="*/ 30 h 201"/>
                  <a:gd name="T28" fmla="*/ 175 w 201"/>
                  <a:gd name="T29" fmla="*/ 70 h 201"/>
                  <a:gd name="T30" fmla="*/ 201 w 201"/>
                  <a:gd name="T31" fmla="*/ 101 h 201"/>
                  <a:gd name="T32" fmla="*/ 175 w 201"/>
                  <a:gd name="T33" fmla="*/ 132 h 201"/>
                  <a:gd name="T34" fmla="*/ 171 w 201"/>
                  <a:gd name="T35" fmla="*/ 172 h 201"/>
                  <a:gd name="T36" fmla="*/ 149 w 201"/>
                  <a:gd name="T37" fmla="*/ 175 h 201"/>
                  <a:gd name="T38" fmla="*/ 131 w 201"/>
                  <a:gd name="T39" fmla="*/ 176 h 201"/>
                  <a:gd name="T40" fmla="*/ 100 w 201"/>
                  <a:gd name="T41"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1" h="201">
                    <a:moveTo>
                      <a:pt x="100" y="201"/>
                    </a:moveTo>
                    <a:cubicBezTo>
                      <a:pt x="88" y="201"/>
                      <a:pt x="80" y="180"/>
                      <a:pt x="69" y="176"/>
                    </a:cubicBezTo>
                    <a:cubicBezTo>
                      <a:pt x="64" y="174"/>
                      <a:pt x="58" y="175"/>
                      <a:pt x="51" y="175"/>
                    </a:cubicBezTo>
                    <a:cubicBezTo>
                      <a:pt x="43" y="176"/>
                      <a:pt x="34" y="177"/>
                      <a:pt x="29" y="172"/>
                    </a:cubicBezTo>
                    <a:cubicBezTo>
                      <a:pt x="21" y="164"/>
                      <a:pt x="30" y="143"/>
                      <a:pt x="25" y="132"/>
                    </a:cubicBezTo>
                    <a:cubicBezTo>
                      <a:pt x="21" y="121"/>
                      <a:pt x="0" y="113"/>
                      <a:pt x="0" y="101"/>
                    </a:cubicBezTo>
                    <a:cubicBezTo>
                      <a:pt x="0" y="89"/>
                      <a:pt x="21" y="80"/>
                      <a:pt x="25" y="70"/>
                    </a:cubicBezTo>
                    <a:cubicBezTo>
                      <a:pt x="30" y="59"/>
                      <a:pt x="21" y="38"/>
                      <a:pt x="29" y="30"/>
                    </a:cubicBezTo>
                    <a:cubicBezTo>
                      <a:pt x="34" y="25"/>
                      <a:pt x="43" y="26"/>
                      <a:pt x="51" y="27"/>
                    </a:cubicBezTo>
                    <a:cubicBezTo>
                      <a:pt x="58" y="27"/>
                      <a:pt x="64" y="28"/>
                      <a:pt x="69" y="26"/>
                    </a:cubicBezTo>
                    <a:cubicBezTo>
                      <a:pt x="80" y="21"/>
                      <a:pt x="88" y="0"/>
                      <a:pt x="100" y="0"/>
                    </a:cubicBezTo>
                    <a:cubicBezTo>
                      <a:pt x="113" y="0"/>
                      <a:pt x="121" y="21"/>
                      <a:pt x="131" y="26"/>
                    </a:cubicBezTo>
                    <a:cubicBezTo>
                      <a:pt x="136" y="28"/>
                      <a:pt x="143" y="27"/>
                      <a:pt x="149" y="27"/>
                    </a:cubicBezTo>
                    <a:cubicBezTo>
                      <a:pt x="158" y="26"/>
                      <a:pt x="166" y="25"/>
                      <a:pt x="171" y="30"/>
                    </a:cubicBezTo>
                    <a:cubicBezTo>
                      <a:pt x="180" y="38"/>
                      <a:pt x="171" y="59"/>
                      <a:pt x="175" y="70"/>
                    </a:cubicBezTo>
                    <a:cubicBezTo>
                      <a:pt x="180" y="80"/>
                      <a:pt x="201" y="89"/>
                      <a:pt x="201" y="101"/>
                    </a:cubicBezTo>
                    <a:cubicBezTo>
                      <a:pt x="201" y="113"/>
                      <a:pt x="180" y="121"/>
                      <a:pt x="175" y="132"/>
                    </a:cubicBezTo>
                    <a:cubicBezTo>
                      <a:pt x="171" y="143"/>
                      <a:pt x="180" y="164"/>
                      <a:pt x="171" y="172"/>
                    </a:cubicBezTo>
                    <a:cubicBezTo>
                      <a:pt x="166" y="177"/>
                      <a:pt x="158" y="176"/>
                      <a:pt x="149" y="175"/>
                    </a:cubicBezTo>
                    <a:cubicBezTo>
                      <a:pt x="143" y="175"/>
                      <a:pt x="136" y="174"/>
                      <a:pt x="131" y="176"/>
                    </a:cubicBezTo>
                    <a:cubicBezTo>
                      <a:pt x="121" y="180"/>
                      <a:pt x="113" y="201"/>
                      <a:pt x="100" y="201"/>
                    </a:cubicBezTo>
                  </a:path>
                </a:pathLst>
              </a:custGeom>
              <a:solidFill>
                <a:srgbClr val="FBAB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36" name="Freeform 12"/>
              <p:cNvSpPr/>
              <p:nvPr/>
            </p:nvSpPr>
            <p:spPr bwMode="auto">
              <a:xfrm>
                <a:off x="2449" y="1756"/>
                <a:ext cx="168" cy="166"/>
              </a:xfrm>
              <a:custGeom>
                <a:avLst/>
                <a:gdLst>
                  <a:gd name="T0" fmla="*/ 35 w 71"/>
                  <a:gd name="T1" fmla="*/ 0 h 70"/>
                  <a:gd name="T2" fmla="*/ 0 w 71"/>
                  <a:gd name="T3" fmla="*/ 35 h 70"/>
                  <a:gd name="T4" fmla="*/ 35 w 71"/>
                  <a:gd name="T5" fmla="*/ 70 h 70"/>
                  <a:gd name="T6" fmla="*/ 71 w 71"/>
                  <a:gd name="T7" fmla="*/ 35 h 70"/>
                  <a:gd name="T8" fmla="*/ 71 w 71"/>
                  <a:gd name="T9" fmla="*/ 35 h 70"/>
                  <a:gd name="T10" fmla="*/ 35 w 71"/>
                  <a:gd name="T11" fmla="*/ 0 h 70"/>
                </a:gdLst>
                <a:ahLst/>
                <a:cxnLst>
                  <a:cxn ang="0">
                    <a:pos x="T0" y="T1"/>
                  </a:cxn>
                  <a:cxn ang="0">
                    <a:pos x="T2" y="T3"/>
                  </a:cxn>
                  <a:cxn ang="0">
                    <a:pos x="T4" y="T5"/>
                  </a:cxn>
                  <a:cxn ang="0">
                    <a:pos x="T6" y="T7"/>
                  </a:cxn>
                  <a:cxn ang="0">
                    <a:pos x="T8" y="T9"/>
                  </a:cxn>
                  <a:cxn ang="0">
                    <a:pos x="T10" y="T11"/>
                  </a:cxn>
                </a:cxnLst>
                <a:rect l="0" t="0" r="r" b="b"/>
                <a:pathLst>
                  <a:path w="71" h="70">
                    <a:moveTo>
                      <a:pt x="35" y="0"/>
                    </a:moveTo>
                    <a:cubicBezTo>
                      <a:pt x="16" y="0"/>
                      <a:pt x="0" y="15"/>
                      <a:pt x="0" y="35"/>
                    </a:cubicBezTo>
                    <a:cubicBezTo>
                      <a:pt x="0" y="54"/>
                      <a:pt x="16" y="70"/>
                      <a:pt x="35" y="70"/>
                    </a:cubicBezTo>
                    <a:cubicBezTo>
                      <a:pt x="55" y="70"/>
                      <a:pt x="71" y="54"/>
                      <a:pt x="71" y="35"/>
                    </a:cubicBezTo>
                    <a:cubicBezTo>
                      <a:pt x="71" y="35"/>
                      <a:pt x="71" y="35"/>
                      <a:pt x="71" y="35"/>
                    </a:cubicBezTo>
                    <a:cubicBezTo>
                      <a:pt x="71" y="15"/>
                      <a:pt x="55" y="0"/>
                      <a:pt x="35" y="0"/>
                    </a:cubicBezTo>
                  </a:path>
                </a:pathLst>
              </a:custGeom>
              <a:solidFill>
                <a:srgbClr val="E39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grpSp>
      <p:grpSp>
        <p:nvGrpSpPr>
          <p:cNvPr id="220" name="Group 219"/>
          <p:cNvGrpSpPr/>
          <p:nvPr/>
        </p:nvGrpSpPr>
        <p:grpSpPr>
          <a:xfrm>
            <a:off x="4059240" y="2233735"/>
            <a:ext cx="382344" cy="382344"/>
            <a:chOff x="3709988" y="8870156"/>
            <a:chExt cx="725488" cy="725488"/>
          </a:xfrm>
        </p:grpSpPr>
        <p:sp>
          <p:nvSpPr>
            <p:cNvPr id="222" name="Oval 13"/>
            <p:cNvSpPr>
              <a:spLocks noChangeArrowheads="1"/>
            </p:cNvSpPr>
            <p:nvPr/>
          </p:nvSpPr>
          <p:spPr bwMode="auto">
            <a:xfrm>
              <a:off x="3709988" y="8870156"/>
              <a:ext cx="725488" cy="725488"/>
            </a:xfrm>
            <a:prstGeom prst="ellipse">
              <a:avLst/>
            </a:prstGeom>
            <a:noFill/>
            <a:ln w="31750">
              <a:solidFill>
                <a:schemeClr val="tx1"/>
              </a:solidFill>
              <a:round/>
            </a:ln>
          </p:spPr>
          <p:txBody>
            <a:bodyPr vert="horz" wrap="square" lIns="91440" tIns="45720" rIns="91440" bIns="45720" numCol="1" anchor="t" anchorCtr="0" compatLnSpc="1">
              <a:prstTxWarp prst="textNoShape">
                <a:avLst/>
              </a:prstTxWarp>
            </a:bodyPr>
            <a:lstStyle/>
            <a:p>
              <a:endParaRPr lang="en-US" sz="800">
                <a:latin typeface="CiscoSansTT ExtraLight" panose="020B0303020201020303" pitchFamily="34" charset="0"/>
              </a:endParaRPr>
            </a:p>
          </p:txBody>
        </p:sp>
        <p:sp>
          <p:nvSpPr>
            <p:cNvPr id="223" name="Freeform 14"/>
            <p:cNvSpPr/>
            <p:nvPr/>
          </p:nvSpPr>
          <p:spPr bwMode="auto">
            <a:xfrm>
              <a:off x="3711576" y="8870156"/>
              <a:ext cx="723900" cy="723900"/>
            </a:xfrm>
            <a:custGeom>
              <a:avLst/>
              <a:gdLst>
                <a:gd name="T0" fmla="*/ 132 w 265"/>
                <a:gd name="T1" fmla="*/ 0 h 265"/>
                <a:gd name="T2" fmla="*/ 265 w 265"/>
                <a:gd name="T3" fmla="*/ 132 h 265"/>
                <a:gd name="T4" fmla="*/ 132 w 265"/>
                <a:gd name="T5" fmla="*/ 265 h 265"/>
                <a:gd name="T6" fmla="*/ 0 w 265"/>
                <a:gd name="T7" fmla="*/ 132 h 265"/>
                <a:gd name="T8" fmla="*/ 91 w 265"/>
                <a:gd name="T9" fmla="*/ 6 h 265"/>
              </a:gdLst>
              <a:ahLst/>
              <a:cxnLst>
                <a:cxn ang="0">
                  <a:pos x="T0" y="T1"/>
                </a:cxn>
                <a:cxn ang="0">
                  <a:pos x="T2" y="T3"/>
                </a:cxn>
                <a:cxn ang="0">
                  <a:pos x="T4" y="T5"/>
                </a:cxn>
                <a:cxn ang="0">
                  <a:pos x="T6" y="T7"/>
                </a:cxn>
                <a:cxn ang="0">
                  <a:pos x="T8" y="T9"/>
                </a:cxn>
              </a:cxnLst>
              <a:rect l="0" t="0" r="r" b="b"/>
              <a:pathLst>
                <a:path w="265" h="265">
                  <a:moveTo>
                    <a:pt x="132" y="0"/>
                  </a:moveTo>
                  <a:cubicBezTo>
                    <a:pt x="205" y="0"/>
                    <a:pt x="265" y="59"/>
                    <a:pt x="265" y="132"/>
                  </a:cubicBezTo>
                  <a:cubicBezTo>
                    <a:pt x="265" y="205"/>
                    <a:pt x="205" y="265"/>
                    <a:pt x="132" y="265"/>
                  </a:cubicBezTo>
                  <a:cubicBezTo>
                    <a:pt x="59" y="265"/>
                    <a:pt x="0" y="205"/>
                    <a:pt x="0" y="132"/>
                  </a:cubicBezTo>
                  <a:cubicBezTo>
                    <a:pt x="0" y="74"/>
                    <a:pt x="36" y="24"/>
                    <a:pt x="91" y="6"/>
                  </a:cubicBezTo>
                </a:path>
              </a:pathLst>
            </a:custGeom>
            <a:noFill/>
            <a:ln w="31750" cap="rnd">
              <a:solidFill>
                <a:schemeClr val="accent2"/>
              </a:solidFill>
              <a:prstDash val="solid"/>
              <a:miter lim="800000"/>
            </a:ln>
          </p:spPr>
          <p:txBody>
            <a:bodyPr vert="horz" wrap="square" lIns="91440" tIns="45720" rIns="91440" bIns="45720" numCol="1" anchor="t" anchorCtr="0" compatLnSpc="1">
              <a:prstTxWarp prst="textNoShape">
                <a:avLst/>
              </a:prstTxWarp>
            </a:bodyPr>
            <a:lstStyle/>
            <a:p>
              <a:endParaRPr lang="en-US" sz="800">
                <a:latin typeface="CiscoSansTT ExtraLight" panose="020B0303020201020303" pitchFamily="34" charset="0"/>
              </a:endParaRPr>
            </a:p>
          </p:txBody>
        </p:sp>
      </p:grpSp>
      <p:sp>
        <p:nvSpPr>
          <p:cNvPr id="221" name="TextBox 220"/>
          <p:cNvSpPr txBox="1"/>
          <p:nvPr/>
        </p:nvSpPr>
        <p:spPr>
          <a:xfrm>
            <a:off x="4063423" y="2331071"/>
            <a:ext cx="373977" cy="200055"/>
          </a:xfrm>
          <a:prstGeom prst="rect">
            <a:avLst/>
          </a:prstGeom>
          <a:noFill/>
        </p:spPr>
        <p:txBody>
          <a:bodyPr wrap="square" lIns="0" rIns="0" rtlCol="0">
            <a:spAutoFit/>
          </a:bodyPr>
          <a:lstStyle/>
          <a:p>
            <a:pPr algn="ctr" rtl="0"/>
            <a:r>
              <a:rPr lang="es-419" sz="700" b="1">
                <a:latin typeface="+mn-lt"/>
              </a:rPr>
              <a:t>96 %</a:t>
            </a:r>
          </a:p>
        </p:txBody>
      </p:sp>
      <p:grpSp>
        <p:nvGrpSpPr>
          <p:cNvPr id="107" name="Group 106"/>
          <p:cNvGrpSpPr/>
          <p:nvPr/>
        </p:nvGrpSpPr>
        <p:grpSpPr>
          <a:xfrm>
            <a:off x="5367946" y="2205794"/>
            <a:ext cx="397170" cy="361263"/>
            <a:chOff x="5370513" y="1763713"/>
            <a:chExt cx="860425" cy="782637"/>
          </a:xfrm>
          <a:solidFill>
            <a:schemeClr val="accent1"/>
          </a:solidFill>
        </p:grpSpPr>
        <p:sp>
          <p:nvSpPr>
            <p:cNvPr id="96" name="Freeform 5"/>
            <p:cNvSpPr/>
            <p:nvPr/>
          </p:nvSpPr>
          <p:spPr bwMode="auto">
            <a:xfrm>
              <a:off x="5810251" y="2097088"/>
              <a:ext cx="363538" cy="446087"/>
            </a:xfrm>
            <a:custGeom>
              <a:avLst/>
              <a:gdLst>
                <a:gd name="T0" fmla="*/ 85 w 108"/>
                <a:gd name="T1" fmla="*/ 66 h 133"/>
                <a:gd name="T2" fmla="*/ 85 w 108"/>
                <a:gd name="T3" fmla="*/ 44 h 133"/>
                <a:gd name="T4" fmla="*/ 106 w 108"/>
                <a:gd name="T5" fmla="*/ 24 h 133"/>
                <a:gd name="T6" fmla="*/ 106 w 108"/>
                <a:gd name="T7" fmla="*/ 24 h 133"/>
                <a:gd name="T8" fmla="*/ 108 w 108"/>
                <a:gd name="T9" fmla="*/ 21 h 133"/>
                <a:gd name="T10" fmla="*/ 108 w 108"/>
                <a:gd name="T11" fmla="*/ 2 h 133"/>
                <a:gd name="T12" fmla="*/ 106 w 108"/>
                <a:gd name="T13" fmla="*/ 0 h 133"/>
                <a:gd name="T14" fmla="*/ 59 w 108"/>
                <a:gd name="T15" fmla="*/ 5 h 133"/>
                <a:gd name="T16" fmla="*/ 1 w 108"/>
                <a:gd name="T17" fmla="*/ 29 h 133"/>
                <a:gd name="T18" fmla="*/ 0 w 108"/>
                <a:gd name="T19" fmla="*/ 30 h 133"/>
                <a:gd name="T20" fmla="*/ 0 w 108"/>
                <a:gd name="T21" fmla="*/ 131 h 133"/>
                <a:gd name="T22" fmla="*/ 4 w 108"/>
                <a:gd name="T23" fmla="*/ 132 h 133"/>
                <a:gd name="T24" fmla="*/ 105 w 108"/>
                <a:gd name="T25" fmla="*/ 104 h 133"/>
                <a:gd name="T26" fmla="*/ 108 w 108"/>
                <a:gd name="T27" fmla="*/ 101 h 133"/>
                <a:gd name="T28" fmla="*/ 108 w 108"/>
                <a:gd name="T29" fmla="*/ 84 h 133"/>
                <a:gd name="T30" fmla="*/ 103 w 108"/>
                <a:gd name="T31" fmla="*/ 84 h 133"/>
                <a:gd name="T32" fmla="*/ 85 w 108"/>
                <a:gd name="T33" fmla="*/ 6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 h="133">
                  <a:moveTo>
                    <a:pt x="85" y="66"/>
                  </a:moveTo>
                  <a:cubicBezTo>
                    <a:pt x="85" y="44"/>
                    <a:pt x="85" y="44"/>
                    <a:pt x="85" y="44"/>
                  </a:cubicBezTo>
                  <a:cubicBezTo>
                    <a:pt x="85" y="33"/>
                    <a:pt x="94" y="24"/>
                    <a:pt x="106" y="24"/>
                  </a:cubicBezTo>
                  <a:cubicBezTo>
                    <a:pt x="106" y="24"/>
                    <a:pt x="106" y="24"/>
                    <a:pt x="106" y="24"/>
                  </a:cubicBezTo>
                  <a:cubicBezTo>
                    <a:pt x="107" y="24"/>
                    <a:pt x="108" y="23"/>
                    <a:pt x="108" y="21"/>
                  </a:cubicBezTo>
                  <a:cubicBezTo>
                    <a:pt x="108" y="2"/>
                    <a:pt x="108" y="2"/>
                    <a:pt x="108" y="2"/>
                  </a:cubicBezTo>
                  <a:cubicBezTo>
                    <a:pt x="108" y="1"/>
                    <a:pt x="107" y="0"/>
                    <a:pt x="106" y="0"/>
                  </a:cubicBezTo>
                  <a:cubicBezTo>
                    <a:pt x="90" y="0"/>
                    <a:pt x="74" y="1"/>
                    <a:pt x="59" y="5"/>
                  </a:cubicBezTo>
                  <a:cubicBezTo>
                    <a:pt x="39" y="9"/>
                    <a:pt x="19" y="17"/>
                    <a:pt x="1" y="29"/>
                  </a:cubicBezTo>
                  <a:cubicBezTo>
                    <a:pt x="1" y="29"/>
                    <a:pt x="0" y="30"/>
                    <a:pt x="0" y="30"/>
                  </a:cubicBezTo>
                  <a:cubicBezTo>
                    <a:pt x="0" y="131"/>
                    <a:pt x="0" y="131"/>
                    <a:pt x="0" y="131"/>
                  </a:cubicBezTo>
                  <a:cubicBezTo>
                    <a:pt x="0" y="132"/>
                    <a:pt x="2" y="133"/>
                    <a:pt x="4" y="132"/>
                  </a:cubicBezTo>
                  <a:cubicBezTo>
                    <a:pt x="33" y="107"/>
                    <a:pt x="67" y="97"/>
                    <a:pt x="105" y="104"/>
                  </a:cubicBezTo>
                  <a:cubicBezTo>
                    <a:pt x="106" y="104"/>
                    <a:pt x="108" y="103"/>
                    <a:pt x="108" y="101"/>
                  </a:cubicBezTo>
                  <a:cubicBezTo>
                    <a:pt x="108" y="84"/>
                    <a:pt x="108" y="84"/>
                    <a:pt x="108" y="84"/>
                  </a:cubicBezTo>
                  <a:cubicBezTo>
                    <a:pt x="103" y="84"/>
                    <a:pt x="103" y="84"/>
                    <a:pt x="103" y="84"/>
                  </a:cubicBezTo>
                  <a:cubicBezTo>
                    <a:pt x="93" y="84"/>
                    <a:pt x="85" y="76"/>
                    <a:pt x="85" y="6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98" name="Freeform 6"/>
            <p:cNvSpPr/>
            <p:nvPr/>
          </p:nvSpPr>
          <p:spPr bwMode="auto">
            <a:xfrm>
              <a:off x="6122988" y="2203450"/>
              <a:ext cx="107950" cy="149225"/>
            </a:xfrm>
            <a:custGeom>
              <a:avLst/>
              <a:gdLst>
                <a:gd name="T0" fmla="*/ 22 w 32"/>
                <a:gd name="T1" fmla="*/ 0 h 44"/>
                <a:gd name="T2" fmla="*/ 10 w 32"/>
                <a:gd name="T3" fmla="*/ 0 h 44"/>
                <a:gd name="T4" fmla="*/ 0 w 32"/>
                <a:gd name="T5" fmla="*/ 10 h 44"/>
                <a:gd name="T6" fmla="*/ 0 w 32"/>
                <a:gd name="T7" fmla="*/ 10 h 44"/>
                <a:gd name="T8" fmla="*/ 0 w 32"/>
                <a:gd name="T9" fmla="*/ 34 h 44"/>
                <a:gd name="T10" fmla="*/ 10 w 32"/>
                <a:gd name="T11" fmla="*/ 44 h 44"/>
                <a:gd name="T12" fmla="*/ 10 w 32"/>
                <a:gd name="T13" fmla="*/ 44 h 44"/>
                <a:gd name="T14" fmla="*/ 22 w 32"/>
                <a:gd name="T15" fmla="*/ 44 h 44"/>
                <a:gd name="T16" fmla="*/ 32 w 32"/>
                <a:gd name="T17" fmla="*/ 34 h 44"/>
                <a:gd name="T18" fmla="*/ 32 w 32"/>
                <a:gd name="T19" fmla="*/ 34 h 44"/>
                <a:gd name="T20" fmla="*/ 32 w 32"/>
                <a:gd name="T21" fmla="*/ 10 h 44"/>
                <a:gd name="T22" fmla="*/ 22 w 32"/>
                <a:gd name="T2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44">
                  <a:moveTo>
                    <a:pt x="22" y="0"/>
                  </a:moveTo>
                  <a:cubicBezTo>
                    <a:pt x="10" y="0"/>
                    <a:pt x="10" y="0"/>
                    <a:pt x="10" y="0"/>
                  </a:cubicBezTo>
                  <a:cubicBezTo>
                    <a:pt x="5" y="0"/>
                    <a:pt x="0" y="4"/>
                    <a:pt x="0" y="10"/>
                  </a:cubicBezTo>
                  <a:cubicBezTo>
                    <a:pt x="0" y="10"/>
                    <a:pt x="0" y="10"/>
                    <a:pt x="0" y="10"/>
                  </a:cubicBezTo>
                  <a:cubicBezTo>
                    <a:pt x="0" y="34"/>
                    <a:pt x="0" y="34"/>
                    <a:pt x="0" y="34"/>
                  </a:cubicBezTo>
                  <a:cubicBezTo>
                    <a:pt x="0" y="40"/>
                    <a:pt x="5" y="44"/>
                    <a:pt x="10" y="44"/>
                  </a:cubicBezTo>
                  <a:cubicBezTo>
                    <a:pt x="10" y="44"/>
                    <a:pt x="10" y="44"/>
                    <a:pt x="10" y="44"/>
                  </a:cubicBezTo>
                  <a:cubicBezTo>
                    <a:pt x="22" y="44"/>
                    <a:pt x="22" y="44"/>
                    <a:pt x="22" y="44"/>
                  </a:cubicBezTo>
                  <a:cubicBezTo>
                    <a:pt x="27" y="44"/>
                    <a:pt x="32" y="40"/>
                    <a:pt x="32" y="34"/>
                  </a:cubicBezTo>
                  <a:cubicBezTo>
                    <a:pt x="32" y="34"/>
                    <a:pt x="32" y="34"/>
                    <a:pt x="32" y="34"/>
                  </a:cubicBezTo>
                  <a:cubicBezTo>
                    <a:pt x="32" y="10"/>
                    <a:pt x="32" y="10"/>
                    <a:pt x="32" y="10"/>
                  </a:cubicBezTo>
                  <a:cubicBezTo>
                    <a:pt x="32" y="4"/>
                    <a:pt x="27" y="0"/>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00" name="Freeform 7"/>
            <p:cNvSpPr/>
            <p:nvPr/>
          </p:nvSpPr>
          <p:spPr bwMode="auto">
            <a:xfrm>
              <a:off x="5370513" y="2203450"/>
              <a:ext cx="107950" cy="149225"/>
            </a:xfrm>
            <a:custGeom>
              <a:avLst/>
              <a:gdLst>
                <a:gd name="T0" fmla="*/ 32 w 32"/>
                <a:gd name="T1" fmla="*/ 34 h 44"/>
                <a:gd name="T2" fmla="*/ 32 w 32"/>
                <a:gd name="T3" fmla="*/ 10 h 44"/>
                <a:gd name="T4" fmla="*/ 22 w 32"/>
                <a:gd name="T5" fmla="*/ 0 h 44"/>
                <a:gd name="T6" fmla="*/ 22 w 32"/>
                <a:gd name="T7" fmla="*/ 0 h 44"/>
                <a:gd name="T8" fmla="*/ 10 w 32"/>
                <a:gd name="T9" fmla="*/ 0 h 44"/>
                <a:gd name="T10" fmla="*/ 0 w 32"/>
                <a:gd name="T11" fmla="*/ 10 h 44"/>
                <a:gd name="T12" fmla="*/ 0 w 32"/>
                <a:gd name="T13" fmla="*/ 10 h 44"/>
                <a:gd name="T14" fmla="*/ 0 w 32"/>
                <a:gd name="T15" fmla="*/ 34 h 44"/>
                <a:gd name="T16" fmla="*/ 10 w 32"/>
                <a:gd name="T17" fmla="*/ 44 h 44"/>
                <a:gd name="T18" fmla="*/ 22 w 32"/>
                <a:gd name="T19" fmla="*/ 44 h 44"/>
                <a:gd name="T20" fmla="*/ 32 w 32"/>
                <a:gd name="T21"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44">
                  <a:moveTo>
                    <a:pt x="32" y="34"/>
                  </a:moveTo>
                  <a:cubicBezTo>
                    <a:pt x="32" y="10"/>
                    <a:pt x="32" y="10"/>
                    <a:pt x="32" y="10"/>
                  </a:cubicBezTo>
                  <a:cubicBezTo>
                    <a:pt x="32" y="4"/>
                    <a:pt x="27" y="0"/>
                    <a:pt x="22" y="0"/>
                  </a:cubicBezTo>
                  <a:cubicBezTo>
                    <a:pt x="22" y="0"/>
                    <a:pt x="22" y="0"/>
                    <a:pt x="22" y="0"/>
                  </a:cubicBezTo>
                  <a:cubicBezTo>
                    <a:pt x="10" y="0"/>
                    <a:pt x="10" y="0"/>
                    <a:pt x="10" y="0"/>
                  </a:cubicBezTo>
                  <a:cubicBezTo>
                    <a:pt x="5" y="0"/>
                    <a:pt x="0" y="4"/>
                    <a:pt x="0" y="10"/>
                  </a:cubicBezTo>
                  <a:cubicBezTo>
                    <a:pt x="0" y="10"/>
                    <a:pt x="0" y="10"/>
                    <a:pt x="0" y="10"/>
                  </a:cubicBezTo>
                  <a:cubicBezTo>
                    <a:pt x="0" y="34"/>
                    <a:pt x="0" y="34"/>
                    <a:pt x="0" y="34"/>
                  </a:cubicBezTo>
                  <a:cubicBezTo>
                    <a:pt x="0" y="40"/>
                    <a:pt x="5" y="44"/>
                    <a:pt x="10" y="44"/>
                  </a:cubicBezTo>
                  <a:cubicBezTo>
                    <a:pt x="22" y="44"/>
                    <a:pt x="22" y="44"/>
                    <a:pt x="22" y="44"/>
                  </a:cubicBezTo>
                  <a:cubicBezTo>
                    <a:pt x="27" y="44"/>
                    <a:pt x="32" y="40"/>
                    <a:pt x="32"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02" name="Freeform 8"/>
            <p:cNvSpPr/>
            <p:nvPr/>
          </p:nvSpPr>
          <p:spPr bwMode="auto">
            <a:xfrm>
              <a:off x="5424488" y="2097088"/>
              <a:ext cx="360363" cy="449262"/>
            </a:xfrm>
            <a:custGeom>
              <a:avLst/>
              <a:gdLst>
                <a:gd name="T0" fmla="*/ 48 w 107"/>
                <a:gd name="T1" fmla="*/ 5 h 134"/>
                <a:gd name="T2" fmla="*/ 1 w 107"/>
                <a:gd name="T3" fmla="*/ 0 h 134"/>
                <a:gd name="T4" fmla="*/ 0 w 107"/>
                <a:gd name="T5" fmla="*/ 1 h 134"/>
                <a:gd name="T6" fmla="*/ 0 w 107"/>
                <a:gd name="T7" fmla="*/ 22 h 134"/>
                <a:gd name="T8" fmla="*/ 1 w 107"/>
                <a:gd name="T9" fmla="*/ 24 h 134"/>
                <a:gd name="T10" fmla="*/ 6 w 107"/>
                <a:gd name="T11" fmla="*/ 24 h 134"/>
                <a:gd name="T12" fmla="*/ 24 w 107"/>
                <a:gd name="T13" fmla="*/ 42 h 134"/>
                <a:gd name="T14" fmla="*/ 24 w 107"/>
                <a:gd name="T15" fmla="*/ 64 h 134"/>
                <a:gd name="T16" fmla="*/ 4 w 107"/>
                <a:gd name="T17" fmla="*/ 84 h 134"/>
                <a:gd name="T18" fmla="*/ 4 w 107"/>
                <a:gd name="T19" fmla="*/ 84 h 134"/>
                <a:gd name="T20" fmla="*/ 0 w 107"/>
                <a:gd name="T21" fmla="*/ 89 h 134"/>
                <a:gd name="T22" fmla="*/ 0 w 107"/>
                <a:gd name="T23" fmla="*/ 102 h 134"/>
                <a:gd name="T24" fmla="*/ 1 w 107"/>
                <a:gd name="T25" fmla="*/ 104 h 134"/>
                <a:gd name="T26" fmla="*/ 105 w 107"/>
                <a:gd name="T27" fmla="*/ 133 h 134"/>
                <a:gd name="T28" fmla="*/ 107 w 107"/>
                <a:gd name="T29" fmla="*/ 132 h 134"/>
                <a:gd name="T30" fmla="*/ 107 w 107"/>
                <a:gd name="T31" fmla="*/ 30 h 134"/>
                <a:gd name="T32" fmla="*/ 106 w 107"/>
                <a:gd name="T33" fmla="*/ 29 h 134"/>
                <a:gd name="T34" fmla="*/ 48 w 107"/>
                <a:gd name="T35" fmla="*/ 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134">
                  <a:moveTo>
                    <a:pt x="48" y="5"/>
                  </a:moveTo>
                  <a:cubicBezTo>
                    <a:pt x="33" y="1"/>
                    <a:pt x="17" y="0"/>
                    <a:pt x="1" y="0"/>
                  </a:cubicBezTo>
                  <a:cubicBezTo>
                    <a:pt x="0" y="0"/>
                    <a:pt x="0" y="0"/>
                    <a:pt x="0" y="1"/>
                  </a:cubicBezTo>
                  <a:cubicBezTo>
                    <a:pt x="0" y="22"/>
                    <a:pt x="0" y="22"/>
                    <a:pt x="0" y="22"/>
                  </a:cubicBezTo>
                  <a:cubicBezTo>
                    <a:pt x="0" y="23"/>
                    <a:pt x="0" y="24"/>
                    <a:pt x="1" y="24"/>
                  </a:cubicBezTo>
                  <a:cubicBezTo>
                    <a:pt x="6" y="24"/>
                    <a:pt x="6" y="24"/>
                    <a:pt x="6" y="24"/>
                  </a:cubicBezTo>
                  <a:cubicBezTo>
                    <a:pt x="16" y="24"/>
                    <a:pt x="24" y="32"/>
                    <a:pt x="24" y="42"/>
                  </a:cubicBezTo>
                  <a:cubicBezTo>
                    <a:pt x="24" y="64"/>
                    <a:pt x="24" y="64"/>
                    <a:pt x="24" y="64"/>
                  </a:cubicBezTo>
                  <a:cubicBezTo>
                    <a:pt x="24" y="75"/>
                    <a:pt x="15" y="84"/>
                    <a:pt x="4" y="84"/>
                  </a:cubicBezTo>
                  <a:cubicBezTo>
                    <a:pt x="4" y="84"/>
                    <a:pt x="4" y="84"/>
                    <a:pt x="4" y="84"/>
                  </a:cubicBezTo>
                  <a:cubicBezTo>
                    <a:pt x="2" y="84"/>
                    <a:pt x="0" y="86"/>
                    <a:pt x="0" y="89"/>
                  </a:cubicBezTo>
                  <a:cubicBezTo>
                    <a:pt x="0" y="102"/>
                    <a:pt x="0" y="102"/>
                    <a:pt x="0" y="102"/>
                  </a:cubicBezTo>
                  <a:cubicBezTo>
                    <a:pt x="0" y="103"/>
                    <a:pt x="0" y="104"/>
                    <a:pt x="1" y="104"/>
                  </a:cubicBezTo>
                  <a:cubicBezTo>
                    <a:pt x="40" y="97"/>
                    <a:pt x="75" y="107"/>
                    <a:pt x="105" y="133"/>
                  </a:cubicBezTo>
                  <a:cubicBezTo>
                    <a:pt x="105" y="134"/>
                    <a:pt x="107" y="133"/>
                    <a:pt x="107" y="132"/>
                  </a:cubicBezTo>
                  <a:cubicBezTo>
                    <a:pt x="107" y="30"/>
                    <a:pt x="107" y="30"/>
                    <a:pt x="107" y="30"/>
                  </a:cubicBezTo>
                  <a:cubicBezTo>
                    <a:pt x="107" y="30"/>
                    <a:pt x="107" y="29"/>
                    <a:pt x="106" y="29"/>
                  </a:cubicBezTo>
                  <a:cubicBezTo>
                    <a:pt x="89" y="17"/>
                    <a:pt x="69" y="9"/>
                    <a:pt x="48" y="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04" name="Freeform 9"/>
            <p:cNvSpPr/>
            <p:nvPr/>
          </p:nvSpPr>
          <p:spPr bwMode="auto">
            <a:xfrm>
              <a:off x="5643563" y="2052638"/>
              <a:ext cx="307975" cy="117475"/>
            </a:xfrm>
            <a:custGeom>
              <a:avLst/>
              <a:gdLst>
                <a:gd name="T0" fmla="*/ 2 w 92"/>
                <a:gd name="T1" fmla="*/ 14 h 35"/>
                <a:gd name="T2" fmla="*/ 45 w 92"/>
                <a:gd name="T3" fmla="*/ 34 h 35"/>
                <a:gd name="T4" fmla="*/ 47 w 92"/>
                <a:gd name="T5" fmla="*/ 34 h 35"/>
                <a:gd name="T6" fmla="*/ 91 w 92"/>
                <a:gd name="T7" fmla="*/ 14 h 35"/>
                <a:gd name="T8" fmla="*/ 91 w 92"/>
                <a:gd name="T9" fmla="*/ 11 h 35"/>
                <a:gd name="T10" fmla="*/ 2 w 92"/>
                <a:gd name="T11" fmla="*/ 11 h 35"/>
                <a:gd name="T12" fmla="*/ 2 w 92"/>
                <a:gd name="T13" fmla="*/ 14 h 35"/>
              </a:gdLst>
              <a:ahLst/>
              <a:cxnLst>
                <a:cxn ang="0">
                  <a:pos x="T0" y="T1"/>
                </a:cxn>
                <a:cxn ang="0">
                  <a:pos x="T2" y="T3"/>
                </a:cxn>
                <a:cxn ang="0">
                  <a:pos x="T4" y="T5"/>
                </a:cxn>
                <a:cxn ang="0">
                  <a:pos x="T6" y="T7"/>
                </a:cxn>
                <a:cxn ang="0">
                  <a:pos x="T8" y="T9"/>
                </a:cxn>
                <a:cxn ang="0">
                  <a:pos x="T10" y="T11"/>
                </a:cxn>
                <a:cxn ang="0">
                  <a:pos x="T12" y="T13"/>
                </a:cxn>
              </a:cxnLst>
              <a:rect l="0" t="0" r="r" b="b"/>
              <a:pathLst>
                <a:path w="92" h="35">
                  <a:moveTo>
                    <a:pt x="2" y="14"/>
                  </a:moveTo>
                  <a:cubicBezTo>
                    <a:pt x="17" y="19"/>
                    <a:pt x="32" y="26"/>
                    <a:pt x="45" y="34"/>
                  </a:cubicBezTo>
                  <a:cubicBezTo>
                    <a:pt x="46" y="35"/>
                    <a:pt x="46" y="35"/>
                    <a:pt x="47" y="34"/>
                  </a:cubicBezTo>
                  <a:cubicBezTo>
                    <a:pt x="61" y="26"/>
                    <a:pt x="75" y="19"/>
                    <a:pt x="91" y="14"/>
                  </a:cubicBezTo>
                  <a:cubicBezTo>
                    <a:pt x="92" y="13"/>
                    <a:pt x="92" y="11"/>
                    <a:pt x="91" y="11"/>
                  </a:cubicBezTo>
                  <a:cubicBezTo>
                    <a:pt x="62" y="0"/>
                    <a:pt x="30" y="0"/>
                    <a:pt x="2" y="11"/>
                  </a:cubicBezTo>
                  <a:cubicBezTo>
                    <a:pt x="0" y="11"/>
                    <a:pt x="0" y="13"/>
                    <a:pt x="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05" name="Oval 10"/>
            <p:cNvSpPr>
              <a:spLocks noChangeArrowheads="1"/>
            </p:cNvSpPr>
            <p:nvPr/>
          </p:nvSpPr>
          <p:spPr bwMode="auto">
            <a:xfrm>
              <a:off x="5673726" y="1763713"/>
              <a:ext cx="268288" cy="2682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grpSp>
        <p:nvGrpSpPr>
          <p:cNvPr id="133" name="Group 132"/>
          <p:cNvGrpSpPr/>
          <p:nvPr/>
        </p:nvGrpSpPr>
        <p:grpSpPr>
          <a:xfrm>
            <a:off x="6737592" y="2209091"/>
            <a:ext cx="299002" cy="375726"/>
            <a:chOff x="9542463" y="2920629"/>
            <a:chExt cx="236537" cy="297234"/>
          </a:xfrm>
          <a:solidFill>
            <a:schemeClr val="tx2"/>
          </a:solidFill>
        </p:grpSpPr>
        <p:sp>
          <p:nvSpPr>
            <p:cNvPr id="127" name="Freeform 14"/>
            <p:cNvSpPr/>
            <p:nvPr/>
          </p:nvSpPr>
          <p:spPr bwMode="auto">
            <a:xfrm>
              <a:off x="9666533" y="3129496"/>
              <a:ext cx="112467" cy="88367"/>
            </a:xfrm>
            <a:custGeom>
              <a:avLst/>
              <a:gdLst>
                <a:gd name="T0" fmla="*/ 314 w 321"/>
                <a:gd name="T1" fmla="*/ 88 h 252"/>
                <a:gd name="T2" fmla="*/ 182 w 321"/>
                <a:gd name="T3" fmla="*/ 19 h 252"/>
                <a:gd name="T4" fmla="*/ 100 w 321"/>
                <a:gd name="T5" fmla="*/ 0 h 252"/>
                <a:gd name="T6" fmla="*/ 68 w 321"/>
                <a:gd name="T7" fmla="*/ 59 h 252"/>
                <a:gd name="T8" fmla="*/ 64 w 321"/>
                <a:gd name="T9" fmla="*/ 61 h 252"/>
                <a:gd name="T10" fmla="*/ 59 w 321"/>
                <a:gd name="T11" fmla="*/ 81 h 252"/>
                <a:gd name="T12" fmla="*/ 57 w 321"/>
                <a:gd name="T13" fmla="*/ 86 h 252"/>
                <a:gd name="T14" fmla="*/ 56 w 321"/>
                <a:gd name="T15" fmla="*/ 85 h 252"/>
                <a:gd name="T16" fmla="*/ 36 w 321"/>
                <a:gd name="T17" fmla="*/ 77 h 252"/>
                <a:gd name="T18" fmla="*/ 27 w 321"/>
                <a:gd name="T19" fmla="*/ 97 h 252"/>
                <a:gd name="T20" fmla="*/ 48 w 321"/>
                <a:gd name="T21" fmla="*/ 106 h 252"/>
                <a:gd name="T22" fmla="*/ 50 w 321"/>
                <a:gd name="T23" fmla="*/ 105 h 252"/>
                <a:gd name="T24" fmla="*/ 0 w 321"/>
                <a:gd name="T25" fmla="*/ 252 h 252"/>
                <a:gd name="T26" fmla="*/ 314 w 321"/>
                <a:gd name="T27" fmla="*/ 252 h 252"/>
                <a:gd name="T28" fmla="*/ 314 w 321"/>
                <a:gd name="T29" fmla="*/ 8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1" h="251">
                  <a:moveTo>
                    <a:pt x="314" y="88"/>
                  </a:moveTo>
                  <a:cubicBezTo>
                    <a:pt x="306" y="21"/>
                    <a:pt x="249" y="29"/>
                    <a:pt x="182" y="19"/>
                  </a:cubicBezTo>
                  <a:cubicBezTo>
                    <a:pt x="156" y="15"/>
                    <a:pt x="122" y="11"/>
                    <a:pt x="100" y="0"/>
                  </a:cubicBezTo>
                  <a:cubicBezTo>
                    <a:pt x="89" y="16"/>
                    <a:pt x="79" y="36"/>
                    <a:pt x="68" y="59"/>
                  </a:cubicBezTo>
                  <a:cubicBezTo>
                    <a:pt x="67" y="60"/>
                    <a:pt x="65" y="60"/>
                    <a:pt x="64" y="61"/>
                  </a:cubicBezTo>
                  <a:cubicBezTo>
                    <a:pt x="58" y="66"/>
                    <a:pt x="56" y="74"/>
                    <a:pt x="59" y="81"/>
                  </a:cubicBezTo>
                  <a:cubicBezTo>
                    <a:pt x="58" y="83"/>
                    <a:pt x="58" y="85"/>
                    <a:pt x="57" y="86"/>
                  </a:cubicBezTo>
                  <a:cubicBezTo>
                    <a:pt x="57" y="86"/>
                    <a:pt x="57" y="85"/>
                    <a:pt x="56" y="85"/>
                  </a:cubicBezTo>
                  <a:cubicBezTo>
                    <a:pt x="52" y="77"/>
                    <a:pt x="43" y="74"/>
                    <a:pt x="36" y="77"/>
                  </a:cubicBezTo>
                  <a:cubicBezTo>
                    <a:pt x="29" y="80"/>
                    <a:pt x="25" y="88"/>
                    <a:pt x="27" y="97"/>
                  </a:cubicBezTo>
                  <a:cubicBezTo>
                    <a:pt x="30" y="105"/>
                    <a:pt x="39" y="110"/>
                    <a:pt x="48" y="106"/>
                  </a:cubicBezTo>
                  <a:cubicBezTo>
                    <a:pt x="49" y="106"/>
                    <a:pt x="49" y="106"/>
                    <a:pt x="50" y="105"/>
                  </a:cubicBezTo>
                  <a:cubicBezTo>
                    <a:pt x="30" y="157"/>
                    <a:pt x="13" y="213"/>
                    <a:pt x="0" y="252"/>
                  </a:cubicBezTo>
                  <a:cubicBezTo>
                    <a:pt x="314" y="252"/>
                    <a:pt x="314" y="252"/>
                    <a:pt x="314" y="252"/>
                  </a:cubicBezTo>
                  <a:cubicBezTo>
                    <a:pt x="310" y="191"/>
                    <a:pt x="321" y="139"/>
                    <a:pt x="31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28" name="Freeform 15"/>
            <p:cNvSpPr/>
            <p:nvPr/>
          </p:nvSpPr>
          <p:spPr bwMode="auto">
            <a:xfrm>
              <a:off x="9542463" y="3125926"/>
              <a:ext cx="113359" cy="91937"/>
            </a:xfrm>
            <a:custGeom>
              <a:avLst/>
              <a:gdLst>
                <a:gd name="T0" fmla="*/ 283 w 321"/>
                <a:gd name="T1" fmla="*/ 114 h 262"/>
                <a:gd name="T2" fmla="*/ 305 w 321"/>
                <a:gd name="T3" fmla="*/ 105 h 262"/>
                <a:gd name="T4" fmla="*/ 297 w 321"/>
                <a:gd name="T5" fmla="*/ 85 h 262"/>
                <a:gd name="T6" fmla="*/ 276 w 321"/>
                <a:gd name="T7" fmla="*/ 92 h 262"/>
                <a:gd name="T8" fmla="*/ 276 w 321"/>
                <a:gd name="T9" fmla="*/ 93 h 262"/>
                <a:gd name="T10" fmla="*/ 274 w 321"/>
                <a:gd name="T11" fmla="*/ 87 h 262"/>
                <a:gd name="T12" fmla="*/ 269 w 321"/>
                <a:gd name="T13" fmla="*/ 69 h 262"/>
                <a:gd name="T14" fmla="*/ 266 w 321"/>
                <a:gd name="T15" fmla="*/ 67 h 262"/>
                <a:gd name="T16" fmla="*/ 242 w 321"/>
                <a:gd name="T17" fmla="*/ 8 h 262"/>
                <a:gd name="T18" fmla="*/ 236 w 321"/>
                <a:gd name="T19" fmla="*/ 0 h 262"/>
                <a:gd name="T20" fmla="*/ 208 w 321"/>
                <a:gd name="T21" fmla="*/ 15 h 262"/>
                <a:gd name="T22" fmla="*/ 203 w 321"/>
                <a:gd name="T23" fmla="*/ 17 h 262"/>
                <a:gd name="T24" fmla="*/ 140 w 321"/>
                <a:gd name="T25" fmla="*/ 29 h 262"/>
                <a:gd name="T26" fmla="*/ 7 w 321"/>
                <a:gd name="T27" fmla="*/ 98 h 262"/>
                <a:gd name="T28" fmla="*/ 7 w 321"/>
                <a:gd name="T29" fmla="*/ 262 h 262"/>
                <a:gd name="T30" fmla="*/ 321 w 321"/>
                <a:gd name="T31" fmla="*/ 262 h 262"/>
                <a:gd name="T32" fmla="*/ 283 w 321"/>
                <a:gd name="T33" fmla="*/ 114 h 262"/>
                <a:gd name="T34" fmla="*/ 283 w 321"/>
                <a:gd name="T35" fmla="*/ 11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1" h="262">
                  <a:moveTo>
                    <a:pt x="283" y="114"/>
                  </a:moveTo>
                  <a:cubicBezTo>
                    <a:pt x="292" y="118"/>
                    <a:pt x="302" y="114"/>
                    <a:pt x="305" y="105"/>
                  </a:cubicBezTo>
                  <a:cubicBezTo>
                    <a:pt x="307" y="97"/>
                    <a:pt x="304" y="88"/>
                    <a:pt x="297" y="85"/>
                  </a:cubicBezTo>
                  <a:cubicBezTo>
                    <a:pt x="290" y="82"/>
                    <a:pt x="281" y="85"/>
                    <a:pt x="276" y="92"/>
                  </a:cubicBezTo>
                  <a:cubicBezTo>
                    <a:pt x="276" y="92"/>
                    <a:pt x="276" y="92"/>
                    <a:pt x="276" y="93"/>
                  </a:cubicBezTo>
                  <a:cubicBezTo>
                    <a:pt x="275" y="91"/>
                    <a:pt x="275" y="89"/>
                    <a:pt x="274" y="87"/>
                  </a:cubicBezTo>
                  <a:cubicBezTo>
                    <a:pt x="277" y="81"/>
                    <a:pt x="274" y="73"/>
                    <a:pt x="269" y="69"/>
                  </a:cubicBezTo>
                  <a:cubicBezTo>
                    <a:pt x="268" y="68"/>
                    <a:pt x="267" y="68"/>
                    <a:pt x="266" y="67"/>
                  </a:cubicBezTo>
                  <a:cubicBezTo>
                    <a:pt x="257" y="43"/>
                    <a:pt x="248" y="23"/>
                    <a:pt x="242" y="8"/>
                  </a:cubicBezTo>
                  <a:cubicBezTo>
                    <a:pt x="238" y="3"/>
                    <a:pt x="236" y="0"/>
                    <a:pt x="236" y="0"/>
                  </a:cubicBezTo>
                  <a:cubicBezTo>
                    <a:pt x="229" y="6"/>
                    <a:pt x="220" y="11"/>
                    <a:pt x="208" y="15"/>
                  </a:cubicBezTo>
                  <a:cubicBezTo>
                    <a:pt x="206" y="16"/>
                    <a:pt x="205" y="16"/>
                    <a:pt x="203" y="17"/>
                  </a:cubicBezTo>
                  <a:cubicBezTo>
                    <a:pt x="183" y="23"/>
                    <a:pt x="159" y="26"/>
                    <a:pt x="140" y="29"/>
                  </a:cubicBezTo>
                  <a:cubicBezTo>
                    <a:pt x="72" y="39"/>
                    <a:pt x="15" y="31"/>
                    <a:pt x="7" y="98"/>
                  </a:cubicBezTo>
                  <a:cubicBezTo>
                    <a:pt x="0" y="149"/>
                    <a:pt x="11" y="201"/>
                    <a:pt x="7" y="262"/>
                  </a:cubicBezTo>
                  <a:cubicBezTo>
                    <a:pt x="321" y="262"/>
                    <a:pt x="321" y="262"/>
                    <a:pt x="321" y="262"/>
                  </a:cubicBezTo>
                  <a:cubicBezTo>
                    <a:pt x="316" y="216"/>
                    <a:pt x="300" y="162"/>
                    <a:pt x="283" y="114"/>
                  </a:cubicBezTo>
                  <a:cubicBezTo>
                    <a:pt x="283" y="114"/>
                    <a:pt x="283" y="114"/>
                    <a:pt x="283"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29" name="Freeform 16"/>
            <p:cNvSpPr/>
            <p:nvPr/>
          </p:nvSpPr>
          <p:spPr bwMode="auto">
            <a:xfrm>
              <a:off x="9650467" y="3158952"/>
              <a:ext cx="11603" cy="11604"/>
            </a:xfrm>
            <a:custGeom>
              <a:avLst/>
              <a:gdLst>
                <a:gd name="T0" fmla="*/ 20 w 34"/>
                <a:gd name="T1" fmla="*/ 1 h 34"/>
                <a:gd name="T2" fmla="*/ 2 w 34"/>
                <a:gd name="T3" fmla="*/ 13 h 34"/>
                <a:gd name="T4" fmla="*/ 15 w 34"/>
                <a:gd name="T5" fmla="*/ 33 h 34"/>
                <a:gd name="T6" fmla="*/ 33 w 34"/>
                <a:gd name="T7" fmla="*/ 19 h 34"/>
                <a:gd name="T8" fmla="*/ 20 w 34"/>
                <a:gd name="T9" fmla="*/ 1 h 34"/>
              </a:gdLst>
              <a:ahLst/>
              <a:cxnLst>
                <a:cxn ang="0">
                  <a:pos x="T0" y="T1"/>
                </a:cxn>
                <a:cxn ang="0">
                  <a:pos x="T2" y="T3"/>
                </a:cxn>
                <a:cxn ang="0">
                  <a:pos x="T4" y="T5"/>
                </a:cxn>
                <a:cxn ang="0">
                  <a:pos x="T6" y="T7"/>
                </a:cxn>
                <a:cxn ang="0">
                  <a:pos x="T8" y="T9"/>
                </a:cxn>
              </a:cxnLst>
              <a:rect l="0" t="0" r="r" b="b"/>
              <a:pathLst>
                <a:path w="34" h="34">
                  <a:moveTo>
                    <a:pt x="20" y="1"/>
                  </a:moveTo>
                  <a:cubicBezTo>
                    <a:pt x="13" y="0"/>
                    <a:pt x="5" y="5"/>
                    <a:pt x="2" y="13"/>
                  </a:cubicBezTo>
                  <a:cubicBezTo>
                    <a:pt x="0" y="22"/>
                    <a:pt x="5" y="31"/>
                    <a:pt x="15" y="33"/>
                  </a:cubicBezTo>
                  <a:cubicBezTo>
                    <a:pt x="25" y="34"/>
                    <a:pt x="33" y="27"/>
                    <a:pt x="33" y="19"/>
                  </a:cubicBezTo>
                  <a:cubicBezTo>
                    <a:pt x="34" y="10"/>
                    <a:pt x="28" y="3"/>
                    <a:pt x="2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30" name="Freeform 17"/>
            <p:cNvSpPr/>
            <p:nvPr/>
          </p:nvSpPr>
          <p:spPr bwMode="auto">
            <a:xfrm>
              <a:off x="9663856" y="3158952"/>
              <a:ext cx="11603" cy="12496"/>
            </a:xfrm>
            <a:custGeom>
              <a:avLst/>
              <a:gdLst>
                <a:gd name="T0" fmla="*/ 18 w 34"/>
                <a:gd name="T1" fmla="*/ 32 h 34"/>
                <a:gd name="T2" fmla="*/ 32 w 34"/>
                <a:gd name="T3" fmla="*/ 14 h 34"/>
                <a:gd name="T4" fmla="*/ 14 w 34"/>
                <a:gd name="T5" fmla="*/ 1 h 34"/>
                <a:gd name="T6" fmla="*/ 0 w 34"/>
                <a:gd name="T7" fmla="*/ 18 h 34"/>
                <a:gd name="T8" fmla="*/ 18 w 34"/>
                <a:gd name="T9" fmla="*/ 32 h 34"/>
              </a:gdLst>
              <a:ahLst/>
              <a:cxnLst>
                <a:cxn ang="0">
                  <a:pos x="T0" y="T1"/>
                </a:cxn>
                <a:cxn ang="0">
                  <a:pos x="T2" y="T3"/>
                </a:cxn>
                <a:cxn ang="0">
                  <a:pos x="T4" y="T5"/>
                </a:cxn>
                <a:cxn ang="0">
                  <a:pos x="T6" y="T7"/>
                </a:cxn>
                <a:cxn ang="0">
                  <a:pos x="T8" y="T9"/>
                </a:cxn>
              </a:cxnLst>
              <a:rect l="0" t="0" r="r" b="b"/>
              <a:pathLst>
                <a:path w="34" h="34">
                  <a:moveTo>
                    <a:pt x="18" y="32"/>
                  </a:moveTo>
                  <a:cubicBezTo>
                    <a:pt x="28" y="31"/>
                    <a:pt x="34" y="22"/>
                    <a:pt x="32" y="14"/>
                  </a:cubicBezTo>
                  <a:cubicBezTo>
                    <a:pt x="29" y="5"/>
                    <a:pt x="21" y="0"/>
                    <a:pt x="14" y="1"/>
                  </a:cubicBezTo>
                  <a:cubicBezTo>
                    <a:pt x="7" y="2"/>
                    <a:pt x="1" y="9"/>
                    <a:pt x="0" y="18"/>
                  </a:cubicBezTo>
                  <a:cubicBezTo>
                    <a:pt x="0" y="26"/>
                    <a:pt x="8" y="34"/>
                    <a:pt x="18"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31" name="Freeform 18"/>
            <p:cNvSpPr/>
            <p:nvPr/>
          </p:nvSpPr>
          <p:spPr bwMode="auto">
            <a:xfrm>
              <a:off x="9586200" y="2920629"/>
              <a:ext cx="174948" cy="192800"/>
            </a:xfrm>
            <a:custGeom>
              <a:avLst/>
              <a:gdLst>
                <a:gd name="T0" fmla="*/ 61 w 496"/>
                <a:gd name="T1" fmla="*/ 405 h 550"/>
                <a:gd name="T2" fmla="*/ 63 w 496"/>
                <a:gd name="T3" fmla="*/ 454 h 550"/>
                <a:gd name="T4" fmla="*/ 79 w 496"/>
                <a:gd name="T5" fmla="*/ 484 h 550"/>
                <a:gd name="T6" fmla="*/ 170 w 496"/>
                <a:gd name="T7" fmla="*/ 534 h 550"/>
                <a:gd name="T8" fmla="*/ 118 w 496"/>
                <a:gd name="T9" fmla="*/ 208 h 550"/>
                <a:gd name="T10" fmla="*/ 135 w 496"/>
                <a:gd name="T11" fmla="*/ 236 h 550"/>
                <a:gd name="T12" fmla="*/ 170 w 496"/>
                <a:gd name="T13" fmla="*/ 258 h 550"/>
                <a:gd name="T14" fmla="*/ 149 w 496"/>
                <a:gd name="T15" fmla="*/ 236 h 550"/>
                <a:gd name="T16" fmla="*/ 132 w 496"/>
                <a:gd name="T17" fmla="*/ 211 h 550"/>
                <a:gd name="T18" fmla="*/ 202 w 496"/>
                <a:gd name="T19" fmla="*/ 264 h 550"/>
                <a:gd name="T20" fmla="*/ 184 w 496"/>
                <a:gd name="T21" fmla="*/ 238 h 550"/>
                <a:gd name="T22" fmla="*/ 316 w 496"/>
                <a:gd name="T23" fmla="*/ 352 h 550"/>
                <a:gd name="T24" fmla="*/ 273 w 496"/>
                <a:gd name="T25" fmla="*/ 538 h 550"/>
                <a:gd name="T26" fmla="*/ 293 w 496"/>
                <a:gd name="T27" fmla="*/ 534 h 550"/>
                <a:gd name="T28" fmla="*/ 157 w 496"/>
                <a:gd name="T29" fmla="*/ 92 h 550"/>
                <a:gd name="T30" fmla="*/ 88 w 496"/>
                <a:gd name="T31" fmla="*/ 129 h 550"/>
                <a:gd name="T32" fmla="*/ 49 w 496"/>
                <a:gd name="T33" fmla="*/ 172 h 550"/>
                <a:gd name="T34" fmla="*/ 61 w 496"/>
                <a:gd name="T35" fmla="*/ 40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6" h="550">
                  <a:moveTo>
                    <a:pt x="61" y="405"/>
                  </a:moveTo>
                  <a:cubicBezTo>
                    <a:pt x="50" y="421"/>
                    <a:pt x="55" y="443"/>
                    <a:pt x="63" y="454"/>
                  </a:cubicBezTo>
                  <a:cubicBezTo>
                    <a:pt x="66" y="461"/>
                    <a:pt x="71" y="470"/>
                    <a:pt x="79" y="484"/>
                  </a:cubicBezTo>
                  <a:cubicBezTo>
                    <a:pt x="83" y="494"/>
                    <a:pt x="97" y="550"/>
                    <a:pt x="170" y="534"/>
                  </a:cubicBezTo>
                  <a:cubicBezTo>
                    <a:pt x="97" y="453"/>
                    <a:pt x="56" y="282"/>
                    <a:pt x="118" y="208"/>
                  </a:cubicBezTo>
                  <a:cubicBezTo>
                    <a:pt x="120" y="217"/>
                    <a:pt x="125" y="227"/>
                    <a:pt x="135" y="236"/>
                  </a:cubicBezTo>
                  <a:cubicBezTo>
                    <a:pt x="150" y="249"/>
                    <a:pt x="168" y="257"/>
                    <a:pt x="170" y="258"/>
                  </a:cubicBezTo>
                  <a:cubicBezTo>
                    <a:pt x="172" y="258"/>
                    <a:pt x="158" y="245"/>
                    <a:pt x="149" y="236"/>
                  </a:cubicBezTo>
                  <a:cubicBezTo>
                    <a:pt x="149" y="236"/>
                    <a:pt x="136" y="225"/>
                    <a:pt x="132" y="211"/>
                  </a:cubicBezTo>
                  <a:cubicBezTo>
                    <a:pt x="154" y="231"/>
                    <a:pt x="177" y="265"/>
                    <a:pt x="202" y="264"/>
                  </a:cubicBezTo>
                  <a:cubicBezTo>
                    <a:pt x="190" y="258"/>
                    <a:pt x="172" y="241"/>
                    <a:pt x="184" y="238"/>
                  </a:cubicBezTo>
                  <a:cubicBezTo>
                    <a:pt x="236" y="284"/>
                    <a:pt x="288" y="313"/>
                    <a:pt x="316" y="352"/>
                  </a:cubicBezTo>
                  <a:cubicBezTo>
                    <a:pt x="329" y="428"/>
                    <a:pt x="252" y="463"/>
                    <a:pt x="273" y="538"/>
                  </a:cubicBezTo>
                  <a:cubicBezTo>
                    <a:pt x="284" y="538"/>
                    <a:pt x="292" y="535"/>
                    <a:pt x="293" y="534"/>
                  </a:cubicBezTo>
                  <a:cubicBezTo>
                    <a:pt x="496" y="379"/>
                    <a:pt x="376" y="0"/>
                    <a:pt x="157" y="92"/>
                  </a:cubicBezTo>
                  <a:cubicBezTo>
                    <a:pt x="137" y="100"/>
                    <a:pt x="109" y="112"/>
                    <a:pt x="88" y="129"/>
                  </a:cubicBezTo>
                  <a:cubicBezTo>
                    <a:pt x="71" y="143"/>
                    <a:pt x="59" y="154"/>
                    <a:pt x="49" y="172"/>
                  </a:cubicBezTo>
                  <a:cubicBezTo>
                    <a:pt x="6" y="232"/>
                    <a:pt x="0" y="399"/>
                    <a:pt x="61" y="40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sp>
        <p:nvSpPr>
          <p:cNvPr id="5" name="AutoShape 2">
            <a:extLst>
              <a:ext uri="{FF2B5EF4-FFF2-40B4-BE49-F238E27FC236}">
                <a16:creationId xmlns:a16="http://schemas.microsoft.com/office/drawing/2014/main" id="{C171FCE6-3BCE-D016-7C2B-B55C658E2C40}"/>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sp>
        <p:nvSpPr>
          <p:cNvPr id="44" name="AutoShape 6">
            <a:extLst>
              <a:ext uri="{FF2B5EF4-FFF2-40B4-BE49-F238E27FC236}">
                <a16:creationId xmlns:a16="http://schemas.microsoft.com/office/drawing/2014/main" id="{B8905F97-B0AF-C066-34D6-3B3448A33ADC}"/>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pic>
        <p:nvPicPr>
          <p:cNvPr id="46" name="Picture 45" descr="A close-up of a logo&#10;&#10;Description automatically generated">
            <a:extLst>
              <a:ext uri="{FF2B5EF4-FFF2-40B4-BE49-F238E27FC236}">
                <a16:creationId xmlns:a16="http://schemas.microsoft.com/office/drawing/2014/main" id="{D94ED388-1EC5-53C5-2E34-63FCBE94714A}"/>
              </a:ext>
            </a:extLst>
          </p:cNvPr>
          <p:cNvPicPr>
            <a:picLocks noChangeAspect="1"/>
          </p:cNvPicPr>
          <p:nvPr/>
        </p:nvPicPr>
        <p:blipFill>
          <a:blip r:embed="rId3"/>
          <a:stretch>
            <a:fillRect/>
          </a:stretch>
        </p:blipFill>
        <p:spPr>
          <a:xfrm>
            <a:off x="1634116" y="1735797"/>
            <a:ext cx="1637146" cy="398032"/>
          </a:xfrm>
          <a:prstGeom prst="rect">
            <a:avLst/>
          </a:prstGeom>
        </p:spPr>
      </p:pic>
    </p:spTree>
    <p:extLst>
      <p:ext uri="{BB962C8B-B14F-4D97-AF65-F5344CB8AC3E}">
        <p14:creationId xmlns:p14="http://schemas.microsoft.com/office/powerpoint/2010/main" val="358692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21374" y="337708"/>
            <a:ext cx="6259116" cy="608565"/>
          </a:xfrm>
          <a:prstGeom prst="rect">
            <a:avLst/>
          </a:prstGeom>
        </p:spPr>
        <p:txBody>
          <a:bodyPr vert="horz" wrap="square" lIns="0" tIns="80010" rIns="0" bIns="0" numCol="1" rtlCol="0" anchor="ctr" anchorCtr="0" compatLnSpc="1">
            <a:prstTxWarp prst="textNoShape">
              <a:avLst/>
            </a:prstTxWarp>
            <a:spAutoFit/>
          </a:bodyPr>
          <a:lstStyle/>
          <a:p>
            <a:pPr marL="9525" rtl="0">
              <a:lnSpc>
                <a:spcPct val="100000"/>
              </a:lnSpc>
              <a:spcBef>
                <a:spcPts val="630"/>
              </a:spcBef>
            </a:pPr>
            <a:r>
              <a:rPr lang="es-419" dirty="0"/>
              <a:t>Informe</a:t>
            </a:r>
            <a:r>
              <a:rPr lang="es-419" spc="-68" dirty="0"/>
              <a:t> </a:t>
            </a:r>
            <a:r>
              <a:rPr lang="es-419" dirty="0"/>
              <a:t>del Impacto</a:t>
            </a:r>
            <a:r>
              <a:rPr lang="es-419" spc="-68" dirty="0"/>
              <a:t> </a:t>
            </a:r>
            <a:r>
              <a:rPr lang="es-419" spc="-8" dirty="0"/>
              <a:t>Global</a:t>
            </a:r>
          </a:p>
          <a:p>
            <a:pPr marL="39529" rtl="0">
              <a:lnSpc>
                <a:spcPct val="100000"/>
              </a:lnSpc>
              <a:spcBef>
                <a:spcPts val="176"/>
              </a:spcBef>
            </a:pPr>
            <a:r>
              <a:rPr lang="es-419" sz="788" dirty="0"/>
              <a:t>empoderar</a:t>
            </a:r>
            <a:r>
              <a:rPr lang="es-419" sz="788" spc="-8" dirty="0"/>
              <a:t> </a:t>
            </a:r>
            <a:r>
              <a:rPr lang="es-419" sz="788" dirty="0"/>
              <a:t>a través de</a:t>
            </a:r>
            <a:r>
              <a:rPr lang="es-419" sz="788" spc="-8" dirty="0"/>
              <a:t> </a:t>
            </a:r>
            <a:r>
              <a:rPr lang="es-419" sz="788" dirty="0"/>
              <a:t>la tecnología,</a:t>
            </a:r>
            <a:r>
              <a:rPr lang="es-419" sz="788" spc="-8" dirty="0"/>
              <a:t> </a:t>
            </a:r>
            <a:r>
              <a:rPr lang="es-419" sz="788" dirty="0"/>
              <a:t>elevar</a:t>
            </a:r>
            <a:r>
              <a:rPr lang="es-419" sz="788" spc="-11" dirty="0"/>
              <a:t> </a:t>
            </a:r>
            <a:r>
              <a:rPr lang="es-419" sz="788" dirty="0"/>
              <a:t>a través de</a:t>
            </a:r>
            <a:r>
              <a:rPr lang="es-419" sz="788" spc="-15" dirty="0"/>
              <a:t> </a:t>
            </a:r>
            <a:r>
              <a:rPr lang="es-419" sz="788" spc="-8" dirty="0"/>
              <a:t>la educación</a:t>
            </a:r>
          </a:p>
        </p:txBody>
      </p:sp>
      <p:sp>
        <p:nvSpPr>
          <p:cNvPr id="3" name="object 3"/>
          <p:cNvSpPr txBox="1"/>
          <p:nvPr/>
        </p:nvSpPr>
        <p:spPr>
          <a:xfrm>
            <a:off x="5425464" y="4929394"/>
            <a:ext cx="2707490" cy="98906"/>
          </a:xfrm>
          <a:prstGeom prst="rect">
            <a:avLst/>
          </a:prstGeom>
        </p:spPr>
        <p:txBody>
          <a:bodyPr vert="horz" wrap="square" lIns="0" tIns="9049" rIns="0" bIns="0" rtlCol="0">
            <a:spAutoFit/>
          </a:bodyPr>
          <a:lstStyle/>
          <a:p>
            <a:pPr marR="3810" algn="r" rtl="0">
              <a:lnSpc>
                <a:spcPts val="720"/>
              </a:lnSpc>
              <a:spcBef>
                <a:spcPts val="71"/>
              </a:spcBef>
            </a:pPr>
            <a:r>
              <a:rPr lang="es-419" sz="600" dirty="0">
                <a:solidFill>
                  <a:schemeClr val="bg1"/>
                </a:solidFill>
                <a:latin typeface="CiscoSansTT ExtraLight" panose="020B0303020201020303" pitchFamily="34" charset="0"/>
                <a:cs typeface="CiscoSansTT ExtraLight" panose="020B0303020201020303" pitchFamily="34" charset="0"/>
              </a:rPr>
              <a:t>*Contribuciones en especie </a:t>
            </a:r>
            <a:r>
              <a:rPr lang="es-419" sz="600" dirty="0" err="1">
                <a:solidFill>
                  <a:schemeClr val="bg1"/>
                </a:solidFill>
                <a:latin typeface="CiscoSansTT ExtraLight" panose="020B0303020201020303" pitchFamily="34" charset="0"/>
                <a:cs typeface="CiscoSansTT ExtraLight" panose="020B0303020201020303" pitchFamily="34" charset="0"/>
              </a:rPr>
              <a:t>ymétricas</a:t>
            </a:r>
            <a:r>
              <a:rPr lang="es-419" sz="600" dirty="0">
                <a:solidFill>
                  <a:schemeClr val="bg1"/>
                </a:solidFill>
                <a:latin typeface="CiscoSansTT ExtraLight" panose="020B0303020201020303" pitchFamily="34" charset="0"/>
                <a:cs typeface="CiscoSansTT ExtraLight" panose="020B0303020201020303" pitchFamily="34" charset="0"/>
              </a:rPr>
              <a:t> del año fiscal de 2024 de Cisco</a:t>
            </a:r>
          </a:p>
        </p:txBody>
      </p:sp>
      <p:sp>
        <p:nvSpPr>
          <p:cNvPr id="4" name="object 4"/>
          <p:cNvSpPr/>
          <p:nvPr/>
        </p:nvSpPr>
        <p:spPr>
          <a:xfrm>
            <a:off x="0" y="1165860"/>
            <a:ext cx="9144000" cy="30480"/>
          </a:xfrm>
          <a:custGeom>
            <a:avLst/>
            <a:gdLst/>
            <a:ahLst/>
            <a:cxnLst/>
            <a:rect l="l" t="t" r="r" b="b"/>
            <a:pathLst>
              <a:path w="12192000" h="40640">
                <a:moveTo>
                  <a:pt x="12192000" y="0"/>
                </a:moveTo>
                <a:lnTo>
                  <a:pt x="0" y="0"/>
                </a:lnTo>
                <a:lnTo>
                  <a:pt x="0" y="40386"/>
                </a:lnTo>
                <a:lnTo>
                  <a:pt x="12192000" y="40386"/>
                </a:lnTo>
                <a:lnTo>
                  <a:pt x="12192000" y="0"/>
                </a:lnTo>
                <a:close/>
              </a:path>
            </a:pathLst>
          </a:custGeom>
          <a:solidFill>
            <a:srgbClr val="00BBEB"/>
          </a:solidFill>
        </p:spPr>
        <p:txBody>
          <a:bodyPr wrap="square" lIns="0" tIns="0" rIns="0" bIns="0" rtlCol="0"/>
          <a:lstStyle/>
          <a:p>
            <a:endParaRPr>
              <a:latin typeface="CiscoSansTT ExtraLight" panose="020B0303020201020303" pitchFamily="34" charset="0"/>
            </a:endParaRPr>
          </a:p>
        </p:txBody>
      </p:sp>
      <p:sp>
        <p:nvSpPr>
          <p:cNvPr id="5" name="object 5"/>
          <p:cNvSpPr txBox="1"/>
          <p:nvPr/>
        </p:nvSpPr>
        <p:spPr>
          <a:xfrm>
            <a:off x="321374" y="4977765"/>
            <a:ext cx="946709" cy="101470"/>
          </a:xfrm>
          <a:prstGeom prst="rect">
            <a:avLst/>
          </a:prstGeom>
        </p:spPr>
        <p:txBody>
          <a:bodyPr vert="horz" wrap="square" lIns="0" tIns="9049" rIns="0" bIns="0" rtlCol="0">
            <a:spAutoFit/>
          </a:bodyPr>
          <a:lstStyle/>
          <a:p>
            <a:pPr marL="9525" rtl="0">
              <a:spcBef>
                <a:spcPts val="71"/>
              </a:spcBef>
            </a:pPr>
            <a:r>
              <a:rPr lang="es-419" sz="600">
                <a:solidFill>
                  <a:schemeClr val="bg1"/>
                </a:solidFill>
                <a:latin typeface="CiscoSansTT ExtraLight" panose="020B0303020201020303" pitchFamily="34" charset="0"/>
                <a:cs typeface="CiscoSansTT ExtraLight" panose="020B0303020201020303" pitchFamily="34" charset="0"/>
              </a:rPr>
              <a:t>*Inicio</a:t>
            </a:r>
            <a:r>
              <a:rPr lang="es-419" sz="600" spc="-30">
                <a:solidFill>
                  <a:schemeClr val="bg1"/>
                </a:solidFill>
                <a:latin typeface="CiscoSansTT ExtraLight" panose="020B0303020201020303" pitchFamily="34" charset="0"/>
                <a:cs typeface="CiscoSansTT ExtraLight" panose="020B0303020201020303" pitchFamily="34" charset="0"/>
              </a:rPr>
              <a:t> </a:t>
            </a:r>
            <a:r>
              <a:rPr lang="es-419" sz="600" spc="-15">
                <a:solidFill>
                  <a:schemeClr val="bg1"/>
                </a:solidFill>
                <a:latin typeface="CiscoSansTT ExtraLight" panose="020B0303020201020303" pitchFamily="34" charset="0"/>
                <a:cs typeface="CiscoSansTT ExtraLight" panose="020B0303020201020303" pitchFamily="34" charset="0"/>
              </a:rPr>
              <a:t>: 1997</a:t>
            </a:r>
          </a:p>
        </p:txBody>
      </p:sp>
      <p:sp>
        <p:nvSpPr>
          <p:cNvPr id="6" name="object 6"/>
          <p:cNvSpPr txBox="1"/>
          <p:nvPr/>
        </p:nvSpPr>
        <p:spPr>
          <a:xfrm>
            <a:off x="4041077" y="1247965"/>
            <a:ext cx="429101" cy="286617"/>
          </a:xfrm>
          <a:prstGeom prst="rect">
            <a:avLst/>
          </a:prstGeom>
        </p:spPr>
        <p:txBody>
          <a:bodyPr vert="horz" wrap="square" lIns="0" tIns="9525" rIns="0" bIns="0" rtlCol="0">
            <a:spAutoFit/>
          </a:bodyPr>
          <a:lstStyle/>
          <a:p>
            <a:pPr marL="9525" rtl="0">
              <a:spcBef>
                <a:spcPts val="75"/>
              </a:spcBef>
            </a:pPr>
            <a:r>
              <a:rPr lang="es-419" sz="900" spc="-8">
                <a:latin typeface="CiscoSansTT ExtraLight" panose="020B0303020201020303" pitchFamily="34" charset="0"/>
                <a:cs typeface="CiscoSansTT ExtraLight" panose="020B0303020201020303" pitchFamily="34" charset="0"/>
              </a:rPr>
              <a:t>Estudiantes</a:t>
            </a:r>
          </a:p>
        </p:txBody>
      </p:sp>
      <p:sp>
        <p:nvSpPr>
          <p:cNvPr id="7" name="object 7"/>
          <p:cNvSpPr/>
          <p:nvPr/>
        </p:nvSpPr>
        <p:spPr>
          <a:xfrm>
            <a:off x="4050506" y="1445038"/>
            <a:ext cx="3600450" cy="0"/>
          </a:xfrm>
          <a:custGeom>
            <a:avLst/>
            <a:gdLst/>
            <a:ahLst/>
            <a:cxnLst/>
            <a:rect l="l" t="t" r="r" b="b"/>
            <a:pathLst>
              <a:path w="4800600">
                <a:moveTo>
                  <a:pt x="0" y="0"/>
                </a:moveTo>
                <a:lnTo>
                  <a:pt x="4800600" y="0"/>
                </a:lnTo>
              </a:path>
            </a:pathLst>
          </a:custGeom>
          <a:ln w="9906">
            <a:solidFill>
              <a:srgbClr val="00BBEB"/>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8" name="object 8"/>
          <p:cNvSpPr txBox="1"/>
          <p:nvPr/>
        </p:nvSpPr>
        <p:spPr>
          <a:xfrm>
            <a:off x="4048886" y="2484311"/>
            <a:ext cx="752474" cy="132729"/>
          </a:xfrm>
          <a:prstGeom prst="rect">
            <a:avLst/>
          </a:prstGeom>
        </p:spPr>
        <p:txBody>
          <a:bodyPr vert="horz" wrap="square" lIns="0" tIns="9525" rIns="0" bIns="0" rtlCol="0">
            <a:spAutoFit/>
          </a:bodyPr>
          <a:lstStyle/>
          <a:p>
            <a:pPr marL="9525" rtl="0">
              <a:spcBef>
                <a:spcPts val="75"/>
              </a:spcBef>
            </a:pPr>
            <a:r>
              <a:rPr lang="es-419" sz="800" spc="-8" dirty="0">
                <a:solidFill>
                  <a:schemeClr val="bg1"/>
                </a:solidFill>
                <a:latin typeface="CiscoSansTT ExtraLight" panose="020B0303020201020303" pitchFamily="34" charset="0"/>
                <a:cs typeface="CiscoSansTT ExtraLight" panose="020B0303020201020303" pitchFamily="34" charset="0"/>
              </a:rPr>
              <a:t>Instructores</a:t>
            </a:r>
          </a:p>
        </p:txBody>
      </p:sp>
      <p:sp>
        <p:nvSpPr>
          <p:cNvPr id="9" name="object 9"/>
          <p:cNvSpPr/>
          <p:nvPr/>
        </p:nvSpPr>
        <p:spPr>
          <a:xfrm>
            <a:off x="4058506" y="2681192"/>
            <a:ext cx="2309813" cy="0"/>
          </a:xfrm>
          <a:custGeom>
            <a:avLst/>
            <a:gdLst/>
            <a:ahLst/>
            <a:cxnLst/>
            <a:rect l="l" t="t" r="r" b="b"/>
            <a:pathLst>
              <a:path w="3079750">
                <a:moveTo>
                  <a:pt x="0" y="0"/>
                </a:moveTo>
                <a:lnTo>
                  <a:pt x="3079496" y="0"/>
                </a:lnTo>
              </a:path>
            </a:pathLst>
          </a:custGeom>
          <a:ln w="9906">
            <a:solidFill>
              <a:srgbClr val="00BBEB"/>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10" name="object 10"/>
          <p:cNvSpPr txBox="1"/>
          <p:nvPr/>
        </p:nvSpPr>
        <p:spPr>
          <a:xfrm>
            <a:off x="6597015" y="2480881"/>
            <a:ext cx="954974" cy="132729"/>
          </a:xfrm>
          <a:prstGeom prst="rect">
            <a:avLst/>
          </a:prstGeom>
        </p:spPr>
        <p:txBody>
          <a:bodyPr vert="horz" wrap="square" lIns="0" tIns="9525" rIns="0" bIns="0" rtlCol="0">
            <a:spAutoFit/>
          </a:bodyPr>
          <a:lstStyle/>
          <a:p>
            <a:pPr marL="9525" rtl="0">
              <a:spcBef>
                <a:spcPts val="75"/>
              </a:spcBef>
            </a:pPr>
            <a:r>
              <a:rPr lang="es-419" sz="800" dirty="0">
                <a:solidFill>
                  <a:schemeClr val="bg1"/>
                </a:solidFill>
                <a:latin typeface="CiscoSansTT ExtraLight" panose="020B0303020201020303" pitchFamily="34" charset="0"/>
                <a:cs typeface="CiscoSansTT ExtraLight" panose="020B0303020201020303" pitchFamily="34" charset="0"/>
              </a:rPr>
              <a:t>Academias de</a:t>
            </a:r>
            <a:r>
              <a:rPr lang="es-419" sz="800" spc="-23" dirty="0">
                <a:solidFill>
                  <a:schemeClr val="bg1"/>
                </a:solidFill>
                <a:latin typeface="CiscoSansTT ExtraLight" panose="020B0303020201020303" pitchFamily="34" charset="0"/>
                <a:cs typeface="CiscoSansTT ExtraLight" panose="020B0303020201020303" pitchFamily="34" charset="0"/>
              </a:rPr>
              <a:t> </a:t>
            </a:r>
            <a:r>
              <a:rPr lang="es-419" sz="800" spc="-8" dirty="0">
                <a:solidFill>
                  <a:schemeClr val="bg1"/>
                </a:solidFill>
                <a:latin typeface="CiscoSansTT ExtraLight" panose="020B0303020201020303" pitchFamily="34" charset="0"/>
                <a:cs typeface="CiscoSansTT ExtraLight" panose="020B0303020201020303" pitchFamily="34" charset="0"/>
              </a:rPr>
              <a:t>Cisco</a:t>
            </a:r>
          </a:p>
        </p:txBody>
      </p:sp>
      <p:sp>
        <p:nvSpPr>
          <p:cNvPr id="11" name="object 11"/>
          <p:cNvSpPr/>
          <p:nvPr/>
        </p:nvSpPr>
        <p:spPr>
          <a:xfrm>
            <a:off x="6606254" y="2677763"/>
            <a:ext cx="1052513" cy="0"/>
          </a:xfrm>
          <a:custGeom>
            <a:avLst/>
            <a:gdLst/>
            <a:ahLst/>
            <a:cxnLst/>
            <a:rect l="l" t="t" r="r" b="b"/>
            <a:pathLst>
              <a:path w="1403350">
                <a:moveTo>
                  <a:pt x="0" y="0"/>
                </a:moveTo>
                <a:lnTo>
                  <a:pt x="1402842" y="0"/>
                </a:lnTo>
              </a:path>
            </a:pathLst>
          </a:custGeom>
          <a:ln w="9906">
            <a:solidFill>
              <a:srgbClr val="00BBEB"/>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12" name="object 12"/>
          <p:cNvSpPr txBox="1"/>
          <p:nvPr/>
        </p:nvSpPr>
        <p:spPr>
          <a:xfrm>
            <a:off x="7849170" y="2395156"/>
            <a:ext cx="1095091" cy="255839"/>
          </a:xfrm>
          <a:prstGeom prst="rect">
            <a:avLst/>
          </a:prstGeom>
        </p:spPr>
        <p:txBody>
          <a:bodyPr vert="horz" wrap="square" lIns="0" tIns="9525" rIns="0" bIns="0" rtlCol="0">
            <a:spAutoFit/>
          </a:bodyPr>
          <a:lstStyle/>
          <a:p>
            <a:pPr marL="9525" rtl="0">
              <a:spcBef>
                <a:spcPts val="75"/>
              </a:spcBef>
            </a:pPr>
            <a:r>
              <a:rPr lang="es-419" sz="800" spc="-8" dirty="0">
                <a:solidFill>
                  <a:schemeClr val="bg1"/>
                </a:solidFill>
                <a:latin typeface="CiscoSansTT ExtraLight" panose="020B0303020201020303" pitchFamily="34" charset="0"/>
                <a:cs typeface="CiscoSansTT ExtraLight" panose="020B0303020201020303" pitchFamily="34" charset="0"/>
              </a:rPr>
              <a:t>Contribuciones </a:t>
            </a:r>
            <a:r>
              <a:rPr lang="es-419" sz="800" spc="-8" dirty="0" err="1">
                <a:solidFill>
                  <a:schemeClr val="bg1"/>
                </a:solidFill>
                <a:latin typeface="CiscoSansTT ExtraLight" panose="020B0303020201020303" pitchFamily="34" charset="0"/>
                <a:cs typeface="CiscoSansTT ExtraLight" panose="020B0303020201020303" pitchFamily="34" charset="0"/>
              </a:rPr>
              <a:t>en</a:t>
            </a:r>
            <a:r>
              <a:rPr lang="es-419" sz="800" dirty="0" err="1">
                <a:solidFill>
                  <a:schemeClr val="bg1"/>
                </a:solidFill>
                <a:latin typeface="CiscoSansTT ExtraLight" panose="020B0303020201020303" pitchFamily="34" charset="0"/>
                <a:cs typeface="CiscoSansTT ExtraLight" panose="020B0303020201020303" pitchFamily="34" charset="0"/>
              </a:rPr>
              <a:t>especie</a:t>
            </a:r>
            <a:r>
              <a:rPr lang="es-419" sz="800" spc="-8" dirty="0">
                <a:solidFill>
                  <a:schemeClr val="bg1"/>
                </a:solidFill>
                <a:latin typeface="CiscoSansTT ExtraLight" panose="020B0303020201020303" pitchFamily="34" charset="0"/>
                <a:cs typeface="CiscoSansTT ExtraLight" panose="020B0303020201020303" pitchFamily="34" charset="0"/>
              </a:rPr>
              <a:t> </a:t>
            </a:r>
          </a:p>
        </p:txBody>
      </p:sp>
      <p:sp>
        <p:nvSpPr>
          <p:cNvPr id="13" name="object 13"/>
          <p:cNvSpPr/>
          <p:nvPr/>
        </p:nvSpPr>
        <p:spPr>
          <a:xfrm>
            <a:off x="7858411" y="2677763"/>
            <a:ext cx="1085850" cy="0"/>
          </a:xfrm>
          <a:custGeom>
            <a:avLst/>
            <a:gdLst/>
            <a:ahLst/>
            <a:cxnLst/>
            <a:rect l="l" t="t" r="r" b="b"/>
            <a:pathLst>
              <a:path w="1447800">
                <a:moveTo>
                  <a:pt x="0" y="0"/>
                </a:moveTo>
                <a:lnTo>
                  <a:pt x="1447800" y="0"/>
                </a:lnTo>
              </a:path>
            </a:pathLst>
          </a:custGeom>
          <a:ln w="9906">
            <a:solidFill>
              <a:srgbClr val="00BBEB"/>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14" name="object 14"/>
          <p:cNvSpPr txBox="1"/>
          <p:nvPr/>
        </p:nvSpPr>
        <p:spPr>
          <a:xfrm>
            <a:off x="7854313" y="3707511"/>
            <a:ext cx="634231" cy="148117"/>
          </a:xfrm>
          <a:prstGeom prst="rect">
            <a:avLst/>
          </a:prstGeom>
        </p:spPr>
        <p:txBody>
          <a:bodyPr vert="horz" wrap="square" lIns="0" tIns="9525" rIns="0" bIns="0" rtlCol="0">
            <a:spAutoFit/>
          </a:bodyPr>
          <a:lstStyle/>
          <a:p>
            <a:pPr marL="9525" rtl="0">
              <a:spcBef>
                <a:spcPts val="75"/>
              </a:spcBef>
            </a:pPr>
            <a:r>
              <a:rPr lang="es-419" sz="900" spc="-15" dirty="0">
                <a:solidFill>
                  <a:schemeClr val="bg1"/>
                </a:solidFill>
                <a:latin typeface="CiscoSansTT ExtraLight" panose="020B0303020201020303" pitchFamily="34" charset="0"/>
                <a:cs typeface="CiscoSansTT ExtraLight" panose="020B0303020201020303" pitchFamily="34" charset="0"/>
              </a:rPr>
              <a:t>Trabajos</a:t>
            </a:r>
          </a:p>
        </p:txBody>
      </p:sp>
      <p:sp>
        <p:nvSpPr>
          <p:cNvPr id="15" name="object 15"/>
          <p:cNvSpPr/>
          <p:nvPr/>
        </p:nvSpPr>
        <p:spPr>
          <a:xfrm>
            <a:off x="7863554" y="3904202"/>
            <a:ext cx="1081088" cy="0"/>
          </a:xfrm>
          <a:custGeom>
            <a:avLst/>
            <a:gdLst/>
            <a:ahLst/>
            <a:cxnLst/>
            <a:rect l="l" t="t" r="r" b="b"/>
            <a:pathLst>
              <a:path w="1441450">
                <a:moveTo>
                  <a:pt x="0" y="0"/>
                </a:moveTo>
                <a:lnTo>
                  <a:pt x="1440942" y="0"/>
                </a:lnTo>
              </a:path>
            </a:pathLst>
          </a:custGeom>
          <a:ln w="9906">
            <a:solidFill>
              <a:srgbClr val="00BBEB"/>
            </a:solidFill>
          </a:ln>
        </p:spPr>
        <p:txBody>
          <a:bodyPr wrap="square" lIns="0" tIns="0" rIns="0" bIns="0" rtlCol="0"/>
          <a:lstStyle/>
          <a:p>
            <a:endParaRPr>
              <a:solidFill>
                <a:schemeClr val="bg1"/>
              </a:solidFill>
              <a:latin typeface="CiscoSansTT ExtraLight" panose="020B0303020201020303" pitchFamily="34" charset="0"/>
            </a:endParaRPr>
          </a:p>
        </p:txBody>
      </p:sp>
      <p:pic>
        <p:nvPicPr>
          <p:cNvPr id="16" name="object 16"/>
          <p:cNvPicPr/>
          <p:nvPr/>
        </p:nvPicPr>
        <p:blipFill>
          <a:blip r:embed="rId3"/>
          <a:stretch>
            <a:fillRect/>
          </a:stretch>
        </p:blipFill>
        <p:spPr>
          <a:xfrm>
            <a:off x="3993304" y="3746921"/>
            <a:ext cx="177380" cy="156170"/>
          </a:xfrm>
          <a:prstGeom prst="rect">
            <a:avLst/>
          </a:prstGeom>
        </p:spPr>
      </p:pic>
      <p:sp>
        <p:nvSpPr>
          <p:cNvPr id="17" name="object 17"/>
          <p:cNvSpPr/>
          <p:nvPr/>
        </p:nvSpPr>
        <p:spPr>
          <a:xfrm>
            <a:off x="4230528" y="3899630"/>
            <a:ext cx="3428048" cy="0"/>
          </a:xfrm>
          <a:custGeom>
            <a:avLst/>
            <a:gdLst/>
            <a:ahLst/>
            <a:cxnLst/>
            <a:rect l="l" t="t" r="r" b="b"/>
            <a:pathLst>
              <a:path w="4570730">
                <a:moveTo>
                  <a:pt x="0" y="0"/>
                </a:moveTo>
                <a:lnTo>
                  <a:pt x="4570730" y="0"/>
                </a:lnTo>
              </a:path>
            </a:pathLst>
          </a:custGeom>
          <a:ln w="9906">
            <a:solidFill>
              <a:srgbClr val="00BBEB"/>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18" name="object 18"/>
          <p:cNvSpPr txBox="1"/>
          <p:nvPr/>
        </p:nvSpPr>
        <p:spPr>
          <a:xfrm>
            <a:off x="7854314" y="4290413"/>
            <a:ext cx="1154219" cy="559064"/>
          </a:xfrm>
          <a:prstGeom prst="rect">
            <a:avLst/>
          </a:prstGeom>
        </p:spPr>
        <p:txBody>
          <a:bodyPr vert="horz" wrap="square" lIns="0" tIns="9525" rIns="0" bIns="0" rtlCol="0">
            <a:spAutoFit/>
          </a:bodyPr>
          <a:lstStyle/>
          <a:p>
            <a:pPr marL="9525" marR="3810" rtl="0">
              <a:lnSpc>
                <a:spcPct val="110000"/>
              </a:lnSpc>
              <a:spcBef>
                <a:spcPts val="75"/>
              </a:spcBef>
            </a:pPr>
            <a:r>
              <a:rPr lang="es-419" sz="550" dirty="0">
                <a:solidFill>
                  <a:schemeClr val="bg1"/>
                </a:solidFill>
                <a:latin typeface="CiscoSansTT ExtraLight" panose="020B0303020201020303" pitchFamily="34" charset="0"/>
                <a:cs typeface="CiscoSansTT ExtraLight" panose="020B0303020201020303" pitchFamily="34" charset="0"/>
              </a:rPr>
              <a:t>los estudiantes que completaron cursos elegibles parala certificación de Cisco que obtuvieron una oportunidad profesional o educativa según encuestas desde el año fiscal de 2005 hasta el año fiscal de 2024</a:t>
            </a:r>
          </a:p>
        </p:txBody>
      </p:sp>
      <p:grpSp>
        <p:nvGrpSpPr>
          <p:cNvPr id="19" name="object 19"/>
          <p:cNvGrpSpPr/>
          <p:nvPr/>
        </p:nvGrpSpPr>
        <p:grpSpPr>
          <a:xfrm>
            <a:off x="4055062" y="1541286"/>
            <a:ext cx="327660" cy="336709"/>
            <a:chOff x="5406749" y="2055047"/>
            <a:chExt cx="436880" cy="448945"/>
          </a:xfrm>
        </p:grpSpPr>
        <p:pic>
          <p:nvPicPr>
            <p:cNvPr id="20" name="object 20"/>
            <p:cNvPicPr/>
            <p:nvPr/>
          </p:nvPicPr>
          <p:blipFill>
            <a:blip r:embed="rId4"/>
            <a:stretch>
              <a:fillRect/>
            </a:stretch>
          </p:blipFill>
          <p:spPr>
            <a:xfrm>
              <a:off x="5749280" y="2438293"/>
              <a:ext cx="94107" cy="65198"/>
            </a:xfrm>
            <a:prstGeom prst="rect">
              <a:avLst/>
            </a:prstGeom>
          </p:spPr>
        </p:pic>
        <p:pic>
          <p:nvPicPr>
            <p:cNvPr id="21" name="object 21"/>
            <p:cNvPicPr/>
            <p:nvPr/>
          </p:nvPicPr>
          <p:blipFill>
            <a:blip r:embed="rId5"/>
            <a:stretch>
              <a:fillRect/>
            </a:stretch>
          </p:blipFill>
          <p:spPr>
            <a:xfrm>
              <a:off x="5763790" y="2352895"/>
              <a:ext cx="65087" cy="65206"/>
            </a:xfrm>
            <a:prstGeom prst="rect">
              <a:avLst/>
            </a:prstGeom>
          </p:spPr>
        </p:pic>
        <p:pic>
          <p:nvPicPr>
            <p:cNvPr id="22" name="object 22"/>
            <p:cNvPicPr/>
            <p:nvPr/>
          </p:nvPicPr>
          <p:blipFill>
            <a:blip r:embed="rId6"/>
            <a:stretch>
              <a:fillRect/>
            </a:stretch>
          </p:blipFill>
          <p:spPr>
            <a:xfrm>
              <a:off x="5649336" y="2352895"/>
              <a:ext cx="65502" cy="65206"/>
            </a:xfrm>
            <a:prstGeom prst="rect">
              <a:avLst/>
            </a:prstGeom>
          </p:spPr>
        </p:pic>
        <p:pic>
          <p:nvPicPr>
            <p:cNvPr id="23" name="object 23"/>
            <p:cNvPicPr/>
            <p:nvPr/>
          </p:nvPicPr>
          <p:blipFill>
            <a:blip r:embed="rId7"/>
            <a:stretch>
              <a:fillRect/>
            </a:stretch>
          </p:blipFill>
          <p:spPr>
            <a:xfrm>
              <a:off x="5635241" y="2438293"/>
              <a:ext cx="93693" cy="65198"/>
            </a:xfrm>
            <a:prstGeom prst="rect">
              <a:avLst/>
            </a:prstGeom>
          </p:spPr>
        </p:pic>
        <p:pic>
          <p:nvPicPr>
            <p:cNvPr id="24" name="object 24"/>
            <p:cNvPicPr/>
            <p:nvPr/>
          </p:nvPicPr>
          <p:blipFill>
            <a:blip r:embed="rId8"/>
            <a:stretch>
              <a:fillRect/>
            </a:stretch>
          </p:blipFill>
          <p:spPr>
            <a:xfrm>
              <a:off x="5521202" y="2438293"/>
              <a:ext cx="93693" cy="65198"/>
            </a:xfrm>
            <a:prstGeom prst="rect">
              <a:avLst/>
            </a:prstGeom>
          </p:spPr>
        </p:pic>
        <p:pic>
          <p:nvPicPr>
            <p:cNvPr id="25" name="object 25"/>
            <p:cNvPicPr/>
            <p:nvPr/>
          </p:nvPicPr>
          <p:blipFill>
            <a:blip r:embed="rId9"/>
            <a:stretch>
              <a:fillRect/>
            </a:stretch>
          </p:blipFill>
          <p:spPr>
            <a:xfrm>
              <a:off x="5535297" y="2352895"/>
              <a:ext cx="65502" cy="65206"/>
            </a:xfrm>
            <a:prstGeom prst="rect">
              <a:avLst/>
            </a:prstGeom>
          </p:spPr>
        </p:pic>
        <p:pic>
          <p:nvPicPr>
            <p:cNvPr id="26" name="object 26"/>
            <p:cNvPicPr/>
            <p:nvPr/>
          </p:nvPicPr>
          <p:blipFill>
            <a:blip r:embed="rId6"/>
            <a:stretch>
              <a:fillRect/>
            </a:stretch>
          </p:blipFill>
          <p:spPr>
            <a:xfrm>
              <a:off x="5421258" y="2352895"/>
              <a:ext cx="65502" cy="65206"/>
            </a:xfrm>
            <a:prstGeom prst="rect">
              <a:avLst/>
            </a:prstGeom>
          </p:spPr>
        </p:pic>
        <p:pic>
          <p:nvPicPr>
            <p:cNvPr id="27" name="object 27"/>
            <p:cNvPicPr/>
            <p:nvPr/>
          </p:nvPicPr>
          <p:blipFill>
            <a:blip r:embed="rId10"/>
            <a:stretch>
              <a:fillRect/>
            </a:stretch>
          </p:blipFill>
          <p:spPr>
            <a:xfrm>
              <a:off x="5406749" y="2438293"/>
              <a:ext cx="94107" cy="65198"/>
            </a:xfrm>
            <a:prstGeom prst="rect">
              <a:avLst/>
            </a:prstGeom>
          </p:spPr>
        </p:pic>
        <p:pic>
          <p:nvPicPr>
            <p:cNvPr id="28" name="object 28"/>
            <p:cNvPicPr/>
            <p:nvPr/>
          </p:nvPicPr>
          <p:blipFill>
            <a:blip r:embed="rId11"/>
            <a:stretch>
              <a:fillRect/>
            </a:stretch>
          </p:blipFill>
          <p:spPr>
            <a:xfrm>
              <a:off x="5663850" y="2125996"/>
              <a:ext cx="79601" cy="79230"/>
            </a:xfrm>
            <a:prstGeom prst="rect">
              <a:avLst/>
            </a:prstGeom>
          </p:spPr>
        </p:pic>
        <p:pic>
          <p:nvPicPr>
            <p:cNvPr id="29" name="object 29"/>
            <p:cNvPicPr/>
            <p:nvPr/>
          </p:nvPicPr>
          <p:blipFill>
            <a:blip r:embed="rId12"/>
            <a:stretch>
              <a:fillRect/>
            </a:stretch>
          </p:blipFill>
          <p:spPr>
            <a:xfrm>
              <a:off x="5649338" y="2225418"/>
              <a:ext cx="108211" cy="93256"/>
            </a:xfrm>
            <a:prstGeom prst="rect">
              <a:avLst/>
            </a:prstGeom>
          </p:spPr>
        </p:pic>
        <p:sp>
          <p:nvSpPr>
            <p:cNvPr id="30" name="object 30"/>
            <p:cNvSpPr/>
            <p:nvPr/>
          </p:nvSpPr>
          <p:spPr>
            <a:xfrm>
              <a:off x="5410882" y="2059179"/>
              <a:ext cx="428625" cy="213360"/>
            </a:xfrm>
            <a:custGeom>
              <a:avLst/>
              <a:gdLst/>
              <a:ahLst/>
              <a:cxnLst/>
              <a:rect l="l" t="t" r="r" b="b"/>
              <a:pathLst>
                <a:path w="428625" h="213360">
                  <a:moveTo>
                    <a:pt x="214393" y="212869"/>
                  </a:moveTo>
                  <a:lnTo>
                    <a:pt x="18250" y="212869"/>
                  </a:lnTo>
                  <a:lnTo>
                    <a:pt x="11199" y="211490"/>
                  </a:lnTo>
                  <a:lnTo>
                    <a:pt x="5392" y="207713"/>
                  </a:lnTo>
                  <a:lnTo>
                    <a:pt x="1451" y="202078"/>
                  </a:lnTo>
                  <a:lnTo>
                    <a:pt x="0" y="195128"/>
                  </a:lnTo>
                  <a:lnTo>
                    <a:pt x="0" y="17735"/>
                  </a:lnTo>
                  <a:lnTo>
                    <a:pt x="1451" y="10788"/>
                  </a:lnTo>
                  <a:lnTo>
                    <a:pt x="5392" y="5155"/>
                  </a:lnTo>
                  <a:lnTo>
                    <a:pt x="11199" y="1379"/>
                  </a:lnTo>
                  <a:lnTo>
                    <a:pt x="18250" y="0"/>
                  </a:lnTo>
                  <a:lnTo>
                    <a:pt x="410541" y="0"/>
                  </a:lnTo>
                  <a:lnTo>
                    <a:pt x="420075" y="0"/>
                  </a:lnTo>
                  <a:lnTo>
                    <a:pt x="428371" y="7837"/>
                  </a:lnTo>
                  <a:lnTo>
                    <a:pt x="428371" y="17736"/>
                  </a:lnTo>
                  <a:lnTo>
                    <a:pt x="428371" y="195128"/>
                  </a:lnTo>
                  <a:lnTo>
                    <a:pt x="428371" y="205033"/>
                  </a:lnTo>
                  <a:lnTo>
                    <a:pt x="420075" y="212869"/>
                  </a:lnTo>
                  <a:lnTo>
                    <a:pt x="410541" y="212869"/>
                  </a:lnTo>
                  <a:lnTo>
                    <a:pt x="371144" y="212869"/>
                  </a:lnTo>
                </a:path>
              </a:pathLst>
            </a:custGeom>
            <a:ln w="8262">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31" name="object 31"/>
            <p:cNvSpPr/>
            <p:nvPr/>
          </p:nvSpPr>
          <p:spPr>
            <a:xfrm>
              <a:off x="5525335" y="2101668"/>
              <a:ext cx="100330" cy="0"/>
            </a:xfrm>
            <a:custGeom>
              <a:avLst/>
              <a:gdLst/>
              <a:ahLst/>
              <a:cxnLst/>
              <a:rect l="l" t="t" r="r" b="b"/>
              <a:pathLst>
                <a:path w="100329">
                  <a:moveTo>
                    <a:pt x="0" y="0"/>
                  </a:moveTo>
                  <a:lnTo>
                    <a:pt x="0" y="0"/>
                  </a:lnTo>
                  <a:lnTo>
                    <a:pt x="99939" y="0"/>
                  </a:lnTo>
                </a:path>
              </a:pathLst>
            </a:custGeom>
            <a:ln w="8254">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32" name="object 32"/>
            <p:cNvSpPr/>
            <p:nvPr/>
          </p:nvSpPr>
          <p:spPr>
            <a:xfrm>
              <a:off x="5454009" y="2101668"/>
              <a:ext cx="43180" cy="42545"/>
            </a:xfrm>
            <a:custGeom>
              <a:avLst/>
              <a:gdLst/>
              <a:ahLst/>
              <a:cxnLst/>
              <a:rect l="l" t="t" r="r" b="b"/>
              <a:pathLst>
                <a:path w="43179" h="42544">
                  <a:moveTo>
                    <a:pt x="42712" y="42494"/>
                  </a:moveTo>
                  <a:lnTo>
                    <a:pt x="0" y="42494"/>
                  </a:lnTo>
                  <a:lnTo>
                    <a:pt x="0" y="0"/>
                  </a:lnTo>
                  <a:lnTo>
                    <a:pt x="42712" y="0"/>
                  </a:lnTo>
                  <a:lnTo>
                    <a:pt x="42712" y="42494"/>
                  </a:lnTo>
                  <a:close/>
                </a:path>
              </a:pathLst>
            </a:custGeom>
            <a:ln w="8275">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33" name="object 33"/>
            <p:cNvSpPr/>
            <p:nvPr/>
          </p:nvSpPr>
          <p:spPr>
            <a:xfrm>
              <a:off x="5525335" y="2130134"/>
              <a:ext cx="74930" cy="0"/>
            </a:xfrm>
            <a:custGeom>
              <a:avLst/>
              <a:gdLst/>
              <a:ahLst/>
              <a:cxnLst/>
              <a:rect l="l" t="t" r="r" b="b"/>
              <a:pathLst>
                <a:path w="74929">
                  <a:moveTo>
                    <a:pt x="0" y="0"/>
                  </a:moveTo>
                  <a:lnTo>
                    <a:pt x="0" y="0"/>
                  </a:lnTo>
                  <a:lnTo>
                    <a:pt x="74642" y="0"/>
                  </a:lnTo>
                </a:path>
              </a:pathLst>
            </a:custGeom>
            <a:ln w="8254">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34" name="object 34"/>
            <p:cNvSpPr/>
            <p:nvPr/>
          </p:nvSpPr>
          <p:spPr>
            <a:xfrm>
              <a:off x="5525335" y="2187065"/>
              <a:ext cx="100330" cy="0"/>
            </a:xfrm>
            <a:custGeom>
              <a:avLst/>
              <a:gdLst/>
              <a:ahLst/>
              <a:cxnLst/>
              <a:rect l="l" t="t" r="r" b="b"/>
              <a:pathLst>
                <a:path w="100329">
                  <a:moveTo>
                    <a:pt x="0" y="0"/>
                  </a:moveTo>
                  <a:lnTo>
                    <a:pt x="0" y="0"/>
                  </a:lnTo>
                  <a:lnTo>
                    <a:pt x="99939" y="0"/>
                  </a:lnTo>
                </a:path>
              </a:pathLst>
            </a:custGeom>
            <a:ln w="8254">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35" name="object 35"/>
            <p:cNvSpPr/>
            <p:nvPr/>
          </p:nvSpPr>
          <p:spPr>
            <a:xfrm>
              <a:off x="5454009" y="2187064"/>
              <a:ext cx="43180" cy="42545"/>
            </a:xfrm>
            <a:custGeom>
              <a:avLst/>
              <a:gdLst/>
              <a:ahLst/>
              <a:cxnLst/>
              <a:rect l="l" t="t" r="r" b="b"/>
              <a:pathLst>
                <a:path w="43179" h="42544">
                  <a:moveTo>
                    <a:pt x="42712" y="42489"/>
                  </a:moveTo>
                  <a:lnTo>
                    <a:pt x="0" y="42489"/>
                  </a:lnTo>
                  <a:lnTo>
                    <a:pt x="0" y="0"/>
                  </a:lnTo>
                  <a:lnTo>
                    <a:pt x="42712" y="0"/>
                  </a:lnTo>
                  <a:lnTo>
                    <a:pt x="42712" y="42489"/>
                  </a:lnTo>
                  <a:close/>
                </a:path>
              </a:pathLst>
            </a:custGeom>
            <a:ln w="8275">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36" name="object 36"/>
            <p:cNvSpPr/>
            <p:nvPr/>
          </p:nvSpPr>
          <p:spPr>
            <a:xfrm>
              <a:off x="5525335" y="2215117"/>
              <a:ext cx="74930" cy="0"/>
            </a:xfrm>
            <a:custGeom>
              <a:avLst/>
              <a:gdLst/>
              <a:ahLst/>
              <a:cxnLst/>
              <a:rect l="l" t="t" r="r" b="b"/>
              <a:pathLst>
                <a:path w="74929">
                  <a:moveTo>
                    <a:pt x="0" y="0"/>
                  </a:moveTo>
                  <a:lnTo>
                    <a:pt x="0" y="0"/>
                  </a:lnTo>
                  <a:lnTo>
                    <a:pt x="74642" y="0"/>
                  </a:lnTo>
                </a:path>
              </a:pathLst>
            </a:custGeom>
            <a:ln w="8254">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grpSp>
      <p:sp>
        <p:nvSpPr>
          <p:cNvPr id="37" name="object 37"/>
          <p:cNvSpPr txBox="1"/>
          <p:nvPr/>
        </p:nvSpPr>
        <p:spPr>
          <a:xfrm>
            <a:off x="4049077" y="1822210"/>
            <a:ext cx="979073" cy="432330"/>
          </a:xfrm>
          <a:prstGeom prst="rect">
            <a:avLst/>
          </a:prstGeom>
        </p:spPr>
        <p:txBody>
          <a:bodyPr vert="horz" wrap="square" lIns="0" tIns="92869" rIns="0" bIns="0" rtlCol="0">
            <a:spAutoFit/>
          </a:bodyPr>
          <a:lstStyle/>
          <a:p>
            <a:pPr marL="9525" rtl="0">
              <a:spcBef>
                <a:spcPts val="731"/>
              </a:spcBef>
            </a:pPr>
            <a:r>
              <a:rPr lang="es-419" sz="1350" spc="-8" dirty="0">
                <a:solidFill>
                  <a:schemeClr val="bg1"/>
                </a:solidFill>
                <a:latin typeface="CiscoSansTT ExtraLight" panose="020B0303020201020303" pitchFamily="34" charset="0"/>
                <a:cs typeface="CiscoSansTT ExtraLight" panose="020B0303020201020303" pitchFamily="34" charset="0"/>
              </a:rPr>
              <a:t>4 667 000</a:t>
            </a:r>
          </a:p>
          <a:p>
            <a:pPr marL="9525" rtl="0">
              <a:spcBef>
                <a:spcPts val="289"/>
              </a:spcBef>
            </a:pPr>
            <a:r>
              <a:rPr lang="es-419" sz="600" dirty="0">
                <a:solidFill>
                  <a:schemeClr val="bg1"/>
                </a:solidFill>
                <a:latin typeface="CiscoSansTT ExtraLight" panose="020B0303020201020303" pitchFamily="34" charset="0"/>
                <a:cs typeface="CiscoSansTT ExtraLight" panose="020B0303020201020303" pitchFamily="34" charset="0"/>
              </a:rPr>
              <a:t>estudiantes</a:t>
            </a:r>
            <a:r>
              <a:rPr lang="es-419" sz="600" spc="-34" dirty="0">
                <a:solidFill>
                  <a:schemeClr val="bg1"/>
                </a:solidFill>
                <a:latin typeface="CiscoSansTT ExtraLight" panose="020B0303020201020303" pitchFamily="34" charset="0"/>
                <a:cs typeface="CiscoSansTT ExtraLight" panose="020B0303020201020303" pitchFamily="34" charset="0"/>
              </a:rPr>
              <a:t> </a:t>
            </a:r>
            <a:r>
              <a:rPr lang="es-419" sz="600" dirty="0">
                <a:solidFill>
                  <a:schemeClr val="bg1"/>
                </a:solidFill>
                <a:latin typeface="CiscoSansTT ExtraLight" panose="020B0303020201020303" pitchFamily="34" charset="0"/>
                <a:cs typeface="CiscoSansTT ExtraLight" panose="020B0303020201020303" pitchFamily="34" charset="0"/>
              </a:rPr>
              <a:t>anuales</a:t>
            </a:r>
            <a:r>
              <a:rPr lang="es-419" sz="600" spc="-23" dirty="0">
                <a:solidFill>
                  <a:schemeClr val="bg1"/>
                </a:solidFill>
                <a:latin typeface="CiscoSansTT ExtraLight" panose="020B0303020201020303" pitchFamily="34" charset="0"/>
                <a:cs typeface="CiscoSansTT ExtraLight" panose="020B0303020201020303" pitchFamily="34" charset="0"/>
              </a:rPr>
              <a:t> </a:t>
            </a:r>
            <a:r>
              <a:rPr lang="es-419" sz="600" spc="-8" dirty="0">
                <a:solidFill>
                  <a:schemeClr val="bg1"/>
                </a:solidFill>
                <a:latin typeface="CiscoSansTT ExtraLight" panose="020B0303020201020303" pitchFamily="34" charset="0"/>
                <a:cs typeface="CiscoSansTT ExtraLight" panose="020B0303020201020303" pitchFamily="34" charset="0"/>
              </a:rPr>
              <a:t>actuales</a:t>
            </a:r>
          </a:p>
        </p:txBody>
      </p:sp>
      <p:grpSp>
        <p:nvGrpSpPr>
          <p:cNvPr id="38" name="object 38"/>
          <p:cNvGrpSpPr/>
          <p:nvPr/>
        </p:nvGrpSpPr>
        <p:grpSpPr>
          <a:xfrm>
            <a:off x="5312353" y="1585473"/>
            <a:ext cx="324803" cy="293370"/>
            <a:chOff x="7083137" y="2113964"/>
            <a:chExt cx="433070" cy="391160"/>
          </a:xfrm>
        </p:grpSpPr>
        <p:sp>
          <p:nvSpPr>
            <p:cNvPr id="39" name="object 39"/>
            <p:cNvSpPr/>
            <p:nvPr/>
          </p:nvSpPr>
          <p:spPr>
            <a:xfrm flipH="1">
              <a:off x="7143956" y="2118001"/>
              <a:ext cx="0" cy="145415"/>
            </a:xfrm>
            <a:custGeom>
              <a:avLst/>
              <a:gdLst/>
              <a:ahLst/>
              <a:cxnLst/>
              <a:rect l="l" t="t" r="r" b="b"/>
              <a:pathLst>
                <a:path h="145414">
                  <a:moveTo>
                    <a:pt x="0" y="0"/>
                  </a:moveTo>
                  <a:lnTo>
                    <a:pt x="0" y="0"/>
                  </a:lnTo>
                  <a:lnTo>
                    <a:pt x="0" y="145300"/>
                  </a:lnTo>
                </a:path>
              </a:pathLst>
            </a:custGeom>
            <a:ln w="8060">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pic>
          <p:nvPicPr>
            <p:cNvPr id="40" name="object 40"/>
            <p:cNvPicPr/>
            <p:nvPr/>
          </p:nvPicPr>
          <p:blipFill>
            <a:blip r:embed="rId13"/>
            <a:stretch>
              <a:fillRect/>
            </a:stretch>
          </p:blipFill>
          <p:spPr>
            <a:xfrm>
              <a:off x="7182208" y="2113965"/>
              <a:ext cx="234400" cy="106957"/>
            </a:xfrm>
            <a:prstGeom prst="rect">
              <a:avLst/>
            </a:prstGeom>
          </p:spPr>
        </p:pic>
        <p:sp>
          <p:nvSpPr>
            <p:cNvPr id="41" name="object 41"/>
            <p:cNvSpPr/>
            <p:nvPr/>
          </p:nvSpPr>
          <p:spPr>
            <a:xfrm>
              <a:off x="7099661" y="2118001"/>
              <a:ext cx="400050" cy="0"/>
            </a:xfrm>
            <a:custGeom>
              <a:avLst/>
              <a:gdLst/>
              <a:ahLst/>
              <a:cxnLst/>
              <a:rect l="l" t="t" r="r" b="b"/>
              <a:pathLst>
                <a:path w="400050">
                  <a:moveTo>
                    <a:pt x="399896" y="0"/>
                  </a:moveTo>
                  <a:lnTo>
                    <a:pt x="399896" y="0"/>
                  </a:lnTo>
                  <a:lnTo>
                    <a:pt x="0" y="0"/>
                  </a:lnTo>
                </a:path>
              </a:pathLst>
            </a:custGeom>
            <a:ln w="8074">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42" name="object 42"/>
            <p:cNvSpPr/>
            <p:nvPr/>
          </p:nvSpPr>
          <p:spPr>
            <a:xfrm>
              <a:off x="7087174" y="2401342"/>
              <a:ext cx="424815" cy="99695"/>
            </a:xfrm>
            <a:custGeom>
              <a:avLst/>
              <a:gdLst/>
              <a:ahLst/>
              <a:cxnLst/>
              <a:rect l="l" t="t" r="r" b="b"/>
              <a:pathLst>
                <a:path w="424815" h="99694">
                  <a:moveTo>
                    <a:pt x="424464" y="99288"/>
                  </a:moveTo>
                  <a:lnTo>
                    <a:pt x="417530" y="60616"/>
                  </a:lnTo>
                  <a:lnTo>
                    <a:pt x="398590" y="29059"/>
                  </a:lnTo>
                  <a:lnTo>
                    <a:pt x="370438" y="7794"/>
                  </a:lnTo>
                  <a:lnTo>
                    <a:pt x="335868" y="0"/>
                  </a:lnTo>
                  <a:lnTo>
                    <a:pt x="88601" y="0"/>
                  </a:lnTo>
                  <a:lnTo>
                    <a:pt x="54200" y="7794"/>
                  </a:lnTo>
                  <a:lnTo>
                    <a:pt x="26027" y="29058"/>
                  </a:lnTo>
                  <a:lnTo>
                    <a:pt x="6991" y="60616"/>
                  </a:lnTo>
                  <a:lnTo>
                    <a:pt x="0" y="99288"/>
                  </a:lnTo>
                </a:path>
              </a:pathLst>
            </a:custGeom>
            <a:ln w="8073">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pic>
          <p:nvPicPr>
            <p:cNvPr id="43" name="object 43"/>
            <p:cNvPicPr/>
            <p:nvPr/>
          </p:nvPicPr>
          <p:blipFill>
            <a:blip r:embed="rId14"/>
            <a:stretch>
              <a:fillRect/>
            </a:stretch>
          </p:blipFill>
          <p:spPr>
            <a:xfrm>
              <a:off x="7182210" y="2204782"/>
              <a:ext cx="234397" cy="171939"/>
            </a:xfrm>
            <a:prstGeom prst="rect">
              <a:avLst/>
            </a:prstGeom>
          </p:spPr>
        </p:pic>
      </p:grpSp>
      <p:sp>
        <p:nvSpPr>
          <p:cNvPr id="44" name="object 44"/>
          <p:cNvSpPr txBox="1"/>
          <p:nvPr/>
        </p:nvSpPr>
        <p:spPr>
          <a:xfrm>
            <a:off x="5311330" y="1822210"/>
            <a:ext cx="932498" cy="524663"/>
          </a:xfrm>
          <a:prstGeom prst="rect">
            <a:avLst/>
          </a:prstGeom>
        </p:spPr>
        <p:txBody>
          <a:bodyPr vert="horz" wrap="square" lIns="0" tIns="92869" rIns="0" bIns="0" rtlCol="0">
            <a:spAutoFit/>
          </a:bodyPr>
          <a:lstStyle/>
          <a:p>
            <a:pPr marL="9525" rtl="0">
              <a:spcBef>
                <a:spcPts val="731"/>
              </a:spcBef>
            </a:pPr>
            <a:r>
              <a:rPr lang="es-419" sz="1350" spc="-8" dirty="0">
                <a:solidFill>
                  <a:schemeClr val="bg1"/>
                </a:solidFill>
                <a:latin typeface="CiscoSansTT ExtraLight" panose="020B0303020201020303" pitchFamily="34" charset="0"/>
                <a:cs typeface="CiscoSansTT ExtraLight" panose="020B0303020201020303" pitchFamily="34" charset="0"/>
              </a:rPr>
              <a:t>24 171 000</a:t>
            </a:r>
          </a:p>
          <a:p>
            <a:pPr marL="9525" rtl="0">
              <a:spcBef>
                <a:spcPts val="289"/>
              </a:spcBef>
            </a:pPr>
            <a:r>
              <a:rPr lang="es-419" sz="600" dirty="0">
                <a:solidFill>
                  <a:schemeClr val="bg1"/>
                </a:solidFill>
                <a:latin typeface="CiscoSansTT ExtraLight" panose="020B0303020201020303" pitchFamily="34" charset="0"/>
                <a:cs typeface="CiscoSansTT ExtraLight" panose="020B0303020201020303" pitchFamily="34" charset="0"/>
              </a:rPr>
              <a:t>total</a:t>
            </a:r>
            <a:r>
              <a:rPr lang="es-419" sz="600" spc="-30" dirty="0">
                <a:solidFill>
                  <a:schemeClr val="bg1"/>
                </a:solidFill>
                <a:latin typeface="CiscoSansTT ExtraLight" panose="020B0303020201020303" pitchFamily="34" charset="0"/>
                <a:cs typeface="CiscoSansTT ExtraLight" panose="020B0303020201020303" pitchFamily="34" charset="0"/>
              </a:rPr>
              <a:t> </a:t>
            </a:r>
            <a:r>
              <a:rPr lang="es-419" sz="600" dirty="0">
                <a:solidFill>
                  <a:schemeClr val="bg1"/>
                </a:solidFill>
                <a:latin typeface="CiscoSansTT ExtraLight" panose="020B0303020201020303" pitchFamily="34" charset="0"/>
                <a:cs typeface="CiscoSansTT ExtraLight" panose="020B0303020201020303" pitchFamily="34" charset="0"/>
              </a:rPr>
              <a:t>de alumnos</a:t>
            </a:r>
            <a:r>
              <a:rPr lang="es-419" sz="600" spc="-23" dirty="0">
                <a:solidFill>
                  <a:schemeClr val="bg1"/>
                </a:solidFill>
                <a:latin typeface="CiscoSansTT ExtraLight" panose="020B0303020201020303" pitchFamily="34" charset="0"/>
                <a:cs typeface="CiscoSansTT ExtraLight" panose="020B0303020201020303" pitchFamily="34" charset="0"/>
              </a:rPr>
              <a:t> </a:t>
            </a:r>
            <a:r>
              <a:rPr lang="es-419" sz="600" dirty="0">
                <a:solidFill>
                  <a:schemeClr val="bg1"/>
                </a:solidFill>
                <a:latin typeface="CiscoSansTT ExtraLight" panose="020B0303020201020303" pitchFamily="34" charset="0"/>
                <a:cs typeface="CiscoSansTT ExtraLight" panose="020B0303020201020303" pitchFamily="34" charset="0"/>
              </a:rPr>
              <a:t>desde</a:t>
            </a:r>
            <a:r>
              <a:rPr lang="es-419" sz="600" spc="-15" dirty="0">
                <a:solidFill>
                  <a:schemeClr val="bg1"/>
                </a:solidFill>
                <a:latin typeface="CiscoSansTT ExtraLight" panose="020B0303020201020303" pitchFamily="34" charset="0"/>
                <a:cs typeface="CiscoSansTT ExtraLight" panose="020B0303020201020303" pitchFamily="34" charset="0"/>
              </a:rPr>
              <a:t> </a:t>
            </a:r>
            <a:r>
              <a:rPr lang="es-419" sz="600" spc="-8" dirty="0">
                <a:solidFill>
                  <a:schemeClr val="bg1"/>
                </a:solidFill>
                <a:latin typeface="CiscoSansTT ExtraLight" panose="020B0303020201020303" pitchFamily="34" charset="0"/>
                <a:cs typeface="CiscoSansTT ExtraLight" panose="020B0303020201020303" pitchFamily="34" charset="0"/>
              </a:rPr>
              <a:t>la creación</a:t>
            </a:r>
          </a:p>
        </p:txBody>
      </p:sp>
      <p:grpSp>
        <p:nvGrpSpPr>
          <p:cNvPr id="45" name="object 45"/>
          <p:cNvGrpSpPr/>
          <p:nvPr/>
        </p:nvGrpSpPr>
        <p:grpSpPr>
          <a:xfrm>
            <a:off x="6601671" y="1585801"/>
            <a:ext cx="326231" cy="295751"/>
            <a:chOff x="8802227" y="2114401"/>
            <a:chExt cx="434975" cy="394335"/>
          </a:xfrm>
        </p:grpSpPr>
        <p:sp>
          <p:nvSpPr>
            <p:cNvPr id="46" name="object 46"/>
            <p:cNvSpPr/>
            <p:nvPr/>
          </p:nvSpPr>
          <p:spPr>
            <a:xfrm>
              <a:off x="8827421" y="2118397"/>
              <a:ext cx="384810" cy="277495"/>
            </a:xfrm>
            <a:custGeom>
              <a:avLst/>
              <a:gdLst/>
              <a:ahLst/>
              <a:cxnLst/>
              <a:rect l="l" t="t" r="r" b="b"/>
              <a:pathLst>
                <a:path w="384809" h="277494">
                  <a:moveTo>
                    <a:pt x="384793" y="277469"/>
                  </a:moveTo>
                  <a:lnTo>
                    <a:pt x="357855" y="273564"/>
                  </a:lnTo>
                  <a:lnTo>
                    <a:pt x="337593" y="262100"/>
                  </a:lnTo>
                  <a:lnTo>
                    <a:pt x="324831" y="243449"/>
                  </a:lnTo>
                  <a:lnTo>
                    <a:pt x="320394" y="217983"/>
                  </a:lnTo>
                  <a:lnTo>
                    <a:pt x="320394" y="118971"/>
                  </a:lnTo>
                  <a:lnTo>
                    <a:pt x="309731" y="73434"/>
                  </a:lnTo>
                  <a:lnTo>
                    <a:pt x="281294" y="35531"/>
                  </a:lnTo>
                  <a:lnTo>
                    <a:pt x="240407" y="9606"/>
                  </a:lnTo>
                  <a:lnTo>
                    <a:pt x="192396" y="0"/>
                  </a:lnTo>
                  <a:lnTo>
                    <a:pt x="144322" y="9606"/>
                  </a:lnTo>
                  <a:lnTo>
                    <a:pt x="103298" y="35531"/>
                  </a:lnTo>
                  <a:lnTo>
                    <a:pt x="74723" y="73433"/>
                  </a:lnTo>
                  <a:lnTo>
                    <a:pt x="63998" y="118970"/>
                  </a:lnTo>
                  <a:lnTo>
                    <a:pt x="63998" y="217983"/>
                  </a:lnTo>
                  <a:lnTo>
                    <a:pt x="59624" y="243448"/>
                  </a:lnTo>
                  <a:lnTo>
                    <a:pt x="46999" y="262100"/>
                  </a:lnTo>
                  <a:lnTo>
                    <a:pt x="26875" y="273564"/>
                  </a:lnTo>
                  <a:lnTo>
                    <a:pt x="0" y="277469"/>
                  </a:lnTo>
                </a:path>
              </a:pathLst>
            </a:custGeom>
            <a:ln w="7992">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pic>
          <p:nvPicPr>
            <p:cNvPr id="47" name="object 47"/>
            <p:cNvPicPr/>
            <p:nvPr/>
          </p:nvPicPr>
          <p:blipFill>
            <a:blip r:embed="rId15"/>
            <a:stretch>
              <a:fillRect/>
            </a:stretch>
          </p:blipFill>
          <p:spPr>
            <a:xfrm>
              <a:off x="8930221" y="2157115"/>
              <a:ext cx="179192" cy="221194"/>
            </a:xfrm>
            <a:prstGeom prst="rect">
              <a:avLst/>
            </a:prstGeom>
          </p:spPr>
        </p:pic>
        <p:sp>
          <p:nvSpPr>
            <p:cNvPr id="48" name="object 48"/>
            <p:cNvSpPr/>
            <p:nvPr/>
          </p:nvSpPr>
          <p:spPr>
            <a:xfrm>
              <a:off x="8806221" y="2405050"/>
              <a:ext cx="427355" cy="99695"/>
            </a:xfrm>
            <a:custGeom>
              <a:avLst/>
              <a:gdLst/>
              <a:ahLst/>
              <a:cxnLst/>
              <a:rect l="l" t="t" r="r" b="b"/>
              <a:pathLst>
                <a:path w="427354" h="99694">
                  <a:moveTo>
                    <a:pt x="426793" y="99412"/>
                  </a:moveTo>
                  <a:lnTo>
                    <a:pt x="419836" y="60636"/>
                  </a:lnTo>
                  <a:lnTo>
                    <a:pt x="400842" y="29045"/>
                  </a:lnTo>
                  <a:lnTo>
                    <a:pt x="372623" y="7785"/>
                  </a:lnTo>
                  <a:lnTo>
                    <a:pt x="337991" y="0"/>
                  </a:lnTo>
                  <a:lnTo>
                    <a:pt x="89200" y="0"/>
                  </a:lnTo>
                  <a:lnTo>
                    <a:pt x="54507" y="7785"/>
                  </a:lnTo>
                  <a:lnTo>
                    <a:pt x="26150" y="29045"/>
                  </a:lnTo>
                  <a:lnTo>
                    <a:pt x="7018" y="60635"/>
                  </a:lnTo>
                  <a:lnTo>
                    <a:pt x="0" y="99412"/>
                  </a:lnTo>
                </a:path>
              </a:pathLst>
            </a:custGeom>
            <a:ln w="7989">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grpSp>
      <p:sp>
        <p:nvSpPr>
          <p:cNvPr id="49" name="object 49"/>
          <p:cNvSpPr txBox="1"/>
          <p:nvPr/>
        </p:nvSpPr>
        <p:spPr>
          <a:xfrm>
            <a:off x="6585585" y="1822210"/>
            <a:ext cx="906304" cy="570830"/>
          </a:xfrm>
          <a:prstGeom prst="rect">
            <a:avLst/>
          </a:prstGeom>
        </p:spPr>
        <p:txBody>
          <a:bodyPr vert="horz" wrap="square" lIns="0" tIns="92869" rIns="0" bIns="0" rtlCol="0">
            <a:spAutoFit/>
          </a:bodyPr>
          <a:lstStyle/>
          <a:p>
            <a:pPr marL="9525" rtl="0">
              <a:spcBef>
                <a:spcPts val="731"/>
              </a:spcBef>
            </a:pPr>
            <a:r>
              <a:rPr lang="es-419" sz="1350" spc="-19" dirty="0">
                <a:solidFill>
                  <a:schemeClr val="bg1"/>
                </a:solidFill>
                <a:latin typeface="CiscoSansTT ExtraLight" panose="020B0303020201020303" pitchFamily="34" charset="0"/>
                <a:cs typeface="CiscoSansTT ExtraLight" panose="020B0303020201020303" pitchFamily="34" charset="0"/>
              </a:rPr>
              <a:t>27 %</a:t>
            </a:r>
          </a:p>
          <a:p>
            <a:pPr marL="21431" rtl="0">
              <a:spcBef>
                <a:spcPts val="289"/>
              </a:spcBef>
            </a:pPr>
            <a:r>
              <a:rPr lang="es-419" sz="600" dirty="0">
                <a:solidFill>
                  <a:schemeClr val="bg1"/>
                </a:solidFill>
                <a:latin typeface="CiscoSansTT ExtraLight" panose="020B0303020201020303" pitchFamily="34" charset="0"/>
                <a:cs typeface="CiscoSansTT ExtraLight" panose="020B0303020201020303" pitchFamily="34" charset="0"/>
              </a:rPr>
              <a:t>es</a:t>
            </a:r>
            <a:r>
              <a:rPr lang="es-419" sz="600" spc="-23" dirty="0">
                <a:solidFill>
                  <a:schemeClr val="bg1"/>
                </a:solidFill>
                <a:latin typeface="CiscoSansTT ExtraLight" panose="020B0303020201020303" pitchFamily="34" charset="0"/>
                <a:cs typeface="CiscoSansTT ExtraLight" panose="020B0303020201020303" pitchFamily="34" charset="0"/>
              </a:rPr>
              <a:t> </a:t>
            </a:r>
            <a:r>
              <a:rPr lang="es-419" sz="600" dirty="0">
                <a:solidFill>
                  <a:schemeClr val="bg1"/>
                </a:solidFill>
                <a:latin typeface="CiscoSansTT ExtraLight" panose="020B0303020201020303" pitchFamily="34" charset="0"/>
                <a:cs typeface="CiscoSansTT ExtraLight" panose="020B0303020201020303" pitchFamily="34" charset="0"/>
              </a:rPr>
              <a:t>mujer</a:t>
            </a:r>
            <a:r>
              <a:rPr lang="es-419" sz="600" spc="-4" dirty="0">
                <a:solidFill>
                  <a:schemeClr val="bg1"/>
                </a:solidFill>
                <a:latin typeface="CiscoSansTT ExtraLight" panose="020B0303020201020303" pitchFamily="34" charset="0"/>
                <a:cs typeface="CiscoSansTT ExtraLight" panose="020B0303020201020303" pitchFamily="34" charset="0"/>
              </a:rPr>
              <a:t> </a:t>
            </a:r>
            <a:r>
              <a:rPr lang="es-419" sz="600" dirty="0">
                <a:solidFill>
                  <a:schemeClr val="bg1"/>
                </a:solidFill>
                <a:latin typeface="CiscoSansTT ExtraLight" panose="020B0303020201020303" pitchFamily="34" charset="0"/>
                <a:cs typeface="CiscoSansTT ExtraLight" panose="020B0303020201020303" pitchFamily="34" charset="0"/>
              </a:rPr>
              <a:t>desde</a:t>
            </a:r>
            <a:r>
              <a:rPr lang="es-419" sz="600" spc="-19" dirty="0">
                <a:solidFill>
                  <a:schemeClr val="bg1"/>
                </a:solidFill>
                <a:latin typeface="CiscoSansTT ExtraLight" panose="020B0303020201020303" pitchFamily="34" charset="0"/>
                <a:cs typeface="CiscoSansTT ExtraLight" panose="020B0303020201020303" pitchFamily="34" charset="0"/>
              </a:rPr>
              <a:t> </a:t>
            </a:r>
            <a:r>
              <a:rPr lang="es-419" sz="600" spc="-8" dirty="0">
                <a:solidFill>
                  <a:schemeClr val="bg1"/>
                </a:solidFill>
                <a:latin typeface="CiscoSansTT ExtraLight" panose="020B0303020201020303" pitchFamily="34" charset="0"/>
                <a:cs typeface="CiscoSansTT ExtraLight" panose="020B0303020201020303" pitchFamily="34" charset="0"/>
              </a:rPr>
              <a:t>el inicio</a:t>
            </a:r>
          </a:p>
          <a:p>
            <a:pPr marL="21907" rtl="0">
              <a:spcBef>
                <a:spcPts val="34"/>
              </a:spcBef>
            </a:pPr>
            <a:r>
              <a:rPr lang="es-419" sz="450" dirty="0">
                <a:solidFill>
                  <a:schemeClr val="bg1"/>
                </a:solidFill>
                <a:latin typeface="CiscoSansTT ExtraLight" panose="020B0303020201020303" pitchFamily="34" charset="0"/>
                <a:cs typeface="CiscoSansTT ExtraLight" panose="020B0303020201020303" pitchFamily="34" charset="0"/>
              </a:rPr>
              <a:t>basado</a:t>
            </a:r>
            <a:r>
              <a:rPr lang="es-419" sz="450" spc="4" dirty="0">
                <a:solidFill>
                  <a:schemeClr val="bg1"/>
                </a:solidFill>
                <a:latin typeface="CiscoSansTT ExtraLight" panose="020B0303020201020303" pitchFamily="34" charset="0"/>
                <a:cs typeface="CiscoSansTT ExtraLight" panose="020B0303020201020303" pitchFamily="34" charset="0"/>
              </a:rPr>
              <a:t> </a:t>
            </a:r>
            <a:r>
              <a:rPr lang="es-419" sz="450" dirty="0">
                <a:solidFill>
                  <a:schemeClr val="bg1"/>
                </a:solidFill>
                <a:latin typeface="CiscoSansTT ExtraLight" panose="020B0303020201020303" pitchFamily="34" charset="0"/>
                <a:cs typeface="CiscoSansTT ExtraLight" panose="020B0303020201020303" pitchFamily="34" charset="0"/>
              </a:rPr>
              <a:t>en aquellos</a:t>
            </a:r>
            <a:r>
              <a:rPr lang="es-419" sz="450" spc="4" dirty="0">
                <a:solidFill>
                  <a:schemeClr val="bg1"/>
                </a:solidFill>
                <a:latin typeface="CiscoSansTT ExtraLight" panose="020B0303020201020303" pitchFamily="34" charset="0"/>
                <a:cs typeface="CiscoSansTT ExtraLight" panose="020B0303020201020303" pitchFamily="34" charset="0"/>
              </a:rPr>
              <a:t> </a:t>
            </a:r>
            <a:r>
              <a:rPr lang="es-419" sz="450" dirty="0">
                <a:solidFill>
                  <a:schemeClr val="bg1"/>
                </a:solidFill>
                <a:latin typeface="CiscoSansTT ExtraLight" panose="020B0303020201020303" pitchFamily="34" charset="0"/>
                <a:cs typeface="CiscoSansTT ExtraLight" panose="020B0303020201020303" pitchFamily="34" charset="0"/>
              </a:rPr>
              <a:t>que </a:t>
            </a:r>
            <a:r>
              <a:rPr lang="es-419" sz="450" spc="-8" dirty="0">
                <a:solidFill>
                  <a:schemeClr val="bg1"/>
                </a:solidFill>
                <a:latin typeface="CiscoSansTT ExtraLight" panose="020B0303020201020303" pitchFamily="34" charset="0"/>
                <a:cs typeface="CiscoSansTT ExtraLight" panose="020B0303020201020303" pitchFamily="34" charset="0"/>
              </a:rPr>
              <a:t>identificaron</a:t>
            </a:r>
            <a:r>
              <a:rPr lang="es-419" sz="450" dirty="0">
                <a:solidFill>
                  <a:schemeClr val="bg1"/>
                </a:solidFill>
                <a:latin typeface="CiscoSansTT ExtraLight" panose="020B0303020201020303" pitchFamily="34" charset="0"/>
                <a:cs typeface="CiscoSansTT ExtraLight" panose="020B0303020201020303" pitchFamily="34" charset="0"/>
              </a:rPr>
              <a:t> </a:t>
            </a:r>
            <a:r>
              <a:rPr lang="es-419" sz="450" spc="-8" dirty="0">
                <a:solidFill>
                  <a:schemeClr val="bg1"/>
                </a:solidFill>
                <a:latin typeface="CiscoSansTT ExtraLight" panose="020B0303020201020303" pitchFamily="34" charset="0"/>
                <a:cs typeface="CiscoSansTT ExtraLight" panose="020B0303020201020303" pitchFamily="34" charset="0"/>
              </a:rPr>
              <a:t>el género</a:t>
            </a:r>
          </a:p>
        </p:txBody>
      </p:sp>
      <p:grpSp>
        <p:nvGrpSpPr>
          <p:cNvPr id="50" name="object 50"/>
          <p:cNvGrpSpPr/>
          <p:nvPr/>
        </p:nvGrpSpPr>
        <p:grpSpPr>
          <a:xfrm>
            <a:off x="4161387" y="3032543"/>
            <a:ext cx="75724" cy="76200"/>
            <a:chOff x="5548515" y="4043390"/>
            <a:chExt cx="100965" cy="101600"/>
          </a:xfrm>
        </p:grpSpPr>
        <p:sp>
          <p:nvSpPr>
            <p:cNvPr id="51" name="object 51"/>
            <p:cNvSpPr/>
            <p:nvPr/>
          </p:nvSpPr>
          <p:spPr>
            <a:xfrm>
              <a:off x="5552530" y="4047405"/>
              <a:ext cx="93345" cy="93980"/>
            </a:xfrm>
            <a:custGeom>
              <a:avLst/>
              <a:gdLst/>
              <a:ahLst/>
              <a:cxnLst/>
              <a:rect l="l" t="t" r="r" b="b"/>
              <a:pathLst>
                <a:path w="93345" h="93979">
                  <a:moveTo>
                    <a:pt x="92731" y="93570"/>
                  </a:moveTo>
                  <a:lnTo>
                    <a:pt x="0" y="93570"/>
                  </a:lnTo>
                  <a:lnTo>
                    <a:pt x="0" y="0"/>
                  </a:lnTo>
                  <a:lnTo>
                    <a:pt x="92731" y="0"/>
                  </a:lnTo>
                  <a:lnTo>
                    <a:pt x="92731" y="93570"/>
                  </a:lnTo>
                  <a:close/>
                </a:path>
              </a:pathLst>
            </a:custGeom>
            <a:ln w="8031">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52" name="object 52"/>
            <p:cNvSpPr/>
            <p:nvPr/>
          </p:nvSpPr>
          <p:spPr>
            <a:xfrm>
              <a:off x="5552530" y="4078460"/>
              <a:ext cx="93345" cy="0"/>
            </a:xfrm>
            <a:custGeom>
              <a:avLst/>
              <a:gdLst/>
              <a:ahLst/>
              <a:cxnLst/>
              <a:rect l="l" t="t" r="r" b="b"/>
              <a:pathLst>
                <a:path w="93345">
                  <a:moveTo>
                    <a:pt x="0" y="0"/>
                  </a:moveTo>
                  <a:lnTo>
                    <a:pt x="0" y="0"/>
                  </a:lnTo>
                  <a:lnTo>
                    <a:pt x="92731" y="0"/>
                  </a:lnTo>
                </a:path>
              </a:pathLst>
            </a:custGeom>
            <a:ln w="8070">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grpSp>
      <p:grpSp>
        <p:nvGrpSpPr>
          <p:cNvPr id="53" name="object 53"/>
          <p:cNvGrpSpPr/>
          <p:nvPr/>
        </p:nvGrpSpPr>
        <p:grpSpPr>
          <a:xfrm>
            <a:off x="4057057" y="2786613"/>
            <a:ext cx="284798" cy="329088"/>
            <a:chOff x="5409410" y="3715484"/>
            <a:chExt cx="379730" cy="438784"/>
          </a:xfrm>
        </p:grpSpPr>
        <p:pic>
          <p:nvPicPr>
            <p:cNvPr id="54" name="object 54"/>
            <p:cNvPicPr/>
            <p:nvPr/>
          </p:nvPicPr>
          <p:blipFill>
            <a:blip r:embed="rId16"/>
            <a:stretch>
              <a:fillRect/>
            </a:stretch>
          </p:blipFill>
          <p:spPr>
            <a:xfrm>
              <a:off x="5502146" y="3715484"/>
              <a:ext cx="193493" cy="195173"/>
            </a:xfrm>
            <a:prstGeom prst="rect">
              <a:avLst/>
            </a:prstGeom>
          </p:spPr>
        </p:pic>
        <p:sp>
          <p:nvSpPr>
            <p:cNvPr id="55" name="object 55"/>
            <p:cNvSpPr/>
            <p:nvPr/>
          </p:nvSpPr>
          <p:spPr>
            <a:xfrm>
              <a:off x="5413436" y="3953428"/>
              <a:ext cx="371475" cy="196850"/>
            </a:xfrm>
            <a:custGeom>
              <a:avLst/>
              <a:gdLst/>
              <a:ahLst/>
              <a:cxnLst/>
              <a:rect l="l" t="t" r="r" b="b"/>
              <a:pathLst>
                <a:path w="371475" h="196850">
                  <a:moveTo>
                    <a:pt x="371318" y="196421"/>
                  </a:moveTo>
                  <a:lnTo>
                    <a:pt x="371318" y="93974"/>
                  </a:lnTo>
                  <a:lnTo>
                    <a:pt x="364017" y="57340"/>
                  </a:lnTo>
                  <a:lnTo>
                    <a:pt x="344088" y="27475"/>
                  </a:lnTo>
                  <a:lnTo>
                    <a:pt x="314491" y="7366"/>
                  </a:lnTo>
                  <a:lnTo>
                    <a:pt x="278188" y="0"/>
                  </a:lnTo>
                  <a:lnTo>
                    <a:pt x="92725" y="0"/>
                  </a:lnTo>
                  <a:lnTo>
                    <a:pt x="56485" y="7366"/>
                  </a:lnTo>
                  <a:lnTo>
                    <a:pt x="27027" y="27475"/>
                  </a:lnTo>
                  <a:lnTo>
                    <a:pt x="7237" y="57340"/>
                  </a:lnTo>
                  <a:lnTo>
                    <a:pt x="0" y="93974"/>
                  </a:lnTo>
                  <a:lnTo>
                    <a:pt x="0" y="196421"/>
                  </a:lnTo>
                </a:path>
              </a:pathLst>
            </a:custGeom>
            <a:ln w="8053">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56" name="object 56"/>
            <p:cNvSpPr/>
            <p:nvPr/>
          </p:nvSpPr>
          <p:spPr>
            <a:xfrm>
              <a:off x="5506162" y="3953430"/>
              <a:ext cx="186055" cy="93980"/>
            </a:xfrm>
            <a:custGeom>
              <a:avLst/>
              <a:gdLst/>
              <a:ahLst/>
              <a:cxnLst/>
              <a:rect l="l" t="t" r="r" b="b"/>
              <a:pathLst>
                <a:path w="186054" h="93979">
                  <a:moveTo>
                    <a:pt x="0" y="0"/>
                  </a:moveTo>
                  <a:lnTo>
                    <a:pt x="92731" y="93974"/>
                  </a:lnTo>
                  <a:lnTo>
                    <a:pt x="185462" y="0"/>
                  </a:lnTo>
                </a:path>
              </a:pathLst>
            </a:custGeom>
            <a:ln w="8054">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grpSp>
      <p:sp>
        <p:nvSpPr>
          <p:cNvPr id="57" name="object 57"/>
          <p:cNvSpPr txBox="1"/>
          <p:nvPr/>
        </p:nvSpPr>
        <p:spPr>
          <a:xfrm>
            <a:off x="4054030" y="3058554"/>
            <a:ext cx="871958" cy="432330"/>
          </a:xfrm>
          <a:prstGeom prst="rect">
            <a:avLst/>
          </a:prstGeom>
        </p:spPr>
        <p:txBody>
          <a:bodyPr vert="horz" wrap="square" lIns="0" tIns="92869" rIns="0" bIns="0" rtlCol="0">
            <a:spAutoFit/>
          </a:bodyPr>
          <a:lstStyle/>
          <a:p>
            <a:pPr marL="9525" rtl="0">
              <a:lnSpc>
                <a:spcPct val="96000"/>
              </a:lnSpc>
              <a:spcBef>
                <a:spcPts val="731"/>
              </a:spcBef>
            </a:pPr>
            <a:r>
              <a:rPr lang="es-419" sz="1350" dirty="0">
                <a:solidFill>
                  <a:schemeClr val="bg1"/>
                </a:solidFill>
                <a:latin typeface="CiscoSansTT ExtraLight" panose="020B0303020201020303" pitchFamily="34" charset="0"/>
                <a:cs typeface="CiscoSansTT ExtraLight" panose="020B0303020201020303" pitchFamily="34" charset="0"/>
              </a:rPr>
              <a:t>31 300</a:t>
            </a:r>
          </a:p>
          <a:p>
            <a:pPr marL="9525" rtl="0">
              <a:lnSpc>
                <a:spcPct val="96000"/>
              </a:lnSpc>
              <a:spcBef>
                <a:spcPts val="289"/>
              </a:spcBef>
            </a:pPr>
            <a:r>
              <a:rPr lang="es-419" sz="600" dirty="0">
                <a:solidFill>
                  <a:schemeClr val="bg1"/>
                </a:solidFill>
                <a:latin typeface="CiscoSansTT ExtraLight" panose="020B0303020201020303" pitchFamily="34" charset="0"/>
                <a:cs typeface="CiscoSansTT ExtraLight" panose="020B0303020201020303" pitchFamily="34" charset="0"/>
              </a:rPr>
              <a:t> </a:t>
            </a:r>
            <a:r>
              <a:rPr lang="es-419" sz="600" dirty="0" err="1">
                <a:solidFill>
                  <a:schemeClr val="bg1"/>
                </a:solidFill>
                <a:latin typeface="CiscoSansTT ExtraLight" panose="020B0303020201020303" pitchFamily="34" charset="0"/>
                <a:cs typeface="CiscoSansTT ExtraLight" panose="020B0303020201020303" pitchFamily="34" charset="0"/>
              </a:rPr>
              <a:t>instructoresactivos</a:t>
            </a:r>
            <a:endParaRPr lang="es-419" sz="600" dirty="0">
              <a:solidFill>
                <a:schemeClr val="bg1"/>
              </a:solidFill>
              <a:latin typeface="CiscoSansTT ExtraLight" panose="020B0303020201020303" pitchFamily="34" charset="0"/>
              <a:cs typeface="CiscoSansTT ExtraLight" panose="020B0303020201020303" pitchFamily="34" charset="0"/>
            </a:endParaRPr>
          </a:p>
        </p:txBody>
      </p:sp>
      <p:grpSp>
        <p:nvGrpSpPr>
          <p:cNvPr id="58" name="object 58"/>
          <p:cNvGrpSpPr/>
          <p:nvPr/>
        </p:nvGrpSpPr>
        <p:grpSpPr>
          <a:xfrm>
            <a:off x="5321812" y="2790602"/>
            <a:ext cx="274796" cy="327660"/>
            <a:chOff x="7095749" y="3720802"/>
            <a:chExt cx="366395" cy="436880"/>
          </a:xfrm>
        </p:grpSpPr>
        <p:sp>
          <p:nvSpPr>
            <p:cNvPr id="59" name="object 59"/>
            <p:cNvSpPr/>
            <p:nvPr/>
          </p:nvSpPr>
          <p:spPr>
            <a:xfrm>
              <a:off x="7116202" y="3724659"/>
              <a:ext cx="325120" cy="234950"/>
            </a:xfrm>
            <a:custGeom>
              <a:avLst/>
              <a:gdLst/>
              <a:ahLst/>
              <a:cxnLst/>
              <a:rect l="l" t="t" r="r" b="b"/>
              <a:pathLst>
                <a:path w="325120" h="234950">
                  <a:moveTo>
                    <a:pt x="325056" y="234425"/>
                  </a:moveTo>
                  <a:lnTo>
                    <a:pt x="302443" y="231148"/>
                  </a:lnTo>
                  <a:lnTo>
                    <a:pt x="285438" y="221508"/>
                  </a:lnTo>
                  <a:lnTo>
                    <a:pt x="274731" y="205795"/>
                  </a:lnTo>
                  <a:lnTo>
                    <a:pt x="271008" y="184298"/>
                  </a:lnTo>
                  <a:lnTo>
                    <a:pt x="271008" y="100634"/>
                  </a:lnTo>
                  <a:lnTo>
                    <a:pt x="261930" y="62137"/>
                  </a:lnTo>
                  <a:lnTo>
                    <a:pt x="237761" y="30074"/>
                  </a:lnTo>
                  <a:lnTo>
                    <a:pt x="203095" y="8133"/>
                  </a:lnTo>
                  <a:lnTo>
                    <a:pt x="162527" y="0"/>
                  </a:lnTo>
                  <a:lnTo>
                    <a:pt x="122023" y="8133"/>
                  </a:lnTo>
                  <a:lnTo>
                    <a:pt x="87489" y="30074"/>
                  </a:lnTo>
                  <a:lnTo>
                    <a:pt x="63451" y="62137"/>
                  </a:lnTo>
                  <a:lnTo>
                    <a:pt x="54433" y="100634"/>
                  </a:lnTo>
                  <a:lnTo>
                    <a:pt x="54433" y="184298"/>
                  </a:lnTo>
                  <a:lnTo>
                    <a:pt x="50651" y="205795"/>
                  </a:lnTo>
                  <a:lnTo>
                    <a:pt x="39812" y="221508"/>
                  </a:lnTo>
                  <a:lnTo>
                    <a:pt x="22675" y="231147"/>
                  </a:lnTo>
                  <a:lnTo>
                    <a:pt x="0" y="234425"/>
                  </a:lnTo>
                </a:path>
              </a:pathLst>
            </a:custGeom>
            <a:ln w="7714">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pic>
          <p:nvPicPr>
            <p:cNvPr id="60" name="object 60"/>
            <p:cNvPicPr/>
            <p:nvPr/>
          </p:nvPicPr>
          <p:blipFill>
            <a:blip r:embed="rId17"/>
            <a:stretch>
              <a:fillRect/>
            </a:stretch>
          </p:blipFill>
          <p:spPr>
            <a:xfrm>
              <a:off x="7202679" y="3757045"/>
              <a:ext cx="152100" cy="187776"/>
            </a:xfrm>
            <a:prstGeom prst="rect">
              <a:avLst/>
            </a:prstGeom>
          </p:spPr>
        </p:pic>
        <p:sp>
          <p:nvSpPr>
            <p:cNvPr id="61" name="object 61"/>
            <p:cNvSpPr/>
            <p:nvPr/>
          </p:nvSpPr>
          <p:spPr>
            <a:xfrm>
              <a:off x="7099605" y="3966021"/>
              <a:ext cx="358775" cy="187960"/>
            </a:xfrm>
            <a:custGeom>
              <a:avLst/>
              <a:gdLst/>
              <a:ahLst/>
              <a:cxnLst/>
              <a:rect l="l" t="t" r="r" b="b"/>
              <a:pathLst>
                <a:path w="358775" h="187960">
                  <a:moveTo>
                    <a:pt x="358640" y="187771"/>
                  </a:moveTo>
                  <a:lnTo>
                    <a:pt x="358640" y="128010"/>
                  </a:lnTo>
                  <a:lnTo>
                    <a:pt x="348548" y="78240"/>
                  </a:lnTo>
                  <a:lnTo>
                    <a:pt x="321047" y="37544"/>
                  </a:lnTo>
                  <a:lnTo>
                    <a:pt x="280301" y="10079"/>
                  </a:lnTo>
                  <a:lnTo>
                    <a:pt x="230471" y="0"/>
                  </a:lnTo>
                  <a:lnTo>
                    <a:pt x="127782" y="0"/>
                  </a:lnTo>
                  <a:lnTo>
                    <a:pt x="78011" y="10078"/>
                  </a:lnTo>
                  <a:lnTo>
                    <a:pt x="37397" y="37544"/>
                  </a:lnTo>
                  <a:lnTo>
                    <a:pt x="10030" y="78240"/>
                  </a:lnTo>
                  <a:lnTo>
                    <a:pt x="0" y="128010"/>
                  </a:lnTo>
                  <a:lnTo>
                    <a:pt x="0" y="187771"/>
                  </a:lnTo>
                </a:path>
              </a:pathLst>
            </a:custGeom>
            <a:ln w="7713">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62" name="object 62"/>
            <p:cNvSpPr/>
            <p:nvPr/>
          </p:nvSpPr>
          <p:spPr>
            <a:xfrm>
              <a:off x="7193413" y="3970650"/>
              <a:ext cx="170815" cy="85725"/>
            </a:xfrm>
            <a:custGeom>
              <a:avLst/>
              <a:gdLst/>
              <a:ahLst/>
              <a:cxnLst/>
              <a:rect l="l" t="t" r="r" b="b"/>
              <a:pathLst>
                <a:path w="170815" h="85725">
                  <a:moveTo>
                    <a:pt x="0" y="0"/>
                  </a:moveTo>
                  <a:lnTo>
                    <a:pt x="85316" y="85210"/>
                  </a:lnTo>
                  <a:lnTo>
                    <a:pt x="170633" y="0"/>
                  </a:lnTo>
                </a:path>
              </a:pathLst>
            </a:custGeom>
            <a:ln w="7713">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grpSp>
      <p:grpSp>
        <p:nvGrpSpPr>
          <p:cNvPr id="63" name="object 63"/>
          <p:cNvGrpSpPr/>
          <p:nvPr/>
        </p:nvGrpSpPr>
        <p:grpSpPr>
          <a:xfrm>
            <a:off x="5422569" y="3039002"/>
            <a:ext cx="73343" cy="73343"/>
            <a:chOff x="7230092" y="4052003"/>
            <a:chExt cx="97790" cy="97790"/>
          </a:xfrm>
        </p:grpSpPr>
        <p:sp>
          <p:nvSpPr>
            <p:cNvPr id="64" name="object 64"/>
            <p:cNvSpPr/>
            <p:nvPr/>
          </p:nvSpPr>
          <p:spPr>
            <a:xfrm>
              <a:off x="7233950" y="4055861"/>
              <a:ext cx="90170" cy="89535"/>
            </a:xfrm>
            <a:custGeom>
              <a:avLst/>
              <a:gdLst/>
              <a:ahLst/>
              <a:cxnLst/>
              <a:rect l="l" t="t" r="r" b="b"/>
              <a:pathLst>
                <a:path w="90170" h="89535">
                  <a:moveTo>
                    <a:pt x="89565" y="89449"/>
                  </a:moveTo>
                  <a:lnTo>
                    <a:pt x="0" y="89449"/>
                  </a:lnTo>
                  <a:lnTo>
                    <a:pt x="0" y="0"/>
                  </a:lnTo>
                  <a:lnTo>
                    <a:pt x="89564" y="0"/>
                  </a:lnTo>
                  <a:lnTo>
                    <a:pt x="89565" y="89449"/>
                  </a:lnTo>
                  <a:close/>
                </a:path>
              </a:pathLst>
            </a:custGeom>
            <a:ln w="7715">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65" name="object 65"/>
            <p:cNvSpPr/>
            <p:nvPr/>
          </p:nvSpPr>
          <p:spPr>
            <a:xfrm>
              <a:off x="7233950" y="4085549"/>
              <a:ext cx="90170" cy="0"/>
            </a:xfrm>
            <a:custGeom>
              <a:avLst/>
              <a:gdLst/>
              <a:ahLst/>
              <a:cxnLst/>
              <a:rect l="l" t="t" r="r" b="b"/>
              <a:pathLst>
                <a:path w="90170">
                  <a:moveTo>
                    <a:pt x="0" y="0"/>
                  </a:moveTo>
                  <a:lnTo>
                    <a:pt x="0" y="0"/>
                  </a:lnTo>
                  <a:lnTo>
                    <a:pt x="89564" y="0"/>
                  </a:lnTo>
                </a:path>
              </a:pathLst>
            </a:custGeom>
            <a:ln w="7712">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grpSp>
      <p:sp>
        <p:nvSpPr>
          <p:cNvPr id="66" name="object 66"/>
          <p:cNvSpPr txBox="1"/>
          <p:nvPr/>
        </p:nvSpPr>
        <p:spPr>
          <a:xfrm>
            <a:off x="5302568" y="3060273"/>
            <a:ext cx="841057" cy="545823"/>
          </a:xfrm>
          <a:prstGeom prst="rect">
            <a:avLst/>
          </a:prstGeom>
        </p:spPr>
        <p:txBody>
          <a:bodyPr vert="horz" wrap="square" lIns="0" tIns="90964" rIns="0" bIns="0" rtlCol="0">
            <a:spAutoFit/>
          </a:bodyPr>
          <a:lstStyle/>
          <a:p>
            <a:pPr marL="13811" rtl="0">
              <a:lnSpc>
                <a:spcPct val="96000"/>
              </a:lnSpc>
              <a:spcBef>
                <a:spcPts val="716"/>
              </a:spcBef>
            </a:pPr>
            <a:r>
              <a:rPr lang="es-419" sz="1350" dirty="0">
                <a:solidFill>
                  <a:schemeClr val="bg1"/>
                </a:solidFill>
                <a:latin typeface="CiscoSansTT ExtraLight" panose="020B0303020201020303" pitchFamily="34" charset="0"/>
                <a:cs typeface="CiscoSansTT ExtraLight" panose="020B0303020201020303" pitchFamily="34" charset="0"/>
              </a:rPr>
              <a:t>23 %</a:t>
            </a:r>
          </a:p>
          <a:p>
            <a:pPr marL="13811" rtl="0">
              <a:lnSpc>
                <a:spcPct val="96000"/>
              </a:lnSpc>
              <a:spcBef>
                <a:spcPts val="285"/>
              </a:spcBef>
            </a:pPr>
            <a:r>
              <a:rPr lang="es-419" sz="550" dirty="0">
                <a:solidFill>
                  <a:schemeClr val="bg1"/>
                </a:solidFill>
                <a:latin typeface="CiscoSansTT ExtraLight" panose="020B0303020201020303" pitchFamily="34" charset="0"/>
                <a:cs typeface="CiscoSansTT ExtraLight" panose="020B0303020201020303" pitchFamily="34" charset="0"/>
              </a:rPr>
              <a:t>es mujer</a:t>
            </a:r>
          </a:p>
          <a:p>
            <a:pPr marL="9525" rtl="0">
              <a:lnSpc>
                <a:spcPct val="96000"/>
              </a:lnSpc>
              <a:spcBef>
                <a:spcPts val="34"/>
              </a:spcBef>
            </a:pPr>
            <a:r>
              <a:rPr lang="es-419" sz="400" dirty="0">
                <a:solidFill>
                  <a:schemeClr val="bg1"/>
                </a:solidFill>
                <a:latin typeface="CiscoSansTT ExtraLight" panose="020B0303020201020303" pitchFamily="34" charset="0"/>
                <a:cs typeface="CiscoSansTT ExtraLight" panose="020B0303020201020303" pitchFamily="34" charset="0"/>
              </a:rPr>
              <a:t>basado en aquellos que identificaron el género</a:t>
            </a:r>
          </a:p>
        </p:txBody>
      </p:sp>
      <p:sp>
        <p:nvSpPr>
          <p:cNvPr id="67" name="object 67"/>
          <p:cNvSpPr txBox="1"/>
          <p:nvPr/>
        </p:nvSpPr>
        <p:spPr>
          <a:xfrm>
            <a:off x="249365" y="1247965"/>
            <a:ext cx="3606260" cy="148117"/>
          </a:xfrm>
          <a:prstGeom prst="rect">
            <a:avLst/>
          </a:prstGeom>
        </p:spPr>
        <p:txBody>
          <a:bodyPr vert="horz" wrap="square" lIns="0" tIns="9525" rIns="0" bIns="0" rtlCol="0">
            <a:spAutoFit/>
          </a:bodyPr>
          <a:lstStyle/>
          <a:p>
            <a:pPr marL="9525" rtl="0">
              <a:spcBef>
                <a:spcPts val="75"/>
              </a:spcBef>
            </a:pPr>
            <a:r>
              <a:rPr lang="es-419" sz="900" dirty="0">
                <a:solidFill>
                  <a:schemeClr val="bg1"/>
                </a:solidFill>
                <a:latin typeface="CiscoSansTT ExtraLight" panose="020B0303020201020303" pitchFamily="34" charset="0"/>
                <a:cs typeface="CiscoSansTT ExtraLight" panose="020B0303020201020303" pitchFamily="34" charset="0"/>
              </a:rPr>
              <a:t>Estudiantes</a:t>
            </a:r>
            <a:r>
              <a:rPr lang="es-419" sz="900" spc="-15" dirty="0">
                <a:solidFill>
                  <a:schemeClr val="bg1"/>
                </a:solidFill>
                <a:latin typeface="CiscoSansTT ExtraLight" panose="020B0303020201020303" pitchFamily="34" charset="0"/>
                <a:cs typeface="CiscoSansTT ExtraLight" panose="020B0303020201020303" pitchFamily="34" charset="0"/>
              </a:rPr>
              <a:t> </a:t>
            </a:r>
            <a:r>
              <a:rPr lang="es-419" sz="900" dirty="0">
                <a:solidFill>
                  <a:schemeClr val="bg1"/>
                </a:solidFill>
                <a:latin typeface="CiscoSansTT ExtraLight" panose="020B0303020201020303" pitchFamily="34" charset="0"/>
                <a:cs typeface="CiscoSansTT ExtraLight" panose="020B0303020201020303" pitchFamily="34" charset="0"/>
              </a:rPr>
              <a:t>anuales</a:t>
            </a:r>
            <a:r>
              <a:rPr lang="es-419" sz="900" spc="-19" dirty="0">
                <a:solidFill>
                  <a:schemeClr val="bg1"/>
                </a:solidFill>
                <a:latin typeface="CiscoSansTT ExtraLight" panose="020B0303020201020303" pitchFamily="34" charset="0"/>
                <a:cs typeface="CiscoSansTT ExtraLight" panose="020B0303020201020303" pitchFamily="34" charset="0"/>
              </a:rPr>
              <a:t> </a:t>
            </a:r>
            <a:r>
              <a:rPr lang="es-419" sz="900" dirty="0">
                <a:solidFill>
                  <a:schemeClr val="bg1"/>
                </a:solidFill>
                <a:latin typeface="CiscoSansTT ExtraLight" panose="020B0303020201020303" pitchFamily="34" charset="0"/>
                <a:cs typeface="CiscoSansTT ExtraLight" panose="020B0303020201020303" pitchFamily="34" charset="0"/>
              </a:rPr>
              <a:t>actuales</a:t>
            </a:r>
            <a:r>
              <a:rPr lang="es-419" sz="900" spc="-15" dirty="0">
                <a:solidFill>
                  <a:schemeClr val="bg1"/>
                </a:solidFill>
                <a:latin typeface="CiscoSansTT ExtraLight" panose="020B0303020201020303" pitchFamily="34" charset="0"/>
                <a:cs typeface="CiscoSansTT ExtraLight" panose="020B0303020201020303" pitchFamily="34" charset="0"/>
              </a:rPr>
              <a:t> </a:t>
            </a:r>
            <a:r>
              <a:rPr lang="es-419" sz="900" dirty="0" err="1">
                <a:solidFill>
                  <a:schemeClr val="bg1"/>
                </a:solidFill>
                <a:latin typeface="CiscoSansTT ExtraLight" panose="020B0303020201020303" pitchFamily="34" charset="0"/>
                <a:cs typeface="CiscoSansTT ExtraLight" panose="020B0303020201020303" pitchFamily="34" charset="0"/>
              </a:rPr>
              <a:t>de</a:t>
            </a:r>
            <a:r>
              <a:rPr lang="es-419" sz="900" spc="-8" dirty="0" err="1">
                <a:solidFill>
                  <a:schemeClr val="bg1"/>
                </a:solidFill>
                <a:latin typeface="CiscoSansTT ExtraLight" panose="020B0303020201020303" pitchFamily="34" charset="0"/>
                <a:cs typeface="CiscoSansTT ExtraLight" panose="020B0303020201020303" pitchFamily="34" charset="0"/>
              </a:rPr>
              <a:t>países</a:t>
            </a:r>
            <a:r>
              <a:rPr lang="es-419" sz="900" spc="-8" dirty="0">
                <a:solidFill>
                  <a:schemeClr val="bg1"/>
                </a:solidFill>
                <a:latin typeface="CiscoSansTT ExtraLight" panose="020B0303020201020303" pitchFamily="34" charset="0"/>
                <a:cs typeface="CiscoSansTT ExtraLight" panose="020B0303020201020303" pitchFamily="34" charset="0"/>
              </a:rPr>
              <a:t> seleccionados</a:t>
            </a:r>
          </a:p>
        </p:txBody>
      </p:sp>
      <p:sp>
        <p:nvSpPr>
          <p:cNvPr id="68" name="object 68"/>
          <p:cNvSpPr/>
          <p:nvPr/>
        </p:nvSpPr>
        <p:spPr>
          <a:xfrm>
            <a:off x="255175" y="1445038"/>
            <a:ext cx="3600450" cy="0"/>
          </a:xfrm>
          <a:custGeom>
            <a:avLst/>
            <a:gdLst/>
            <a:ahLst/>
            <a:cxnLst/>
            <a:rect l="l" t="t" r="r" b="b"/>
            <a:pathLst>
              <a:path w="4800600">
                <a:moveTo>
                  <a:pt x="0" y="0"/>
                </a:moveTo>
                <a:lnTo>
                  <a:pt x="4800600" y="0"/>
                </a:lnTo>
              </a:path>
            </a:pathLst>
          </a:custGeom>
          <a:ln w="9906">
            <a:solidFill>
              <a:srgbClr val="00BBEB"/>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69" name="object 69"/>
          <p:cNvSpPr txBox="1"/>
          <p:nvPr/>
        </p:nvSpPr>
        <p:spPr>
          <a:xfrm>
            <a:off x="249363" y="2482406"/>
            <a:ext cx="2371917" cy="132729"/>
          </a:xfrm>
          <a:prstGeom prst="rect">
            <a:avLst/>
          </a:prstGeom>
        </p:spPr>
        <p:txBody>
          <a:bodyPr vert="horz" wrap="square" lIns="0" tIns="9525" rIns="0" bIns="0" rtlCol="0">
            <a:spAutoFit/>
          </a:bodyPr>
          <a:lstStyle/>
          <a:p>
            <a:pPr marL="9525" rtl="0">
              <a:spcBef>
                <a:spcPts val="75"/>
              </a:spcBef>
            </a:pPr>
            <a:r>
              <a:rPr lang="es-419" sz="800" spc="-8" dirty="0">
                <a:solidFill>
                  <a:schemeClr val="bg1"/>
                </a:solidFill>
                <a:latin typeface="CiscoSansTT ExtraLight" panose="020B0303020201020303" pitchFamily="34" charset="0"/>
                <a:cs typeface="CiscoSansTT ExtraLight" panose="020B0303020201020303" pitchFamily="34" charset="0"/>
              </a:rPr>
              <a:t>Asociación de carácter</a:t>
            </a:r>
            <a:r>
              <a:rPr lang="es-419" sz="800" spc="49" dirty="0">
                <a:solidFill>
                  <a:schemeClr val="bg1"/>
                </a:solidFill>
                <a:latin typeface="CiscoSansTT ExtraLight" panose="020B0303020201020303" pitchFamily="34" charset="0"/>
                <a:cs typeface="CiscoSansTT ExtraLight" panose="020B0303020201020303" pitchFamily="34" charset="0"/>
              </a:rPr>
              <a:t> </a:t>
            </a:r>
            <a:r>
              <a:rPr lang="es-419" sz="800" spc="-8" dirty="0">
                <a:solidFill>
                  <a:schemeClr val="bg1"/>
                </a:solidFill>
                <a:latin typeface="CiscoSansTT ExtraLight" panose="020B0303020201020303" pitchFamily="34" charset="0"/>
                <a:cs typeface="CiscoSansTT ExtraLight" panose="020B0303020201020303" pitchFamily="34" charset="0"/>
              </a:rPr>
              <a:t>Público-Privado</a:t>
            </a:r>
          </a:p>
        </p:txBody>
      </p:sp>
      <p:sp>
        <p:nvSpPr>
          <p:cNvPr id="70" name="object 70"/>
          <p:cNvSpPr/>
          <p:nvPr/>
        </p:nvSpPr>
        <p:spPr>
          <a:xfrm>
            <a:off x="255175" y="2679477"/>
            <a:ext cx="3600450" cy="0"/>
          </a:xfrm>
          <a:custGeom>
            <a:avLst/>
            <a:gdLst/>
            <a:ahLst/>
            <a:cxnLst/>
            <a:rect l="l" t="t" r="r" b="b"/>
            <a:pathLst>
              <a:path w="4800600">
                <a:moveTo>
                  <a:pt x="0" y="0"/>
                </a:moveTo>
                <a:lnTo>
                  <a:pt x="4800600" y="0"/>
                </a:lnTo>
              </a:path>
            </a:pathLst>
          </a:custGeom>
          <a:ln w="9906">
            <a:solidFill>
              <a:srgbClr val="00BBEB"/>
            </a:solidFill>
          </a:ln>
        </p:spPr>
        <p:txBody>
          <a:bodyPr wrap="square" lIns="0" tIns="0" rIns="0" bIns="0" rtlCol="0"/>
          <a:lstStyle/>
          <a:p>
            <a:endParaRPr>
              <a:solidFill>
                <a:schemeClr val="bg1"/>
              </a:solidFill>
              <a:latin typeface="CiscoSansTT ExtraLight" panose="020B0303020201020303" pitchFamily="34" charset="0"/>
            </a:endParaRPr>
          </a:p>
        </p:txBody>
      </p:sp>
      <p:grpSp>
        <p:nvGrpSpPr>
          <p:cNvPr id="71" name="object 71"/>
          <p:cNvGrpSpPr/>
          <p:nvPr/>
        </p:nvGrpSpPr>
        <p:grpSpPr>
          <a:xfrm>
            <a:off x="7857882" y="2756694"/>
            <a:ext cx="325279" cy="188119"/>
            <a:chOff x="10477175" y="3675592"/>
            <a:chExt cx="433705" cy="250825"/>
          </a:xfrm>
        </p:grpSpPr>
        <p:sp>
          <p:nvSpPr>
            <p:cNvPr id="72" name="object 72"/>
            <p:cNvSpPr/>
            <p:nvPr/>
          </p:nvSpPr>
          <p:spPr>
            <a:xfrm>
              <a:off x="10480694" y="3679111"/>
              <a:ext cx="361315" cy="178435"/>
            </a:xfrm>
            <a:custGeom>
              <a:avLst/>
              <a:gdLst/>
              <a:ahLst/>
              <a:cxnLst/>
              <a:rect l="l" t="t" r="r" b="b"/>
              <a:pathLst>
                <a:path w="361315" h="178435">
                  <a:moveTo>
                    <a:pt x="360692" y="178331"/>
                  </a:moveTo>
                  <a:lnTo>
                    <a:pt x="0" y="178330"/>
                  </a:lnTo>
                  <a:lnTo>
                    <a:pt x="0" y="0"/>
                  </a:lnTo>
                  <a:lnTo>
                    <a:pt x="360692" y="0"/>
                  </a:lnTo>
                  <a:lnTo>
                    <a:pt x="360692" y="178331"/>
                  </a:lnTo>
                  <a:close/>
                </a:path>
              </a:pathLst>
            </a:custGeom>
            <a:ln w="7037">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73" name="object 73"/>
            <p:cNvSpPr/>
            <p:nvPr/>
          </p:nvSpPr>
          <p:spPr>
            <a:xfrm>
              <a:off x="10502706" y="3700876"/>
              <a:ext cx="361315" cy="178435"/>
            </a:xfrm>
            <a:custGeom>
              <a:avLst/>
              <a:gdLst/>
              <a:ahLst/>
              <a:cxnLst/>
              <a:rect l="l" t="t" r="r" b="b"/>
              <a:pathLst>
                <a:path w="361315" h="178435">
                  <a:moveTo>
                    <a:pt x="360687" y="0"/>
                  </a:moveTo>
                  <a:lnTo>
                    <a:pt x="0" y="0"/>
                  </a:lnTo>
                  <a:lnTo>
                    <a:pt x="0" y="178330"/>
                  </a:lnTo>
                  <a:lnTo>
                    <a:pt x="360688" y="178331"/>
                  </a:lnTo>
                  <a:lnTo>
                    <a:pt x="360687" y="0"/>
                  </a:lnTo>
                  <a:close/>
                </a:path>
              </a:pathLst>
            </a:custGeom>
            <a:solidFill>
              <a:srgbClr val="FDFDFD"/>
            </a:solidFill>
          </p:spPr>
          <p:txBody>
            <a:bodyPr wrap="square" lIns="0" tIns="0" rIns="0" bIns="0" rtlCol="0"/>
            <a:lstStyle/>
            <a:p>
              <a:endParaRPr>
                <a:solidFill>
                  <a:schemeClr val="bg1"/>
                </a:solidFill>
                <a:latin typeface="CiscoSansTT ExtraLight" panose="020B0303020201020303" pitchFamily="34" charset="0"/>
              </a:endParaRPr>
            </a:p>
          </p:txBody>
        </p:sp>
        <p:sp>
          <p:nvSpPr>
            <p:cNvPr id="74" name="object 74"/>
            <p:cNvSpPr/>
            <p:nvPr/>
          </p:nvSpPr>
          <p:spPr>
            <a:xfrm>
              <a:off x="10502706" y="3700876"/>
              <a:ext cx="361315" cy="178435"/>
            </a:xfrm>
            <a:custGeom>
              <a:avLst/>
              <a:gdLst/>
              <a:ahLst/>
              <a:cxnLst/>
              <a:rect l="l" t="t" r="r" b="b"/>
              <a:pathLst>
                <a:path w="361315" h="178435">
                  <a:moveTo>
                    <a:pt x="360688" y="178331"/>
                  </a:moveTo>
                  <a:lnTo>
                    <a:pt x="0" y="178330"/>
                  </a:lnTo>
                  <a:lnTo>
                    <a:pt x="0" y="0"/>
                  </a:lnTo>
                  <a:lnTo>
                    <a:pt x="360687" y="0"/>
                  </a:lnTo>
                  <a:lnTo>
                    <a:pt x="360688" y="178331"/>
                  </a:lnTo>
                  <a:close/>
                </a:path>
              </a:pathLst>
            </a:custGeom>
            <a:ln w="7037">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75" name="object 75"/>
            <p:cNvSpPr/>
            <p:nvPr/>
          </p:nvSpPr>
          <p:spPr>
            <a:xfrm>
              <a:off x="10524362" y="3722293"/>
              <a:ext cx="361315" cy="178435"/>
            </a:xfrm>
            <a:custGeom>
              <a:avLst/>
              <a:gdLst/>
              <a:ahLst/>
              <a:cxnLst/>
              <a:rect l="l" t="t" r="r" b="b"/>
              <a:pathLst>
                <a:path w="361315" h="178435">
                  <a:moveTo>
                    <a:pt x="360687" y="0"/>
                  </a:moveTo>
                  <a:lnTo>
                    <a:pt x="0" y="0"/>
                  </a:lnTo>
                  <a:lnTo>
                    <a:pt x="0" y="178326"/>
                  </a:lnTo>
                  <a:lnTo>
                    <a:pt x="360688" y="178326"/>
                  </a:lnTo>
                  <a:lnTo>
                    <a:pt x="360687" y="0"/>
                  </a:lnTo>
                  <a:close/>
                </a:path>
              </a:pathLst>
            </a:custGeom>
            <a:solidFill>
              <a:srgbClr val="FDFDFD"/>
            </a:solidFill>
          </p:spPr>
          <p:txBody>
            <a:bodyPr wrap="square" lIns="0" tIns="0" rIns="0" bIns="0" rtlCol="0"/>
            <a:lstStyle/>
            <a:p>
              <a:endParaRPr>
                <a:solidFill>
                  <a:schemeClr val="bg1"/>
                </a:solidFill>
                <a:latin typeface="CiscoSansTT ExtraLight" panose="020B0303020201020303" pitchFamily="34" charset="0"/>
              </a:endParaRPr>
            </a:p>
          </p:txBody>
        </p:sp>
        <p:sp>
          <p:nvSpPr>
            <p:cNvPr id="76" name="object 76"/>
            <p:cNvSpPr/>
            <p:nvPr/>
          </p:nvSpPr>
          <p:spPr>
            <a:xfrm>
              <a:off x="10524362" y="3722293"/>
              <a:ext cx="361315" cy="178435"/>
            </a:xfrm>
            <a:custGeom>
              <a:avLst/>
              <a:gdLst/>
              <a:ahLst/>
              <a:cxnLst/>
              <a:rect l="l" t="t" r="r" b="b"/>
              <a:pathLst>
                <a:path w="361315" h="178435">
                  <a:moveTo>
                    <a:pt x="360688" y="178326"/>
                  </a:moveTo>
                  <a:lnTo>
                    <a:pt x="0" y="178326"/>
                  </a:lnTo>
                  <a:lnTo>
                    <a:pt x="0" y="0"/>
                  </a:lnTo>
                  <a:lnTo>
                    <a:pt x="360687" y="0"/>
                  </a:lnTo>
                  <a:lnTo>
                    <a:pt x="360688" y="178326"/>
                  </a:lnTo>
                  <a:close/>
                </a:path>
              </a:pathLst>
            </a:custGeom>
            <a:ln w="7037">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77" name="object 77"/>
            <p:cNvSpPr/>
            <p:nvPr/>
          </p:nvSpPr>
          <p:spPr>
            <a:xfrm>
              <a:off x="10546369" y="3744054"/>
              <a:ext cx="360680" cy="178435"/>
            </a:xfrm>
            <a:custGeom>
              <a:avLst/>
              <a:gdLst/>
              <a:ahLst/>
              <a:cxnLst/>
              <a:rect l="l" t="t" r="r" b="b"/>
              <a:pathLst>
                <a:path w="360679" h="178435">
                  <a:moveTo>
                    <a:pt x="360337" y="0"/>
                  </a:moveTo>
                  <a:lnTo>
                    <a:pt x="0" y="0"/>
                  </a:lnTo>
                  <a:lnTo>
                    <a:pt x="0" y="178330"/>
                  </a:lnTo>
                  <a:lnTo>
                    <a:pt x="360338" y="178331"/>
                  </a:lnTo>
                  <a:lnTo>
                    <a:pt x="360337" y="0"/>
                  </a:lnTo>
                  <a:close/>
                </a:path>
              </a:pathLst>
            </a:custGeom>
            <a:solidFill>
              <a:srgbClr val="FDFDFD"/>
            </a:solidFill>
          </p:spPr>
          <p:txBody>
            <a:bodyPr wrap="square" lIns="0" tIns="0" rIns="0" bIns="0" rtlCol="0"/>
            <a:lstStyle/>
            <a:p>
              <a:endParaRPr>
                <a:solidFill>
                  <a:schemeClr val="bg1"/>
                </a:solidFill>
                <a:latin typeface="CiscoSansTT ExtraLight" panose="020B0303020201020303" pitchFamily="34" charset="0"/>
              </a:endParaRPr>
            </a:p>
          </p:txBody>
        </p:sp>
        <p:sp>
          <p:nvSpPr>
            <p:cNvPr id="78" name="object 78"/>
            <p:cNvSpPr/>
            <p:nvPr/>
          </p:nvSpPr>
          <p:spPr>
            <a:xfrm>
              <a:off x="10546369" y="3744054"/>
              <a:ext cx="360680" cy="178435"/>
            </a:xfrm>
            <a:custGeom>
              <a:avLst/>
              <a:gdLst/>
              <a:ahLst/>
              <a:cxnLst/>
              <a:rect l="l" t="t" r="r" b="b"/>
              <a:pathLst>
                <a:path w="360679" h="178435">
                  <a:moveTo>
                    <a:pt x="360338" y="178331"/>
                  </a:moveTo>
                  <a:lnTo>
                    <a:pt x="0" y="178330"/>
                  </a:lnTo>
                  <a:lnTo>
                    <a:pt x="0" y="0"/>
                  </a:lnTo>
                  <a:lnTo>
                    <a:pt x="360337" y="0"/>
                  </a:lnTo>
                  <a:lnTo>
                    <a:pt x="360338" y="178331"/>
                  </a:lnTo>
                  <a:close/>
                </a:path>
              </a:pathLst>
            </a:custGeom>
            <a:ln w="7037">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79" name="object 79"/>
            <p:cNvSpPr/>
            <p:nvPr/>
          </p:nvSpPr>
          <p:spPr>
            <a:xfrm>
              <a:off x="10850616" y="3866568"/>
              <a:ext cx="56515" cy="55880"/>
            </a:xfrm>
            <a:custGeom>
              <a:avLst/>
              <a:gdLst/>
              <a:ahLst/>
              <a:cxnLst/>
              <a:rect l="l" t="t" r="r" b="b"/>
              <a:pathLst>
                <a:path w="56515" h="55879">
                  <a:moveTo>
                    <a:pt x="0" y="55816"/>
                  </a:moveTo>
                  <a:lnTo>
                    <a:pt x="4426" y="34062"/>
                  </a:lnTo>
                  <a:lnTo>
                    <a:pt x="16508" y="16323"/>
                  </a:lnTo>
                  <a:lnTo>
                    <a:pt x="34447" y="4377"/>
                  </a:lnTo>
                  <a:lnTo>
                    <a:pt x="56446" y="0"/>
                  </a:lnTo>
                </a:path>
              </a:pathLst>
            </a:custGeom>
            <a:ln w="7062">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80" name="object 80"/>
            <p:cNvSpPr/>
            <p:nvPr/>
          </p:nvSpPr>
          <p:spPr>
            <a:xfrm>
              <a:off x="10850615" y="3744055"/>
              <a:ext cx="56515" cy="55880"/>
            </a:xfrm>
            <a:custGeom>
              <a:avLst/>
              <a:gdLst/>
              <a:ahLst/>
              <a:cxnLst/>
              <a:rect l="l" t="t" r="r" b="b"/>
              <a:pathLst>
                <a:path w="56515" h="55879">
                  <a:moveTo>
                    <a:pt x="56091" y="0"/>
                  </a:moveTo>
                  <a:lnTo>
                    <a:pt x="56091" y="55465"/>
                  </a:lnTo>
                  <a:lnTo>
                    <a:pt x="34297" y="51094"/>
                  </a:lnTo>
                  <a:lnTo>
                    <a:pt x="16463" y="39186"/>
                  </a:lnTo>
                  <a:lnTo>
                    <a:pt x="4421" y="21551"/>
                  </a:lnTo>
                  <a:lnTo>
                    <a:pt x="0" y="0"/>
                  </a:lnTo>
                  <a:lnTo>
                    <a:pt x="56091" y="0"/>
                  </a:lnTo>
                  <a:close/>
                </a:path>
              </a:pathLst>
            </a:custGeom>
            <a:ln w="7062">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81" name="object 81"/>
            <p:cNvSpPr/>
            <p:nvPr/>
          </p:nvSpPr>
          <p:spPr>
            <a:xfrm>
              <a:off x="10546370" y="3866568"/>
              <a:ext cx="56515" cy="55880"/>
            </a:xfrm>
            <a:custGeom>
              <a:avLst/>
              <a:gdLst/>
              <a:ahLst/>
              <a:cxnLst/>
              <a:rect l="l" t="t" r="r" b="b"/>
              <a:pathLst>
                <a:path w="56515" h="55879">
                  <a:moveTo>
                    <a:pt x="56446" y="55816"/>
                  </a:moveTo>
                  <a:lnTo>
                    <a:pt x="0" y="55816"/>
                  </a:lnTo>
                  <a:lnTo>
                    <a:pt x="0" y="0"/>
                  </a:lnTo>
                  <a:lnTo>
                    <a:pt x="21999" y="4377"/>
                  </a:lnTo>
                  <a:lnTo>
                    <a:pt x="39938" y="16323"/>
                  </a:lnTo>
                  <a:lnTo>
                    <a:pt x="52020" y="34062"/>
                  </a:lnTo>
                  <a:lnTo>
                    <a:pt x="56446" y="55816"/>
                  </a:lnTo>
                  <a:close/>
                </a:path>
              </a:pathLst>
            </a:custGeom>
            <a:ln w="7062">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82" name="object 82"/>
            <p:cNvSpPr/>
            <p:nvPr/>
          </p:nvSpPr>
          <p:spPr>
            <a:xfrm>
              <a:off x="10546369" y="3744054"/>
              <a:ext cx="56515" cy="55880"/>
            </a:xfrm>
            <a:custGeom>
              <a:avLst/>
              <a:gdLst/>
              <a:ahLst/>
              <a:cxnLst/>
              <a:rect l="l" t="t" r="r" b="b"/>
              <a:pathLst>
                <a:path w="56515" h="55879">
                  <a:moveTo>
                    <a:pt x="56446" y="0"/>
                  </a:moveTo>
                  <a:lnTo>
                    <a:pt x="52020" y="21551"/>
                  </a:lnTo>
                  <a:lnTo>
                    <a:pt x="39938" y="39186"/>
                  </a:lnTo>
                  <a:lnTo>
                    <a:pt x="21999" y="51094"/>
                  </a:lnTo>
                  <a:lnTo>
                    <a:pt x="0" y="55465"/>
                  </a:lnTo>
                  <a:lnTo>
                    <a:pt x="0" y="0"/>
                  </a:lnTo>
                  <a:lnTo>
                    <a:pt x="56446" y="0"/>
                  </a:lnTo>
                  <a:close/>
                </a:path>
              </a:pathLst>
            </a:custGeom>
            <a:ln w="7061">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83" name="object 83"/>
            <p:cNvSpPr/>
            <p:nvPr/>
          </p:nvSpPr>
          <p:spPr>
            <a:xfrm>
              <a:off x="10705416" y="3791446"/>
              <a:ext cx="42545" cy="83820"/>
            </a:xfrm>
            <a:custGeom>
              <a:avLst/>
              <a:gdLst/>
              <a:ahLst/>
              <a:cxnLst/>
              <a:rect l="l" t="t" r="r" b="b"/>
              <a:pathLst>
                <a:path w="42545" h="83820">
                  <a:moveTo>
                    <a:pt x="0" y="62487"/>
                  </a:moveTo>
                  <a:lnTo>
                    <a:pt x="1680" y="70664"/>
                  </a:lnTo>
                  <a:lnTo>
                    <a:pt x="6256" y="77360"/>
                  </a:lnTo>
                  <a:lnTo>
                    <a:pt x="13030" y="81885"/>
                  </a:lnTo>
                  <a:lnTo>
                    <a:pt x="21302" y="83547"/>
                  </a:lnTo>
                  <a:lnTo>
                    <a:pt x="29515" y="81885"/>
                  </a:lnTo>
                  <a:lnTo>
                    <a:pt x="36165" y="77360"/>
                  </a:lnTo>
                  <a:lnTo>
                    <a:pt x="40619" y="70664"/>
                  </a:lnTo>
                  <a:lnTo>
                    <a:pt x="42244" y="62487"/>
                  </a:lnTo>
                  <a:lnTo>
                    <a:pt x="40619" y="54362"/>
                  </a:lnTo>
                  <a:lnTo>
                    <a:pt x="36165" y="47785"/>
                  </a:lnTo>
                  <a:lnTo>
                    <a:pt x="29515" y="43380"/>
                  </a:lnTo>
                  <a:lnTo>
                    <a:pt x="21301" y="41773"/>
                  </a:lnTo>
                  <a:lnTo>
                    <a:pt x="13029" y="40111"/>
                  </a:lnTo>
                  <a:lnTo>
                    <a:pt x="6256" y="35586"/>
                  </a:lnTo>
                  <a:lnTo>
                    <a:pt x="1680" y="28888"/>
                  </a:lnTo>
                  <a:lnTo>
                    <a:pt x="0" y="20709"/>
                  </a:lnTo>
                  <a:lnTo>
                    <a:pt x="1680" y="12586"/>
                  </a:lnTo>
                  <a:lnTo>
                    <a:pt x="6256" y="6011"/>
                  </a:lnTo>
                  <a:lnTo>
                    <a:pt x="13029" y="1606"/>
                  </a:lnTo>
                  <a:lnTo>
                    <a:pt x="21301" y="0"/>
                  </a:lnTo>
                  <a:lnTo>
                    <a:pt x="29515" y="1607"/>
                  </a:lnTo>
                  <a:lnTo>
                    <a:pt x="36165" y="6011"/>
                  </a:lnTo>
                  <a:lnTo>
                    <a:pt x="40618" y="12586"/>
                  </a:lnTo>
                  <a:lnTo>
                    <a:pt x="42243" y="20709"/>
                  </a:lnTo>
                </a:path>
              </a:pathLst>
            </a:custGeom>
            <a:ln w="7087">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84" name="object 84"/>
            <p:cNvSpPr/>
            <p:nvPr/>
          </p:nvSpPr>
          <p:spPr>
            <a:xfrm flipH="1">
              <a:off x="10726718" y="3874994"/>
              <a:ext cx="0" cy="25400"/>
            </a:xfrm>
            <a:custGeom>
              <a:avLst/>
              <a:gdLst/>
              <a:ahLst/>
              <a:cxnLst/>
              <a:rect l="l" t="t" r="r" b="b"/>
              <a:pathLst>
                <a:path h="25400">
                  <a:moveTo>
                    <a:pt x="0" y="0"/>
                  </a:moveTo>
                  <a:lnTo>
                    <a:pt x="0" y="0"/>
                  </a:lnTo>
                  <a:lnTo>
                    <a:pt x="0" y="24923"/>
                  </a:lnTo>
                </a:path>
              </a:pathLst>
            </a:custGeom>
            <a:ln w="7103">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85" name="object 85"/>
            <p:cNvSpPr/>
            <p:nvPr/>
          </p:nvSpPr>
          <p:spPr>
            <a:xfrm flipH="1">
              <a:off x="10726718" y="3766172"/>
              <a:ext cx="0" cy="25400"/>
            </a:xfrm>
            <a:custGeom>
              <a:avLst/>
              <a:gdLst/>
              <a:ahLst/>
              <a:cxnLst/>
              <a:rect l="l" t="t" r="r" b="b"/>
              <a:pathLst>
                <a:path h="25400">
                  <a:moveTo>
                    <a:pt x="0" y="25274"/>
                  </a:moveTo>
                  <a:lnTo>
                    <a:pt x="0" y="25274"/>
                  </a:lnTo>
                  <a:lnTo>
                    <a:pt x="0" y="0"/>
                  </a:lnTo>
                </a:path>
              </a:pathLst>
            </a:custGeom>
            <a:ln w="7103">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grpSp>
      <p:sp>
        <p:nvSpPr>
          <p:cNvPr id="86" name="object 86"/>
          <p:cNvSpPr txBox="1"/>
          <p:nvPr/>
        </p:nvSpPr>
        <p:spPr>
          <a:xfrm>
            <a:off x="7850313" y="2877981"/>
            <a:ext cx="1158220" cy="641810"/>
          </a:xfrm>
          <a:prstGeom prst="rect">
            <a:avLst/>
          </a:prstGeom>
        </p:spPr>
        <p:txBody>
          <a:bodyPr vert="horz" wrap="square" lIns="0" tIns="114776" rIns="0" bIns="0" rtlCol="0">
            <a:spAutoFit/>
          </a:bodyPr>
          <a:lstStyle/>
          <a:p>
            <a:pPr marL="9525" rtl="0">
              <a:lnSpc>
                <a:spcPct val="96000"/>
              </a:lnSpc>
              <a:spcBef>
                <a:spcPts val="904"/>
              </a:spcBef>
            </a:pPr>
            <a:r>
              <a:rPr lang="es-419" sz="1100" dirty="0">
                <a:solidFill>
                  <a:schemeClr val="bg1"/>
                </a:solidFill>
                <a:latin typeface="CiscoSansTT ExtraLight" panose="020B0303020201020303" pitchFamily="34" charset="0"/>
                <a:cs typeface="CiscoSansTT ExtraLight" panose="020B0303020201020303" pitchFamily="34" charset="0"/>
              </a:rPr>
              <a:t>USD 5 700 </a:t>
            </a:r>
            <a:r>
              <a:rPr lang="es-419" sz="700" dirty="0">
                <a:solidFill>
                  <a:schemeClr val="bg1"/>
                </a:solidFill>
                <a:latin typeface="CiscoSansTT ExtraLight" panose="020B0303020201020303" pitchFamily="34" charset="0"/>
                <a:cs typeface="CiscoSansTT ExtraLight" panose="020B0303020201020303" pitchFamily="34" charset="0"/>
              </a:rPr>
              <a:t>millones</a:t>
            </a:r>
          </a:p>
          <a:p>
            <a:pPr marL="13335" marR="3810" rtl="0">
              <a:lnSpc>
                <a:spcPct val="96000"/>
              </a:lnSpc>
              <a:spcBef>
                <a:spcPts val="274"/>
              </a:spcBef>
            </a:pPr>
            <a:r>
              <a:rPr lang="es-419" sz="550" dirty="0">
                <a:solidFill>
                  <a:schemeClr val="bg1"/>
                </a:solidFill>
                <a:latin typeface="CiscoSansTT ExtraLight" panose="020B0303020201020303" pitchFamily="34" charset="0"/>
                <a:cs typeface="CiscoSansTT ExtraLight" panose="020B0303020201020303" pitchFamily="34" charset="0"/>
              </a:rPr>
              <a:t>desde la creación, en </a:t>
            </a:r>
            <a:r>
              <a:rPr lang="es-419" sz="550" dirty="0" err="1">
                <a:solidFill>
                  <a:schemeClr val="bg1"/>
                </a:solidFill>
                <a:latin typeface="CiscoSansTT ExtraLight" panose="020B0303020201020303" pitchFamily="34" charset="0"/>
                <a:cs typeface="CiscoSansTT ExtraLight" panose="020B0303020201020303" pitchFamily="34" charset="0"/>
              </a:rPr>
              <a:t>curriculum</a:t>
            </a:r>
            <a:r>
              <a:rPr lang="es-419" sz="550" dirty="0">
                <a:solidFill>
                  <a:schemeClr val="bg1"/>
                </a:solidFill>
                <a:latin typeface="CiscoSansTT ExtraLight" panose="020B0303020201020303" pitchFamily="34" charset="0"/>
                <a:cs typeface="CiscoSansTT ExtraLight" panose="020B0303020201020303" pitchFamily="34" charset="0"/>
              </a:rPr>
              <a:t>, herramientas, recursos, y soporte </a:t>
            </a:r>
            <a:br>
              <a:rPr lang="es-419" sz="550" dirty="0">
                <a:solidFill>
                  <a:schemeClr val="bg1"/>
                </a:solidFill>
                <a:latin typeface="CiscoSansTT ExtraLight" panose="020B0303020201020303" pitchFamily="34" charset="0"/>
                <a:cs typeface="CiscoSansTT ExtraLight" panose="020B0303020201020303" pitchFamily="34" charset="0"/>
              </a:rPr>
            </a:br>
            <a:r>
              <a:rPr lang="es-419" sz="550" dirty="0">
                <a:solidFill>
                  <a:schemeClr val="bg1"/>
                </a:solidFill>
                <a:latin typeface="CiscoSansTT ExtraLight" panose="020B0303020201020303" pitchFamily="34" charset="0"/>
                <a:cs typeface="CiscoSansTT ExtraLight" panose="020B0303020201020303" pitchFamily="34" charset="0"/>
              </a:rPr>
              <a:t>a estudiantes, escuelas e instructores</a:t>
            </a:r>
          </a:p>
        </p:txBody>
      </p:sp>
      <p:grpSp>
        <p:nvGrpSpPr>
          <p:cNvPr id="87" name="object 87"/>
          <p:cNvGrpSpPr/>
          <p:nvPr/>
        </p:nvGrpSpPr>
        <p:grpSpPr>
          <a:xfrm>
            <a:off x="7857838" y="3976472"/>
            <a:ext cx="296704" cy="274320"/>
            <a:chOff x="10477117" y="5301963"/>
            <a:chExt cx="395605" cy="365760"/>
          </a:xfrm>
        </p:grpSpPr>
        <p:sp>
          <p:nvSpPr>
            <p:cNvPr id="88" name="object 88"/>
            <p:cNvSpPr/>
            <p:nvPr/>
          </p:nvSpPr>
          <p:spPr>
            <a:xfrm>
              <a:off x="10480984" y="5473711"/>
              <a:ext cx="387985" cy="38735"/>
            </a:xfrm>
            <a:custGeom>
              <a:avLst/>
              <a:gdLst/>
              <a:ahLst/>
              <a:cxnLst/>
              <a:rect l="l" t="t" r="r" b="b"/>
              <a:pathLst>
                <a:path w="387984" h="38735">
                  <a:moveTo>
                    <a:pt x="387482" y="38685"/>
                  </a:moveTo>
                  <a:lnTo>
                    <a:pt x="0" y="38685"/>
                  </a:lnTo>
                  <a:lnTo>
                    <a:pt x="0" y="0"/>
                  </a:lnTo>
                  <a:lnTo>
                    <a:pt x="387482" y="0"/>
                  </a:lnTo>
                  <a:lnTo>
                    <a:pt x="387482" y="38685"/>
                  </a:lnTo>
                  <a:close/>
                </a:path>
              </a:pathLst>
            </a:custGeom>
            <a:ln w="7735">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89" name="object 89"/>
            <p:cNvSpPr/>
            <p:nvPr/>
          </p:nvSpPr>
          <p:spPr>
            <a:xfrm flipH="1">
              <a:off x="10506948" y="5512396"/>
              <a:ext cx="0" cy="154940"/>
            </a:xfrm>
            <a:custGeom>
              <a:avLst/>
              <a:gdLst/>
              <a:ahLst/>
              <a:cxnLst/>
              <a:rect l="l" t="t" r="r" b="b"/>
              <a:pathLst>
                <a:path h="154939">
                  <a:moveTo>
                    <a:pt x="0" y="0"/>
                  </a:moveTo>
                  <a:lnTo>
                    <a:pt x="0" y="0"/>
                  </a:lnTo>
                  <a:lnTo>
                    <a:pt x="0" y="154726"/>
                  </a:lnTo>
                </a:path>
              </a:pathLst>
            </a:custGeom>
            <a:ln w="7750">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90" name="object 90"/>
            <p:cNvSpPr/>
            <p:nvPr/>
          </p:nvSpPr>
          <p:spPr>
            <a:xfrm flipH="1">
              <a:off x="10842892" y="5512396"/>
              <a:ext cx="0" cy="154940"/>
            </a:xfrm>
            <a:custGeom>
              <a:avLst/>
              <a:gdLst/>
              <a:ahLst/>
              <a:cxnLst/>
              <a:rect l="l" t="t" r="r" b="b"/>
              <a:pathLst>
                <a:path h="154939">
                  <a:moveTo>
                    <a:pt x="0" y="0"/>
                  </a:moveTo>
                  <a:lnTo>
                    <a:pt x="0" y="0"/>
                  </a:lnTo>
                  <a:lnTo>
                    <a:pt x="0" y="154726"/>
                  </a:lnTo>
                </a:path>
              </a:pathLst>
            </a:custGeom>
            <a:ln w="7750">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91" name="object 91"/>
            <p:cNvSpPr/>
            <p:nvPr/>
          </p:nvSpPr>
          <p:spPr>
            <a:xfrm flipH="1">
              <a:off x="10739435" y="5512396"/>
              <a:ext cx="0" cy="154940"/>
            </a:xfrm>
            <a:custGeom>
              <a:avLst/>
              <a:gdLst/>
              <a:ahLst/>
              <a:cxnLst/>
              <a:rect l="l" t="t" r="r" b="b"/>
              <a:pathLst>
                <a:path h="154939">
                  <a:moveTo>
                    <a:pt x="0" y="0"/>
                  </a:moveTo>
                  <a:lnTo>
                    <a:pt x="0" y="0"/>
                  </a:lnTo>
                  <a:lnTo>
                    <a:pt x="0" y="154726"/>
                  </a:lnTo>
                </a:path>
              </a:pathLst>
            </a:custGeom>
            <a:ln w="7750">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92" name="object 92"/>
            <p:cNvSpPr/>
            <p:nvPr/>
          </p:nvSpPr>
          <p:spPr>
            <a:xfrm>
              <a:off x="10506945" y="5305833"/>
              <a:ext cx="233045" cy="142240"/>
            </a:xfrm>
            <a:custGeom>
              <a:avLst/>
              <a:gdLst/>
              <a:ahLst/>
              <a:cxnLst/>
              <a:rect l="l" t="t" r="r" b="b"/>
              <a:pathLst>
                <a:path w="233045" h="142239">
                  <a:moveTo>
                    <a:pt x="222028" y="0"/>
                  </a:moveTo>
                  <a:lnTo>
                    <a:pt x="10466" y="0"/>
                  </a:lnTo>
                  <a:lnTo>
                    <a:pt x="4652" y="0"/>
                  </a:lnTo>
                  <a:lnTo>
                    <a:pt x="0" y="4643"/>
                  </a:lnTo>
                  <a:lnTo>
                    <a:pt x="0" y="10445"/>
                  </a:lnTo>
                  <a:lnTo>
                    <a:pt x="0" y="131516"/>
                  </a:lnTo>
                  <a:lnTo>
                    <a:pt x="0" y="137318"/>
                  </a:lnTo>
                  <a:lnTo>
                    <a:pt x="4652" y="141961"/>
                  </a:lnTo>
                  <a:lnTo>
                    <a:pt x="10466" y="141961"/>
                  </a:lnTo>
                  <a:lnTo>
                    <a:pt x="222028" y="141961"/>
                  </a:lnTo>
                  <a:lnTo>
                    <a:pt x="227837" y="141961"/>
                  </a:lnTo>
                  <a:lnTo>
                    <a:pt x="232489" y="137318"/>
                  </a:lnTo>
                  <a:lnTo>
                    <a:pt x="232489" y="131516"/>
                  </a:lnTo>
                  <a:lnTo>
                    <a:pt x="232489" y="10445"/>
                  </a:lnTo>
                  <a:lnTo>
                    <a:pt x="232489" y="4643"/>
                  </a:lnTo>
                  <a:lnTo>
                    <a:pt x="227837" y="0"/>
                  </a:lnTo>
                  <a:lnTo>
                    <a:pt x="222028" y="0"/>
                  </a:lnTo>
                  <a:close/>
                </a:path>
              </a:pathLst>
            </a:custGeom>
            <a:ln w="7739">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93" name="object 93"/>
            <p:cNvSpPr/>
            <p:nvPr/>
          </p:nvSpPr>
          <p:spPr>
            <a:xfrm flipH="1">
              <a:off x="10623193" y="5447795"/>
              <a:ext cx="0" cy="26034"/>
            </a:xfrm>
            <a:custGeom>
              <a:avLst/>
              <a:gdLst/>
              <a:ahLst/>
              <a:cxnLst/>
              <a:rect l="l" t="t" r="r" b="b"/>
              <a:pathLst>
                <a:path h="26034">
                  <a:moveTo>
                    <a:pt x="0" y="0"/>
                  </a:moveTo>
                  <a:lnTo>
                    <a:pt x="0" y="0"/>
                  </a:lnTo>
                  <a:lnTo>
                    <a:pt x="0" y="25915"/>
                  </a:lnTo>
                </a:path>
              </a:pathLst>
            </a:custGeom>
            <a:ln w="7750">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94" name="object 94"/>
            <p:cNvSpPr/>
            <p:nvPr/>
          </p:nvSpPr>
          <p:spPr>
            <a:xfrm>
              <a:off x="10739435" y="5563841"/>
              <a:ext cx="103505" cy="0"/>
            </a:xfrm>
            <a:custGeom>
              <a:avLst/>
              <a:gdLst/>
              <a:ahLst/>
              <a:cxnLst/>
              <a:rect l="l" t="t" r="r" b="b"/>
              <a:pathLst>
                <a:path w="103504">
                  <a:moveTo>
                    <a:pt x="0" y="0"/>
                  </a:moveTo>
                  <a:lnTo>
                    <a:pt x="0" y="0"/>
                  </a:lnTo>
                  <a:lnTo>
                    <a:pt x="103457" y="0"/>
                  </a:lnTo>
                </a:path>
              </a:pathLst>
            </a:custGeom>
            <a:ln w="7735">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95" name="object 95"/>
            <p:cNvSpPr/>
            <p:nvPr/>
          </p:nvSpPr>
          <p:spPr>
            <a:xfrm>
              <a:off x="10739435" y="5615291"/>
              <a:ext cx="103505" cy="0"/>
            </a:xfrm>
            <a:custGeom>
              <a:avLst/>
              <a:gdLst/>
              <a:ahLst/>
              <a:cxnLst/>
              <a:rect l="l" t="t" r="r" b="b"/>
              <a:pathLst>
                <a:path w="103504">
                  <a:moveTo>
                    <a:pt x="0" y="0"/>
                  </a:moveTo>
                  <a:lnTo>
                    <a:pt x="0" y="0"/>
                  </a:lnTo>
                  <a:lnTo>
                    <a:pt x="103457" y="0"/>
                  </a:lnTo>
                </a:path>
              </a:pathLst>
            </a:custGeom>
            <a:ln w="7735">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96" name="object 96"/>
            <p:cNvSpPr/>
            <p:nvPr/>
          </p:nvSpPr>
          <p:spPr>
            <a:xfrm>
              <a:off x="10787862" y="5534063"/>
              <a:ext cx="6985" cy="111125"/>
            </a:xfrm>
            <a:custGeom>
              <a:avLst/>
              <a:gdLst/>
              <a:ahLst/>
              <a:cxnLst/>
              <a:rect l="l" t="t" r="r" b="b"/>
              <a:pathLst>
                <a:path w="6984" h="111125">
                  <a:moveTo>
                    <a:pt x="6591" y="105219"/>
                  </a:moveTo>
                  <a:lnTo>
                    <a:pt x="3098" y="103289"/>
                  </a:lnTo>
                  <a:lnTo>
                    <a:pt x="0" y="105219"/>
                  </a:lnTo>
                  <a:lnTo>
                    <a:pt x="0" y="109093"/>
                  </a:lnTo>
                  <a:lnTo>
                    <a:pt x="3098" y="111023"/>
                  </a:lnTo>
                  <a:lnTo>
                    <a:pt x="6591" y="109093"/>
                  </a:lnTo>
                  <a:lnTo>
                    <a:pt x="6591" y="105219"/>
                  </a:lnTo>
                  <a:close/>
                </a:path>
                <a:path w="6984" h="111125">
                  <a:moveTo>
                    <a:pt x="6591" y="53771"/>
                  </a:moveTo>
                  <a:lnTo>
                    <a:pt x="3098" y="51841"/>
                  </a:lnTo>
                  <a:lnTo>
                    <a:pt x="0" y="53771"/>
                  </a:lnTo>
                  <a:lnTo>
                    <a:pt x="0" y="57632"/>
                  </a:lnTo>
                  <a:lnTo>
                    <a:pt x="3098" y="59575"/>
                  </a:lnTo>
                  <a:lnTo>
                    <a:pt x="6591" y="57632"/>
                  </a:lnTo>
                  <a:lnTo>
                    <a:pt x="6591" y="53771"/>
                  </a:lnTo>
                  <a:close/>
                </a:path>
                <a:path w="6984" h="111125">
                  <a:moveTo>
                    <a:pt x="6591" y="1930"/>
                  </a:moveTo>
                  <a:lnTo>
                    <a:pt x="3098" y="0"/>
                  </a:lnTo>
                  <a:lnTo>
                    <a:pt x="0" y="1930"/>
                  </a:lnTo>
                  <a:lnTo>
                    <a:pt x="0" y="5803"/>
                  </a:lnTo>
                  <a:lnTo>
                    <a:pt x="3098" y="7734"/>
                  </a:lnTo>
                  <a:lnTo>
                    <a:pt x="6591" y="5803"/>
                  </a:lnTo>
                  <a:lnTo>
                    <a:pt x="6591" y="1930"/>
                  </a:lnTo>
                  <a:close/>
                </a:path>
              </a:pathLst>
            </a:custGeom>
            <a:solidFill>
              <a:srgbClr val="1B2A4A"/>
            </a:solidFill>
          </p:spPr>
          <p:txBody>
            <a:bodyPr wrap="square" lIns="0" tIns="0" rIns="0" bIns="0" rtlCol="0"/>
            <a:lstStyle/>
            <a:p>
              <a:endParaRPr>
                <a:solidFill>
                  <a:schemeClr val="bg1"/>
                </a:solidFill>
                <a:latin typeface="CiscoSansTT ExtraLight" panose="020B0303020201020303" pitchFamily="34" charset="0"/>
              </a:endParaRPr>
            </a:p>
          </p:txBody>
        </p:sp>
        <p:sp>
          <p:nvSpPr>
            <p:cNvPr id="97" name="object 97"/>
            <p:cNvSpPr/>
            <p:nvPr/>
          </p:nvSpPr>
          <p:spPr>
            <a:xfrm>
              <a:off x="10506947" y="5421879"/>
              <a:ext cx="233045" cy="0"/>
            </a:xfrm>
            <a:custGeom>
              <a:avLst/>
              <a:gdLst/>
              <a:ahLst/>
              <a:cxnLst/>
              <a:rect l="l" t="t" r="r" b="b"/>
              <a:pathLst>
                <a:path w="233045">
                  <a:moveTo>
                    <a:pt x="0" y="0"/>
                  </a:moveTo>
                  <a:lnTo>
                    <a:pt x="0" y="0"/>
                  </a:lnTo>
                  <a:lnTo>
                    <a:pt x="232489" y="0"/>
                  </a:lnTo>
                </a:path>
              </a:pathLst>
            </a:custGeom>
            <a:ln w="7735">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98" name="object 98"/>
            <p:cNvSpPr/>
            <p:nvPr/>
          </p:nvSpPr>
          <p:spPr>
            <a:xfrm>
              <a:off x="10778180" y="5421879"/>
              <a:ext cx="52069" cy="52069"/>
            </a:xfrm>
            <a:custGeom>
              <a:avLst/>
              <a:gdLst/>
              <a:ahLst/>
              <a:cxnLst/>
              <a:rect l="l" t="t" r="r" b="b"/>
              <a:pathLst>
                <a:path w="52069" h="52069">
                  <a:moveTo>
                    <a:pt x="51535" y="0"/>
                  </a:moveTo>
                  <a:lnTo>
                    <a:pt x="0" y="0"/>
                  </a:lnTo>
                  <a:lnTo>
                    <a:pt x="0" y="51831"/>
                  </a:lnTo>
                  <a:lnTo>
                    <a:pt x="51535" y="51831"/>
                  </a:lnTo>
                  <a:lnTo>
                    <a:pt x="51535" y="0"/>
                  </a:lnTo>
                  <a:close/>
                </a:path>
              </a:pathLst>
            </a:custGeom>
            <a:ln w="7742">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99" name="object 99"/>
            <p:cNvSpPr/>
            <p:nvPr/>
          </p:nvSpPr>
          <p:spPr>
            <a:xfrm>
              <a:off x="10778180" y="5357664"/>
              <a:ext cx="52069" cy="64769"/>
            </a:xfrm>
            <a:custGeom>
              <a:avLst/>
              <a:gdLst/>
              <a:ahLst/>
              <a:cxnLst/>
              <a:rect l="l" t="t" r="r" b="b"/>
              <a:pathLst>
                <a:path w="52069" h="64769">
                  <a:moveTo>
                    <a:pt x="25961" y="64214"/>
                  </a:moveTo>
                  <a:lnTo>
                    <a:pt x="25961" y="51450"/>
                  </a:lnTo>
                  <a:lnTo>
                    <a:pt x="27996" y="41361"/>
                  </a:lnTo>
                  <a:lnTo>
                    <a:pt x="33518" y="33123"/>
                  </a:lnTo>
                  <a:lnTo>
                    <a:pt x="41655" y="27570"/>
                  </a:lnTo>
                  <a:lnTo>
                    <a:pt x="51535" y="25534"/>
                  </a:lnTo>
                </a:path>
                <a:path w="52069" h="64769">
                  <a:moveTo>
                    <a:pt x="25961" y="64214"/>
                  </a:moveTo>
                  <a:lnTo>
                    <a:pt x="25961" y="25534"/>
                  </a:lnTo>
                  <a:lnTo>
                    <a:pt x="23921" y="15505"/>
                  </a:lnTo>
                  <a:lnTo>
                    <a:pt x="18357" y="7398"/>
                  </a:lnTo>
                  <a:lnTo>
                    <a:pt x="10105" y="1976"/>
                  </a:lnTo>
                  <a:lnTo>
                    <a:pt x="0" y="0"/>
                  </a:lnTo>
                </a:path>
              </a:pathLst>
            </a:custGeom>
            <a:ln w="7742">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grpSp>
      <p:pic>
        <p:nvPicPr>
          <p:cNvPr id="100" name="object 100"/>
          <p:cNvPicPr/>
          <p:nvPr/>
        </p:nvPicPr>
        <p:blipFill>
          <a:blip r:embed="rId18"/>
          <a:stretch>
            <a:fillRect/>
          </a:stretch>
        </p:blipFill>
        <p:spPr>
          <a:xfrm>
            <a:off x="6601817" y="2815629"/>
            <a:ext cx="360240" cy="277321"/>
          </a:xfrm>
          <a:prstGeom prst="rect">
            <a:avLst/>
          </a:prstGeom>
        </p:spPr>
      </p:pic>
      <p:sp>
        <p:nvSpPr>
          <p:cNvPr id="101" name="object 101"/>
          <p:cNvSpPr txBox="1"/>
          <p:nvPr/>
        </p:nvSpPr>
        <p:spPr>
          <a:xfrm>
            <a:off x="6591679" y="3059586"/>
            <a:ext cx="1066609" cy="565476"/>
          </a:xfrm>
          <a:prstGeom prst="rect">
            <a:avLst/>
          </a:prstGeom>
        </p:spPr>
        <p:txBody>
          <a:bodyPr vert="horz" wrap="square" lIns="0" tIns="84773" rIns="0" bIns="0" rtlCol="0">
            <a:spAutoFit/>
          </a:bodyPr>
          <a:lstStyle/>
          <a:p>
            <a:pPr marL="9525" rtl="0">
              <a:lnSpc>
                <a:spcPct val="96000"/>
              </a:lnSpc>
              <a:spcBef>
                <a:spcPts val="668"/>
              </a:spcBef>
            </a:pPr>
            <a:r>
              <a:rPr lang="es-419" sz="1425" dirty="0">
                <a:solidFill>
                  <a:schemeClr val="bg1"/>
                </a:solidFill>
                <a:latin typeface="CiscoSansTT ExtraLight" panose="020B0303020201020303" pitchFamily="34" charset="0"/>
                <a:cs typeface="CiscoSansTT ExtraLight" panose="020B0303020201020303" pitchFamily="34" charset="0"/>
              </a:rPr>
              <a:t>12 100</a:t>
            </a:r>
          </a:p>
          <a:p>
            <a:pPr marL="14764" marR="3810" rtl="0">
              <a:lnSpc>
                <a:spcPct val="96000"/>
              </a:lnSpc>
              <a:spcBef>
                <a:spcPts val="248"/>
              </a:spcBef>
            </a:pPr>
            <a:r>
              <a:rPr lang="es-419" sz="550" dirty="0">
                <a:solidFill>
                  <a:schemeClr val="bg1"/>
                </a:solidFill>
                <a:latin typeface="CiscoSansTT ExtraLight" panose="020B0303020201020303" pitchFamily="34" charset="0"/>
                <a:cs typeface="CiscoSansTT ExtraLight" panose="020B0303020201020303" pitchFamily="34" charset="0"/>
              </a:rPr>
              <a:t>instituciones y organizaciones que ofrecen cursos de </a:t>
            </a:r>
            <a:r>
              <a:rPr lang="es-419" sz="550" dirty="0" err="1">
                <a:solidFill>
                  <a:schemeClr val="bg1"/>
                </a:solidFill>
                <a:latin typeface="CiscoSansTT ExtraLight" panose="020B0303020201020303" pitchFamily="34" charset="0"/>
                <a:cs typeface="CiscoSansTT ExtraLight" panose="020B0303020201020303" pitchFamily="34" charset="0"/>
              </a:rPr>
              <a:t>Networking</a:t>
            </a:r>
            <a:r>
              <a:rPr lang="es-419" sz="550" dirty="0">
                <a:solidFill>
                  <a:schemeClr val="bg1"/>
                </a:solidFill>
                <a:latin typeface="CiscoSansTT ExtraLight" panose="020B0303020201020303" pitchFamily="34" charset="0"/>
                <a:cs typeface="CiscoSansTT ExtraLight" panose="020B0303020201020303" pitchFamily="34" charset="0"/>
              </a:rPr>
              <a:t> </a:t>
            </a:r>
            <a:r>
              <a:rPr lang="es-419" sz="550" dirty="0" err="1">
                <a:solidFill>
                  <a:schemeClr val="bg1"/>
                </a:solidFill>
                <a:latin typeface="CiscoSansTT ExtraLight" panose="020B0303020201020303" pitchFamily="34" charset="0"/>
                <a:cs typeface="CiscoSansTT ExtraLight" panose="020B0303020201020303" pitchFamily="34" charset="0"/>
              </a:rPr>
              <a:t>Academy</a:t>
            </a:r>
            <a:r>
              <a:rPr lang="es-419" sz="550" dirty="0">
                <a:solidFill>
                  <a:schemeClr val="bg1"/>
                </a:solidFill>
                <a:latin typeface="CiscoSansTT ExtraLight" panose="020B0303020201020303" pitchFamily="34" charset="0"/>
                <a:cs typeface="CiscoSansTT ExtraLight" panose="020B0303020201020303" pitchFamily="34" charset="0"/>
              </a:rPr>
              <a:t> </a:t>
            </a:r>
          </a:p>
        </p:txBody>
      </p:sp>
      <p:grpSp>
        <p:nvGrpSpPr>
          <p:cNvPr id="102" name="object 102"/>
          <p:cNvGrpSpPr/>
          <p:nvPr/>
        </p:nvGrpSpPr>
        <p:grpSpPr>
          <a:xfrm>
            <a:off x="1507046" y="1956362"/>
            <a:ext cx="155734" cy="333375"/>
            <a:chOff x="2009394" y="2608483"/>
            <a:chExt cx="207645" cy="444500"/>
          </a:xfrm>
        </p:grpSpPr>
        <p:pic>
          <p:nvPicPr>
            <p:cNvPr id="103" name="object 103"/>
            <p:cNvPicPr/>
            <p:nvPr/>
          </p:nvPicPr>
          <p:blipFill>
            <a:blip r:embed="rId19"/>
            <a:stretch>
              <a:fillRect/>
            </a:stretch>
          </p:blipFill>
          <p:spPr>
            <a:xfrm>
              <a:off x="2018316" y="2608483"/>
              <a:ext cx="188277" cy="195519"/>
            </a:xfrm>
            <a:prstGeom prst="rect">
              <a:avLst/>
            </a:prstGeom>
          </p:spPr>
        </p:pic>
        <p:pic>
          <p:nvPicPr>
            <p:cNvPr id="104" name="object 104"/>
            <p:cNvPicPr/>
            <p:nvPr/>
          </p:nvPicPr>
          <p:blipFill>
            <a:blip r:embed="rId20"/>
            <a:stretch>
              <a:fillRect/>
            </a:stretch>
          </p:blipFill>
          <p:spPr>
            <a:xfrm>
              <a:off x="2017120" y="2853034"/>
              <a:ext cx="196489" cy="196489"/>
            </a:xfrm>
            <a:prstGeom prst="rect">
              <a:avLst/>
            </a:prstGeom>
          </p:spPr>
        </p:pic>
        <p:pic>
          <p:nvPicPr>
            <p:cNvPr id="105" name="object 105"/>
            <p:cNvPicPr/>
            <p:nvPr/>
          </p:nvPicPr>
          <p:blipFill>
            <a:blip r:embed="rId21"/>
            <a:stretch>
              <a:fillRect/>
            </a:stretch>
          </p:blipFill>
          <p:spPr>
            <a:xfrm>
              <a:off x="2009394" y="2845307"/>
              <a:ext cx="207264" cy="207263"/>
            </a:xfrm>
            <a:prstGeom prst="rect">
              <a:avLst/>
            </a:prstGeom>
          </p:spPr>
        </p:pic>
      </p:grpSp>
      <p:sp>
        <p:nvSpPr>
          <p:cNvPr id="106" name="object 106"/>
          <p:cNvSpPr txBox="1"/>
          <p:nvPr/>
        </p:nvSpPr>
        <p:spPr>
          <a:xfrm>
            <a:off x="464057" y="1552004"/>
            <a:ext cx="581575" cy="101470"/>
          </a:xfrm>
          <a:prstGeom prst="rect">
            <a:avLst/>
          </a:prstGeom>
        </p:spPr>
        <p:txBody>
          <a:bodyPr vert="horz" wrap="square" lIns="0" tIns="9049" rIns="0" bIns="0" rtlCol="0">
            <a:spAutoFit/>
          </a:bodyPr>
          <a:lstStyle/>
          <a:p>
            <a:pPr marL="9525" rtl="0">
              <a:spcBef>
                <a:spcPts val="71"/>
              </a:spcBef>
            </a:pPr>
            <a:r>
              <a:rPr lang="es-419" sz="600" dirty="0">
                <a:solidFill>
                  <a:schemeClr val="bg1"/>
                </a:solidFill>
                <a:latin typeface="CiscoSansTT ExtraLight" panose="020B0303020201020303" pitchFamily="34" charset="0"/>
                <a:cs typeface="CiscoSansTT ExtraLight" panose="020B0303020201020303" pitchFamily="34" charset="0"/>
              </a:rPr>
              <a:t>Perú:</a:t>
            </a:r>
            <a:r>
              <a:rPr lang="es-419" sz="600" spc="-11" dirty="0">
                <a:solidFill>
                  <a:schemeClr val="bg1"/>
                </a:solidFill>
                <a:latin typeface="CiscoSansTT ExtraLight" panose="020B0303020201020303" pitchFamily="34" charset="0"/>
                <a:cs typeface="CiscoSansTT ExtraLight" panose="020B0303020201020303" pitchFamily="34" charset="0"/>
              </a:rPr>
              <a:t> </a:t>
            </a:r>
            <a:r>
              <a:rPr lang="es-419" sz="600" spc="-8" dirty="0">
                <a:solidFill>
                  <a:schemeClr val="bg1"/>
                </a:solidFill>
                <a:latin typeface="CiscoSansTT ExtraLight" panose="020B0303020201020303" pitchFamily="34" charset="0"/>
                <a:cs typeface="CiscoSansTT ExtraLight" panose="020B0303020201020303" pitchFamily="34" charset="0"/>
              </a:rPr>
              <a:t>332 790</a:t>
            </a:r>
          </a:p>
        </p:txBody>
      </p:sp>
      <p:sp>
        <p:nvSpPr>
          <p:cNvPr id="107" name="object 107"/>
          <p:cNvSpPr txBox="1"/>
          <p:nvPr/>
        </p:nvSpPr>
        <p:spPr>
          <a:xfrm>
            <a:off x="464057" y="1764983"/>
            <a:ext cx="611209" cy="101470"/>
          </a:xfrm>
          <a:prstGeom prst="rect">
            <a:avLst/>
          </a:prstGeom>
        </p:spPr>
        <p:txBody>
          <a:bodyPr vert="horz" wrap="square" lIns="0" tIns="9049" rIns="0" bIns="0" rtlCol="0">
            <a:spAutoFit/>
          </a:bodyPr>
          <a:lstStyle/>
          <a:p>
            <a:pPr marL="9525" rtl="0">
              <a:spcBef>
                <a:spcPts val="71"/>
              </a:spcBef>
            </a:pPr>
            <a:r>
              <a:rPr lang="es-419" sz="600" dirty="0">
                <a:solidFill>
                  <a:schemeClr val="bg1"/>
                </a:solidFill>
                <a:latin typeface="CiscoSansTT ExtraLight" panose="020B0303020201020303" pitchFamily="34" charset="0"/>
                <a:cs typeface="CiscoSansTT ExtraLight" panose="020B0303020201020303" pitchFamily="34" charset="0"/>
              </a:rPr>
              <a:t>Italia:</a:t>
            </a:r>
            <a:r>
              <a:rPr lang="es-419" sz="600" spc="-23" dirty="0">
                <a:solidFill>
                  <a:schemeClr val="bg1"/>
                </a:solidFill>
                <a:latin typeface="CiscoSansTT ExtraLight" panose="020B0303020201020303" pitchFamily="34" charset="0"/>
                <a:cs typeface="CiscoSansTT ExtraLight" panose="020B0303020201020303" pitchFamily="34" charset="0"/>
              </a:rPr>
              <a:t> </a:t>
            </a:r>
            <a:r>
              <a:rPr lang="es-419" sz="600" spc="-8" dirty="0">
                <a:solidFill>
                  <a:schemeClr val="bg1"/>
                </a:solidFill>
                <a:latin typeface="CiscoSansTT ExtraLight" panose="020B0303020201020303" pitchFamily="34" charset="0"/>
                <a:cs typeface="CiscoSansTT ExtraLight" panose="020B0303020201020303" pitchFamily="34" charset="0"/>
              </a:rPr>
              <a:t>79 169</a:t>
            </a:r>
          </a:p>
        </p:txBody>
      </p:sp>
      <p:sp>
        <p:nvSpPr>
          <p:cNvPr id="108" name="object 108"/>
          <p:cNvSpPr txBox="1"/>
          <p:nvPr/>
        </p:nvSpPr>
        <p:spPr>
          <a:xfrm>
            <a:off x="464058" y="1970531"/>
            <a:ext cx="738208" cy="101470"/>
          </a:xfrm>
          <a:prstGeom prst="rect">
            <a:avLst/>
          </a:prstGeom>
        </p:spPr>
        <p:txBody>
          <a:bodyPr vert="horz" wrap="square" lIns="0" tIns="9049" rIns="0" bIns="0" rtlCol="0">
            <a:spAutoFit/>
          </a:bodyPr>
          <a:lstStyle/>
          <a:p>
            <a:pPr marL="9525" rtl="0">
              <a:spcBef>
                <a:spcPts val="71"/>
              </a:spcBef>
            </a:pPr>
            <a:r>
              <a:rPr lang="es-419" sz="600" dirty="0">
                <a:solidFill>
                  <a:schemeClr val="bg1"/>
                </a:solidFill>
                <a:latin typeface="CiscoSansTT ExtraLight" panose="020B0303020201020303" pitchFamily="34" charset="0"/>
                <a:cs typeface="CiscoSansTT ExtraLight" panose="020B0303020201020303" pitchFamily="34" charset="0"/>
              </a:rPr>
              <a:t>Nigeria:</a:t>
            </a:r>
            <a:r>
              <a:rPr lang="es-419" sz="600" spc="-23" dirty="0">
                <a:solidFill>
                  <a:schemeClr val="bg1"/>
                </a:solidFill>
                <a:latin typeface="CiscoSansTT ExtraLight" panose="020B0303020201020303" pitchFamily="34" charset="0"/>
                <a:cs typeface="CiscoSansTT ExtraLight" panose="020B0303020201020303" pitchFamily="34" charset="0"/>
              </a:rPr>
              <a:t> </a:t>
            </a:r>
            <a:r>
              <a:rPr lang="es-419" sz="600" spc="-8" dirty="0">
                <a:solidFill>
                  <a:schemeClr val="bg1"/>
                </a:solidFill>
                <a:latin typeface="CiscoSansTT ExtraLight" panose="020B0303020201020303" pitchFamily="34" charset="0"/>
                <a:cs typeface="CiscoSansTT ExtraLight" panose="020B0303020201020303" pitchFamily="34" charset="0"/>
              </a:rPr>
              <a:t>243 145</a:t>
            </a:r>
          </a:p>
        </p:txBody>
      </p:sp>
      <p:sp>
        <p:nvSpPr>
          <p:cNvPr id="109" name="object 109"/>
          <p:cNvSpPr txBox="1"/>
          <p:nvPr/>
        </p:nvSpPr>
        <p:spPr>
          <a:xfrm>
            <a:off x="1715071" y="1552004"/>
            <a:ext cx="712661" cy="101470"/>
          </a:xfrm>
          <a:prstGeom prst="rect">
            <a:avLst/>
          </a:prstGeom>
        </p:spPr>
        <p:txBody>
          <a:bodyPr vert="horz" wrap="square" lIns="0" tIns="9049" rIns="0" bIns="0" rtlCol="0">
            <a:spAutoFit/>
          </a:bodyPr>
          <a:lstStyle/>
          <a:p>
            <a:pPr marL="9525" rtl="0">
              <a:spcBef>
                <a:spcPts val="71"/>
              </a:spcBef>
            </a:pPr>
            <a:r>
              <a:rPr lang="es-419" sz="600" dirty="0">
                <a:solidFill>
                  <a:schemeClr val="bg1"/>
                </a:solidFill>
                <a:latin typeface="CiscoSansTT ExtraLight" panose="020B0303020201020303" pitchFamily="34" charset="0"/>
                <a:cs typeface="CiscoSansTT ExtraLight" panose="020B0303020201020303" pitchFamily="34" charset="0"/>
              </a:rPr>
              <a:t>India:</a:t>
            </a:r>
            <a:r>
              <a:rPr lang="es-419" sz="600" spc="-23" dirty="0">
                <a:solidFill>
                  <a:schemeClr val="bg1"/>
                </a:solidFill>
                <a:latin typeface="CiscoSansTT ExtraLight" panose="020B0303020201020303" pitchFamily="34" charset="0"/>
                <a:cs typeface="CiscoSansTT ExtraLight" panose="020B0303020201020303" pitchFamily="34" charset="0"/>
              </a:rPr>
              <a:t> </a:t>
            </a:r>
            <a:r>
              <a:rPr lang="es-419" sz="600" spc="-8" dirty="0">
                <a:solidFill>
                  <a:schemeClr val="bg1"/>
                </a:solidFill>
                <a:latin typeface="CiscoSansTT ExtraLight" panose="020B0303020201020303" pitchFamily="34" charset="0"/>
                <a:cs typeface="CiscoSansTT ExtraLight" panose="020B0303020201020303" pitchFamily="34" charset="0"/>
              </a:rPr>
              <a:t>688 901</a:t>
            </a:r>
          </a:p>
        </p:txBody>
      </p:sp>
      <p:sp>
        <p:nvSpPr>
          <p:cNvPr id="110" name="object 110"/>
          <p:cNvSpPr txBox="1"/>
          <p:nvPr/>
        </p:nvSpPr>
        <p:spPr>
          <a:xfrm>
            <a:off x="1715071" y="1764983"/>
            <a:ext cx="688404" cy="101470"/>
          </a:xfrm>
          <a:prstGeom prst="rect">
            <a:avLst/>
          </a:prstGeom>
        </p:spPr>
        <p:txBody>
          <a:bodyPr vert="horz" wrap="square" lIns="0" tIns="9049" rIns="0" bIns="0" rtlCol="0">
            <a:spAutoFit/>
          </a:bodyPr>
          <a:lstStyle/>
          <a:p>
            <a:pPr marL="9525" rtl="0">
              <a:spcBef>
                <a:spcPts val="71"/>
              </a:spcBef>
            </a:pPr>
            <a:r>
              <a:rPr lang="es-419" sz="600" dirty="0">
                <a:solidFill>
                  <a:schemeClr val="bg1"/>
                </a:solidFill>
                <a:latin typeface="CiscoSansTT ExtraLight" panose="020B0303020201020303" pitchFamily="34" charset="0"/>
                <a:cs typeface="CiscoSansTT ExtraLight" panose="020B0303020201020303" pitchFamily="34" charset="0"/>
              </a:rPr>
              <a:t>Brasil:</a:t>
            </a:r>
            <a:r>
              <a:rPr lang="es-419" sz="600" spc="-26" dirty="0">
                <a:solidFill>
                  <a:schemeClr val="bg1"/>
                </a:solidFill>
                <a:latin typeface="CiscoSansTT ExtraLight" panose="020B0303020201020303" pitchFamily="34" charset="0"/>
                <a:cs typeface="CiscoSansTT ExtraLight" panose="020B0303020201020303" pitchFamily="34" charset="0"/>
              </a:rPr>
              <a:t> </a:t>
            </a:r>
            <a:r>
              <a:rPr lang="es-419" sz="600" spc="-8" dirty="0">
                <a:solidFill>
                  <a:schemeClr val="bg1"/>
                </a:solidFill>
                <a:latin typeface="CiscoSansTT ExtraLight" panose="020B0303020201020303" pitchFamily="34" charset="0"/>
                <a:cs typeface="CiscoSansTT ExtraLight" panose="020B0303020201020303" pitchFamily="34" charset="0"/>
              </a:rPr>
              <a:t>212 533</a:t>
            </a:r>
          </a:p>
        </p:txBody>
      </p:sp>
      <p:sp>
        <p:nvSpPr>
          <p:cNvPr id="111" name="object 111"/>
          <p:cNvSpPr txBox="1"/>
          <p:nvPr/>
        </p:nvSpPr>
        <p:spPr>
          <a:xfrm>
            <a:off x="1697603" y="1970531"/>
            <a:ext cx="712661" cy="101470"/>
          </a:xfrm>
          <a:prstGeom prst="rect">
            <a:avLst/>
          </a:prstGeom>
        </p:spPr>
        <p:txBody>
          <a:bodyPr vert="horz" wrap="square" lIns="0" tIns="9049" rIns="0" bIns="0" rtlCol="0">
            <a:spAutoFit/>
          </a:bodyPr>
          <a:lstStyle/>
          <a:p>
            <a:pPr marL="9525" rtl="0">
              <a:spcBef>
                <a:spcPts val="71"/>
              </a:spcBef>
            </a:pPr>
            <a:r>
              <a:rPr lang="es-419" sz="600" spc="-26" dirty="0">
                <a:solidFill>
                  <a:schemeClr val="bg1"/>
                </a:solidFill>
                <a:latin typeface="CiscoSansTT ExtraLight" panose="020B0303020201020303" pitchFamily="34" charset="0"/>
                <a:cs typeface="CiscoSansTT ExtraLight" panose="020B0303020201020303" pitchFamily="34" charset="0"/>
              </a:rPr>
              <a:t> </a:t>
            </a:r>
            <a:r>
              <a:rPr lang="es-419" sz="600" dirty="0">
                <a:solidFill>
                  <a:schemeClr val="bg1"/>
                </a:solidFill>
                <a:latin typeface="CiscoSansTT ExtraLight" panose="020B0303020201020303" pitchFamily="34" charset="0"/>
                <a:cs typeface="CiscoSansTT ExtraLight" panose="020B0303020201020303" pitchFamily="34" charset="0"/>
              </a:rPr>
              <a:t>Sudáfrica:</a:t>
            </a:r>
            <a:r>
              <a:rPr lang="es-419" sz="600" spc="-23" dirty="0">
                <a:solidFill>
                  <a:schemeClr val="bg1"/>
                </a:solidFill>
                <a:latin typeface="CiscoSansTT ExtraLight" panose="020B0303020201020303" pitchFamily="34" charset="0"/>
                <a:cs typeface="CiscoSansTT ExtraLight" panose="020B0303020201020303" pitchFamily="34" charset="0"/>
              </a:rPr>
              <a:t> </a:t>
            </a:r>
            <a:r>
              <a:rPr lang="es-419" sz="600" spc="-8" dirty="0">
                <a:solidFill>
                  <a:schemeClr val="bg1"/>
                </a:solidFill>
                <a:latin typeface="CiscoSansTT ExtraLight" panose="020B0303020201020303" pitchFamily="34" charset="0"/>
                <a:cs typeface="CiscoSansTT ExtraLight" panose="020B0303020201020303" pitchFamily="34" charset="0"/>
              </a:rPr>
              <a:t>154 056</a:t>
            </a:r>
          </a:p>
        </p:txBody>
      </p:sp>
      <p:sp>
        <p:nvSpPr>
          <p:cNvPr id="112" name="object 112"/>
          <p:cNvSpPr txBox="1"/>
          <p:nvPr/>
        </p:nvSpPr>
        <p:spPr>
          <a:xfrm>
            <a:off x="2977516" y="1552004"/>
            <a:ext cx="661891" cy="101470"/>
          </a:xfrm>
          <a:prstGeom prst="rect">
            <a:avLst/>
          </a:prstGeom>
        </p:spPr>
        <p:txBody>
          <a:bodyPr vert="horz" wrap="square" lIns="0" tIns="9049" rIns="0" bIns="0" rtlCol="0">
            <a:spAutoFit/>
          </a:bodyPr>
          <a:lstStyle/>
          <a:p>
            <a:pPr marL="9525" rtl="0">
              <a:spcBef>
                <a:spcPts val="71"/>
              </a:spcBef>
            </a:pPr>
            <a:r>
              <a:rPr lang="es-419" sz="600" dirty="0">
                <a:solidFill>
                  <a:schemeClr val="bg1"/>
                </a:solidFill>
                <a:latin typeface="CiscoSansTT ExtraLight" panose="020B0303020201020303" pitchFamily="34" charset="0"/>
                <a:cs typeface="CiscoSansTT ExtraLight" panose="020B0303020201020303" pitchFamily="34" charset="0"/>
              </a:rPr>
              <a:t>EE.UU.:</a:t>
            </a:r>
            <a:r>
              <a:rPr lang="es-419" sz="600" spc="-15" dirty="0">
                <a:solidFill>
                  <a:schemeClr val="bg1"/>
                </a:solidFill>
                <a:latin typeface="CiscoSansTT ExtraLight" panose="020B0303020201020303" pitchFamily="34" charset="0"/>
                <a:cs typeface="CiscoSansTT ExtraLight" panose="020B0303020201020303" pitchFamily="34" charset="0"/>
              </a:rPr>
              <a:t> </a:t>
            </a:r>
            <a:r>
              <a:rPr lang="es-419" sz="600" spc="-8" dirty="0">
                <a:solidFill>
                  <a:schemeClr val="bg1"/>
                </a:solidFill>
                <a:latin typeface="CiscoSansTT ExtraLight" panose="020B0303020201020303" pitchFamily="34" charset="0"/>
                <a:cs typeface="CiscoSansTT ExtraLight" panose="020B0303020201020303" pitchFamily="34" charset="0"/>
              </a:rPr>
              <a:t>316 789</a:t>
            </a:r>
          </a:p>
        </p:txBody>
      </p:sp>
      <p:sp>
        <p:nvSpPr>
          <p:cNvPr id="113" name="object 113"/>
          <p:cNvSpPr txBox="1"/>
          <p:nvPr/>
        </p:nvSpPr>
        <p:spPr>
          <a:xfrm>
            <a:off x="2977514" y="1764983"/>
            <a:ext cx="752475" cy="101470"/>
          </a:xfrm>
          <a:prstGeom prst="rect">
            <a:avLst/>
          </a:prstGeom>
        </p:spPr>
        <p:txBody>
          <a:bodyPr vert="horz" wrap="square" lIns="0" tIns="9049" rIns="0" bIns="0" rtlCol="0">
            <a:spAutoFit/>
          </a:bodyPr>
          <a:lstStyle/>
          <a:p>
            <a:pPr marL="9525" rtl="0">
              <a:spcBef>
                <a:spcPts val="71"/>
              </a:spcBef>
            </a:pPr>
            <a:r>
              <a:rPr lang="es-419" sz="600" dirty="0">
                <a:solidFill>
                  <a:schemeClr val="bg1"/>
                </a:solidFill>
                <a:latin typeface="CiscoSansTT ExtraLight" panose="020B0303020201020303" pitchFamily="34" charset="0"/>
                <a:cs typeface="CiscoSansTT ExtraLight" panose="020B0303020201020303" pitchFamily="34" charset="0"/>
              </a:rPr>
              <a:t>México:</a:t>
            </a:r>
            <a:r>
              <a:rPr lang="es-419" sz="600" spc="-26" dirty="0">
                <a:solidFill>
                  <a:schemeClr val="bg1"/>
                </a:solidFill>
                <a:latin typeface="CiscoSansTT ExtraLight" panose="020B0303020201020303" pitchFamily="34" charset="0"/>
                <a:cs typeface="CiscoSansTT ExtraLight" panose="020B0303020201020303" pitchFamily="34" charset="0"/>
              </a:rPr>
              <a:t> </a:t>
            </a:r>
            <a:r>
              <a:rPr lang="es-419" sz="600" spc="-8" dirty="0">
                <a:solidFill>
                  <a:schemeClr val="bg1"/>
                </a:solidFill>
                <a:latin typeface="CiscoSansTT ExtraLight" panose="020B0303020201020303" pitchFamily="34" charset="0"/>
                <a:cs typeface="CiscoSansTT ExtraLight" panose="020B0303020201020303" pitchFamily="34" charset="0"/>
              </a:rPr>
              <a:t>189 934</a:t>
            </a:r>
          </a:p>
        </p:txBody>
      </p:sp>
      <p:sp>
        <p:nvSpPr>
          <p:cNvPr id="114" name="object 114"/>
          <p:cNvSpPr txBox="1"/>
          <p:nvPr/>
        </p:nvSpPr>
        <p:spPr>
          <a:xfrm>
            <a:off x="2977515" y="1970531"/>
            <a:ext cx="661892" cy="101470"/>
          </a:xfrm>
          <a:prstGeom prst="rect">
            <a:avLst/>
          </a:prstGeom>
        </p:spPr>
        <p:txBody>
          <a:bodyPr vert="horz" wrap="square" lIns="0" tIns="9049" rIns="0" bIns="0" rtlCol="0">
            <a:spAutoFit/>
          </a:bodyPr>
          <a:lstStyle/>
          <a:p>
            <a:pPr marL="9525" rtl="0">
              <a:spcBef>
                <a:spcPts val="71"/>
              </a:spcBef>
            </a:pPr>
            <a:r>
              <a:rPr lang="es-419" sz="600" spc="-8" dirty="0">
                <a:solidFill>
                  <a:schemeClr val="bg1"/>
                </a:solidFill>
                <a:latin typeface="CiscoSansTT ExtraLight" panose="020B0303020201020303" pitchFamily="34" charset="0"/>
                <a:cs typeface="CiscoSansTT ExtraLight" panose="020B0303020201020303" pitchFamily="34" charset="0"/>
              </a:rPr>
              <a:t>Filipinas:</a:t>
            </a:r>
            <a:r>
              <a:rPr lang="es-419" sz="600" spc="45" dirty="0">
                <a:solidFill>
                  <a:schemeClr val="bg1"/>
                </a:solidFill>
                <a:latin typeface="CiscoSansTT ExtraLight" panose="020B0303020201020303" pitchFamily="34" charset="0"/>
                <a:cs typeface="CiscoSansTT ExtraLight" panose="020B0303020201020303" pitchFamily="34" charset="0"/>
              </a:rPr>
              <a:t> </a:t>
            </a:r>
            <a:r>
              <a:rPr lang="es-419" sz="600" spc="-8" dirty="0">
                <a:solidFill>
                  <a:schemeClr val="bg1"/>
                </a:solidFill>
                <a:latin typeface="CiscoSansTT ExtraLight" panose="020B0303020201020303" pitchFamily="34" charset="0"/>
                <a:cs typeface="CiscoSansTT ExtraLight" panose="020B0303020201020303" pitchFamily="34" charset="0"/>
              </a:rPr>
              <a:t>132 806</a:t>
            </a:r>
          </a:p>
        </p:txBody>
      </p:sp>
      <p:sp>
        <p:nvSpPr>
          <p:cNvPr id="115" name="object 115"/>
          <p:cNvSpPr txBox="1"/>
          <p:nvPr/>
        </p:nvSpPr>
        <p:spPr>
          <a:xfrm>
            <a:off x="4053649" y="3939597"/>
            <a:ext cx="3605118" cy="353430"/>
          </a:xfrm>
          <a:prstGeom prst="rect">
            <a:avLst/>
          </a:prstGeom>
        </p:spPr>
        <p:txBody>
          <a:bodyPr vert="horz" wrap="square" lIns="0" tIns="9525" rIns="0" bIns="0" rtlCol="0">
            <a:spAutoFit/>
          </a:bodyPr>
          <a:lstStyle/>
          <a:p>
            <a:pPr marL="9525" marR="3810" rtl="0">
              <a:lnSpc>
                <a:spcPct val="110000"/>
              </a:lnSpc>
              <a:spcBef>
                <a:spcPts val="75"/>
              </a:spcBef>
            </a:pPr>
            <a:r>
              <a:rPr lang="es-419" sz="700" dirty="0">
                <a:solidFill>
                  <a:schemeClr val="bg1"/>
                </a:solidFill>
                <a:latin typeface="CiscoSansTT ExtraLight" panose="020B0303020201020303" pitchFamily="34" charset="0"/>
                <a:cs typeface="CiscoSansTT ExtraLight" panose="020B0303020201020303" pitchFamily="34" charset="0"/>
              </a:rPr>
              <a:t>Cisco</a:t>
            </a:r>
            <a:r>
              <a:rPr lang="es-419" sz="700" spc="-11" dirty="0">
                <a:solidFill>
                  <a:schemeClr val="bg1"/>
                </a:solidFill>
                <a:latin typeface="CiscoSansTT ExtraLight" panose="020B0303020201020303" pitchFamily="34" charset="0"/>
                <a:cs typeface="CiscoSansTT ExtraLight" panose="020B0303020201020303" pitchFamily="34" charset="0"/>
              </a:rPr>
              <a:t> </a:t>
            </a:r>
            <a:r>
              <a:rPr lang="es-419" sz="700" spc="-8" dirty="0" err="1">
                <a:solidFill>
                  <a:schemeClr val="bg1"/>
                </a:solidFill>
                <a:latin typeface="CiscoSansTT ExtraLight" panose="020B0303020201020303" pitchFamily="34" charset="0"/>
                <a:cs typeface="CiscoSansTT ExtraLight" panose="020B0303020201020303" pitchFamily="34" charset="0"/>
              </a:rPr>
              <a:t>Networking</a:t>
            </a:r>
            <a:r>
              <a:rPr lang="es-419" sz="700" spc="-8" dirty="0">
                <a:solidFill>
                  <a:schemeClr val="bg1"/>
                </a:solidFill>
                <a:latin typeface="CiscoSansTT ExtraLight" panose="020B0303020201020303" pitchFamily="34" charset="0"/>
                <a:cs typeface="CiscoSansTT ExtraLight" panose="020B0303020201020303" pitchFamily="34" charset="0"/>
              </a:rPr>
              <a:t> </a:t>
            </a:r>
            <a:r>
              <a:rPr lang="es-419" sz="700" dirty="0" err="1">
                <a:solidFill>
                  <a:schemeClr val="bg1"/>
                </a:solidFill>
                <a:latin typeface="CiscoSansTT ExtraLight" panose="020B0303020201020303" pitchFamily="34" charset="0"/>
                <a:cs typeface="CiscoSansTT ExtraLight" panose="020B0303020201020303" pitchFamily="34" charset="0"/>
              </a:rPr>
              <a:t>Academy</a:t>
            </a:r>
            <a:r>
              <a:rPr lang="es-419" sz="700" spc="-11" dirty="0">
                <a:solidFill>
                  <a:schemeClr val="bg1"/>
                </a:solidFill>
                <a:latin typeface="CiscoSansTT ExtraLight" panose="020B0303020201020303" pitchFamily="34" charset="0"/>
                <a:cs typeface="CiscoSansTT ExtraLight" panose="020B0303020201020303" pitchFamily="34" charset="0"/>
              </a:rPr>
              <a:t> </a:t>
            </a:r>
            <a:r>
              <a:rPr lang="es-419" sz="700" dirty="0">
                <a:solidFill>
                  <a:schemeClr val="bg1"/>
                </a:solidFill>
                <a:latin typeface="CiscoSansTT ExtraLight" panose="020B0303020201020303" pitchFamily="34" charset="0"/>
                <a:cs typeface="CiscoSansTT ExtraLight" panose="020B0303020201020303" pitchFamily="34" charset="0"/>
              </a:rPr>
              <a:t>es</a:t>
            </a:r>
            <a:r>
              <a:rPr lang="es-419" sz="700" spc="-11" dirty="0">
                <a:solidFill>
                  <a:schemeClr val="bg1"/>
                </a:solidFill>
                <a:latin typeface="CiscoSansTT ExtraLight" panose="020B0303020201020303" pitchFamily="34" charset="0"/>
                <a:cs typeface="CiscoSansTT ExtraLight" panose="020B0303020201020303" pitchFamily="34" charset="0"/>
              </a:rPr>
              <a:t> </a:t>
            </a:r>
            <a:r>
              <a:rPr lang="es-419" sz="700" dirty="0">
                <a:solidFill>
                  <a:schemeClr val="bg1"/>
                </a:solidFill>
                <a:latin typeface="CiscoSansTT ExtraLight" panose="020B0303020201020303" pitchFamily="34" charset="0"/>
                <a:cs typeface="CiscoSansTT ExtraLight" panose="020B0303020201020303" pitchFamily="34" charset="0"/>
              </a:rPr>
              <a:t>un</a:t>
            </a:r>
            <a:r>
              <a:rPr lang="es-419" sz="700" spc="-11" dirty="0">
                <a:solidFill>
                  <a:schemeClr val="bg1"/>
                </a:solidFill>
                <a:latin typeface="CiscoSansTT ExtraLight" panose="020B0303020201020303" pitchFamily="34" charset="0"/>
                <a:cs typeface="CiscoSansTT ExtraLight" panose="020B0303020201020303" pitchFamily="34" charset="0"/>
              </a:rPr>
              <a:t> </a:t>
            </a:r>
            <a:r>
              <a:rPr lang="es-419" sz="700" spc="-8" dirty="0">
                <a:solidFill>
                  <a:schemeClr val="bg1"/>
                </a:solidFill>
                <a:latin typeface="CiscoSansTT ExtraLight" panose="020B0303020201020303" pitchFamily="34" charset="0"/>
                <a:cs typeface="CiscoSansTT ExtraLight" panose="020B0303020201020303" pitchFamily="34" charset="0"/>
              </a:rPr>
              <a:t>programa </a:t>
            </a:r>
            <a:r>
              <a:rPr lang="es-419" sz="700" spc="-8" dirty="0" err="1">
                <a:solidFill>
                  <a:schemeClr val="bg1"/>
                </a:solidFill>
                <a:latin typeface="CiscoSansTT ExtraLight" panose="020B0303020201020303" pitchFamily="34" charset="0"/>
                <a:cs typeface="CiscoSansTT ExtraLight" panose="020B0303020201020303" pitchFamily="34" charset="0"/>
              </a:rPr>
              <a:t>de</a:t>
            </a:r>
            <a:r>
              <a:rPr lang="es-419" sz="700" dirty="0" err="1">
                <a:solidFill>
                  <a:schemeClr val="bg1"/>
                </a:solidFill>
                <a:latin typeface="CiscoSansTT ExtraLight" panose="020B0303020201020303" pitchFamily="34" charset="0"/>
                <a:cs typeface="CiscoSansTT ExtraLight" panose="020B0303020201020303" pitchFamily="34" charset="0"/>
              </a:rPr>
              <a:t>habilidades</a:t>
            </a:r>
            <a:r>
              <a:rPr lang="es-419" sz="700" spc="-11" dirty="0">
                <a:solidFill>
                  <a:schemeClr val="bg1"/>
                </a:solidFill>
                <a:latin typeface="CiscoSansTT ExtraLight" panose="020B0303020201020303" pitchFamily="34" charset="0"/>
                <a:cs typeface="CiscoSansTT ExtraLight" panose="020B0303020201020303" pitchFamily="34" charset="0"/>
              </a:rPr>
              <a:t> </a:t>
            </a:r>
            <a:r>
              <a:rPr lang="es-419" sz="700" dirty="0">
                <a:solidFill>
                  <a:schemeClr val="bg1"/>
                </a:solidFill>
                <a:latin typeface="CiscoSansTT ExtraLight" panose="020B0303020201020303" pitchFamily="34" charset="0"/>
                <a:cs typeface="CiscoSansTT ExtraLight" panose="020B0303020201020303" pitchFamily="34" charset="0"/>
              </a:rPr>
              <a:t>para el empleo</a:t>
            </a:r>
            <a:r>
              <a:rPr lang="es-419" sz="700" spc="-11" dirty="0">
                <a:solidFill>
                  <a:schemeClr val="bg1"/>
                </a:solidFill>
                <a:latin typeface="CiscoSansTT ExtraLight" panose="020B0303020201020303" pitchFamily="34" charset="0"/>
                <a:cs typeface="CiscoSansTT ExtraLight" panose="020B0303020201020303" pitchFamily="34" charset="0"/>
              </a:rPr>
              <a:t> </a:t>
            </a:r>
            <a:r>
              <a:rPr lang="es-419" sz="700" dirty="0">
                <a:solidFill>
                  <a:schemeClr val="bg1"/>
                </a:solidFill>
                <a:latin typeface="CiscoSansTT ExtraLight" panose="020B0303020201020303" pitchFamily="34" charset="0"/>
                <a:cs typeface="CiscoSansTT ExtraLight" panose="020B0303020201020303" pitchFamily="34" charset="0"/>
              </a:rPr>
              <a:t>que ofrece</a:t>
            </a:r>
            <a:r>
              <a:rPr lang="es-419" sz="700" spc="-11" dirty="0">
                <a:solidFill>
                  <a:schemeClr val="bg1"/>
                </a:solidFill>
                <a:latin typeface="CiscoSansTT ExtraLight" panose="020B0303020201020303" pitchFamily="34" charset="0"/>
                <a:cs typeface="CiscoSansTT ExtraLight" panose="020B0303020201020303" pitchFamily="34" charset="0"/>
              </a:rPr>
              <a:t> </a:t>
            </a:r>
            <a:r>
              <a:rPr lang="es-419" sz="700" dirty="0">
                <a:solidFill>
                  <a:schemeClr val="bg1"/>
                </a:solidFill>
                <a:latin typeface="CiscoSansTT ExtraLight" panose="020B0303020201020303" pitchFamily="34" charset="0"/>
                <a:cs typeface="CiscoSansTT ExtraLight" panose="020B0303020201020303" pitchFamily="34" charset="0"/>
              </a:rPr>
              <a:t>educación</a:t>
            </a:r>
            <a:r>
              <a:rPr lang="es-419" sz="700" spc="-11" dirty="0">
                <a:solidFill>
                  <a:schemeClr val="bg1"/>
                </a:solidFill>
                <a:latin typeface="CiscoSansTT ExtraLight" panose="020B0303020201020303" pitchFamily="34" charset="0"/>
                <a:cs typeface="CiscoSansTT ExtraLight" panose="020B0303020201020303" pitchFamily="34" charset="0"/>
              </a:rPr>
              <a:t> </a:t>
            </a:r>
            <a:r>
              <a:rPr lang="es-419" sz="700" dirty="0">
                <a:solidFill>
                  <a:schemeClr val="bg1"/>
                </a:solidFill>
                <a:latin typeface="CiscoSansTT ExtraLight" panose="020B0303020201020303" pitchFamily="34" charset="0"/>
                <a:cs typeface="CiscoSansTT ExtraLight" panose="020B0303020201020303" pitchFamily="34" charset="0"/>
              </a:rPr>
              <a:t>tecnológica</a:t>
            </a:r>
            <a:r>
              <a:rPr lang="es-419" sz="700" spc="-11" dirty="0">
                <a:solidFill>
                  <a:schemeClr val="bg1"/>
                </a:solidFill>
                <a:latin typeface="CiscoSansTT ExtraLight" panose="020B0303020201020303" pitchFamily="34" charset="0"/>
                <a:cs typeface="CiscoSansTT ExtraLight" panose="020B0303020201020303" pitchFamily="34" charset="0"/>
              </a:rPr>
              <a:t> </a:t>
            </a:r>
            <a:r>
              <a:rPr lang="es-419" sz="700" spc="-8" dirty="0">
                <a:solidFill>
                  <a:schemeClr val="bg1"/>
                </a:solidFill>
                <a:latin typeface="CiscoSansTT ExtraLight" panose="020B0303020201020303" pitchFamily="34" charset="0"/>
                <a:cs typeface="CiscoSansTT ExtraLight" panose="020B0303020201020303" pitchFamily="34" charset="0"/>
              </a:rPr>
              <a:t>a través </a:t>
            </a:r>
            <a:r>
              <a:rPr lang="es-419" sz="700" spc="-8" dirty="0" err="1">
                <a:solidFill>
                  <a:schemeClr val="bg1"/>
                </a:solidFill>
                <a:latin typeface="CiscoSansTT ExtraLight" panose="020B0303020201020303" pitchFamily="34" charset="0"/>
                <a:cs typeface="CiscoSansTT ExtraLight" panose="020B0303020201020303" pitchFamily="34" charset="0"/>
              </a:rPr>
              <a:t>de</a:t>
            </a:r>
            <a:r>
              <a:rPr lang="es-419" sz="700" dirty="0" err="1">
                <a:solidFill>
                  <a:schemeClr val="bg1"/>
                </a:solidFill>
                <a:latin typeface="CiscoSansTT ExtraLight" panose="020B0303020201020303" pitchFamily="34" charset="0"/>
                <a:cs typeface="CiscoSansTT ExtraLight" panose="020B0303020201020303" pitchFamily="34" charset="0"/>
              </a:rPr>
              <a:t>asociaciones</a:t>
            </a:r>
            <a:r>
              <a:rPr lang="es-419" sz="700" spc="-11" dirty="0">
                <a:solidFill>
                  <a:schemeClr val="bg1"/>
                </a:solidFill>
                <a:latin typeface="CiscoSansTT ExtraLight" panose="020B0303020201020303" pitchFamily="34" charset="0"/>
                <a:cs typeface="CiscoSansTT ExtraLight" panose="020B0303020201020303" pitchFamily="34" charset="0"/>
              </a:rPr>
              <a:t> </a:t>
            </a:r>
            <a:r>
              <a:rPr lang="es-419" sz="700" dirty="0">
                <a:solidFill>
                  <a:schemeClr val="bg1"/>
                </a:solidFill>
                <a:latin typeface="CiscoSansTT ExtraLight" panose="020B0303020201020303" pitchFamily="34" charset="0"/>
                <a:cs typeface="CiscoSansTT ExtraLight" panose="020B0303020201020303" pitchFamily="34" charset="0"/>
              </a:rPr>
              <a:t>públicas-privadas,</a:t>
            </a:r>
            <a:r>
              <a:rPr lang="es-419" sz="700" spc="-8" dirty="0">
                <a:solidFill>
                  <a:schemeClr val="bg1"/>
                </a:solidFill>
                <a:latin typeface="CiscoSansTT ExtraLight" panose="020B0303020201020303" pitchFamily="34" charset="0"/>
                <a:cs typeface="CiscoSansTT ExtraLight" panose="020B0303020201020303" pitchFamily="34" charset="0"/>
              </a:rPr>
              <a:t> </a:t>
            </a:r>
            <a:r>
              <a:rPr lang="es-419" sz="700" spc="-8" dirty="0" err="1">
                <a:solidFill>
                  <a:schemeClr val="bg1"/>
                </a:solidFill>
                <a:latin typeface="CiscoSansTT ExtraLight" panose="020B0303020201020303" pitchFamily="34" charset="0"/>
                <a:cs typeface="CiscoSansTT ExtraLight" panose="020B0303020201020303" pitchFamily="34" charset="0"/>
              </a:rPr>
              <a:t>un</a:t>
            </a:r>
            <a:r>
              <a:rPr lang="es-419" sz="700" dirty="0" err="1">
                <a:solidFill>
                  <a:schemeClr val="bg1"/>
                </a:solidFill>
                <a:latin typeface="CiscoSansTT ExtraLight" panose="020B0303020201020303" pitchFamily="34" charset="0"/>
                <a:cs typeface="CiscoSansTT ExtraLight" panose="020B0303020201020303" pitchFamily="34" charset="0"/>
              </a:rPr>
              <a:t>curriculum</a:t>
            </a:r>
            <a:r>
              <a:rPr lang="es-419" sz="700" spc="-11" dirty="0">
                <a:solidFill>
                  <a:schemeClr val="bg1"/>
                </a:solidFill>
                <a:latin typeface="CiscoSansTT ExtraLight" panose="020B0303020201020303" pitchFamily="34" charset="0"/>
                <a:cs typeface="CiscoSansTT ExtraLight" panose="020B0303020201020303" pitchFamily="34" charset="0"/>
              </a:rPr>
              <a:t> </a:t>
            </a:r>
            <a:r>
              <a:rPr lang="es-419" sz="700" dirty="0">
                <a:solidFill>
                  <a:schemeClr val="bg1"/>
                </a:solidFill>
                <a:latin typeface="CiscoSansTT ExtraLight" panose="020B0303020201020303" pitchFamily="34" charset="0"/>
                <a:cs typeface="CiscoSansTT ExtraLight" panose="020B0303020201020303" pitchFamily="34" charset="0"/>
              </a:rPr>
              <a:t>de alta calidad,</a:t>
            </a:r>
            <a:r>
              <a:rPr lang="es-419" sz="700" spc="-8" dirty="0">
                <a:solidFill>
                  <a:schemeClr val="bg1"/>
                </a:solidFill>
                <a:latin typeface="CiscoSansTT ExtraLight" panose="020B0303020201020303" pitchFamily="34" charset="0"/>
                <a:cs typeface="CiscoSansTT ExtraLight" panose="020B0303020201020303" pitchFamily="34" charset="0"/>
              </a:rPr>
              <a:t> </a:t>
            </a:r>
            <a:r>
              <a:rPr lang="es-419" sz="700" dirty="0">
                <a:solidFill>
                  <a:schemeClr val="bg1"/>
                </a:solidFill>
                <a:latin typeface="CiscoSansTT ExtraLight" panose="020B0303020201020303" pitchFamily="34" charset="0"/>
                <a:cs typeface="CiscoSansTT ExtraLight" panose="020B0303020201020303" pitchFamily="34" charset="0"/>
              </a:rPr>
              <a:t>y</a:t>
            </a:r>
            <a:r>
              <a:rPr lang="es-419" sz="700" spc="-11" dirty="0">
                <a:solidFill>
                  <a:schemeClr val="bg1"/>
                </a:solidFill>
                <a:latin typeface="CiscoSansTT ExtraLight" panose="020B0303020201020303" pitchFamily="34" charset="0"/>
                <a:cs typeface="CiscoSansTT ExtraLight" panose="020B0303020201020303" pitchFamily="34" charset="0"/>
              </a:rPr>
              <a:t> </a:t>
            </a:r>
            <a:r>
              <a:rPr lang="es-419" sz="700" dirty="0">
                <a:solidFill>
                  <a:schemeClr val="bg1"/>
                </a:solidFill>
                <a:latin typeface="CiscoSansTT ExtraLight" panose="020B0303020201020303" pitchFamily="34" charset="0"/>
                <a:cs typeface="CiscoSansTT ExtraLight" panose="020B0303020201020303" pitchFamily="34" charset="0"/>
              </a:rPr>
              <a:t>programas de desarrollo</a:t>
            </a:r>
            <a:r>
              <a:rPr lang="es-419" sz="700" spc="-8" dirty="0">
                <a:solidFill>
                  <a:schemeClr val="bg1"/>
                </a:solidFill>
                <a:latin typeface="CiscoSansTT ExtraLight" panose="020B0303020201020303" pitchFamily="34" charset="0"/>
                <a:cs typeface="CiscoSansTT ExtraLight" panose="020B0303020201020303" pitchFamily="34" charset="0"/>
              </a:rPr>
              <a:t> </a:t>
            </a:r>
            <a:r>
              <a:rPr lang="es-419" sz="700" dirty="0">
                <a:solidFill>
                  <a:schemeClr val="bg1"/>
                </a:solidFill>
                <a:latin typeface="CiscoSansTT ExtraLight" panose="020B0303020201020303" pitchFamily="34" charset="0"/>
                <a:cs typeface="CiscoSansTT ExtraLight" panose="020B0303020201020303" pitchFamily="34" charset="0"/>
              </a:rPr>
              <a:t>de la fuerza laboral</a:t>
            </a:r>
            <a:r>
              <a:rPr lang="es-419" sz="700" spc="-11" dirty="0">
                <a:solidFill>
                  <a:schemeClr val="bg1"/>
                </a:solidFill>
                <a:latin typeface="CiscoSansTT ExtraLight" panose="020B0303020201020303" pitchFamily="34" charset="0"/>
                <a:cs typeface="CiscoSansTT ExtraLight" panose="020B0303020201020303" pitchFamily="34" charset="0"/>
              </a:rPr>
              <a:t> </a:t>
            </a:r>
            <a:r>
              <a:rPr lang="es-419" sz="700" spc="-8" dirty="0">
                <a:solidFill>
                  <a:schemeClr val="bg1"/>
                </a:solidFill>
                <a:latin typeface="CiscoSansTT ExtraLight" panose="020B0303020201020303" pitchFamily="34" charset="0"/>
                <a:cs typeface="CiscoSansTT ExtraLight" panose="020B0303020201020303" pitchFamily="34" charset="0"/>
              </a:rPr>
              <a:t>inclusivos.</a:t>
            </a:r>
          </a:p>
        </p:txBody>
      </p:sp>
      <p:sp>
        <p:nvSpPr>
          <p:cNvPr id="116" name="object 116"/>
          <p:cNvSpPr txBox="1"/>
          <p:nvPr/>
        </p:nvSpPr>
        <p:spPr>
          <a:xfrm>
            <a:off x="4053649" y="4419176"/>
            <a:ext cx="3508534" cy="471924"/>
          </a:xfrm>
          <a:prstGeom prst="rect">
            <a:avLst/>
          </a:prstGeom>
        </p:spPr>
        <p:txBody>
          <a:bodyPr vert="horz" wrap="square" lIns="0" tIns="9525" rIns="0" bIns="0" rtlCol="0">
            <a:spAutoFit/>
          </a:bodyPr>
          <a:lstStyle/>
          <a:p>
            <a:pPr marL="9525" marR="3810" rtl="0">
              <a:lnSpc>
                <a:spcPct val="110000"/>
              </a:lnSpc>
              <a:spcBef>
                <a:spcPts val="75"/>
              </a:spcBef>
            </a:pPr>
            <a:r>
              <a:rPr lang="es-419" sz="700" spc="-8" dirty="0" err="1">
                <a:solidFill>
                  <a:schemeClr val="bg1"/>
                </a:solidFill>
                <a:latin typeface="CiscoSansTT ExtraLight" panose="020B0303020201020303" pitchFamily="34" charset="0"/>
                <a:cs typeface="CiscoSansTT ExtraLight" panose="020B0303020201020303" pitchFamily="34" charset="0"/>
              </a:rPr>
              <a:t>Networking</a:t>
            </a:r>
            <a:r>
              <a:rPr lang="es-419" sz="700" spc="-8" dirty="0">
                <a:solidFill>
                  <a:schemeClr val="bg1"/>
                </a:solidFill>
                <a:latin typeface="CiscoSansTT ExtraLight" panose="020B0303020201020303" pitchFamily="34" charset="0"/>
                <a:cs typeface="CiscoSansTT ExtraLight" panose="020B0303020201020303" pitchFamily="34" charset="0"/>
              </a:rPr>
              <a:t> </a:t>
            </a:r>
            <a:r>
              <a:rPr lang="es-419" sz="700" dirty="0" err="1">
                <a:solidFill>
                  <a:schemeClr val="bg1"/>
                </a:solidFill>
                <a:latin typeface="CiscoSansTT ExtraLight" panose="020B0303020201020303" pitchFamily="34" charset="0"/>
                <a:cs typeface="CiscoSansTT ExtraLight" panose="020B0303020201020303" pitchFamily="34" charset="0"/>
              </a:rPr>
              <a:t>Academy</a:t>
            </a:r>
            <a:r>
              <a:rPr lang="es-419" sz="700" dirty="0">
                <a:solidFill>
                  <a:schemeClr val="bg1"/>
                </a:solidFill>
                <a:latin typeface="CiscoSansTT ExtraLight" panose="020B0303020201020303" pitchFamily="34" charset="0"/>
                <a:cs typeface="CiscoSansTT ExtraLight" panose="020B0303020201020303" pitchFamily="34" charset="0"/>
              </a:rPr>
              <a:t> aprovecha</a:t>
            </a:r>
            <a:r>
              <a:rPr lang="es-419" sz="700" spc="-11" dirty="0">
                <a:solidFill>
                  <a:schemeClr val="bg1"/>
                </a:solidFill>
                <a:latin typeface="CiscoSansTT ExtraLight" panose="020B0303020201020303" pitchFamily="34" charset="0"/>
                <a:cs typeface="CiscoSansTT ExtraLight" panose="020B0303020201020303" pitchFamily="34" charset="0"/>
              </a:rPr>
              <a:t> </a:t>
            </a:r>
            <a:r>
              <a:rPr lang="es-419" sz="700" dirty="0">
                <a:solidFill>
                  <a:schemeClr val="bg1"/>
                </a:solidFill>
                <a:latin typeface="CiscoSansTT ExtraLight" panose="020B0303020201020303" pitchFamily="34" charset="0"/>
                <a:cs typeface="CiscoSansTT ExtraLight" panose="020B0303020201020303" pitchFamily="34" charset="0"/>
              </a:rPr>
              <a:t>las asociaciones </a:t>
            </a:r>
            <a:r>
              <a:rPr lang="es-419" sz="700" spc="-8" dirty="0">
                <a:solidFill>
                  <a:schemeClr val="bg1"/>
                </a:solidFill>
                <a:latin typeface="CiscoSansTT ExtraLight" panose="020B0303020201020303" pitchFamily="34" charset="0"/>
                <a:cs typeface="CiscoSansTT ExtraLight" panose="020B0303020201020303" pitchFamily="34" charset="0"/>
              </a:rPr>
              <a:t>público-privadas</a:t>
            </a:r>
            <a:r>
              <a:rPr lang="es-419" sz="700" spc="-4" dirty="0">
                <a:solidFill>
                  <a:schemeClr val="bg1"/>
                </a:solidFill>
                <a:latin typeface="CiscoSansTT ExtraLight" panose="020B0303020201020303" pitchFamily="34" charset="0"/>
                <a:cs typeface="CiscoSansTT ExtraLight" panose="020B0303020201020303" pitchFamily="34" charset="0"/>
              </a:rPr>
              <a:t> </a:t>
            </a:r>
            <a:r>
              <a:rPr lang="es-419" sz="700" dirty="0">
                <a:solidFill>
                  <a:schemeClr val="bg1"/>
                </a:solidFill>
                <a:latin typeface="CiscoSansTT ExtraLight" panose="020B0303020201020303" pitchFamily="34" charset="0"/>
                <a:cs typeface="CiscoSansTT ExtraLight" panose="020B0303020201020303" pitchFamily="34" charset="0"/>
              </a:rPr>
              <a:t>con</a:t>
            </a:r>
            <a:r>
              <a:rPr lang="es-419" sz="700" spc="-4" dirty="0">
                <a:solidFill>
                  <a:schemeClr val="bg1"/>
                </a:solidFill>
                <a:latin typeface="CiscoSansTT ExtraLight" panose="020B0303020201020303" pitchFamily="34" charset="0"/>
                <a:cs typeface="CiscoSansTT ExtraLight" panose="020B0303020201020303" pitchFamily="34" charset="0"/>
              </a:rPr>
              <a:t> </a:t>
            </a:r>
            <a:r>
              <a:rPr lang="es-419" sz="700" dirty="0">
                <a:solidFill>
                  <a:schemeClr val="bg1"/>
                </a:solidFill>
                <a:latin typeface="CiscoSansTT ExtraLight" panose="020B0303020201020303" pitchFamily="34" charset="0"/>
                <a:cs typeface="CiscoSansTT ExtraLight" panose="020B0303020201020303" pitchFamily="34" charset="0"/>
              </a:rPr>
              <a:t>gobiernos,</a:t>
            </a:r>
            <a:r>
              <a:rPr lang="es-419" sz="700" spc="-8" dirty="0">
                <a:solidFill>
                  <a:schemeClr val="bg1"/>
                </a:solidFill>
                <a:latin typeface="CiscoSansTT ExtraLight" panose="020B0303020201020303" pitchFamily="34" charset="0"/>
                <a:cs typeface="CiscoSansTT ExtraLight" panose="020B0303020201020303" pitchFamily="34" charset="0"/>
              </a:rPr>
              <a:t> </a:t>
            </a:r>
            <a:r>
              <a:rPr lang="es-419" sz="700" spc="-8" dirty="0" err="1">
                <a:solidFill>
                  <a:schemeClr val="bg1"/>
                </a:solidFill>
                <a:latin typeface="CiscoSansTT ExtraLight" panose="020B0303020201020303" pitchFamily="34" charset="0"/>
                <a:cs typeface="CiscoSansTT ExtraLight" panose="020B0303020201020303" pitchFamily="34" charset="0"/>
              </a:rPr>
              <a:t>instituciones</a:t>
            </a:r>
            <a:r>
              <a:rPr lang="es-419" sz="700" dirty="0" err="1">
                <a:solidFill>
                  <a:schemeClr val="bg1"/>
                </a:solidFill>
                <a:latin typeface="CiscoSansTT ExtraLight" panose="020B0303020201020303" pitchFamily="34" charset="0"/>
                <a:cs typeface="CiscoSansTT ExtraLight" panose="020B0303020201020303" pitchFamily="34" charset="0"/>
              </a:rPr>
              <a:t>académicas</a:t>
            </a:r>
            <a:r>
              <a:rPr lang="es-419" sz="700" dirty="0">
                <a:solidFill>
                  <a:schemeClr val="bg1"/>
                </a:solidFill>
                <a:latin typeface="CiscoSansTT ExtraLight" panose="020B0303020201020303" pitchFamily="34" charset="0"/>
                <a:cs typeface="CiscoSansTT ExtraLight" panose="020B0303020201020303" pitchFamily="34" charset="0"/>
              </a:rPr>
              <a:t>,</a:t>
            </a:r>
            <a:r>
              <a:rPr lang="es-419" sz="700" spc="-11" dirty="0">
                <a:solidFill>
                  <a:schemeClr val="bg1"/>
                </a:solidFill>
                <a:latin typeface="CiscoSansTT ExtraLight" panose="020B0303020201020303" pitchFamily="34" charset="0"/>
                <a:cs typeface="CiscoSansTT ExtraLight" panose="020B0303020201020303" pitchFamily="34" charset="0"/>
              </a:rPr>
              <a:t> </a:t>
            </a:r>
            <a:r>
              <a:rPr lang="es-419" sz="700" dirty="0" err="1">
                <a:solidFill>
                  <a:schemeClr val="bg1"/>
                </a:solidFill>
                <a:latin typeface="CiscoSansTT ExtraLight" panose="020B0303020201020303" pitchFamily="34" charset="0"/>
                <a:cs typeface="CiscoSansTT ExtraLight" panose="020B0303020201020303" pitchFamily="34" charset="0"/>
              </a:rPr>
              <a:t>ONGs</a:t>
            </a:r>
            <a:r>
              <a:rPr lang="es-419" sz="700" dirty="0">
                <a:solidFill>
                  <a:schemeClr val="bg1"/>
                </a:solidFill>
                <a:latin typeface="CiscoSansTT ExtraLight" panose="020B0303020201020303" pitchFamily="34" charset="0"/>
                <a:cs typeface="CiscoSansTT ExtraLight" panose="020B0303020201020303" pitchFamily="34" charset="0"/>
              </a:rPr>
              <a:t>,</a:t>
            </a:r>
            <a:r>
              <a:rPr lang="es-419" sz="700" spc="-11" dirty="0">
                <a:solidFill>
                  <a:schemeClr val="bg1"/>
                </a:solidFill>
                <a:latin typeface="CiscoSansTT ExtraLight" panose="020B0303020201020303" pitchFamily="34" charset="0"/>
                <a:cs typeface="CiscoSansTT ExtraLight" panose="020B0303020201020303" pitchFamily="34" charset="0"/>
              </a:rPr>
              <a:t> </a:t>
            </a:r>
            <a:r>
              <a:rPr lang="es-419" sz="700" dirty="0">
                <a:solidFill>
                  <a:schemeClr val="bg1"/>
                </a:solidFill>
                <a:latin typeface="CiscoSansTT ExtraLight" panose="020B0303020201020303" pitchFamily="34" charset="0"/>
                <a:cs typeface="CiscoSansTT ExtraLight" panose="020B0303020201020303" pitchFamily="34" charset="0"/>
              </a:rPr>
              <a:t>y</a:t>
            </a:r>
            <a:r>
              <a:rPr lang="es-419" sz="700" spc="-11" dirty="0">
                <a:solidFill>
                  <a:schemeClr val="bg1"/>
                </a:solidFill>
                <a:latin typeface="CiscoSansTT ExtraLight" panose="020B0303020201020303" pitchFamily="34" charset="0"/>
                <a:cs typeface="CiscoSansTT ExtraLight" panose="020B0303020201020303" pitchFamily="34" charset="0"/>
              </a:rPr>
              <a:t> </a:t>
            </a:r>
            <a:r>
              <a:rPr lang="es-419" sz="700" dirty="0">
                <a:solidFill>
                  <a:schemeClr val="bg1"/>
                </a:solidFill>
                <a:latin typeface="CiscoSansTT ExtraLight" panose="020B0303020201020303" pitchFamily="34" charset="0"/>
                <a:cs typeface="CiscoSansTT ExtraLight" panose="020B0303020201020303" pitchFamily="34" charset="0"/>
              </a:rPr>
              <a:t>organizaciones</a:t>
            </a:r>
            <a:r>
              <a:rPr lang="es-419" sz="700" spc="-11" dirty="0">
                <a:solidFill>
                  <a:schemeClr val="bg1"/>
                </a:solidFill>
                <a:latin typeface="CiscoSansTT ExtraLight" panose="020B0303020201020303" pitchFamily="34" charset="0"/>
                <a:cs typeface="CiscoSansTT ExtraLight" panose="020B0303020201020303" pitchFamily="34" charset="0"/>
              </a:rPr>
              <a:t> </a:t>
            </a:r>
            <a:r>
              <a:rPr lang="es-419" sz="700" spc="-8" dirty="0">
                <a:solidFill>
                  <a:schemeClr val="bg1"/>
                </a:solidFill>
                <a:latin typeface="CiscoSansTT ExtraLight" panose="020B0303020201020303" pitchFamily="34" charset="0"/>
                <a:cs typeface="CiscoSansTT ExtraLight" panose="020B0303020201020303" pitchFamily="34" charset="0"/>
              </a:rPr>
              <a:t>sin fines de lucro</a:t>
            </a:r>
            <a:r>
              <a:rPr lang="es-419" sz="700" spc="-11" dirty="0">
                <a:solidFill>
                  <a:schemeClr val="bg1"/>
                </a:solidFill>
                <a:latin typeface="CiscoSansTT ExtraLight" panose="020B0303020201020303" pitchFamily="34" charset="0"/>
                <a:cs typeface="CiscoSansTT ExtraLight" panose="020B0303020201020303" pitchFamily="34" charset="0"/>
              </a:rPr>
              <a:t> </a:t>
            </a:r>
            <a:r>
              <a:rPr lang="es-419" sz="700" dirty="0">
                <a:solidFill>
                  <a:schemeClr val="bg1"/>
                </a:solidFill>
                <a:latin typeface="CiscoSansTT ExtraLight" panose="020B0303020201020303" pitchFamily="34" charset="0"/>
                <a:cs typeface="CiscoSansTT ExtraLight" panose="020B0303020201020303" pitchFamily="34" charset="0"/>
              </a:rPr>
              <a:t>para</a:t>
            </a:r>
            <a:r>
              <a:rPr lang="es-419" sz="700" spc="-11" dirty="0">
                <a:solidFill>
                  <a:schemeClr val="bg1"/>
                </a:solidFill>
                <a:latin typeface="CiscoSansTT ExtraLight" panose="020B0303020201020303" pitchFamily="34" charset="0"/>
                <a:cs typeface="CiscoSansTT ExtraLight" panose="020B0303020201020303" pitchFamily="34" charset="0"/>
              </a:rPr>
              <a:t> </a:t>
            </a:r>
            <a:r>
              <a:rPr lang="es-419" sz="700" dirty="0">
                <a:solidFill>
                  <a:schemeClr val="bg1"/>
                </a:solidFill>
                <a:latin typeface="CiscoSansTT ExtraLight" panose="020B0303020201020303" pitchFamily="34" charset="0"/>
                <a:cs typeface="CiscoSansTT ExtraLight" panose="020B0303020201020303" pitchFamily="34" charset="0"/>
              </a:rPr>
              <a:t>ayudar</a:t>
            </a:r>
            <a:r>
              <a:rPr lang="es-419" sz="700" spc="-11" dirty="0">
                <a:solidFill>
                  <a:schemeClr val="bg1"/>
                </a:solidFill>
                <a:latin typeface="CiscoSansTT ExtraLight" panose="020B0303020201020303" pitchFamily="34" charset="0"/>
                <a:cs typeface="CiscoSansTT ExtraLight" panose="020B0303020201020303" pitchFamily="34" charset="0"/>
              </a:rPr>
              <a:t> </a:t>
            </a:r>
            <a:r>
              <a:rPr lang="es-419" sz="700" dirty="0">
                <a:solidFill>
                  <a:schemeClr val="bg1"/>
                </a:solidFill>
                <a:latin typeface="CiscoSansTT ExtraLight" panose="020B0303020201020303" pitchFamily="34" charset="0"/>
                <a:cs typeface="CiscoSansTT ExtraLight" panose="020B0303020201020303" pitchFamily="34" charset="0"/>
              </a:rPr>
              <a:t>a los estudiantes</a:t>
            </a:r>
            <a:r>
              <a:rPr lang="es-419" sz="700" spc="-8" dirty="0">
                <a:solidFill>
                  <a:schemeClr val="bg1"/>
                </a:solidFill>
                <a:latin typeface="CiscoSansTT ExtraLight" panose="020B0303020201020303" pitchFamily="34" charset="0"/>
                <a:cs typeface="CiscoSansTT ExtraLight" panose="020B0303020201020303" pitchFamily="34" charset="0"/>
              </a:rPr>
              <a:t> </a:t>
            </a:r>
            <a:r>
              <a:rPr lang="es-419" sz="700" dirty="0">
                <a:solidFill>
                  <a:schemeClr val="bg1"/>
                </a:solidFill>
                <a:latin typeface="CiscoSansTT ExtraLight" panose="020B0303020201020303" pitchFamily="34" charset="0"/>
                <a:cs typeface="CiscoSansTT ExtraLight" panose="020B0303020201020303" pitchFamily="34" charset="0"/>
              </a:rPr>
              <a:t>desde</a:t>
            </a:r>
            <a:r>
              <a:rPr lang="es-419" sz="700" spc="-11" dirty="0">
                <a:solidFill>
                  <a:schemeClr val="bg1"/>
                </a:solidFill>
                <a:latin typeface="CiscoSansTT ExtraLight" panose="020B0303020201020303" pitchFamily="34" charset="0"/>
                <a:cs typeface="CiscoSansTT ExtraLight" panose="020B0303020201020303" pitchFamily="34" charset="0"/>
              </a:rPr>
              <a:t> </a:t>
            </a:r>
            <a:r>
              <a:rPr lang="es-419" sz="700" dirty="0">
                <a:solidFill>
                  <a:schemeClr val="bg1"/>
                </a:solidFill>
                <a:latin typeface="CiscoSansTT ExtraLight" panose="020B0303020201020303" pitchFamily="34" charset="0"/>
                <a:cs typeface="CiscoSansTT ExtraLight" panose="020B0303020201020303" pitchFamily="34" charset="0"/>
              </a:rPr>
              <a:t>la virtualidad</a:t>
            </a:r>
            <a:r>
              <a:rPr lang="es-419" sz="700" spc="-11" dirty="0">
                <a:solidFill>
                  <a:schemeClr val="bg1"/>
                </a:solidFill>
                <a:latin typeface="CiscoSansTT ExtraLight" panose="020B0303020201020303" pitchFamily="34" charset="0"/>
                <a:cs typeface="CiscoSansTT ExtraLight" panose="020B0303020201020303" pitchFamily="34" charset="0"/>
              </a:rPr>
              <a:t> </a:t>
            </a:r>
            <a:r>
              <a:rPr lang="es-419" sz="700" spc="-8" dirty="0">
                <a:solidFill>
                  <a:schemeClr val="bg1"/>
                </a:solidFill>
                <a:latin typeface="CiscoSansTT ExtraLight" panose="020B0303020201020303" pitchFamily="34" charset="0"/>
                <a:cs typeface="CiscoSansTT ExtraLight" panose="020B0303020201020303" pitchFamily="34" charset="0"/>
              </a:rPr>
              <a:t>de </a:t>
            </a:r>
            <a:r>
              <a:rPr lang="es-419" sz="700" spc="-8" dirty="0" err="1">
                <a:solidFill>
                  <a:schemeClr val="bg1"/>
                </a:solidFill>
                <a:latin typeface="CiscoSansTT ExtraLight" panose="020B0303020201020303" pitchFamily="34" charset="0"/>
                <a:cs typeface="CiscoSansTT ExtraLight" panose="020B0303020201020303" pitchFamily="34" charset="0"/>
              </a:rPr>
              <a:t>cada</a:t>
            </a:r>
            <a:r>
              <a:rPr lang="es-419" sz="700" dirty="0" err="1">
                <a:solidFill>
                  <a:schemeClr val="bg1"/>
                </a:solidFill>
                <a:latin typeface="CiscoSansTT ExtraLight" panose="020B0303020201020303" pitchFamily="34" charset="0"/>
                <a:cs typeface="CiscoSansTT ExtraLight" panose="020B0303020201020303" pitchFamily="34" charset="0"/>
              </a:rPr>
              <a:t>sector</a:t>
            </a:r>
            <a:r>
              <a:rPr lang="es-419" sz="700" spc="-19" dirty="0">
                <a:solidFill>
                  <a:schemeClr val="bg1"/>
                </a:solidFill>
                <a:latin typeface="CiscoSansTT ExtraLight" panose="020B0303020201020303" pitchFamily="34" charset="0"/>
                <a:cs typeface="CiscoSansTT ExtraLight" panose="020B0303020201020303" pitchFamily="34" charset="0"/>
              </a:rPr>
              <a:t> </a:t>
            </a:r>
            <a:r>
              <a:rPr lang="es-419" sz="700" dirty="0">
                <a:solidFill>
                  <a:schemeClr val="bg1"/>
                </a:solidFill>
                <a:latin typeface="CiscoSansTT ExtraLight" panose="020B0303020201020303" pitchFamily="34" charset="0"/>
                <a:cs typeface="CiscoSansTT ExtraLight" panose="020B0303020201020303" pitchFamily="34" charset="0"/>
              </a:rPr>
              <a:t>socioeconómico</a:t>
            </a:r>
            <a:r>
              <a:rPr lang="es-419" sz="700" spc="-15" dirty="0">
                <a:solidFill>
                  <a:schemeClr val="bg1"/>
                </a:solidFill>
                <a:latin typeface="CiscoSansTT ExtraLight" panose="020B0303020201020303" pitchFamily="34" charset="0"/>
                <a:cs typeface="CiscoSansTT ExtraLight" panose="020B0303020201020303" pitchFamily="34" charset="0"/>
              </a:rPr>
              <a:t> </a:t>
            </a:r>
            <a:r>
              <a:rPr lang="es-419" sz="700" dirty="0">
                <a:solidFill>
                  <a:schemeClr val="bg1"/>
                </a:solidFill>
                <a:latin typeface="CiscoSansTT ExtraLight" panose="020B0303020201020303" pitchFamily="34" charset="0"/>
                <a:cs typeface="CiscoSansTT ExtraLight" panose="020B0303020201020303" pitchFamily="34" charset="0"/>
              </a:rPr>
              <a:t>a desarrollar</a:t>
            </a:r>
            <a:r>
              <a:rPr lang="es-419" sz="700" spc="-19" dirty="0">
                <a:solidFill>
                  <a:schemeClr val="bg1"/>
                </a:solidFill>
                <a:latin typeface="CiscoSansTT ExtraLight" panose="020B0303020201020303" pitchFamily="34" charset="0"/>
                <a:cs typeface="CiscoSansTT ExtraLight" panose="020B0303020201020303" pitchFamily="34" charset="0"/>
              </a:rPr>
              <a:t> </a:t>
            </a:r>
            <a:r>
              <a:rPr lang="es-419" sz="700" dirty="0">
                <a:solidFill>
                  <a:schemeClr val="bg1"/>
                </a:solidFill>
                <a:latin typeface="CiscoSansTT ExtraLight" panose="020B0303020201020303" pitchFamily="34" charset="0"/>
                <a:cs typeface="CiscoSansTT ExtraLight" panose="020B0303020201020303" pitchFamily="34" charset="0"/>
              </a:rPr>
              <a:t>las</a:t>
            </a:r>
            <a:r>
              <a:rPr lang="es-419" sz="700" spc="-15" dirty="0">
                <a:solidFill>
                  <a:schemeClr val="bg1"/>
                </a:solidFill>
                <a:latin typeface="CiscoSansTT ExtraLight" panose="020B0303020201020303" pitchFamily="34" charset="0"/>
                <a:cs typeface="CiscoSansTT ExtraLight" panose="020B0303020201020303" pitchFamily="34" charset="0"/>
              </a:rPr>
              <a:t> </a:t>
            </a:r>
            <a:r>
              <a:rPr lang="es-419" sz="700" dirty="0">
                <a:solidFill>
                  <a:schemeClr val="bg1"/>
                </a:solidFill>
                <a:latin typeface="CiscoSansTT ExtraLight" panose="020B0303020201020303" pitchFamily="34" charset="0"/>
                <a:cs typeface="CiscoSansTT ExtraLight" panose="020B0303020201020303" pitchFamily="34" charset="0"/>
              </a:rPr>
              <a:t>habilidades</a:t>
            </a:r>
            <a:r>
              <a:rPr lang="es-419" sz="700" spc="-15" dirty="0">
                <a:solidFill>
                  <a:schemeClr val="bg1"/>
                </a:solidFill>
                <a:latin typeface="CiscoSansTT ExtraLight" panose="020B0303020201020303" pitchFamily="34" charset="0"/>
                <a:cs typeface="CiscoSansTT ExtraLight" panose="020B0303020201020303" pitchFamily="34" charset="0"/>
              </a:rPr>
              <a:t> </a:t>
            </a:r>
            <a:r>
              <a:rPr lang="es-419" sz="700" dirty="0">
                <a:solidFill>
                  <a:schemeClr val="bg1"/>
                </a:solidFill>
                <a:latin typeface="CiscoSansTT ExtraLight" panose="020B0303020201020303" pitchFamily="34" charset="0"/>
                <a:cs typeface="CiscoSansTT ExtraLight" panose="020B0303020201020303" pitchFamily="34" charset="0"/>
              </a:rPr>
              <a:t>necesarias</a:t>
            </a:r>
            <a:r>
              <a:rPr lang="es-419" sz="700" spc="-23" dirty="0">
                <a:solidFill>
                  <a:schemeClr val="bg1"/>
                </a:solidFill>
                <a:latin typeface="CiscoSansTT ExtraLight" panose="020B0303020201020303" pitchFamily="34" charset="0"/>
                <a:cs typeface="CiscoSansTT ExtraLight" panose="020B0303020201020303" pitchFamily="34" charset="0"/>
              </a:rPr>
              <a:t> </a:t>
            </a:r>
            <a:r>
              <a:rPr lang="es-419" sz="700" dirty="0">
                <a:solidFill>
                  <a:schemeClr val="bg1"/>
                </a:solidFill>
                <a:latin typeface="CiscoSansTT ExtraLight" panose="020B0303020201020303" pitchFamily="34" charset="0"/>
                <a:cs typeface="CiscoSansTT ExtraLight" panose="020B0303020201020303" pitchFamily="34" charset="0"/>
              </a:rPr>
              <a:t>para</a:t>
            </a:r>
            <a:r>
              <a:rPr lang="es-419" sz="700" spc="-15" dirty="0">
                <a:solidFill>
                  <a:schemeClr val="bg1"/>
                </a:solidFill>
                <a:latin typeface="CiscoSansTT ExtraLight" panose="020B0303020201020303" pitchFamily="34" charset="0"/>
                <a:cs typeface="CiscoSansTT ExtraLight" panose="020B0303020201020303" pitchFamily="34" charset="0"/>
              </a:rPr>
              <a:t> </a:t>
            </a:r>
            <a:r>
              <a:rPr lang="es-419" sz="700" dirty="0">
                <a:solidFill>
                  <a:schemeClr val="bg1"/>
                </a:solidFill>
                <a:latin typeface="CiscoSansTT ExtraLight" panose="020B0303020201020303" pitchFamily="34" charset="0"/>
                <a:cs typeface="CiscoSansTT ExtraLight" panose="020B0303020201020303" pitchFamily="34" charset="0"/>
              </a:rPr>
              <a:t>diseñar,</a:t>
            </a:r>
            <a:r>
              <a:rPr lang="es-419" sz="700" spc="-15" dirty="0">
                <a:solidFill>
                  <a:schemeClr val="bg1"/>
                </a:solidFill>
                <a:latin typeface="CiscoSansTT ExtraLight" panose="020B0303020201020303" pitchFamily="34" charset="0"/>
                <a:cs typeface="CiscoSansTT ExtraLight" panose="020B0303020201020303" pitchFamily="34" charset="0"/>
              </a:rPr>
              <a:t> </a:t>
            </a:r>
            <a:r>
              <a:rPr lang="es-419" sz="700" dirty="0">
                <a:solidFill>
                  <a:schemeClr val="bg1"/>
                </a:solidFill>
                <a:latin typeface="CiscoSansTT ExtraLight" panose="020B0303020201020303" pitchFamily="34" charset="0"/>
                <a:cs typeface="CiscoSansTT ExtraLight" panose="020B0303020201020303" pitchFamily="34" charset="0"/>
              </a:rPr>
              <a:t>construir,</a:t>
            </a:r>
            <a:r>
              <a:rPr lang="es-419" sz="700" spc="-19" dirty="0">
                <a:solidFill>
                  <a:schemeClr val="bg1"/>
                </a:solidFill>
                <a:latin typeface="CiscoSansTT ExtraLight" panose="020B0303020201020303" pitchFamily="34" charset="0"/>
                <a:cs typeface="CiscoSansTT ExtraLight" panose="020B0303020201020303" pitchFamily="34" charset="0"/>
              </a:rPr>
              <a:t> </a:t>
            </a:r>
            <a:r>
              <a:rPr lang="es-419" sz="700" dirty="0">
                <a:solidFill>
                  <a:schemeClr val="bg1"/>
                </a:solidFill>
                <a:latin typeface="CiscoSansTT ExtraLight" panose="020B0303020201020303" pitchFamily="34" charset="0"/>
                <a:cs typeface="CiscoSansTT ExtraLight" panose="020B0303020201020303" pitchFamily="34" charset="0"/>
              </a:rPr>
              <a:t>proteger,</a:t>
            </a:r>
            <a:r>
              <a:rPr lang="es-419" sz="700" spc="-19" dirty="0">
                <a:solidFill>
                  <a:schemeClr val="bg1"/>
                </a:solidFill>
                <a:latin typeface="CiscoSansTT ExtraLight" panose="020B0303020201020303" pitchFamily="34" charset="0"/>
                <a:cs typeface="CiscoSansTT ExtraLight" panose="020B0303020201020303" pitchFamily="34" charset="0"/>
              </a:rPr>
              <a:t> </a:t>
            </a:r>
            <a:r>
              <a:rPr lang="es-419" sz="700" dirty="0">
                <a:solidFill>
                  <a:schemeClr val="bg1"/>
                </a:solidFill>
                <a:latin typeface="CiscoSansTT ExtraLight" panose="020B0303020201020303" pitchFamily="34" charset="0"/>
                <a:cs typeface="CiscoSansTT ExtraLight" panose="020B0303020201020303" pitchFamily="34" charset="0"/>
              </a:rPr>
              <a:t>y</a:t>
            </a:r>
            <a:r>
              <a:rPr lang="es-419" sz="700" spc="-15" dirty="0">
                <a:solidFill>
                  <a:schemeClr val="bg1"/>
                </a:solidFill>
                <a:latin typeface="CiscoSansTT ExtraLight" panose="020B0303020201020303" pitchFamily="34" charset="0"/>
                <a:cs typeface="CiscoSansTT ExtraLight" panose="020B0303020201020303" pitchFamily="34" charset="0"/>
              </a:rPr>
              <a:t> </a:t>
            </a:r>
            <a:r>
              <a:rPr lang="es-419" sz="700" spc="-8" dirty="0">
                <a:solidFill>
                  <a:schemeClr val="bg1"/>
                </a:solidFill>
                <a:latin typeface="CiscoSansTT ExtraLight" panose="020B0303020201020303" pitchFamily="34" charset="0"/>
                <a:cs typeface="CiscoSansTT ExtraLight" panose="020B0303020201020303" pitchFamily="34" charset="0"/>
              </a:rPr>
              <a:t>mantener redes informáticas</a:t>
            </a:r>
          </a:p>
        </p:txBody>
      </p:sp>
      <p:sp>
        <p:nvSpPr>
          <p:cNvPr id="118" name="object 118"/>
          <p:cNvSpPr txBox="1"/>
          <p:nvPr/>
        </p:nvSpPr>
        <p:spPr>
          <a:xfrm>
            <a:off x="8270367" y="3977259"/>
            <a:ext cx="585120" cy="228909"/>
          </a:xfrm>
          <a:prstGeom prst="rect">
            <a:avLst/>
          </a:prstGeom>
        </p:spPr>
        <p:txBody>
          <a:bodyPr vert="horz" wrap="square" lIns="0" tIns="9525" rIns="0" bIns="0" rtlCol="0">
            <a:spAutoFit/>
          </a:bodyPr>
          <a:lstStyle/>
          <a:p>
            <a:pPr marL="9525" rtl="0">
              <a:spcBef>
                <a:spcPts val="75"/>
              </a:spcBef>
            </a:pPr>
            <a:r>
              <a:rPr lang="es-419" sz="1425" spc="-19">
                <a:solidFill>
                  <a:schemeClr val="bg1"/>
                </a:solidFill>
                <a:latin typeface="CiscoSansTT ExtraLight" panose="020B0303020201020303" pitchFamily="34" charset="0"/>
                <a:cs typeface="CiscoSansTT ExtraLight" panose="020B0303020201020303" pitchFamily="34" charset="0"/>
              </a:rPr>
              <a:t>96 %</a:t>
            </a:r>
          </a:p>
        </p:txBody>
      </p:sp>
      <p:sp>
        <p:nvSpPr>
          <p:cNvPr id="119" name="object 119"/>
          <p:cNvSpPr txBox="1"/>
          <p:nvPr/>
        </p:nvSpPr>
        <p:spPr>
          <a:xfrm>
            <a:off x="464057" y="2154746"/>
            <a:ext cx="738209" cy="101470"/>
          </a:xfrm>
          <a:prstGeom prst="rect">
            <a:avLst/>
          </a:prstGeom>
        </p:spPr>
        <p:txBody>
          <a:bodyPr vert="horz" wrap="square" lIns="0" tIns="9049" rIns="0" bIns="0" rtlCol="0">
            <a:spAutoFit/>
          </a:bodyPr>
          <a:lstStyle/>
          <a:p>
            <a:pPr marL="9525" rtl="0">
              <a:spcBef>
                <a:spcPts val="71"/>
              </a:spcBef>
            </a:pPr>
            <a:r>
              <a:rPr lang="es-419" sz="600" dirty="0">
                <a:solidFill>
                  <a:schemeClr val="bg1"/>
                </a:solidFill>
                <a:latin typeface="CiscoSansTT ExtraLight" panose="020B0303020201020303" pitchFamily="34" charset="0"/>
                <a:cs typeface="CiscoSansTT ExtraLight" panose="020B0303020201020303" pitchFamily="34" charset="0"/>
              </a:rPr>
              <a:t>Alemania:</a:t>
            </a:r>
            <a:r>
              <a:rPr lang="es-419" sz="600" spc="-19" dirty="0">
                <a:solidFill>
                  <a:schemeClr val="bg1"/>
                </a:solidFill>
                <a:latin typeface="CiscoSansTT ExtraLight" panose="020B0303020201020303" pitchFamily="34" charset="0"/>
                <a:cs typeface="CiscoSansTT ExtraLight" panose="020B0303020201020303" pitchFamily="34" charset="0"/>
              </a:rPr>
              <a:t> </a:t>
            </a:r>
            <a:r>
              <a:rPr lang="es-419" sz="600" spc="-8" dirty="0">
                <a:solidFill>
                  <a:schemeClr val="bg1"/>
                </a:solidFill>
                <a:latin typeface="CiscoSansTT ExtraLight" panose="020B0303020201020303" pitchFamily="34" charset="0"/>
                <a:cs typeface="CiscoSansTT ExtraLight" panose="020B0303020201020303" pitchFamily="34" charset="0"/>
              </a:rPr>
              <a:t>68 293</a:t>
            </a:r>
          </a:p>
        </p:txBody>
      </p:sp>
      <p:sp>
        <p:nvSpPr>
          <p:cNvPr id="120" name="object 120"/>
          <p:cNvSpPr txBox="1"/>
          <p:nvPr/>
        </p:nvSpPr>
        <p:spPr>
          <a:xfrm>
            <a:off x="1715071" y="2154746"/>
            <a:ext cx="712661" cy="101470"/>
          </a:xfrm>
          <a:prstGeom prst="rect">
            <a:avLst/>
          </a:prstGeom>
        </p:spPr>
        <p:txBody>
          <a:bodyPr vert="horz" wrap="square" lIns="0" tIns="9049" rIns="0" bIns="0" rtlCol="0">
            <a:spAutoFit/>
          </a:bodyPr>
          <a:lstStyle/>
          <a:p>
            <a:pPr marL="9525" rtl="0">
              <a:spcBef>
                <a:spcPts val="71"/>
              </a:spcBef>
            </a:pPr>
            <a:r>
              <a:rPr lang="es-419" sz="600" dirty="0">
                <a:solidFill>
                  <a:schemeClr val="bg1"/>
                </a:solidFill>
                <a:latin typeface="CiscoSansTT ExtraLight" panose="020B0303020201020303" pitchFamily="34" charset="0"/>
                <a:cs typeface="CiscoSansTT ExtraLight" panose="020B0303020201020303" pitchFamily="34" charset="0"/>
              </a:rPr>
              <a:t>Pakistán:</a:t>
            </a:r>
            <a:r>
              <a:rPr lang="es-419" sz="600" spc="-26" dirty="0">
                <a:solidFill>
                  <a:schemeClr val="bg1"/>
                </a:solidFill>
                <a:latin typeface="CiscoSansTT ExtraLight" panose="020B0303020201020303" pitchFamily="34" charset="0"/>
                <a:cs typeface="CiscoSansTT ExtraLight" panose="020B0303020201020303" pitchFamily="34" charset="0"/>
              </a:rPr>
              <a:t> </a:t>
            </a:r>
            <a:r>
              <a:rPr lang="es-419" sz="600" spc="-8" dirty="0">
                <a:solidFill>
                  <a:schemeClr val="bg1"/>
                </a:solidFill>
                <a:latin typeface="CiscoSansTT ExtraLight" panose="020B0303020201020303" pitchFamily="34" charset="0"/>
                <a:cs typeface="CiscoSansTT ExtraLight" panose="020B0303020201020303" pitchFamily="34" charset="0"/>
              </a:rPr>
              <a:t>154 569</a:t>
            </a:r>
          </a:p>
        </p:txBody>
      </p:sp>
      <p:sp>
        <p:nvSpPr>
          <p:cNvPr id="121" name="object 121"/>
          <p:cNvSpPr txBox="1"/>
          <p:nvPr/>
        </p:nvSpPr>
        <p:spPr>
          <a:xfrm>
            <a:off x="2977516" y="2154746"/>
            <a:ext cx="781684" cy="101470"/>
          </a:xfrm>
          <a:prstGeom prst="rect">
            <a:avLst/>
          </a:prstGeom>
        </p:spPr>
        <p:txBody>
          <a:bodyPr vert="horz" wrap="square" lIns="0" tIns="9049" rIns="0" bIns="0" rtlCol="0">
            <a:spAutoFit/>
          </a:bodyPr>
          <a:lstStyle/>
          <a:p>
            <a:pPr marL="9525" rtl="0">
              <a:spcBef>
                <a:spcPts val="71"/>
              </a:spcBef>
            </a:pPr>
            <a:r>
              <a:rPr lang="es-419" sz="600" dirty="0">
                <a:solidFill>
                  <a:schemeClr val="bg1"/>
                </a:solidFill>
                <a:latin typeface="CiscoSansTT ExtraLight" panose="020B0303020201020303" pitchFamily="34" charset="0"/>
                <a:cs typeface="CiscoSansTT ExtraLight" panose="020B0303020201020303" pitchFamily="34" charset="0"/>
              </a:rPr>
              <a:t>Reino Unido:</a:t>
            </a:r>
            <a:r>
              <a:rPr lang="es-419" sz="600" spc="-11" dirty="0">
                <a:solidFill>
                  <a:schemeClr val="bg1"/>
                </a:solidFill>
                <a:latin typeface="CiscoSansTT ExtraLight" panose="020B0303020201020303" pitchFamily="34" charset="0"/>
                <a:cs typeface="CiscoSansTT ExtraLight" panose="020B0303020201020303" pitchFamily="34" charset="0"/>
              </a:rPr>
              <a:t> </a:t>
            </a:r>
            <a:r>
              <a:rPr lang="es-419" sz="600" spc="-8" dirty="0">
                <a:solidFill>
                  <a:schemeClr val="bg1"/>
                </a:solidFill>
                <a:latin typeface="CiscoSansTT ExtraLight" panose="020B0303020201020303" pitchFamily="34" charset="0"/>
                <a:cs typeface="CiscoSansTT ExtraLight" panose="020B0303020201020303" pitchFamily="34" charset="0"/>
              </a:rPr>
              <a:t>89 121</a:t>
            </a:r>
          </a:p>
        </p:txBody>
      </p:sp>
      <p:grpSp>
        <p:nvGrpSpPr>
          <p:cNvPr id="122" name="object 122"/>
          <p:cNvGrpSpPr/>
          <p:nvPr/>
        </p:nvGrpSpPr>
        <p:grpSpPr>
          <a:xfrm>
            <a:off x="1507046" y="1531620"/>
            <a:ext cx="155734" cy="155734"/>
            <a:chOff x="2009394" y="2042160"/>
            <a:chExt cx="207645" cy="207645"/>
          </a:xfrm>
        </p:grpSpPr>
        <p:pic>
          <p:nvPicPr>
            <p:cNvPr id="123" name="object 123"/>
            <p:cNvPicPr/>
            <p:nvPr/>
          </p:nvPicPr>
          <p:blipFill>
            <a:blip r:embed="rId22"/>
            <a:stretch>
              <a:fillRect/>
            </a:stretch>
          </p:blipFill>
          <p:spPr>
            <a:xfrm>
              <a:off x="2017120" y="2049886"/>
              <a:ext cx="196489" cy="196489"/>
            </a:xfrm>
            <a:prstGeom prst="rect">
              <a:avLst/>
            </a:prstGeom>
          </p:spPr>
        </p:pic>
        <p:pic>
          <p:nvPicPr>
            <p:cNvPr id="124" name="object 124"/>
            <p:cNvPicPr/>
            <p:nvPr/>
          </p:nvPicPr>
          <p:blipFill>
            <a:blip r:embed="rId23"/>
            <a:stretch>
              <a:fillRect/>
            </a:stretch>
          </p:blipFill>
          <p:spPr>
            <a:xfrm>
              <a:off x="2009394" y="2042160"/>
              <a:ext cx="207264" cy="207263"/>
            </a:xfrm>
            <a:prstGeom prst="rect">
              <a:avLst/>
            </a:prstGeom>
          </p:spPr>
        </p:pic>
      </p:grpSp>
      <p:grpSp>
        <p:nvGrpSpPr>
          <p:cNvPr id="125" name="object 125"/>
          <p:cNvGrpSpPr/>
          <p:nvPr/>
        </p:nvGrpSpPr>
        <p:grpSpPr>
          <a:xfrm>
            <a:off x="256023" y="1744218"/>
            <a:ext cx="155734" cy="155734"/>
            <a:chOff x="341363" y="2325623"/>
            <a:chExt cx="207645" cy="207645"/>
          </a:xfrm>
        </p:grpSpPr>
        <p:pic>
          <p:nvPicPr>
            <p:cNvPr id="126" name="object 126"/>
            <p:cNvPicPr/>
            <p:nvPr/>
          </p:nvPicPr>
          <p:blipFill>
            <a:blip r:embed="rId24"/>
            <a:stretch>
              <a:fillRect/>
            </a:stretch>
          </p:blipFill>
          <p:spPr>
            <a:xfrm>
              <a:off x="349102" y="2333350"/>
              <a:ext cx="196489" cy="196489"/>
            </a:xfrm>
            <a:prstGeom prst="rect">
              <a:avLst/>
            </a:prstGeom>
          </p:spPr>
        </p:pic>
        <p:pic>
          <p:nvPicPr>
            <p:cNvPr id="127" name="object 127"/>
            <p:cNvPicPr/>
            <p:nvPr/>
          </p:nvPicPr>
          <p:blipFill>
            <a:blip r:embed="rId25"/>
            <a:stretch>
              <a:fillRect/>
            </a:stretch>
          </p:blipFill>
          <p:spPr>
            <a:xfrm>
              <a:off x="341363" y="2325623"/>
              <a:ext cx="207327" cy="207263"/>
            </a:xfrm>
            <a:prstGeom prst="rect">
              <a:avLst/>
            </a:prstGeom>
          </p:spPr>
        </p:pic>
      </p:grpSp>
      <p:grpSp>
        <p:nvGrpSpPr>
          <p:cNvPr id="128" name="object 128"/>
          <p:cNvGrpSpPr/>
          <p:nvPr/>
        </p:nvGrpSpPr>
        <p:grpSpPr>
          <a:xfrm>
            <a:off x="2769489" y="1744218"/>
            <a:ext cx="155734" cy="155734"/>
            <a:chOff x="3692652" y="2325623"/>
            <a:chExt cx="207645" cy="207645"/>
          </a:xfrm>
        </p:grpSpPr>
        <p:pic>
          <p:nvPicPr>
            <p:cNvPr id="129" name="object 129"/>
            <p:cNvPicPr/>
            <p:nvPr/>
          </p:nvPicPr>
          <p:blipFill>
            <a:blip r:embed="rId26"/>
            <a:stretch>
              <a:fillRect/>
            </a:stretch>
          </p:blipFill>
          <p:spPr>
            <a:xfrm>
              <a:off x="3700378" y="2333350"/>
              <a:ext cx="196489" cy="196489"/>
            </a:xfrm>
            <a:prstGeom prst="rect">
              <a:avLst/>
            </a:prstGeom>
          </p:spPr>
        </p:pic>
        <p:pic>
          <p:nvPicPr>
            <p:cNvPr id="130" name="object 130"/>
            <p:cNvPicPr/>
            <p:nvPr/>
          </p:nvPicPr>
          <p:blipFill>
            <a:blip r:embed="rId27"/>
            <a:stretch>
              <a:fillRect/>
            </a:stretch>
          </p:blipFill>
          <p:spPr>
            <a:xfrm>
              <a:off x="3692652" y="2325623"/>
              <a:ext cx="207263" cy="207263"/>
            </a:xfrm>
            <a:prstGeom prst="rect">
              <a:avLst/>
            </a:prstGeom>
          </p:spPr>
        </p:pic>
      </p:grpSp>
      <p:grpSp>
        <p:nvGrpSpPr>
          <p:cNvPr id="131" name="object 131"/>
          <p:cNvGrpSpPr/>
          <p:nvPr/>
        </p:nvGrpSpPr>
        <p:grpSpPr>
          <a:xfrm>
            <a:off x="256023" y="1531620"/>
            <a:ext cx="155734" cy="155734"/>
            <a:chOff x="341363" y="2042160"/>
            <a:chExt cx="207645" cy="207645"/>
          </a:xfrm>
        </p:grpSpPr>
        <p:pic>
          <p:nvPicPr>
            <p:cNvPr id="132" name="object 132"/>
            <p:cNvPicPr/>
            <p:nvPr/>
          </p:nvPicPr>
          <p:blipFill>
            <a:blip r:embed="rId28"/>
            <a:stretch>
              <a:fillRect/>
            </a:stretch>
          </p:blipFill>
          <p:spPr>
            <a:xfrm>
              <a:off x="349102" y="2049886"/>
              <a:ext cx="196489" cy="196489"/>
            </a:xfrm>
            <a:prstGeom prst="rect">
              <a:avLst/>
            </a:prstGeom>
          </p:spPr>
        </p:pic>
        <p:pic>
          <p:nvPicPr>
            <p:cNvPr id="133" name="object 133"/>
            <p:cNvPicPr/>
            <p:nvPr/>
          </p:nvPicPr>
          <p:blipFill>
            <a:blip r:embed="rId29"/>
            <a:stretch>
              <a:fillRect/>
            </a:stretch>
          </p:blipFill>
          <p:spPr>
            <a:xfrm>
              <a:off x="341363" y="2042160"/>
              <a:ext cx="207327" cy="207263"/>
            </a:xfrm>
            <a:prstGeom prst="rect">
              <a:avLst/>
            </a:prstGeom>
          </p:spPr>
        </p:pic>
      </p:grpSp>
      <p:grpSp>
        <p:nvGrpSpPr>
          <p:cNvPr id="134" name="object 134"/>
          <p:cNvGrpSpPr/>
          <p:nvPr/>
        </p:nvGrpSpPr>
        <p:grpSpPr>
          <a:xfrm>
            <a:off x="2769489" y="1531620"/>
            <a:ext cx="155734" cy="155734"/>
            <a:chOff x="3692652" y="2042160"/>
            <a:chExt cx="207645" cy="207645"/>
          </a:xfrm>
        </p:grpSpPr>
        <p:pic>
          <p:nvPicPr>
            <p:cNvPr id="135" name="object 135"/>
            <p:cNvPicPr/>
            <p:nvPr/>
          </p:nvPicPr>
          <p:blipFill>
            <a:blip r:embed="rId30"/>
            <a:stretch>
              <a:fillRect/>
            </a:stretch>
          </p:blipFill>
          <p:spPr>
            <a:xfrm>
              <a:off x="3700378" y="2049886"/>
              <a:ext cx="196489" cy="196489"/>
            </a:xfrm>
            <a:prstGeom prst="rect">
              <a:avLst/>
            </a:prstGeom>
          </p:spPr>
        </p:pic>
        <p:pic>
          <p:nvPicPr>
            <p:cNvPr id="136" name="object 136"/>
            <p:cNvPicPr/>
            <p:nvPr/>
          </p:nvPicPr>
          <p:blipFill>
            <a:blip r:embed="rId31"/>
            <a:stretch>
              <a:fillRect/>
            </a:stretch>
          </p:blipFill>
          <p:spPr>
            <a:xfrm>
              <a:off x="3692652" y="2042160"/>
              <a:ext cx="207263" cy="207263"/>
            </a:xfrm>
            <a:prstGeom prst="rect">
              <a:avLst/>
            </a:prstGeom>
          </p:spPr>
        </p:pic>
      </p:grpSp>
      <p:grpSp>
        <p:nvGrpSpPr>
          <p:cNvPr id="137" name="object 137"/>
          <p:cNvGrpSpPr/>
          <p:nvPr/>
        </p:nvGrpSpPr>
        <p:grpSpPr>
          <a:xfrm>
            <a:off x="256023" y="1949959"/>
            <a:ext cx="155734" cy="345281"/>
            <a:chOff x="341363" y="2599944"/>
            <a:chExt cx="207645" cy="460375"/>
          </a:xfrm>
        </p:grpSpPr>
        <p:pic>
          <p:nvPicPr>
            <p:cNvPr id="138" name="object 138"/>
            <p:cNvPicPr/>
            <p:nvPr/>
          </p:nvPicPr>
          <p:blipFill>
            <a:blip r:embed="rId32"/>
            <a:stretch>
              <a:fillRect/>
            </a:stretch>
          </p:blipFill>
          <p:spPr>
            <a:xfrm>
              <a:off x="349102" y="2607670"/>
              <a:ext cx="196489" cy="196489"/>
            </a:xfrm>
            <a:prstGeom prst="rect">
              <a:avLst/>
            </a:prstGeom>
          </p:spPr>
        </p:pic>
        <p:pic>
          <p:nvPicPr>
            <p:cNvPr id="139" name="object 139"/>
            <p:cNvPicPr/>
            <p:nvPr/>
          </p:nvPicPr>
          <p:blipFill>
            <a:blip r:embed="rId29"/>
            <a:stretch>
              <a:fillRect/>
            </a:stretch>
          </p:blipFill>
          <p:spPr>
            <a:xfrm>
              <a:off x="341363" y="2599944"/>
              <a:ext cx="207327" cy="207263"/>
            </a:xfrm>
            <a:prstGeom prst="rect">
              <a:avLst/>
            </a:prstGeom>
          </p:spPr>
        </p:pic>
        <p:pic>
          <p:nvPicPr>
            <p:cNvPr id="140" name="object 140"/>
            <p:cNvPicPr/>
            <p:nvPr/>
          </p:nvPicPr>
          <p:blipFill>
            <a:blip r:embed="rId33"/>
            <a:stretch>
              <a:fillRect/>
            </a:stretch>
          </p:blipFill>
          <p:spPr>
            <a:xfrm>
              <a:off x="349102" y="2853034"/>
              <a:ext cx="196489" cy="196489"/>
            </a:xfrm>
            <a:prstGeom prst="rect">
              <a:avLst/>
            </a:prstGeom>
          </p:spPr>
        </p:pic>
        <p:pic>
          <p:nvPicPr>
            <p:cNvPr id="141" name="object 141"/>
            <p:cNvPicPr/>
            <p:nvPr/>
          </p:nvPicPr>
          <p:blipFill>
            <a:blip r:embed="rId34"/>
            <a:stretch>
              <a:fillRect/>
            </a:stretch>
          </p:blipFill>
          <p:spPr>
            <a:xfrm>
              <a:off x="341363" y="2845308"/>
              <a:ext cx="207327" cy="214883"/>
            </a:xfrm>
            <a:prstGeom prst="rect">
              <a:avLst/>
            </a:prstGeom>
          </p:spPr>
        </p:pic>
      </p:grpSp>
      <p:grpSp>
        <p:nvGrpSpPr>
          <p:cNvPr id="142" name="object 142"/>
          <p:cNvGrpSpPr/>
          <p:nvPr/>
        </p:nvGrpSpPr>
        <p:grpSpPr>
          <a:xfrm>
            <a:off x="2769489" y="1949959"/>
            <a:ext cx="155734" cy="339566"/>
            <a:chOff x="3692652" y="2599944"/>
            <a:chExt cx="207645" cy="452755"/>
          </a:xfrm>
        </p:grpSpPr>
        <p:pic>
          <p:nvPicPr>
            <p:cNvPr id="143" name="object 143"/>
            <p:cNvPicPr/>
            <p:nvPr/>
          </p:nvPicPr>
          <p:blipFill>
            <a:blip r:embed="rId35"/>
            <a:stretch>
              <a:fillRect/>
            </a:stretch>
          </p:blipFill>
          <p:spPr>
            <a:xfrm>
              <a:off x="3700378" y="2607670"/>
              <a:ext cx="196489" cy="196489"/>
            </a:xfrm>
            <a:prstGeom prst="rect">
              <a:avLst/>
            </a:prstGeom>
          </p:spPr>
        </p:pic>
        <p:pic>
          <p:nvPicPr>
            <p:cNvPr id="144" name="object 144"/>
            <p:cNvPicPr/>
            <p:nvPr/>
          </p:nvPicPr>
          <p:blipFill>
            <a:blip r:embed="rId36"/>
            <a:stretch>
              <a:fillRect/>
            </a:stretch>
          </p:blipFill>
          <p:spPr>
            <a:xfrm>
              <a:off x="3692652" y="2599944"/>
              <a:ext cx="207263" cy="207263"/>
            </a:xfrm>
            <a:prstGeom prst="rect">
              <a:avLst/>
            </a:prstGeom>
          </p:spPr>
        </p:pic>
        <p:pic>
          <p:nvPicPr>
            <p:cNvPr id="145" name="object 145"/>
            <p:cNvPicPr/>
            <p:nvPr/>
          </p:nvPicPr>
          <p:blipFill>
            <a:blip r:embed="rId37"/>
            <a:stretch>
              <a:fillRect/>
            </a:stretch>
          </p:blipFill>
          <p:spPr>
            <a:xfrm>
              <a:off x="3700378" y="2853034"/>
              <a:ext cx="196489" cy="196489"/>
            </a:xfrm>
            <a:prstGeom prst="rect">
              <a:avLst/>
            </a:prstGeom>
          </p:spPr>
        </p:pic>
        <p:pic>
          <p:nvPicPr>
            <p:cNvPr id="146" name="object 146"/>
            <p:cNvPicPr/>
            <p:nvPr/>
          </p:nvPicPr>
          <p:blipFill>
            <a:blip r:embed="rId27"/>
            <a:stretch>
              <a:fillRect/>
            </a:stretch>
          </p:blipFill>
          <p:spPr>
            <a:xfrm>
              <a:off x="3692652" y="2845308"/>
              <a:ext cx="207263" cy="207263"/>
            </a:xfrm>
            <a:prstGeom prst="rect">
              <a:avLst/>
            </a:prstGeom>
          </p:spPr>
        </p:pic>
      </p:grpSp>
      <p:pic>
        <p:nvPicPr>
          <p:cNvPr id="147" name="object 147"/>
          <p:cNvPicPr/>
          <p:nvPr/>
        </p:nvPicPr>
        <p:blipFill>
          <a:blip r:embed="rId38"/>
          <a:stretch>
            <a:fillRect/>
          </a:stretch>
        </p:blipFill>
        <p:spPr>
          <a:xfrm>
            <a:off x="7005923" y="118204"/>
            <a:ext cx="1938719" cy="935165"/>
          </a:xfrm>
          <a:prstGeom prst="rect">
            <a:avLst/>
          </a:prstGeom>
        </p:spPr>
      </p:pic>
      <p:sp>
        <p:nvSpPr>
          <p:cNvPr id="148" name="object 148"/>
          <p:cNvSpPr txBox="1"/>
          <p:nvPr/>
        </p:nvSpPr>
        <p:spPr>
          <a:xfrm>
            <a:off x="2977515" y="2324862"/>
            <a:ext cx="752475" cy="113493"/>
          </a:xfrm>
          <a:prstGeom prst="rect">
            <a:avLst/>
          </a:prstGeom>
        </p:spPr>
        <p:txBody>
          <a:bodyPr vert="horz" wrap="square" lIns="0" tIns="9525" rIns="0" bIns="0" rtlCol="0">
            <a:spAutoFit/>
          </a:bodyPr>
          <a:lstStyle/>
          <a:p>
            <a:pPr marL="9525" rtl="0">
              <a:spcBef>
                <a:spcPts val="75"/>
              </a:spcBef>
            </a:pPr>
            <a:r>
              <a:rPr lang="es-419" sz="675" dirty="0">
                <a:solidFill>
                  <a:schemeClr val="bg1"/>
                </a:solidFill>
                <a:latin typeface="CiscoSansTT ExtraLight" panose="020B0303020201020303" pitchFamily="34" charset="0"/>
                <a:cs typeface="CiscoSansTT ExtraLight" panose="020B0303020201020303" pitchFamily="34" charset="0"/>
              </a:rPr>
              <a:t>+179</a:t>
            </a:r>
            <a:r>
              <a:rPr lang="es-419" sz="675" spc="-41" dirty="0">
                <a:solidFill>
                  <a:schemeClr val="bg1"/>
                </a:solidFill>
                <a:latin typeface="CiscoSansTT ExtraLight" panose="020B0303020201020303" pitchFamily="34" charset="0"/>
                <a:cs typeface="CiscoSansTT ExtraLight" panose="020B0303020201020303" pitchFamily="34" charset="0"/>
              </a:rPr>
              <a:t> </a:t>
            </a:r>
            <a:r>
              <a:rPr lang="es-419" sz="675" spc="-8" dirty="0" err="1">
                <a:solidFill>
                  <a:schemeClr val="bg1"/>
                </a:solidFill>
                <a:latin typeface="CiscoSansTT ExtraLight" panose="020B0303020201020303" pitchFamily="34" charset="0"/>
                <a:cs typeface="CiscoSansTT ExtraLight" panose="020B0303020201020303" pitchFamily="34" charset="0"/>
              </a:rPr>
              <a:t>países</a:t>
            </a:r>
            <a:r>
              <a:rPr lang="es-419" sz="675" dirty="0" err="1">
                <a:solidFill>
                  <a:schemeClr val="bg1"/>
                </a:solidFill>
                <a:latin typeface="CiscoSansTT ExtraLight" panose="020B0303020201020303" pitchFamily="34" charset="0"/>
                <a:cs typeface="CiscoSansTT ExtraLight" panose="020B0303020201020303" pitchFamily="34" charset="0"/>
              </a:rPr>
              <a:t>más</a:t>
            </a:r>
            <a:endParaRPr lang="es-419" sz="675" dirty="0">
              <a:solidFill>
                <a:schemeClr val="bg1"/>
              </a:solidFill>
              <a:latin typeface="CiscoSansTT ExtraLight" panose="020B0303020201020303" pitchFamily="34" charset="0"/>
              <a:cs typeface="CiscoSansTT ExtraLight" panose="020B0303020201020303" pitchFamily="34" charset="0"/>
            </a:endParaRPr>
          </a:p>
        </p:txBody>
      </p:sp>
      <p:pic>
        <p:nvPicPr>
          <p:cNvPr id="149" name="object 149"/>
          <p:cNvPicPr/>
          <p:nvPr/>
        </p:nvPicPr>
        <p:blipFill>
          <a:blip r:embed="rId39"/>
          <a:stretch>
            <a:fillRect/>
          </a:stretch>
        </p:blipFill>
        <p:spPr>
          <a:xfrm>
            <a:off x="1505903" y="1744789"/>
            <a:ext cx="150876" cy="151447"/>
          </a:xfrm>
          <a:prstGeom prst="rect">
            <a:avLst/>
          </a:prstGeom>
        </p:spPr>
      </p:pic>
      <p:sp>
        <p:nvSpPr>
          <p:cNvPr id="150" name="object 150"/>
          <p:cNvSpPr txBox="1"/>
          <p:nvPr/>
        </p:nvSpPr>
        <p:spPr>
          <a:xfrm>
            <a:off x="254889" y="3091108"/>
            <a:ext cx="1812671" cy="1497814"/>
          </a:xfrm>
          <a:prstGeom prst="rect">
            <a:avLst/>
          </a:prstGeom>
        </p:spPr>
        <p:txBody>
          <a:bodyPr vert="horz" wrap="square" lIns="0" tIns="65246" rIns="0" bIns="0" rtlCol="0" anchor="t">
            <a:spAutoFit/>
          </a:bodyPr>
          <a:lstStyle/>
          <a:p>
            <a:pPr marL="9525" rtl="0">
              <a:spcBef>
                <a:spcPts val="514"/>
              </a:spcBef>
            </a:pPr>
            <a:r>
              <a:rPr lang="es-419" sz="700" dirty="0">
                <a:solidFill>
                  <a:schemeClr val="bg1"/>
                </a:solidFill>
                <a:latin typeface="CiscoSansTT ExtraLight" panose="020B0303020201020303" pitchFamily="34" charset="0"/>
                <a:cs typeface="CiscoSansTT ExtraLight" panose="020B0303020201020303" pitchFamily="34" charset="0"/>
              </a:rPr>
              <a:t> Ejemplos de Asociaciones de Gobierno</a:t>
            </a:r>
          </a:p>
          <a:p>
            <a:pPr marL="96679" marR="68104" indent="-87154" rtl="0">
              <a:lnSpc>
                <a:spcPct val="110000"/>
              </a:lnSpc>
              <a:spcBef>
                <a:spcPts val="310"/>
              </a:spcBef>
              <a:buFont typeface="Arial"/>
              <a:buChar char="•"/>
              <a:tabLst>
                <a:tab pos="96679" algn="l"/>
              </a:tabLst>
            </a:pPr>
            <a:r>
              <a:rPr lang="es-419" sz="600" dirty="0">
                <a:solidFill>
                  <a:schemeClr val="bg1"/>
                </a:solidFill>
                <a:latin typeface="CiscoSansTT ExtraLight" panose="020B0303020201020303" pitchFamily="34" charset="0"/>
                <a:cs typeface="CiscoSansTT ExtraLight" panose="020B0303020201020303" pitchFamily="34" charset="0"/>
              </a:rPr>
              <a:t>Compromiso dela Casa Blanca con la </a:t>
            </a:r>
            <a:r>
              <a:rPr lang="es-419" sz="600" dirty="0" err="1">
                <a:solidFill>
                  <a:schemeClr val="bg1"/>
                </a:solidFill>
                <a:latin typeface="CiscoSansTT ExtraLight" panose="020B0303020201020303" pitchFamily="34" charset="0"/>
                <a:cs typeface="CiscoSansTT ExtraLight" panose="020B0303020201020303" pitchFamily="34" charset="0"/>
              </a:rPr>
              <a:t>cibereducación</a:t>
            </a:r>
            <a:r>
              <a:rPr lang="es-419" sz="600" dirty="0">
                <a:solidFill>
                  <a:schemeClr val="bg1"/>
                </a:solidFill>
                <a:latin typeface="CiscoSansTT ExtraLight" panose="020B0303020201020303" pitchFamily="34" charset="0"/>
                <a:cs typeface="CiscoSansTT ExtraLight" panose="020B0303020201020303" pitchFamily="34" charset="0"/>
              </a:rPr>
              <a:t> y la fuerza laboral </a:t>
            </a:r>
          </a:p>
          <a:p>
            <a:pPr marL="96679" marR="102870" indent="-87629" rtl="0">
              <a:lnSpc>
                <a:spcPct val="110000"/>
              </a:lnSpc>
              <a:spcBef>
                <a:spcPts val="300"/>
              </a:spcBef>
              <a:buFont typeface="Arial"/>
              <a:buChar char="•"/>
              <a:tabLst>
                <a:tab pos="96679" algn="l"/>
              </a:tabLst>
            </a:pPr>
            <a:r>
              <a:rPr lang="es-419" sz="600" dirty="0">
                <a:solidFill>
                  <a:schemeClr val="bg1"/>
                </a:solidFill>
                <a:latin typeface="CiscoSansTT ExtraLight" panose="020B0303020201020303" pitchFamily="34" charset="0"/>
                <a:cs typeface="CiscoSansTT ExtraLight" panose="020B0303020201020303" pitchFamily="34" charset="0"/>
              </a:rPr>
              <a:t>Ministerios de Educación en Argentina, Chile, China, Colombia, Costa Rica, Ecuador, Egipto, Alemania, Italia, Israel, México, Marruecos, Nigeria, Perú, España, Turquía y EAU</a:t>
            </a:r>
          </a:p>
          <a:p>
            <a:pPr marL="96679" marR="3810" indent="-87629" rtl="0">
              <a:lnSpc>
                <a:spcPct val="110000"/>
              </a:lnSpc>
              <a:spcBef>
                <a:spcPts val="300"/>
              </a:spcBef>
              <a:buFont typeface="Arial"/>
              <a:buChar char="•"/>
              <a:tabLst>
                <a:tab pos="96679" algn="l"/>
              </a:tabLst>
            </a:pPr>
            <a:r>
              <a:rPr lang="es-419" sz="600" dirty="0">
                <a:solidFill>
                  <a:schemeClr val="bg1"/>
                </a:solidFill>
                <a:latin typeface="CiscoSansTT ExtraLight" panose="020B0303020201020303" pitchFamily="34" charset="0"/>
                <a:cs typeface="CiscoSansTT ExtraLight" panose="020B0303020201020303" pitchFamily="34" charset="0"/>
              </a:rPr>
              <a:t>Asociaciones adicionales con </a:t>
            </a:r>
            <a:r>
              <a:rPr lang="es-419" sz="600">
                <a:solidFill>
                  <a:schemeClr val="bg1"/>
                </a:solidFill>
                <a:latin typeface="CiscoSansTT ExtraLight" panose="020B0303020201020303" pitchFamily="34" charset="0"/>
                <a:cs typeface="CiscoSansTT ExtraLight" panose="020B0303020201020303" pitchFamily="34" charset="0"/>
              </a:rPr>
              <a:t>ministerios </a:t>
            </a:r>
            <a:br>
              <a:rPr lang="es-419" sz="600">
                <a:solidFill>
                  <a:schemeClr val="bg1"/>
                </a:solidFill>
                <a:latin typeface="CiscoSansTT ExtraLight" panose="020B0303020201020303" pitchFamily="34" charset="0"/>
                <a:cs typeface="CiscoSansTT ExtraLight" panose="020B0303020201020303" pitchFamily="34" charset="0"/>
              </a:rPr>
            </a:br>
            <a:r>
              <a:rPr lang="es-419" sz="600">
                <a:solidFill>
                  <a:schemeClr val="bg1"/>
                </a:solidFill>
                <a:latin typeface="CiscoSansTT ExtraLight" panose="020B0303020201020303" pitchFamily="34" charset="0"/>
                <a:cs typeface="CiscoSansTT ExtraLight" panose="020B0303020201020303" pitchFamily="34" charset="0"/>
              </a:rPr>
              <a:t>de </a:t>
            </a:r>
            <a:r>
              <a:rPr lang="es-419" sz="600" dirty="0">
                <a:solidFill>
                  <a:schemeClr val="bg1"/>
                </a:solidFill>
                <a:latin typeface="CiscoSansTT ExtraLight" panose="020B0303020201020303" pitchFamily="34" charset="0"/>
                <a:cs typeface="CiscoSansTT ExtraLight" panose="020B0303020201020303" pitchFamily="34" charset="0"/>
              </a:rPr>
              <a:t>todo el mundo: Tecnología de la Información </a:t>
            </a:r>
            <a:br>
              <a:rPr lang="es-419" sz="600" dirty="0">
                <a:solidFill>
                  <a:schemeClr val="bg1"/>
                </a:solidFill>
                <a:latin typeface="CiscoSansTT ExtraLight" panose="020B0303020201020303" pitchFamily="34" charset="0"/>
                <a:cs typeface="CiscoSansTT ExtraLight" panose="020B0303020201020303" pitchFamily="34" charset="0"/>
              </a:rPr>
            </a:br>
            <a:r>
              <a:rPr lang="es-419" sz="600" dirty="0">
                <a:solidFill>
                  <a:schemeClr val="bg1"/>
                </a:solidFill>
                <a:latin typeface="CiscoSansTT ExtraLight" panose="020B0303020201020303" pitchFamily="34" charset="0"/>
                <a:cs typeface="CiscoSansTT ExtraLight" panose="020B0303020201020303" pitchFamily="34" charset="0"/>
              </a:rPr>
              <a:t>y la Comunicación (TIC), Defensa, Innovación Digital y Asuntos de Interior, Economía, Justicia, Industria, Trabajo, Desarrollo de Habilidades </a:t>
            </a:r>
            <a:br>
              <a:rPr lang="es-419" sz="600" dirty="0">
                <a:solidFill>
                  <a:schemeClr val="bg1"/>
                </a:solidFill>
                <a:latin typeface="CiscoSansTT ExtraLight" panose="020B0303020201020303" pitchFamily="34" charset="0"/>
                <a:cs typeface="CiscoSansTT ExtraLight" panose="020B0303020201020303" pitchFamily="34" charset="0"/>
              </a:rPr>
            </a:br>
            <a:r>
              <a:rPr lang="es-419" sz="600" dirty="0">
                <a:solidFill>
                  <a:schemeClr val="bg1"/>
                </a:solidFill>
                <a:latin typeface="CiscoSansTT ExtraLight" panose="020B0303020201020303" pitchFamily="34" charset="0"/>
                <a:cs typeface="CiscoSansTT ExtraLight" panose="020B0303020201020303" pitchFamily="34" charset="0"/>
              </a:rPr>
              <a:t>y Emprendimiento</a:t>
            </a:r>
          </a:p>
        </p:txBody>
      </p:sp>
      <p:sp>
        <p:nvSpPr>
          <p:cNvPr id="151" name="object 151"/>
          <p:cNvSpPr txBox="1"/>
          <p:nvPr/>
        </p:nvSpPr>
        <p:spPr>
          <a:xfrm>
            <a:off x="2117409" y="2737820"/>
            <a:ext cx="1664016" cy="1849224"/>
          </a:xfrm>
          <a:prstGeom prst="rect">
            <a:avLst/>
          </a:prstGeom>
        </p:spPr>
        <p:txBody>
          <a:bodyPr vert="horz" wrap="square" lIns="0" tIns="64770" rIns="0" bIns="0" rtlCol="0" anchor="t">
            <a:spAutoFit/>
          </a:bodyPr>
          <a:lstStyle/>
          <a:p>
            <a:pPr marL="9525" rtl="0">
              <a:spcBef>
                <a:spcPts val="510"/>
              </a:spcBef>
            </a:pPr>
            <a:r>
              <a:rPr lang="es-419" sz="700" dirty="0">
                <a:solidFill>
                  <a:schemeClr val="bg1"/>
                </a:solidFill>
                <a:latin typeface="CiscoSansTT ExtraLight" panose="020B0303020201020303" pitchFamily="34" charset="0"/>
                <a:cs typeface="CiscoSansTT ExtraLight" panose="020B0303020201020303" pitchFamily="34" charset="0"/>
              </a:rPr>
              <a:t>Asociaciones globales</a:t>
            </a:r>
          </a:p>
          <a:p>
            <a:pPr marL="96679" indent="-87154" rtl="0">
              <a:spcBef>
                <a:spcPts val="390"/>
              </a:spcBef>
              <a:buFont typeface="Arial"/>
              <a:buChar char="•"/>
              <a:tabLst>
                <a:tab pos="96679" algn="l"/>
              </a:tabLst>
            </a:pPr>
            <a:r>
              <a:rPr lang="es-419" sz="600" dirty="0">
                <a:solidFill>
                  <a:schemeClr val="bg1"/>
                </a:solidFill>
                <a:latin typeface="CiscoSansTT ExtraLight" panose="020B0303020201020303" pitchFamily="34" charset="0"/>
                <a:cs typeface="CiscoSansTT ExtraLight" panose="020B0303020201020303" pitchFamily="34" charset="0"/>
              </a:rPr>
              <a:t>Unión Internacional de Telecomunicaciones</a:t>
            </a:r>
          </a:p>
          <a:p>
            <a:pPr marL="96679" rtl="0">
              <a:spcBef>
                <a:spcPts val="79"/>
              </a:spcBef>
            </a:pPr>
            <a:r>
              <a:rPr lang="es-419" sz="600" dirty="0">
                <a:solidFill>
                  <a:schemeClr val="bg1"/>
                </a:solidFill>
                <a:latin typeface="CiscoSansTT ExtraLight" panose="020B0303020201020303" pitchFamily="34" charset="0"/>
                <a:cs typeface="CiscoSansTT ExtraLight" panose="020B0303020201020303" pitchFamily="34" charset="0"/>
              </a:rPr>
              <a:t>(ONU-UIT)</a:t>
            </a:r>
          </a:p>
          <a:p>
            <a:pPr marL="96679" marR="3810" indent="-87154" rtl="0">
              <a:lnSpc>
                <a:spcPct val="110000"/>
              </a:lnSpc>
              <a:spcBef>
                <a:spcPts val="304"/>
              </a:spcBef>
              <a:buFont typeface="Arial"/>
              <a:buChar char="•"/>
              <a:tabLst>
                <a:tab pos="96679" algn="l"/>
              </a:tabLst>
            </a:pPr>
            <a:r>
              <a:rPr lang="es-419" sz="600" dirty="0">
                <a:solidFill>
                  <a:schemeClr val="bg1"/>
                </a:solidFill>
                <a:latin typeface="CiscoSansTT ExtraLight" panose="020B0303020201020303" pitchFamily="34" charset="0"/>
                <a:cs typeface="CiscoSansTT ExtraLight" panose="020B0303020201020303" pitchFamily="34" charset="0"/>
              </a:rPr>
              <a:t>Organización de las Naciones Unidas para la Educación, la Ciencia y la Cultura (UNESCO)</a:t>
            </a:r>
          </a:p>
          <a:p>
            <a:pPr marL="96679" indent="-87154" rtl="0">
              <a:spcBef>
                <a:spcPts val="382"/>
              </a:spcBef>
              <a:buFont typeface="Arial"/>
              <a:buChar char="•"/>
              <a:tabLst>
                <a:tab pos="96679" algn="l"/>
              </a:tabLst>
            </a:pPr>
            <a:r>
              <a:rPr lang="es-419" sz="600" dirty="0">
                <a:solidFill>
                  <a:schemeClr val="bg1"/>
                </a:solidFill>
                <a:latin typeface="CiscoSansTT ExtraLight" panose="020B0303020201020303" pitchFamily="34" charset="0"/>
                <a:cs typeface="CiscoSansTT ExtraLight" panose="020B0303020201020303" pitchFamily="34" charset="0"/>
              </a:rPr>
              <a:t>Unicef</a:t>
            </a:r>
          </a:p>
          <a:p>
            <a:pPr marL="96679" indent="-87154" rtl="0">
              <a:spcBef>
                <a:spcPts val="379"/>
              </a:spcBef>
              <a:buFont typeface="Arial"/>
              <a:buChar char="•"/>
              <a:tabLst>
                <a:tab pos="96679" algn="l"/>
              </a:tabLst>
            </a:pPr>
            <a:r>
              <a:rPr lang="es-419" sz="600" dirty="0">
                <a:solidFill>
                  <a:schemeClr val="bg1"/>
                </a:solidFill>
                <a:latin typeface="CiscoSansTT ExtraLight" panose="020B0303020201020303" pitchFamily="34" charset="0"/>
                <a:cs typeface="CiscoSansTT ExtraLight" panose="020B0303020201020303" pitchFamily="34" charset="0"/>
              </a:rPr>
              <a:t>Alianza Global para la Educación (GPE)</a:t>
            </a:r>
          </a:p>
          <a:p>
            <a:pPr marL="96679" indent="-87154" rtl="0">
              <a:spcBef>
                <a:spcPts val="382"/>
              </a:spcBef>
              <a:buFont typeface="Arial"/>
              <a:buChar char="•"/>
              <a:tabLst>
                <a:tab pos="96679" algn="l"/>
              </a:tabLst>
            </a:pPr>
            <a:r>
              <a:rPr lang="es-419" sz="600" dirty="0">
                <a:solidFill>
                  <a:schemeClr val="bg1"/>
                </a:solidFill>
                <a:latin typeface="CiscoSansTT ExtraLight" panose="020B0303020201020303" pitchFamily="34" charset="0"/>
                <a:cs typeface="CiscoSansTT ExtraLight" panose="020B0303020201020303" pitchFamily="34" charset="0"/>
              </a:rPr>
              <a:t>Norteamericana</a:t>
            </a:r>
          </a:p>
          <a:p>
            <a:pPr marL="96679" indent="-87154" rtl="0">
              <a:spcBef>
                <a:spcPts val="382"/>
              </a:spcBef>
              <a:buFont typeface="Arial"/>
              <a:buChar char="•"/>
              <a:tabLst>
                <a:tab pos="96679" algn="l"/>
              </a:tabLst>
            </a:pPr>
            <a:r>
              <a:rPr lang="es-419" sz="600" dirty="0">
                <a:solidFill>
                  <a:schemeClr val="bg1"/>
                </a:solidFill>
                <a:latin typeface="CiscoSansTT ExtraLight" panose="020B0303020201020303" pitchFamily="34" charset="0"/>
                <a:cs typeface="CiscoSansTT ExtraLight" panose="020B0303020201020303" pitchFamily="34" charset="0"/>
              </a:rPr>
              <a:t>Estados Unidos (EE.UU.) Departamento </a:t>
            </a:r>
            <a:br>
              <a:rPr lang="es-419" sz="600" dirty="0">
                <a:solidFill>
                  <a:schemeClr val="bg1"/>
                </a:solidFill>
                <a:latin typeface="CiscoSansTT ExtraLight" panose="020B0303020201020303" pitchFamily="34" charset="0"/>
                <a:cs typeface="CiscoSansTT ExtraLight" panose="020B0303020201020303" pitchFamily="34" charset="0"/>
              </a:rPr>
            </a:br>
            <a:r>
              <a:rPr lang="es-419" sz="600" dirty="0">
                <a:solidFill>
                  <a:schemeClr val="bg1"/>
                </a:solidFill>
                <a:latin typeface="CiscoSansTT ExtraLight" panose="020B0303020201020303" pitchFamily="34" charset="0"/>
                <a:cs typeface="CiscoSansTT ExtraLight" panose="020B0303020201020303" pitchFamily="34" charset="0"/>
              </a:rPr>
              <a:t>de Estado</a:t>
            </a:r>
          </a:p>
          <a:p>
            <a:pPr marL="96679" indent="-87154" rtl="0">
              <a:spcBef>
                <a:spcPts val="379"/>
              </a:spcBef>
              <a:buFont typeface="Arial"/>
              <a:buChar char="•"/>
              <a:tabLst>
                <a:tab pos="96679" algn="l"/>
              </a:tabLst>
            </a:pPr>
            <a:r>
              <a:rPr lang="es-419" sz="600" dirty="0">
                <a:solidFill>
                  <a:schemeClr val="bg1"/>
                </a:solidFill>
                <a:latin typeface="CiscoSansTT ExtraLight" panose="020B0303020201020303" pitchFamily="34" charset="0"/>
                <a:cs typeface="CiscoSansTT ExtraLight" panose="020B0303020201020303" pitchFamily="34" charset="0"/>
              </a:rPr>
              <a:t>Aldeas Infantiles SOS </a:t>
            </a:r>
          </a:p>
          <a:p>
            <a:pPr marL="96679" indent="-87154" rtl="0">
              <a:spcBef>
                <a:spcPts val="382"/>
              </a:spcBef>
              <a:buFont typeface="Arial"/>
              <a:buChar char="•"/>
              <a:tabLst>
                <a:tab pos="96679" algn="l"/>
              </a:tabLst>
            </a:pPr>
            <a:r>
              <a:rPr lang="es-419" sz="600" dirty="0" err="1">
                <a:solidFill>
                  <a:schemeClr val="bg1"/>
                </a:solidFill>
                <a:latin typeface="CiscoSansTT ExtraLight" panose="020B0303020201020303" pitchFamily="34" charset="0"/>
                <a:cs typeface="CiscoSansTT ExtraLight" panose="020B0303020201020303" pitchFamily="34" charset="0"/>
              </a:rPr>
              <a:t>Proyectosde</a:t>
            </a:r>
            <a:r>
              <a:rPr lang="es-419" sz="600" dirty="0">
                <a:solidFill>
                  <a:schemeClr val="bg1"/>
                </a:solidFill>
                <a:latin typeface="CiscoSansTT ExtraLight" panose="020B0303020201020303" pitchFamily="34" charset="0"/>
                <a:cs typeface="CiscoSansTT ExtraLight" panose="020B0303020201020303" pitchFamily="34" charset="0"/>
              </a:rPr>
              <a:t> niños africanos</a:t>
            </a:r>
          </a:p>
          <a:p>
            <a:pPr marL="96679" marR="56198" indent="-87154" rtl="0">
              <a:lnSpc>
                <a:spcPct val="110000"/>
              </a:lnSpc>
              <a:spcBef>
                <a:spcPts val="300"/>
              </a:spcBef>
              <a:buFont typeface="Arial"/>
              <a:buChar char="•"/>
              <a:tabLst>
                <a:tab pos="96679" algn="l"/>
              </a:tabLst>
            </a:pPr>
            <a:r>
              <a:rPr lang="es-419" sz="600" dirty="0">
                <a:solidFill>
                  <a:schemeClr val="bg1"/>
                </a:solidFill>
                <a:latin typeface="CiscoSansTT ExtraLight" panose="020B0303020201020303" pitchFamily="34" charset="0"/>
                <a:cs typeface="CiscoSansTT ExtraLight" panose="020B0303020201020303" pitchFamily="34" charset="0"/>
              </a:rPr>
              <a:t>Deutsche </a:t>
            </a:r>
            <a:r>
              <a:rPr lang="es-419" sz="600" dirty="0" err="1">
                <a:solidFill>
                  <a:schemeClr val="bg1"/>
                </a:solidFill>
                <a:latin typeface="CiscoSansTT ExtraLight" panose="020B0303020201020303" pitchFamily="34" charset="0"/>
                <a:cs typeface="CiscoSansTT ExtraLight" panose="020B0303020201020303" pitchFamily="34" charset="0"/>
              </a:rPr>
              <a:t>Gesellschaft</a:t>
            </a:r>
            <a:r>
              <a:rPr lang="es-419" sz="600" dirty="0">
                <a:solidFill>
                  <a:schemeClr val="bg1"/>
                </a:solidFill>
                <a:latin typeface="CiscoSansTT ExtraLight" panose="020B0303020201020303" pitchFamily="34" charset="0"/>
                <a:cs typeface="CiscoSansTT ExtraLight" panose="020B0303020201020303" pitchFamily="34" charset="0"/>
              </a:rPr>
              <a:t> </a:t>
            </a:r>
            <a:r>
              <a:rPr lang="es-419" sz="600" dirty="0" err="1">
                <a:solidFill>
                  <a:schemeClr val="bg1"/>
                </a:solidFill>
                <a:latin typeface="CiscoSansTT ExtraLight" panose="020B0303020201020303" pitchFamily="34" charset="0"/>
                <a:cs typeface="CiscoSansTT ExtraLight" panose="020B0303020201020303" pitchFamily="34" charset="0"/>
              </a:rPr>
              <a:t>für</a:t>
            </a:r>
            <a:r>
              <a:rPr lang="es-419" sz="600" dirty="0">
                <a:solidFill>
                  <a:schemeClr val="bg1"/>
                </a:solidFill>
                <a:latin typeface="CiscoSansTT ExtraLight" panose="020B0303020201020303" pitchFamily="34" charset="0"/>
                <a:cs typeface="CiscoSansTT ExtraLight" panose="020B0303020201020303" pitchFamily="34" charset="0"/>
              </a:rPr>
              <a:t> </a:t>
            </a:r>
            <a:r>
              <a:rPr lang="es-419" sz="600" dirty="0" err="1">
                <a:solidFill>
                  <a:schemeClr val="bg1"/>
                </a:solidFill>
                <a:latin typeface="CiscoSansTT ExtraLight" panose="020B0303020201020303" pitchFamily="34" charset="0"/>
                <a:cs typeface="CiscoSansTT ExtraLight" panose="020B0303020201020303" pitchFamily="34" charset="0"/>
              </a:rPr>
              <a:t>Internationale</a:t>
            </a:r>
            <a:r>
              <a:rPr lang="es-419" sz="600" dirty="0">
                <a:solidFill>
                  <a:schemeClr val="bg1"/>
                </a:solidFill>
                <a:latin typeface="CiscoSansTT ExtraLight" panose="020B0303020201020303" pitchFamily="34" charset="0"/>
                <a:cs typeface="CiscoSansTT ExtraLight" panose="020B0303020201020303" pitchFamily="34" charset="0"/>
              </a:rPr>
              <a:t> </a:t>
            </a:r>
            <a:r>
              <a:rPr lang="es-419" sz="600" dirty="0" err="1">
                <a:solidFill>
                  <a:schemeClr val="bg1"/>
                </a:solidFill>
                <a:latin typeface="CiscoSansTT ExtraLight" panose="020B0303020201020303" pitchFamily="34" charset="0"/>
                <a:cs typeface="CiscoSansTT ExtraLight" panose="020B0303020201020303" pitchFamily="34" charset="0"/>
              </a:rPr>
              <a:t>Zusammenarbeit</a:t>
            </a:r>
            <a:r>
              <a:rPr lang="es-419" sz="600" dirty="0">
                <a:solidFill>
                  <a:schemeClr val="bg1"/>
                </a:solidFill>
                <a:latin typeface="CiscoSansTT ExtraLight" panose="020B0303020201020303" pitchFamily="34" charset="0"/>
                <a:cs typeface="CiscoSansTT ExtraLight" panose="020B0303020201020303" pitchFamily="34" charset="0"/>
              </a:rPr>
              <a:t> (GIZ)</a:t>
            </a:r>
          </a:p>
        </p:txBody>
      </p:sp>
      <p:sp>
        <p:nvSpPr>
          <p:cNvPr id="152" name="object 152"/>
          <p:cNvSpPr txBox="1"/>
          <p:nvPr/>
        </p:nvSpPr>
        <p:spPr>
          <a:xfrm>
            <a:off x="254889" y="2813494"/>
            <a:ext cx="1635294" cy="202748"/>
          </a:xfrm>
          <a:prstGeom prst="rect">
            <a:avLst/>
          </a:prstGeom>
        </p:spPr>
        <p:txBody>
          <a:bodyPr vert="horz" wrap="square" lIns="0" tIns="9525" rIns="0" bIns="0" rtlCol="0" anchor="t">
            <a:spAutoFit/>
          </a:bodyPr>
          <a:lstStyle/>
          <a:p>
            <a:pPr marL="96679" marR="3810" indent="-87154" rtl="0">
              <a:lnSpc>
                <a:spcPct val="110000"/>
              </a:lnSpc>
              <a:spcBef>
                <a:spcPts val="75"/>
              </a:spcBef>
              <a:buFont typeface="Arial"/>
              <a:buChar char="•"/>
              <a:tabLst>
                <a:tab pos="96679" algn="l"/>
              </a:tabLst>
            </a:pPr>
            <a:r>
              <a:rPr lang="es-419" sz="600" dirty="0">
                <a:solidFill>
                  <a:schemeClr val="bg1"/>
                </a:solidFill>
                <a:latin typeface="CiscoSansTT ExtraLight" panose="020B0303020201020303" pitchFamily="34" charset="0"/>
                <a:cs typeface="CiscoSansTT ExtraLight" panose="020B0303020201020303" pitchFamily="34" charset="0"/>
              </a:rPr>
              <a:t>749</a:t>
            </a:r>
            <a:r>
              <a:rPr lang="es-419" sz="600" spc="-30" dirty="0">
                <a:solidFill>
                  <a:schemeClr val="bg1"/>
                </a:solidFill>
                <a:latin typeface="CiscoSansTT ExtraLight" panose="020B0303020201020303" pitchFamily="34" charset="0"/>
                <a:cs typeface="CiscoSansTT ExtraLight" panose="020B0303020201020303" pitchFamily="34" charset="0"/>
              </a:rPr>
              <a:t> </a:t>
            </a:r>
            <a:r>
              <a:rPr lang="es-419" sz="600" dirty="0">
                <a:solidFill>
                  <a:schemeClr val="bg1"/>
                </a:solidFill>
                <a:latin typeface="CiscoSansTT ExtraLight" panose="020B0303020201020303" pitchFamily="34" charset="0"/>
                <a:cs typeface="CiscoSansTT ExtraLight" panose="020B0303020201020303" pitchFamily="34" charset="0"/>
              </a:rPr>
              <a:t>Centros</a:t>
            </a:r>
            <a:r>
              <a:rPr lang="es-419" sz="600" spc="-23" dirty="0">
                <a:solidFill>
                  <a:schemeClr val="bg1"/>
                </a:solidFill>
                <a:latin typeface="CiscoSansTT ExtraLight" panose="020B0303020201020303" pitchFamily="34" charset="0"/>
                <a:cs typeface="CiscoSansTT ExtraLight" panose="020B0303020201020303" pitchFamily="34" charset="0"/>
              </a:rPr>
              <a:t> </a:t>
            </a:r>
            <a:r>
              <a:rPr lang="es-419" sz="600" dirty="0">
                <a:solidFill>
                  <a:schemeClr val="bg1"/>
                </a:solidFill>
                <a:latin typeface="CiscoSansTT ExtraLight" panose="020B0303020201020303" pitchFamily="34" charset="0"/>
                <a:cs typeface="CiscoSansTT ExtraLight" panose="020B0303020201020303" pitchFamily="34" charset="0"/>
              </a:rPr>
              <a:t>de Soporte</a:t>
            </a:r>
            <a:r>
              <a:rPr lang="es-419" sz="600" spc="-15" dirty="0">
                <a:solidFill>
                  <a:schemeClr val="bg1"/>
                </a:solidFill>
                <a:latin typeface="CiscoSansTT ExtraLight" panose="020B0303020201020303" pitchFamily="34" charset="0"/>
                <a:cs typeface="CiscoSansTT ExtraLight" panose="020B0303020201020303" pitchFamily="34" charset="0"/>
              </a:rPr>
              <a:t> </a:t>
            </a:r>
            <a:r>
              <a:rPr lang="es-419" sz="600" dirty="0">
                <a:solidFill>
                  <a:schemeClr val="bg1"/>
                </a:solidFill>
                <a:latin typeface="CiscoSansTT ExtraLight" panose="020B0303020201020303" pitchFamily="34" charset="0"/>
                <a:cs typeface="CiscoSansTT ExtraLight" panose="020B0303020201020303" pitchFamily="34" charset="0"/>
              </a:rPr>
              <a:t>de Academias</a:t>
            </a:r>
            <a:r>
              <a:rPr lang="es-419" sz="600" spc="-23" dirty="0">
                <a:solidFill>
                  <a:schemeClr val="bg1"/>
                </a:solidFill>
                <a:latin typeface="CiscoSansTT ExtraLight" panose="020B0303020201020303" pitchFamily="34" charset="0"/>
                <a:cs typeface="CiscoSansTT ExtraLight" panose="020B0303020201020303" pitchFamily="34" charset="0"/>
              </a:rPr>
              <a:t> </a:t>
            </a:r>
            <a:r>
              <a:rPr lang="es-419" sz="600" spc="-19" dirty="0">
                <a:solidFill>
                  <a:schemeClr val="bg1"/>
                </a:solidFill>
                <a:latin typeface="CiscoSansTT ExtraLight" panose="020B0303020201020303" pitchFamily="34" charset="0"/>
                <a:cs typeface="CiscoSansTT ExtraLight" panose="020B0303020201020303" pitchFamily="34" charset="0"/>
              </a:rPr>
              <a:t>y de </a:t>
            </a:r>
            <a:r>
              <a:rPr lang="es-419" sz="600" dirty="0">
                <a:solidFill>
                  <a:schemeClr val="bg1"/>
                </a:solidFill>
                <a:latin typeface="CiscoSansTT ExtraLight" panose="020B0303020201020303" pitchFamily="34" charset="0"/>
                <a:cs typeface="CiscoSansTT ExtraLight" panose="020B0303020201020303" pitchFamily="34" charset="0"/>
              </a:rPr>
              <a:t>Centros</a:t>
            </a:r>
            <a:r>
              <a:rPr lang="es-419" sz="600" spc="-26" dirty="0">
                <a:solidFill>
                  <a:schemeClr val="bg1"/>
                </a:solidFill>
                <a:latin typeface="CiscoSansTT ExtraLight" panose="020B0303020201020303" pitchFamily="34" charset="0"/>
                <a:cs typeface="CiscoSansTT ExtraLight" panose="020B0303020201020303" pitchFamily="34" charset="0"/>
              </a:rPr>
              <a:t> </a:t>
            </a:r>
            <a:r>
              <a:rPr lang="es-419" sz="600" dirty="0">
                <a:solidFill>
                  <a:schemeClr val="bg1"/>
                </a:solidFill>
                <a:latin typeface="CiscoSansTT ExtraLight" panose="020B0303020201020303" pitchFamily="34" charset="0"/>
                <a:cs typeface="CiscoSansTT ExtraLight" panose="020B0303020201020303" pitchFamily="34" charset="0"/>
              </a:rPr>
              <a:t>de Capacitación</a:t>
            </a:r>
            <a:r>
              <a:rPr lang="es-419" sz="600" spc="-8" dirty="0">
                <a:solidFill>
                  <a:schemeClr val="bg1"/>
                </a:solidFill>
                <a:latin typeface="CiscoSansTT ExtraLight" panose="020B0303020201020303" pitchFamily="34" charset="0"/>
                <a:cs typeface="CiscoSansTT ExtraLight" panose="020B0303020201020303" pitchFamily="34" charset="0"/>
              </a:rPr>
              <a:t> para Instructores</a:t>
            </a:r>
          </a:p>
        </p:txBody>
      </p:sp>
      <p:pic>
        <p:nvPicPr>
          <p:cNvPr id="154" name="Picture 153">
            <a:extLst>
              <a:ext uri="{FF2B5EF4-FFF2-40B4-BE49-F238E27FC236}">
                <a16:creationId xmlns:a16="http://schemas.microsoft.com/office/drawing/2014/main" id="{B6451F7E-A7A6-BE64-2C67-79E142DFF553}"/>
              </a:ext>
            </a:extLst>
          </p:cNvPr>
          <p:cNvPicPr>
            <a:picLocks noChangeAspect="1"/>
          </p:cNvPicPr>
          <p:nvPr/>
        </p:nvPicPr>
        <p:blipFill>
          <a:blip r:embed="rId40"/>
          <a:stretch>
            <a:fillRect/>
          </a:stretch>
        </p:blipFill>
        <p:spPr>
          <a:xfrm>
            <a:off x="226688" y="118941"/>
            <a:ext cx="1571625" cy="37861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437766" y="341313"/>
            <a:ext cx="7308773" cy="731837"/>
          </a:xfrm>
        </p:spPr>
        <p:txBody>
          <a:bodyPr/>
          <a:lstStyle/>
          <a:p>
            <a:pPr rtl="0"/>
            <a:r>
              <a:rPr lang="es-419" dirty="0"/>
              <a:t>Las asociaciones público-privadas hacen que esto funcione</a:t>
            </a:r>
          </a:p>
        </p:txBody>
      </p:sp>
      <p:sp>
        <p:nvSpPr>
          <p:cNvPr id="18" name="Rectangle 17"/>
          <p:cNvSpPr/>
          <p:nvPr/>
        </p:nvSpPr>
        <p:spPr>
          <a:xfrm>
            <a:off x="0" y="2951018"/>
            <a:ext cx="9144000" cy="2192481"/>
          </a:xfrm>
          <a:prstGeom prst="rect">
            <a:avLst/>
          </a:prstGeom>
          <a:solidFill>
            <a:schemeClr val="bg1">
              <a:lumMod val="90000"/>
              <a:lumOff val="10000"/>
              <a:alpha val="4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14" name="Title 1"/>
          <p:cNvSpPr txBox="1"/>
          <p:nvPr/>
        </p:nvSpPr>
        <p:spPr>
          <a:xfrm>
            <a:off x="399256" y="3854917"/>
            <a:ext cx="8345488" cy="528227"/>
          </a:xfrm>
          <a:prstGeom prst="rect">
            <a:avLst/>
          </a:prstGeom>
        </p:spPr>
        <p:txBody>
          <a:bodyPr vert="horz" lIns="82307" tIns="45727" rIns="82307" bIns="45727" rtlCol="0" anchor="ctr" anchorCtr="0">
            <a:noAutofit/>
          </a:bodyPr>
          <a:lstStyle>
            <a:lvl1pPr algn="l" defTabSz="914400" rtl="0" eaLnBrk="1" latinLnBrk="0" hangingPunct="1">
              <a:lnSpc>
                <a:spcPct val="80000"/>
              </a:lnSpc>
              <a:spcBef>
                <a:spcPct val="0"/>
              </a:spcBef>
              <a:buNone/>
              <a:defRPr kumimoji="0" lang="en-US" sz="3600" b="0" i="0" u="none" strike="noStrike" kern="1200" cap="none" spc="0" normalizeH="0" baseline="0">
                <a:ln>
                  <a:noFill/>
                </a:ln>
                <a:gradFill flip="none" rotWithShape="1">
                  <a:gsLst>
                    <a:gs pos="16000">
                      <a:schemeClr val="tx2"/>
                    </a:gs>
                    <a:gs pos="100000">
                      <a:srgbClr val="28A7DF"/>
                    </a:gs>
                  </a:gsLst>
                  <a:lin ang="1800000" scaled="0"/>
                </a:gradFill>
                <a:effectLst/>
                <a:uLnTx/>
                <a:uFillTx/>
                <a:latin typeface="+mj-lt"/>
                <a:ea typeface="+mj-ea"/>
                <a:cs typeface="Arial" pitchFamily="34" charset="0"/>
              </a:defRPr>
            </a:lvl1pPr>
          </a:lstStyle>
          <a:p>
            <a:pPr marL="0" marR="0" lvl="0" indent="0" algn="ctr" defTabSz="1219170" rtl="0" eaLnBrk="1" fontAlgn="auto" latinLnBrk="0" hangingPunct="1">
              <a:lnSpc>
                <a:spcPct val="110000"/>
              </a:lnSpc>
              <a:spcBef>
                <a:spcPct val="0"/>
              </a:spcBef>
              <a:spcAft>
                <a:spcPct val="0"/>
              </a:spcAft>
              <a:buClrTx/>
              <a:buSzTx/>
              <a:buFontTx/>
              <a:buNone/>
              <a:defRPr/>
            </a:pPr>
            <a:r>
              <a:rPr kumimoji="0" lang="es-419" sz="1800" u="none" strike="noStrike" kern="0" cap="none" spc="0" normalizeH="0" baseline="0">
                <a:ln>
                  <a:noFill/>
                </a:ln>
                <a:solidFill>
                  <a:srgbClr val="FFFFFF"/>
                </a:solidFill>
                <a:effectLst/>
                <a:uLnTx/>
                <a:uFillTx/>
                <a:latin typeface="CiscoSansTT ExtraLight"/>
                <a:ea typeface="ＭＳ Ｐゴシック" pitchFamily="34" charset="-128"/>
                <a:cs typeface="CiscoSansTT ExtraLight" panose="020B0303020201020303" pitchFamily="34" charset="0"/>
              </a:rPr>
              <a:t>Juntos podemos garantizar el éxito de los estudiantes</a:t>
            </a:r>
          </a:p>
        </p:txBody>
      </p:sp>
      <p:sp>
        <p:nvSpPr>
          <p:cNvPr id="23" name="TextBox 22"/>
          <p:cNvSpPr txBox="1"/>
          <p:nvPr/>
        </p:nvSpPr>
        <p:spPr>
          <a:xfrm>
            <a:off x="533400" y="1960199"/>
            <a:ext cx="1838122" cy="1487852"/>
          </a:xfrm>
          <a:prstGeom prst="roundRect">
            <a:avLst>
              <a:gd name="adj" fmla="val 8328"/>
            </a:avLst>
          </a:prstGeom>
          <a:solidFill>
            <a:schemeClr val="bg1"/>
          </a:solidFill>
          <a:ln w="3175">
            <a:solidFill>
              <a:schemeClr val="tx2"/>
            </a:solidFill>
          </a:ln>
        </p:spPr>
        <p:txBody>
          <a:bodyPr wrap="square" lIns="0" tIns="720000" rIns="0" bIns="0" rtlCol="0" anchor="t">
            <a:no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1400" b="0" i="0" u="none" strike="noStrike" kern="1200" cap="none" spc="0" normalizeH="0" baseline="0">
                <a:ln>
                  <a:noFill/>
                </a:ln>
                <a:solidFill>
                  <a:srgbClr val="FFFFFF"/>
                </a:solidFill>
                <a:effectLst/>
                <a:uLnTx/>
                <a:uFillTx/>
                <a:latin typeface="CiscoSansTT ExtraLight"/>
                <a:ea typeface="ＭＳ Ｐゴシック" charset="0"/>
              </a:rPr>
              <a:t>Gobierno</a:t>
            </a:r>
          </a:p>
        </p:txBody>
      </p:sp>
      <p:sp>
        <p:nvSpPr>
          <p:cNvPr id="31" name="TextBox 30"/>
          <p:cNvSpPr txBox="1"/>
          <p:nvPr/>
        </p:nvSpPr>
        <p:spPr>
          <a:xfrm>
            <a:off x="2624418" y="1960199"/>
            <a:ext cx="1838122" cy="1487852"/>
          </a:xfrm>
          <a:prstGeom prst="roundRect">
            <a:avLst>
              <a:gd name="adj" fmla="val 8328"/>
            </a:avLst>
          </a:prstGeom>
          <a:solidFill>
            <a:schemeClr val="bg1"/>
          </a:solidFill>
          <a:ln w="3175">
            <a:solidFill>
              <a:schemeClr val="accent2"/>
            </a:solidFill>
          </a:ln>
        </p:spPr>
        <p:txBody>
          <a:bodyPr wrap="square" lIns="0" tIns="720000" rIns="0" bIns="0" rtlCol="0" anchor="t">
            <a:no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1400" b="0" i="0" u="none" strike="noStrike" kern="1200" cap="none" spc="0" normalizeH="0" baseline="0">
                <a:ln>
                  <a:noFill/>
                </a:ln>
                <a:solidFill>
                  <a:srgbClr val="FFFFFF"/>
                </a:solidFill>
                <a:effectLst/>
                <a:uLnTx/>
                <a:uFillTx/>
                <a:latin typeface="CiscoSansTT ExtraLight"/>
                <a:ea typeface="ＭＳ Ｐゴシック" charset="0"/>
              </a:rPr>
              <a:t>Beneficios públicos</a:t>
            </a:r>
            <a:b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br>
            <a:r>
              <a:rPr kumimoji="0" lang="es-419" sz="1400" b="0" i="0" u="none" strike="noStrike" kern="1200" cap="none" spc="0" normalizeH="0" baseline="0">
                <a:ln>
                  <a:noFill/>
                </a:ln>
                <a:solidFill>
                  <a:srgbClr val="FFFFFF"/>
                </a:solidFill>
                <a:effectLst/>
                <a:uLnTx/>
                <a:uFillTx/>
                <a:latin typeface="CiscoSansTT ExtraLight"/>
                <a:ea typeface="ＭＳ Ｐゴシック" charset="0"/>
              </a:rPr>
              <a:t>(ONG)</a:t>
            </a:r>
          </a:p>
        </p:txBody>
      </p:sp>
      <p:sp>
        <p:nvSpPr>
          <p:cNvPr id="32" name="TextBox 31"/>
          <p:cNvSpPr txBox="1"/>
          <p:nvPr/>
        </p:nvSpPr>
        <p:spPr>
          <a:xfrm>
            <a:off x="4715436" y="1960199"/>
            <a:ext cx="1838122" cy="1487852"/>
          </a:xfrm>
          <a:prstGeom prst="roundRect">
            <a:avLst>
              <a:gd name="adj" fmla="val 8328"/>
            </a:avLst>
          </a:prstGeom>
          <a:solidFill>
            <a:schemeClr val="bg1"/>
          </a:solidFill>
          <a:ln w="3175">
            <a:solidFill>
              <a:schemeClr val="accent5"/>
            </a:solidFill>
          </a:ln>
        </p:spPr>
        <p:txBody>
          <a:bodyPr wrap="square" lIns="0" tIns="720000" rIns="0" bIns="0" rtlCol="0" anchor="t">
            <a:no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1400" b="0" i="0" u="none" strike="noStrike" kern="1200" cap="none" spc="0" normalizeH="0" baseline="0">
                <a:ln>
                  <a:noFill/>
                </a:ln>
                <a:solidFill>
                  <a:srgbClr val="FFFFFF"/>
                </a:solidFill>
                <a:effectLst/>
                <a:uLnTx/>
                <a:uFillTx/>
                <a:latin typeface="CiscoSansTT ExtraLight"/>
                <a:ea typeface="ＭＳ Ｐゴシック" charset="0"/>
              </a:rPr>
              <a:t>Educación</a:t>
            </a:r>
          </a:p>
        </p:txBody>
      </p:sp>
      <p:sp>
        <p:nvSpPr>
          <p:cNvPr id="33" name="TextBox 32"/>
          <p:cNvSpPr txBox="1"/>
          <p:nvPr/>
        </p:nvSpPr>
        <p:spPr>
          <a:xfrm>
            <a:off x="6806455" y="1960199"/>
            <a:ext cx="1838122" cy="1487852"/>
          </a:xfrm>
          <a:prstGeom prst="roundRect">
            <a:avLst>
              <a:gd name="adj" fmla="val 8328"/>
            </a:avLst>
          </a:prstGeom>
          <a:solidFill>
            <a:schemeClr val="bg1"/>
          </a:solidFill>
          <a:ln w="3175">
            <a:solidFill>
              <a:schemeClr val="accent4"/>
            </a:solidFill>
          </a:ln>
        </p:spPr>
        <p:txBody>
          <a:bodyPr wrap="square" lIns="0" tIns="720000" rIns="0" bIns="0" rtlCol="0" anchor="t">
            <a:no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1400" b="0" i="0" u="none" strike="noStrike" kern="1200" cap="none" spc="0" normalizeH="0" baseline="0">
                <a:ln>
                  <a:noFill/>
                </a:ln>
                <a:solidFill>
                  <a:srgbClr val="FFFFFF"/>
                </a:solidFill>
                <a:effectLst/>
                <a:uLnTx/>
                <a:uFillTx/>
                <a:latin typeface="CiscoSansTT ExtraLight"/>
                <a:ea typeface="ＭＳ Ｐゴシック" charset="0"/>
              </a:rPr>
              <a:t>Negocio</a:t>
            </a:r>
          </a:p>
        </p:txBody>
      </p:sp>
      <p:sp>
        <p:nvSpPr>
          <p:cNvPr id="7" name="Oval 6"/>
          <p:cNvSpPr/>
          <p:nvPr/>
        </p:nvSpPr>
        <p:spPr>
          <a:xfrm>
            <a:off x="995261" y="1511889"/>
            <a:ext cx="914400" cy="914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34" name="Oval 33"/>
          <p:cNvSpPr/>
          <p:nvPr/>
        </p:nvSpPr>
        <p:spPr>
          <a:xfrm>
            <a:off x="3086279" y="1511889"/>
            <a:ext cx="914400" cy="914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35" name="Oval 34"/>
          <p:cNvSpPr/>
          <p:nvPr/>
        </p:nvSpPr>
        <p:spPr>
          <a:xfrm>
            <a:off x="5177297" y="1511889"/>
            <a:ext cx="914400" cy="914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36" name="Oval 35"/>
          <p:cNvSpPr/>
          <p:nvPr/>
        </p:nvSpPr>
        <p:spPr>
          <a:xfrm>
            <a:off x="7268316" y="1511889"/>
            <a:ext cx="914400" cy="914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0D274D"/>
              </a:solidFill>
              <a:effectLst/>
              <a:uLnTx/>
              <a:uFillTx/>
              <a:latin typeface="CiscoSansTT ExtraLight"/>
              <a:ea typeface="+mn-ea"/>
              <a:cs typeface="+mn-cs"/>
            </a:endParaRPr>
          </a:p>
        </p:txBody>
      </p:sp>
      <p:grpSp>
        <p:nvGrpSpPr>
          <p:cNvPr id="39" name="Group 73"/>
          <p:cNvGrpSpPr>
            <a:grpSpLocks noChangeAspect="1"/>
          </p:cNvGrpSpPr>
          <p:nvPr/>
        </p:nvGrpSpPr>
        <p:grpSpPr>
          <a:xfrm>
            <a:off x="1199082" y="1757418"/>
            <a:ext cx="506757" cy="423343"/>
            <a:chOff x="2485" y="1219"/>
            <a:chExt cx="808" cy="675"/>
          </a:xfrm>
        </p:grpSpPr>
        <p:sp>
          <p:nvSpPr>
            <p:cNvPr id="40" name="Line 75"/>
            <p:cNvSpPr>
              <a:spLocks noChangeShapeType="1"/>
            </p:cNvSpPr>
            <p:nvPr/>
          </p:nvSpPr>
          <p:spPr bwMode="auto">
            <a:xfrm>
              <a:off x="2488" y="1894"/>
              <a:ext cx="802" cy="0"/>
            </a:xfrm>
            <a:prstGeom prst="line">
              <a:avLst/>
            </a:prstGeom>
            <a:noFill/>
            <a:ln w="57150" cap="rnd">
              <a:solidFill>
                <a:schemeClr val="accent3"/>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41" name="Line 76"/>
            <p:cNvSpPr>
              <a:spLocks noChangeShapeType="1"/>
            </p:cNvSpPr>
            <p:nvPr/>
          </p:nvSpPr>
          <p:spPr bwMode="auto">
            <a:xfrm flipH="1">
              <a:off x="2611" y="1547"/>
              <a:ext cx="0" cy="223"/>
            </a:xfrm>
            <a:prstGeom prst="line">
              <a:avLst/>
            </a:prstGeom>
            <a:noFill/>
            <a:ln w="57150" cap="rnd">
              <a:solidFill>
                <a:srgbClr val="00BCEB"/>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42" name="Line 77"/>
            <p:cNvSpPr>
              <a:spLocks noChangeShapeType="1"/>
            </p:cNvSpPr>
            <p:nvPr/>
          </p:nvSpPr>
          <p:spPr bwMode="auto">
            <a:xfrm flipH="1">
              <a:off x="2797" y="1547"/>
              <a:ext cx="0" cy="223"/>
            </a:xfrm>
            <a:prstGeom prst="line">
              <a:avLst/>
            </a:prstGeom>
            <a:noFill/>
            <a:ln w="57150" cap="rnd">
              <a:solidFill>
                <a:srgbClr val="00BCEB"/>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43" name="Line 78"/>
            <p:cNvSpPr>
              <a:spLocks noChangeShapeType="1"/>
            </p:cNvSpPr>
            <p:nvPr/>
          </p:nvSpPr>
          <p:spPr bwMode="auto">
            <a:xfrm flipH="1">
              <a:off x="2982" y="1547"/>
              <a:ext cx="0" cy="223"/>
            </a:xfrm>
            <a:prstGeom prst="line">
              <a:avLst/>
            </a:prstGeom>
            <a:noFill/>
            <a:ln w="57150" cap="rnd">
              <a:solidFill>
                <a:srgbClr val="00BCEB"/>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44" name="Line 79"/>
            <p:cNvSpPr>
              <a:spLocks noChangeShapeType="1"/>
            </p:cNvSpPr>
            <p:nvPr/>
          </p:nvSpPr>
          <p:spPr bwMode="auto">
            <a:xfrm flipH="1">
              <a:off x="3166" y="1547"/>
              <a:ext cx="0" cy="223"/>
            </a:xfrm>
            <a:prstGeom prst="line">
              <a:avLst/>
            </a:prstGeom>
            <a:noFill/>
            <a:ln w="57150" cap="rnd">
              <a:solidFill>
                <a:srgbClr val="00BCEB"/>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45" name="Freeform 80"/>
            <p:cNvSpPr/>
            <p:nvPr/>
          </p:nvSpPr>
          <p:spPr bwMode="auto">
            <a:xfrm>
              <a:off x="2485" y="1219"/>
              <a:ext cx="808" cy="245"/>
            </a:xfrm>
            <a:custGeom>
              <a:avLst/>
              <a:gdLst>
                <a:gd name="T0" fmla="*/ 624 w 659"/>
                <a:gd name="T1" fmla="*/ 205 h 205"/>
                <a:gd name="T2" fmla="*/ 34 w 659"/>
                <a:gd name="T3" fmla="*/ 205 h 205"/>
                <a:gd name="T4" fmla="*/ 3 w 659"/>
                <a:gd name="T5" fmla="*/ 181 h 205"/>
                <a:gd name="T6" fmla="*/ 20 w 659"/>
                <a:gd name="T7" fmla="*/ 145 h 205"/>
                <a:gd name="T8" fmla="*/ 316 w 659"/>
                <a:gd name="T9" fmla="*/ 4 h 205"/>
                <a:gd name="T10" fmla="*/ 343 w 659"/>
                <a:gd name="T11" fmla="*/ 4 h 205"/>
                <a:gd name="T12" fmla="*/ 638 w 659"/>
                <a:gd name="T13" fmla="*/ 145 h 205"/>
                <a:gd name="T14" fmla="*/ 656 w 659"/>
                <a:gd name="T15" fmla="*/ 181 h 205"/>
                <a:gd name="T16" fmla="*/ 624 w 659"/>
                <a:gd name="T17"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9" h="205">
                  <a:moveTo>
                    <a:pt x="624" y="205"/>
                  </a:moveTo>
                  <a:cubicBezTo>
                    <a:pt x="34" y="205"/>
                    <a:pt x="34" y="205"/>
                    <a:pt x="34" y="205"/>
                  </a:cubicBezTo>
                  <a:cubicBezTo>
                    <a:pt x="19" y="205"/>
                    <a:pt x="6" y="195"/>
                    <a:pt x="3" y="181"/>
                  </a:cubicBezTo>
                  <a:cubicBezTo>
                    <a:pt x="0" y="166"/>
                    <a:pt x="7" y="151"/>
                    <a:pt x="20" y="145"/>
                  </a:cubicBezTo>
                  <a:cubicBezTo>
                    <a:pt x="316" y="4"/>
                    <a:pt x="316" y="4"/>
                    <a:pt x="316" y="4"/>
                  </a:cubicBezTo>
                  <a:cubicBezTo>
                    <a:pt x="324" y="0"/>
                    <a:pt x="334" y="0"/>
                    <a:pt x="343" y="4"/>
                  </a:cubicBezTo>
                  <a:cubicBezTo>
                    <a:pt x="638" y="145"/>
                    <a:pt x="638" y="145"/>
                    <a:pt x="638" y="145"/>
                  </a:cubicBezTo>
                  <a:cubicBezTo>
                    <a:pt x="652" y="151"/>
                    <a:pt x="659" y="166"/>
                    <a:pt x="656" y="181"/>
                  </a:cubicBezTo>
                  <a:cubicBezTo>
                    <a:pt x="652" y="195"/>
                    <a:pt x="639" y="205"/>
                    <a:pt x="624" y="205"/>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46" name="Oval 81"/>
            <p:cNvSpPr>
              <a:spLocks noChangeArrowheads="1"/>
            </p:cNvSpPr>
            <p:nvPr/>
          </p:nvSpPr>
          <p:spPr bwMode="auto">
            <a:xfrm>
              <a:off x="2837" y="1291"/>
              <a:ext cx="104" cy="10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grpSp>
        <p:nvGrpSpPr>
          <p:cNvPr id="47" name="Group 46"/>
          <p:cNvGrpSpPr/>
          <p:nvPr/>
        </p:nvGrpSpPr>
        <p:grpSpPr>
          <a:xfrm>
            <a:off x="3277560" y="1719916"/>
            <a:ext cx="531837" cy="498347"/>
            <a:chOff x="635000" y="3575049"/>
            <a:chExt cx="630238" cy="590552"/>
          </a:xfrm>
        </p:grpSpPr>
        <p:grpSp>
          <p:nvGrpSpPr>
            <p:cNvPr id="48" name="Group 47"/>
            <p:cNvGrpSpPr/>
            <p:nvPr/>
          </p:nvGrpSpPr>
          <p:grpSpPr>
            <a:xfrm>
              <a:off x="882650" y="3575049"/>
              <a:ext cx="185995" cy="334791"/>
              <a:chOff x="882650" y="3529013"/>
              <a:chExt cx="190500" cy="342900"/>
            </a:xfrm>
            <a:solidFill>
              <a:schemeClr val="accent1"/>
            </a:solidFill>
          </p:grpSpPr>
          <p:sp>
            <p:nvSpPr>
              <p:cNvPr id="52" name="Freeform 331"/>
              <p:cNvSpPr>
                <a:spLocks noEditPoints="1"/>
              </p:cNvSpPr>
              <p:nvPr/>
            </p:nvSpPr>
            <p:spPr bwMode="auto">
              <a:xfrm>
                <a:off x="882650" y="3530601"/>
                <a:ext cx="188913" cy="339725"/>
              </a:xfrm>
              <a:custGeom>
                <a:avLst/>
                <a:gdLst>
                  <a:gd name="T0" fmla="*/ 183 w 254"/>
                  <a:gd name="T1" fmla="*/ 324 h 455"/>
                  <a:gd name="T2" fmla="*/ 162 w 254"/>
                  <a:gd name="T3" fmla="*/ 334 h 455"/>
                  <a:gd name="T4" fmla="*/ 162 w 254"/>
                  <a:gd name="T5" fmla="*/ 259 h 455"/>
                  <a:gd name="T6" fmla="*/ 184 w 254"/>
                  <a:gd name="T7" fmla="*/ 270 h 455"/>
                  <a:gd name="T8" fmla="*/ 198 w 254"/>
                  <a:gd name="T9" fmla="*/ 297 h 455"/>
                  <a:gd name="T10" fmla="*/ 183 w 254"/>
                  <a:gd name="T11" fmla="*/ 324 h 455"/>
                  <a:gd name="T12" fmla="*/ 81 w 254"/>
                  <a:gd name="T13" fmla="*/ 180 h 455"/>
                  <a:gd name="T14" fmla="*/ 68 w 254"/>
                  <a:gd name="T15" fmla="*/ 157 h 455"/>
                  <a:gd name="T16" fmla="*/ 81 w 254"/>
                  <a:gd name="T17" fmla="*/ 133 h 455"/>
                  <a:gd name="T18" fmla="*/ 106 w 254"/>
                  <a:gd name="T19" fmla="*/ 120 h 455"/>
                  <a:gd name="T20" fmla="*/ 106 w 254"/>
                  <a:gd name="T21" fmla="*/ 191 h 455"/>
                  <a:gd name="T22" fmla="*/ 81 w 254"/>
                  <a:gd name="T23" fmla="*/ 180 h 455"/>
                  <a:gd name="T24" fmla="*/ 216 w 254"/>
                  <a:gd name="T25" fmla="*/ 224 h 455"/>
                  <a:gd name="T26" fmla="*/ 162 w 254"/>
                  <a:gd name="T27" fmla="*/ 201 h 455"/>
                  <a:gd name="T28" fmla="*/ 162 w 254"/>
                  <a:gd name="T29" fmla="*/ 123 h 455"/>
                  <a:gd name="T30" fmla="*/ 199 w 254"/>
                  <a:gd name="T31" fmla="*/ 137 h 455"/>
                  <a:gd name="T32" fmla="*/ 237 w 254"/>
                  <a:gd name="T33" fmla="*/ 126 h 455"/>
                  <a:gd name="T34" fmla="*/ 225 w 254"/>
                  <a:gd name="T35" fmla="*/ 88 h 455"/>
                  <a:gd name="T36" fmla="*/ 162 w 254"/>
                  <a:gd name="T37" fmla="*/ 66 h 455"/>
                  <a:gd name="T38" fmla="*/ 162 w 254"/>
                  <a:gd name="T39" fmla="*/ 28 h 455"/>
                  <a:gd name="T40" fmla="*/ 134 w 254"/>
                  <a:gd name="T41" fmla="*/ 0 h 455"/>
                  <a:gd name="T42" fmla="*/ 106 w 254"/>
                  <a:gd name="T43" fmla="*/ 28 h 455"/>
                  <a:gd name="T44" fmla="*/ 106 w 254"/>
                  <a:gd name="T45" fmla="*/ 63 h 455"/>
                  <a:gd name="T46" fmla="*/ 43 w 254"/>
                  <a:gd name="T47" fmla="*/ 92 h 455"/>
                  <a:gd name="T48" fmla="*/ 12 w 254"/>
                  <a:gd name="T49" fmla="*/ 157 h 455"/>
                  <a:gd name="T50" fmla="*/ 50 w 254"/>
                  <a:gd name="T51" fmla="*/ 226 h 455"/>
                  <a:gd name="T52" fmla="*/ 106 w 254"/>
                  <a:gd name="T53" fmla="*/ 248 h 455"/>
                  <a:gd name="T54" fmla="*/ 106 w 254"/>
                  <a:gd name="T55" fmla="*/ 336 h 455"/>
                  <a:gd name="T56" fmla="*/ 47 w 254"/>
                  <a:gd name="T57" fmla="*/ 313 h 455"/>
                  <a:gd name="T58" fmla="*/ 8 w 254"/>
                  <a:gd name="T59" fmla="*/ 321 h 455"/>
                  <a:gd name="T60" fmla="*/ 16 w 254"/>
                  <a:gd name="T61" fmla="*/ 360 h 455"/>
                  <a:gd name="T62" fmla="*/ 106 w 254"/>
                  <a:gd name="T63" fmla="*/ 392 h 455"/>
                  <a:gd name="T64" fmla="*/ 106 w 254"/>
                  <a:gd name="T65" fmla="*/ 427 h 455"/>
                  <a:gd name="T66" fmla="*/ 134 w 254"/>
                  <a:gd name="T67" fmla="*/ 455 h 455"/>
                  <a:gd name="T68" fmla="*/ 162 w 254"/>
                  <a:gd name="T69" fmla="*/ 427 h 455"/>
                  <a:gd name="T70" fmla="*/ 162 w 254"/>
                  <a:gd name="T71" fmla="*/ 391 h 455"/>
                  <a:gd name="T72" fmla="*/ 215 w 254"/>
                  <a:gd name="T73" fmla="*/ 370 h 455"/>
                  <a:gd name="T74" fmla="*/ 254 w 254"/>
                  <a:gd name="T75" fmla="*/ 297 h 455"/>
                  <a:gd name="T76" fmla="*/ 216 w 254"/>
                  <a:gd name="T77" fmla="*/ 224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4" h="455">
                    <a:moveTo>
                      <a:pt x="183" y="324"/>
                    </a:moveTo>
                    <a:cubicBezTo>
                      <a:pt x="177" y="328"/>
                      <a:pt x="170" y="331"/>
                      <a:pt x="162" y="334"/>
                    </a:cubicBezTo>
                    <a:cubicBezTo>
                      <a:pt x="162" y="259"/>
                      <a:pt x="162" y="259"/>
                      <a:pt x="162" y="259"/>
                    </a:cubicBezTo>
                    <a:cubicBezTo>
                      <a:pt x="171" y="262"/>
                      <a:pt x="178" y="266"/>
                      <a:pt x="184" y="270"/>
                    </a:cubicBezTo>
                    <a:cubicBezTo>
                      <a:pt x="194" y="277"/>
                      <a:pt x="198" y="285"/>
                      <a:pt x="198" y="297"/>
                    </a:cubicBezTo>
                    <a:cubicBezTo>
                      <a:pt x="198" y="308"/>
                      <a:pt x="193" y="317"/>
                      <a:pt x="183" y="324"/>
                    </a:cubicBezTo>
                    <a:moveTo>
                      <a:pt x="81" y="180"/>
                    </a:moveTo>
                    <a:cubicBezTo>
                      <a:pt x="72" y="174"/>
                      <a:pt x="68" y="167"/>
                      <a:pt x="68" y="157"/>
                    </a:cubicBezTo>
                    <a:cubicBezTo>
                      <a:pt x="68" y="147"/>
                      <a:pt x="75" y="138"/>
                      <a:pt x="81" y="133"/>
                    </a:cubicBezTo>
                    <a:cubicBezTo>
                      <a:pt x="87" y="127"/>
                      <a:pt x="96" y="122"/>
                      <a:pt x="106" y="120"/>
                    </a:cubicBezTo>
                    <a:cubicBezTo>
                      <a:pt x="106" y="191"/>
                      <a:pt x="106" y="191"/>
                      <a:pt x="106" y="191"/>
                    </a:cubicBezTo>
                    <a:cubicBezTo>
                      <a:pt x="96" y="188"/>
                      <a:pt x="88" y="184"/>
                      <a:pt x="81" y="180"/>
                    </a:cubicBezTo>
                    <a:moveTo>
                      <a:pt x="216" y="224"/>
                    </a:moveTo>
                    <a:cubicBezTo>
                      <a:pt x="202" y="214"/>
                      <a:pt x="184" y="206"/>
                      <a:pt x="162" y="201"/>
                    </a:cubicBezTo>
                    <a:cubicBezTo>
                      <a:pt x="162" y="123"/>
                      <a:pt x="162" y="123"/>
                      <a:pt x="162" y="123"/>
                    </a:cubicBezTo>
                    <a:cubicBezTo>
                      <a:pt x="183" y="129"/>
                      <a:pt x="199" y="137"/>
                      <a:pt x="199" y="137"/>
                    </a:cubicBezTo>
                    <a:cubicBezTo>
                      <a:pt x="212" y="145"/>
                      <a:pt x="229" y="139"/>
                      <a:pt x="237" y="126"/>
                    </a:cubicBezTo>
                    <a:cubicBezTo>
                      <a:pt x="244" y="112"/>
                      <a:pt x="239" y="95"/>
                      <a:pt x="225" y="88"/>
                    </a:cubicBezTo>
                    <a:cubicBezTo>
                      <a:pt x="224" y="87"/>
                      <a:pt x="198" y="73"/>
                      <a:pt x="162" y="66"/>
                    </a:cubicBezTo>
                    <a:cubicBezTo>
                      <a:pt x="162" y="28"/>
                      <a:pt x="162" y="28"/>
                      <a:pt x="162" y="28"/>
                    </a:cubicBezTo>
                    <a:cubicBezTo>
                      <a:pt x="162" y="12"/>
                      <a:pt x="149" y="0"/>
                      <a:pt x="134" y="0"/>
                    </a:cubicBezTo>
                    <a:cubicBezTo>
                      <a:pt x="118" y="0"/>
                      <a:pt x="106" y="12"/>
                      <a:pt x="106" y="28"/>
                    </a:cubicBezTo>
                    <a:cubicBezTo>
                      <a:pt x="106" y="63"/>
                      <a:pt x="106" y="63"/>
                      <a:pt x="106" y="63"/>
                    </a:cubicBezTo>
                    <a:cubicBezTo>
                      <a:pt x="82" y="66"/>
                      <a:pt x="60" y="76"/>
                      <a:pt x="43" y="92"/>
                    </a:cubicBezTo>
                    <a:cubicBezTo>
                      <a:pt x="23" y="110"/>
                      <a:pt x="12" y="133"/>
                      <a:pt x="12" y="157"/>
                    </a:cubicBezTo>
                    <a:cubicBezTo>
                      <a:pt x="12" y="186"/>
                      <a:pt x="25" y="210"/>
                      <a:pt x="50" y="226"/>
                    </a:cubicBezTo>
                    <a:cubicBezTo>
                      <a:pt x="64" y="236"/>
                      <a:pt x="83" y="244"/>
                      <a:pt x="106" y="248"/>
                    </a:cubicBezTo>
                    <a:cubicBezTo>
                      <a:pt x="106" y="336"/>
                      <a:pt x="106" y="336"/>
                      <a:pt x="106" y="336"/>
                    </a:cubicBezTo>
                    <a:cubicBezTo>
                      <a:pt x="85" y="332"/>
                      <a:pt x="63" y="324"/>
                      <a:pt x="47" y="313"/>
                    </a:cubicBezTo>
                    <a:cubicBezTo>
                      <a:pt x="34" y="305"/>
                      <a:pt x="17" y="308"/>
                      <a:pt x="8" y="321"/>
                    </a:cubicBezTo>
                    <a:cubicBezTo>
                      <a:pt x="0" y="334"/>
                      <a:pt x="3" y="351"/>
                      <a:pt x="16" y="360"/>
                    </a:cubicBezTo>
                    <a:cubicBezTo>
                      <a:pt x="41" y="376"/>
                      <a:pt x="74" y="388"/>
                      <a:pt x="106" y="392"/>
                    </a:cubicBezTo>
                    <a:cubicBezTo>
                      <a:pt x="106" y="427"/>
                      <a:pt x="106" y="427"/>
                      <a:pt x="106" y="427"/>
                    </a:cubicBezTo>
                    <a:cubicBezTo>
                      <a:pt x="106" y="443"/>
                      <a:pt x="118" y="455"/>
                      <a:pt x="134" y="455"/>
                    </a:cubicBezTo>
                    <a:cubicBezTo>
                      <a:pt x="149" y="455"/>
                      <a:pt x="162" y="443"/>
                      <a:pt x="162" y="427"/>
                    </a:cubicBezTo>
                    <a:cubicBezTo>
                      <a:pt x="162" y="391"/>
                      <a:pt x="162" y="391"/>
                      <a:pt x="162" y="391"/>
                    </a:cubicBezTo>
                    <a:cubicBezTo>
                      <a:pt x="182" y="388"/>
                      <a:pt x="200" y="380"/>
                      <a:pt x="215" y="370"/>
                    </a:cubicBezTo>
                    <a:cubicBezTo>
                      <a:pt x="240" y="353"/>
                      <a:pt x="254" y="326"/>
                      <a:pt x="254" y="297"/>
                    </a:cubicBezTo>
                    <a:cubicBezTo>
                      <a:pt x="254" y="267"/>
                      <a:pt x="241" y="242"/>
                      <a:pt x="216" y="2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53" name="Freeform 332"/>
              <p:cNvSpPr>
                <a:spLocks noEditPoints="1"/>
              </p:cNvSpPr>
              <p:nvPr/>
            </p:nvSpPr>
            <p:spPr bwMode="auto">
              <a:xfrm>
                <a:off x="882650" y="3529013"/>
                <a:ext cx="190500" cy="342900"/>
              </a:xfrm>
              <a:custGeom>
                <a:avLst/>
                <a:gdLst>
                  <a:gd name="T0" fmla="*/ 160 w 254"/>
                  <a:gd name="T1" fmla="*/ 334 h 458"/>
                  <a:gd name="T2" fmla="*/ 161 w 254"/>
                  <a:gd name="T3" fmla="*/ 260 h 458"/>
                  <a:gd name="T4" fmla="*/ 181 w 254"/>
                  <a:gd name="T5" fmla="*/ 272 h 458"/>
                  <a:gd name="T6" fmla="*/ 192 w 254"/>
                  <a:gd name="T7" fmla="*/ 312 h 458"/>
                  <a:gd name="T8" fmla="*/ 182 w 254"/>
                  <a:gd name="T9" fmla="*/ 326 h 458"/>
                  <a:gd name="T10" fmla="*/ 194 w 254"/>
                  <a:gd name="T11" fmla="*/ 282 h 458"/>
                  <a:gd name="T12" fmla="*/ 159 w 254"/>
                  <a:gd name="T13" fmla="*/ 259 h 458"/>
                  <a:gd name="T14" fmla="*/ 182 w 254"/>
                  <a:gd name="T15" fmla="*/ 326 h 458"/>
                  <a:gd name="T16" fmla="*/ 80 w 254"/>
                  <a:gd name="T17" fmla="*/ 180 h 458"/>
                  <a:gd name="T18" fmla="*/ 79 w 254"/>
                  <a:gd name="T19" fmla="*/ 135 h 458"/>
                  <a:gd name="T20" fmla="*/ 103 w 254"/>
                  <a:gd name="T21" fmla="*/ 121 h 458"/>
                  <a:gd name="T22" fmla="*/ 104 w 254"/>
                  <a:gd name="T23" fmla="*/ 191 h 458"/>
                  <a:gd name="T24" fmla="*/ 79 w 254"/>
                  <a:gd name="T25" fmla="*/ 182 h 458"/>
                  <a:gd name="T26" fmla="*/ 105 w 254"/>
                  <a:gd name="T27" fmla="*/ 119 h 458"/>
                  <a:gd name="T28" fmla="*/ 65 w 254"/>
                  <a:gd name="T29" fmla="*/ 158 h 458"/>
                  <a:gd name="T30" fmla="*/ 79 w 254"/>
                  <a:gd name="T31" fmla="*/ 181 h 458"/>
                  <a:gd name="T32" fmla="*/ 160 w 254"/>
                  <a:gd name="T33" fmla="*/ 201 h 458"/>
                  <a:gd name="T34" fmla="*/ 161 w 254"/>
                  <a:gd name="T35" fmla="*/ 124 h 458"/>
                  <a:gd name="T36" fmla="*/ 196 w 254"/>
                  <a:gd name="T37" fmla="*/ 139 h 458"/>
                  <a:gd name="T38" fmla="*/ 236 w 254"/>
                  <a:gd name="T39" fmla="*/ 127 h 458"/>
                  <a:gd name="T40" fmla="*/ 160 w 254"/>
                  <a:gd name="T41" fmla="*/ 66 h 458"/>
                  <a:gd name="T42" fmla="*/ 161 w 254"/>
                  <a:gd name="T43" fmla="*/ 29 h 458"/>
                  <a:gd name="T44" fmla="*/ 103 w 254"/>
                  <a:gd name="T45" fmla="*/ 64 h 458"/>
                  <a:gd name="T46" fmla="*/ 40 w 254"/>
                  <a:gd name="T47" fmla="*/ 92 h 458"/>
                  <a:gd name="T48" fmla="*/ 104 w 254"/>
                  <a:gd name="T49" fmla="*/ 250 h 458"/>
                  <a:gd name="T50" fmla="*/ 103 w 254"/>
                  <a:gd name="T51" fmla="*/ 337 h 458"/>
                  <a:gd name="T52" fmla="*/ 46 w 254"/>
                  <a:gd name="T53" fmla="*/ 313 h 458"/>
                  <a:gd name="T54" fmla="*/ 0 w 254"/>
                  <a:gd name="T55" fmla="*/ 337 h 458"/>
                  <a:gd name="T56" fmla="*/ 104 w 254"/>
                  <a:gd name="T57" fmla="*/ 393 h 458"/>
                  <a:gd name="T58" fmla="*/ 132 w 254"/>
                  <a:gd name="T59" fmla="*/ 458 h 458"/>
                  <a:gd name="T60" fmla="*/ 160 w 254"/>
                  <a:gd name="T61" fmla="*/ 392 h 458"/>
                  <a:gd name="T62" fmla="*/ 254 w 254"/>
                  <a:gd name="T63" fmla="*/ 298 h 458"/>
                  <a:gd name="T64" fmla="*/ 214 w 254"/>
                  <a:gd name="T65" fmla="*/ 226 h 458"/>
                  <a:gd name="T66" fmla="*/ 160 w 254"/>
                  <a:gd name="T67" fmla="*/ 391 h 458"/>
                  <a:gd name="T68" fmla="*/ 151 w 254"/>
                  <a:gd name="T69" fmla="*/ 447 h 458"/>
                  <a:gd name="T70" fmla="*/ 105 w 254"/>
                  <a:gd name="T71" fmla="*/ 428 h 458"/>
                  <a:gd name="T72" fmla="*/ 15 w 254"/>
                  <a:gd name="T73" fmla="*/ 360 h 458"/>
                  <a:gd name="T74" fmla="*/ 30 w 254"/>
                  <a:gd name="T75" fmla="*/ 311 h 458"/>
                  <a:gd name="T76" fmla="*/ 105 w 254"/>
                  <a:gd name="T77" fmla="*/ 338 h 458"/>
                  <a:gd name="T78" fmla="*/ 48 w 254"/>
                  <a:gd name="T79" fmla="*/ 226 h 458"/>
                  <a:gd name="T80" fmla="*/ 104 w 254"/>
                  <a:gd name="T81" fmla="*/ 65 h 458"/>
                  <a:gd name="T82" fmla="*/ 113 w 254"/>
                  <a:gd name="T83" fmla="*/ 10 h 458"/>
                  <a:gd name="T84" fmla="*/ 159 w 254"/>
                  <a:gd name="T85" fmla="*/ 29 h 458"/>
                  <a:gd name="T86" fmla="*/ 223 w 254"/>
                  <a:gd name="T87" fmla="*/ 90 h 458"/>
                  <a:gd name="T88" fmla="*/ 210 w 254"/>
                  <a:gd name="T89" fmla="*/ 140 h 458"/>
                  <a:gd name="T90" fmla="*/ 159 w 254"/>
                  <a:gd name="T91" fmla="*/ 123 h 458"/>
                  <a:gd name="T92" fmla="*/ 214 w 254"/>
                  <a:gd name="T93" fmla="*/ 226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4" h="458">
                    <a:moveTo>
                      <a:pt x="181" y="325"/>
                    </a:moveTo>
                    <a:cubicBezTo>
                      <a:pt x="180" y="324"/>
                      <a:pt x="180" y="324"/>
                      <a:pt x="180" y="324"/>
                    </a:cubicBezTo>
                    <a:cubicBezTo>
                      <a:pt x="175" y="328"/>
                      <a:pt x="168" y="331"/>
                      <a:pt x="160" y="334"/>
                    </a:cubicBezTo>
                    <a:cubicBezTo>
                      <a:pt x="160" y="335"/>
                      <a:pt x="160" y="335"/>
                      <a:pt x="160" y="335"/>
                    </a:cubicBezTo>
                    <a:cubicBezTo>
                      <a:pt x="161" y="335"/>
                      <a:pt x="161" y="335"/>
                      <a:pt x="161" y="335"/>
                    </a:cubicBezTo>
                    <a:cubicBezTo>
                      <a:pt x="161" y="260"/>
                      <a:pt x="161" y="260"/>
                      <a:pt x="161" y="260"/>
                    </a:cubicBezTo>
                    <a:cubicBezTo>
                      <a:pt x="160" y="260"/>
                      <a:pt x="160" y="260"/>
                      <a:pt x="160" y="260"/>
                    </a:cubicBezTo>
                    <a:cubicBezTo>
                      <a:pt x="160" y="261"/>
                      <a:pt x="160" y="261"/>
                      <a:pt x="160" y="261"/>
                    </a:cubicBezTo>
                    <a:cubicBezTo>
                      <a:pt x="168" y="264"/>
                      <a:pt x="176" y="268"/>
                      <a:pt x="181" y="272"/>
                    </a:cubicBezTo>
                    <a:cubicBezTo>
                      <a:pt x="186" y="275"/>
                      <a:pt x="190" y="279"/>
                      <a:pt x="192" y="283"/>
                    </a:cubicBezTo>
                    <a:cubicBezTo>
                      <a:pt x="194" y="287"/>
                      <a:pt x="195" y="292"/>
                      <a:pt x="195" y="298"/>
                    </a:cubicBezTo>
                    <a:cubicBezTo>
                      <a:pt x="195" y="303"/>
                      <a:pt x="194" y="308"/>
                      <a:pt x="192" y="312"/>
                    </a:cubicBezTo>
                    <a:cubicBezTo>
                      <a:pt x="189" y="317"/>
                      <a:pt x="185" y="321"/>
                      <a:pt x="180" y="324"/>
                    </a:cubicBezTo>
                    <a:cubicBezTo>
                      <a:pt x="181" y="325"/>
                      <a:pt x="181" y="325"/>
                      <a:pt x="181" y="325"/>
                    </a:cubicBezTo>
                    <a:cubicBezTo>
                      <a:pt x="182" y="326"/>
                      <a:pt x="182" y="326"/>
                      <a:pt x="182" y="326"/>
                    </a:cubicBezTo>
                    <a:cubicBezTo>
                      <a:pt x="187" y="322"/>
                      <a:pt x="191" y="318"/>
                      <a:pt x="194" y="314"/>
                    </a:cubicBezTo>
                    <a:cubicBezTo>
                      <a:pt x="196" y="309"/>
                      <a:pt x="198" y="304"/>
                      <a:pt x="198" y="298"/>
                    </a:cubicBezTo>
                    <a:cubicBezTo>
                      <a:pt x="198" y="292"/>
                      <a:pt x="196" y="287"/>
                      <a:pt x="194" y="282"/>
                    </a:cubicBezTo>
                    <a:cubicBezTo>
                      <a:pt x="191" y="277"/>
                      <a:pt x="188" y="273"/>
                      <a:pt x="182" y="270"/>
                    </a:cubicBezTo>
                    <a:cubicBezTo>
                      <a:pt x="177" y="266"/>
                      <a:pt x="169" y="262"/>
                      <a:pt x="160" y="259"/>
                    </a:cubicBezTo>
                    <a:cubicBezTo>
                      <a:pt x="159" y="259"/>
                      <a:pt x="159" y="259"/>
                      <a:pt x="159" y="259"/>
                    </a:cubicBezTo>
                    <a:cubicBezTo>
                      <a:pt x="159" y="336"/>
                      <a:pt x="159" y="336"/>
                      <a:pt x="159" y="336"/>
                    </a:cubicBezTo>
                    <a:cubicBezTo>
                      <a:pt x="160" y="336"/>
                      <a:pt x="160" y="336"/>
                      <a:pt x="160" y="336"/>
                    </a:cubicBezTo>
                    <a:cubicBezTo>
                      <a:pt x="168" y="333"/>
                      <a:pt x="176" y="330"/>
                      <a:pt x="182" y="326"/>
                    </a:cubicBezTo>
                    <a:lnTo>
                      <a:pt x="181" y="325"/>
                    </a:lnTo>
                    <a:close/>
                    <a:moveTo>
                      <a:pt x="79" y="181"/>
                    </a:moveTo>
                    <a:cubicBezTo>
                      <a:pt x="80" y="180"/>
                      <a:pt x="80" y="180"/>
                      <a:pt x="80" y="180"/>
                    </a:cubicBezTo>
                    <a:cubicBezTo>
                      <a:pt x="76" y="177"/>
                      <a:pt x="73" y="174"/>
                      <a:pt x="71" y="170"/>
                    </a:cubicBezTo>
                    <a:cubicBezTo>
                      <a:pt x="69" y="167"/>
                      <a:pt x="68" y="163"/>
                      <a:pt x="68" y="158"/>
                    </a:cubicBezTo>
                    <a:cubicBezTo>
                      <a:pt x="68" y="148"/>
                      <a:pt x="74" y="140"/>
                      <a:pt x="79" y="135"/>
                    </a:cubicBezTo>
                    <a:cubicBezTo>
                      <a:pt x="86" y="129"/>
                      <a:pt x="95" y="124"/>
                      <a:pt x="104" y="122"/>
                    </a:cubicBezTo>
                    <a:cubicBezTo>
                      <a:pt x="104" y="121"/>
                      <a:pt x="104" y="121"/>
                      <a:pt x="104" y="121"/>
                    </a:cubicBezTo>
                    <a:cubicBezTo>
                      <a:pt x="103" y="121"/>
                      <a:pt x="103" y="121"/>
                      <a:pt x="103" y="121"/>
                    </a:cubicBezTo>
                    <a:cubicBezTo>
                      <a:pt x="103" y="192"/>
                      <a:pt x="103" y="192"/>
                      <a:pt x="103" y="192"/>
                    </a:cubicBezTo>
                    <a:cubicBezTo>
                      <a:pt x="104" y="192"/>
                      <a:pt x="104" y="192"/>
                      <a:pt x="104" y="192"/>
                    </a:cubicBezTo>
                    <a:cubicBezTo>
                      <a:pt x="104" y="191"/>
                      <a:pt x="104" y="191"/>
                      <a:pt x="104" y="191"/>
                    </a:cubicBezTo>
                    <a:cubicBezTo>
                      <a:pt x="94" y="188"/>
                      <a:pt x="86" y="184"/>
                      <a:pt x="80" y="180"/>
                    </a:cubicBezTo>
                    <a:cubicBezTo>
                      <a:pt x="79" y="181"/>
                      <a:pt x="79" y="181"/>
                      <a:pt x="79" y="181"/>
                    </a:cubicBezTo>
                    <a:cubicBezTo>
                      <a:pt x="79" y="182"/>
                      <a:pt x="79" y="182"/>
                      <a:pt x="79" y="182"/>
                    </a:cubicBezTo>
                    <a:cubicBezTo>
                      <a:pt x="85" y="186"/>
                      <a:pt x="93" y="190"/>
                      <a:pt x="104" y="193"/>
                    </a:cubicBezTo>
                    <a:cubicBezTo>
                      <a:pt x="105" y="193"/>
                      <a:pt x="105" y="193"/>
                      <a:pt x="105" y="193"/>
                    </a:cubicBezTo>
                    <a:cubicBezTo>
                      <a:pt x="105" y="119"/>
                      <a:pt x="105" y="119"/>
                      <a:pt x="105" y="119"/>
                    </a:cubicBezTo>
                    <a:cubicBezTo>
                      <a:pt x="104" y="120"/>
                      <a:pt x="104" y="120"/>
                      <a:pt x="104" y="120"/>
                    </a:cubicBezTo>
                    <a:cubicBezTo>
                      <a:pt x="94" y="122"/>
                      <a:pt x="85" y="127"/>
                      <a:pt x="78" y="133"/>
                    </a:cubicBezTo>
                    <a:cubicBezTo>
                      <a:pt x="72" y="138"/>
                      <a:pt x="65" y="147"/>
                      <a:pt x="65" y="158"/>
                    </a:cubicBezTo>
                    <a:cubicBezTo>
                      <a:pt x="65" y="163"/>
                      <a:pt x="66" y="168"/>
                      <a:pt x="69" y="172"/>
                    </a:cubicBezTo>
                    <a:cubicBezTo>
                      <a:pt x="71" y="176"/>
                      <a:pt x="74" y="179"/>
                      <a:pt x="79" y="182"/>
                    </a:cubicBezTo>
                    <a:lnTo>
                      <a:pt x="79" y="181"/>
                    </a:lnTo>
                    <a:close/>
                    <a:moveTo>
                      <a:pt x="214" y="225"/>
                    </a:moveTo>
                    <a:cubicBezTo>
                      <a:pt x="215" y="224"/>
                      <a:pt x="215" y="224"/>
                      <a:pt x="215" y="224"/>
                    </a:cubicBezTo>
                    <a:cubicBezTo>
                      <a:pt x="201" y="214"/>
                      <a:pt x="182" y="206"/>
                      <a:pt x="160" y="201"/>
                    </a:cubicBezTo>
                    <a:cubicBezTo>
                      <a:pt x="160" y="202"/>
                      <a:pt x="160" y="202"/>
                      <a:pt x="160" y="202"/>
                    </a:cubicBezTo>
                    <a:cubicBezTo>
                      <a:pt x="161" y="202"/>
                      <a:pt x="161" y="202"/>
                      <a:pt x="161" y="202"/>
                    </a:cubicBezTo>
                    <a:cubicBezTo>
                      <a:pt x="161" y="124"/>
                      <a:pt x="161" y="124"/>
                      <a:pt x="161" y="124"/>
                    </a:cubicBezTo>
                    <a:cubicBezTo>
                      <a:pt x="160" y="124"/>
                      <a:pt x="160" y="124"/>
                      <a:pt x="160" y="124"/>
                    </a:cubicBezTo>
                    <a:cubicBezTo>
                      <a:pt x="160" y="126"/>
                      <a:pt x="160" y="126"/>
                      <a:pt x="160" y="126"/>
                    </a:cubicBezTo>
                    <a:cubicBezTo>
                      <a:pt x="181" y="131"/>
                      <a:pt x="196" y="139"/>
                      <a:pt x="196" y="139"/>
                    </a:cubicBezTo>
                    <a:cubicBezTo>
                      <a:pt x="196" y="139"/>
                      <a:pt x="196" y="139"/>
                      <a:pt x="196" y="139"/>
                    </a:cubicBezTo>
                    <a:cubicBezTo>
                      <a:pt x="201" y="142"/>
                      <a:pt x="205" y="143"/>
                      <a:pt x="210" y="143"/>
                    </a:cubicBezTo>
                    <a:cubicBezTo>
                      <a:pt x="220" y="143"/>
                      <a:pt x="230" y="137"/>
                      <a:pt x="236" y="127"/>
                    </a:cubicBezTo>
                    <a:cubicBezTo>
                      <a:pt x="238" y="123"/>
                      <a:pt x="239" y="118"/>
                      <a:pt x="239" y="114"/>
                    </a:cubicBezTo>
                    <a:cubicBezTo>
                      <a:pt x="239" y="103"/>
                      <a:pt x="234" y="93"/>
                      <a:pt x="224" y="88"/>
                    </a:cubicBezTo>
                    <a:cubicBezTo>
                      <a:pt x="222" y="87"/>
                      <a:pt x="196" y="73"/>
                      <a:pt x="160" y="66"/>
                    </a:cubicBezTo>
                    <a:cubicBezTo>
                      <a:pt x="160" y="67"/>
                      <a:pt x="160" y="67"/>
                      <a:pt x="160" y="67"/>
                    </a:cubicBezTo>
                    <a:cubicBezTo>
                      <a:pt x="161" y="67"/>
                      <a:pt x="161" y="67"/>
                      <a:pt x="161" y="67"/>
                    </a:cubicBezTo>
                    <a:cubicBezTo>
                      <a:pt x="161" y="29"/>
                      <a:pt x="161" y="29"/>
                      <a:pt x="161" y="29"/>
                    </a:cubicBezTo>
                    <a:cubicBezTo>
                      <a:pt x="161" y="13"/>
                      <a:pt x="148" y="0"/>
                      <a:pt x="132" y="0"/>
                    </a:cubicBezTo>
                    <a:cubicBezTo>
                      <a:pt x="116" y="0"/>
                      <a:pt x="103" y="13"/>
                      <a:pt x="103" y="29"/>
                    </a:cubicBezTo>
                    <a:cubicBezTo>
                      <a:pt x="103" y="64"/>
                      <a:pt x="103" y="64"/>
                      <a:pt x="103" y="64"/>
                    </a:cubicBezTo>
                    <a:cubicBezTo>
                      <a:pt x="104" y="64"/>
                      <a:pt x="104" y="64"/>
                      <a:pt x="104" y="64"/>
                    </a:cubicBezTo>
                    <a:cubicBezTo>
                      <a:pt x="104" y="62"/>
                      <a:pt x="104" y="62"/>
                      <a:pt x="104" y="62"/>
                    </a:cubicBezTo>
                    <a:cubicBezTo>
                      <a:pt x="80" y="66"/>
                      <a:pt x="57" y="76"/>
                      <a:pt x="40" y="92"/>
                    </a:cubicBezTo>
                    <a:cubicBezTo>
                      <a:pt x="20" y="110"/>
                      <a:pt x="9" y="134"/>
                      <a:pt x="9" y="158"/>
                    </a:cubicBezTo>
                    <a:cubicBezTo>
                      <a:pt x="9" y="187"/>
                      <a:pt x="22" y="211"/>
                      <a:pt x="47" y="228"/>
                    </a:cubicBezTo>
                    <a:cubicBezTo>
                      <a:pt x="62" y="239"/>
                      <a:pt x="81" y="246"/>
                      <a:pt x="104" y="250"/>
                    </a:cubicBezTo>
                    <a:cubicBezTo>
                      <a:pt x="104" y="249"/>
                      <a:pt x="104" y="249"/>
                      <a:pt x="104" y="249"/>
                    </a:cubicBezTo>
                    <a:cubicBezTo>
                      <a:pt x="103" y="249"/>
                      <a:pt x="103" y="249"/>
                      <a:pt x="103" y="249"/>
                    </a:cubicBezTo>
                    <a:cubicBezTo>
                      <a:pt x="103" y="337"/>
                      <a:pt x="103" y="337"/>
                      <a:pt x="103" y="337"/>
                    </a:cubicBezTo>
                    <a:cubicBezTo>
                      <a:pt x="104" y="337"/>
                      <a:pt x="104" y="337"/>
                      <a:pt x="104" y="337"/>
                    </a:cubicBezTo>
                    <a:cubicBezTo>
                      <a:pt x="104" y="335"/>
                      <a:pt x="104" y="335"/>
                      <a:pt x="104" y="335"/>
                    </a:cubicBezTo>
                    <a:cubicBezTo>
                      <a:pt x="83" y="332"/>
                      <a:pt x="61" y="324"/>
                      <a:pt x="46" y="313"/>
                    </a:cubicBezTo>
                    <a:cubicBezTo>
                      <a:pt x="41" y="310"/>
                      <a:pt x="35" y="308"/>
                      <a:pt x="30" y="308"/>
                    </a:cubicBezTo>
                    <a:cubicBezTo>
                      <a:pt x="20" y="308"/>
                      <a:pt x="11" y="313"/>
                      <a:pt x="5" y="321"/>
                    </a:cubicBezTo>
                    <a:cubicBezTo>
                      <a:pt x="2" y="326"/>
                      <a:pt x="0" y="332"/>
                      <a:pt x="0" y="337"/>
                    </a:cubicBezTo>
                    <a:cubicBezTo>
                      <a:pt x="0" y="347"/>
                      <a:pt x="5" y="356"/>
                      <a:pt x="13" y="362"/>
                    </a:cubicBezTo>
                    <a:cubicBezTo>
                      <a:pt x="38" y="378"/>
                      <a:pt x="72" y="390"/>
                      <a:pt x="104" y="394"/>
                    </a:cubicBezTo>
                    <a:cubicBezTo>
                      <a:pt x="104" y="393"/>
                      <a:pt x="104" y="393"/>
                      <a:pt x="104" y="393"/>
                    </a:cubicBezTo>
                    <a:cubicBezTo>
                      <a:pt x="103" y="393"/>
                      <a:pt x="103" y="393"/>
                      <a:pt x="103" y="393"/>
                    </a:cubicBezTo>
                    <a:cubicBezTo>
                      <a:pt x="103" y="428"/>
                      <a:pt x="103" y="428"/>
                      <a:pt x="103" y="428"/>
                    </a:cubicBezTo>
                    <a:cubicBezTo>
                      <a:pt x="103" y="444"/>
                      <a:pt x="116" y="458"/>
                      <a:pt x="132" y="458"/>
                    </a:cubicBezTo>
                    <a:cubicBezTo>
                      <a:pt x="148" y="458"/>
                      <a:pt x="161" y="444"/>
                      <a:pt x="161" y="428"/>
                    </a:cubicBezTo>
                    <a:cubicBezTo>
                      <a:pt x="161" y="392"/>
                      <a:pt x="161" y="392"/>
                      <a:pt x="161" y="392"/>
                    </a:cubicBezTo>
                    <a:cubicBezTo>
                      <a:pt x="160" y="392"/>
                      <a:pt x="160" y="392"/>
                      <a:pt x="160" y="392"/>
                    </a:cubicBezTo>
                    <a:cubicBezTo>
                      <a:pt x="160" y="393"/>
                      <a:pt x="160" y="393"/>
                      <a:pt x="160" y="393"/>
                    </a:cubicBezTo>
                    <a:cubicBezTo>
                      <a:pt x="181" y="390"/>
                      <a:pt x="199" y="383"/>
                      <a:pt x="214" y="372"/>
                    </a:cubicBezTo>
                    <a:cubicBezTo>
                      <a:pt x="239" y="354"/>
                      <a:pt x="254" y="328"/>
                      <a:pt x="254" y="298"/>
                    </a:cubicBezTo>
                    <a:cubicBezTo>
                      <a:pt x="254" y="267"/>
                      <a:pt x="240" y="242"/>
                      <a:pt x="215" y="224"/>
                    </a:cubicBezTo>
                    <a:cubicBezTo>
                      <a:pt x="214" y="225"/>
                      <a:pt x="214" y="225"/>
                      <a:pt x="214" y="225"/>
                    </a:cubicBezTo>
                    <a:cubicBezTo>
                      <a:pt x="214" y="226"/>
                      <a:pt x="214" y="226"/>
                      <a:pt x="214" y="226"/>
                    </a:cubicBezTo>
                    <a:cubicBezTo>
                      <a:pt x="238" y="243"/>
                      <a:pt x="251" y="268"/>
                      <a:pt x="251" y="298"/>
                    </a:cubicBezTo>
                    <a:cubicBezTo>
                      <a:pt x="251" y="327"/>
                      <a:pt x="238" y="353"/>
                      <a:pt x="212" y="370"/>
                    </a:cubicBezTo>
                    <a:cubicBezTo>
                      <a:pt x="198" y="380"/>
                      <a:pt x="180" y="387"/>
                      <a:pt x="160" y="391"/>
                    </a:cubicBezTo>
                    <a:cubicBezTo>
                      <a:pt x="159" y="391"/>
                      <a:pt x="159" y="391"/>
                      <a:pt x="159" y="391"/>
                    </a:cubicBezTo>
                    <a:cubicBezTo>
                      <a:pt x="159" y="428"/>
                      <a:pt x="159" y="428"/>
                      <a:pt x="159" y="428"/>
                    </a:cubicBezTo>
                    <a:cubicBezTo>
                      <a:pt x="159" y="436"/>
                      <a:pt x="156" y="442"/>
                      <a:pt x="151" y="447"/>
                    </a:cubicBezTo>
                    <a:cubicBezTo>
                      <a:pt x="146" y="452"/>
                      <a:pt x="139" y="455"/>
                      <a:pt x="132" y="455"/>
                    </a:cubicBezTo>
                    <a:cubicBezTo>
                      <a:pt x="124" y="455"/>
                      <a:pt x="118" y="452"/>
                      <a:pt x="113" y="447"/>
                    </a:cubicBezTo>
                    <a:cubicBezTo>
                      <a:pt x="108" y="442"/>
                      <a:pt x="105" y="436"/>
                      <a:pt x="105" y="428"/>
                    </a:cubicBezTo>
                    <a:cubicBezTo>
                      <a:pt x="105" y="392"/>
                      <a:pt x="105" y="392"/>
                      <a:pt x="105" y="392"/>
                    </a:cubicBezTo>
                    <a:cubicBezTo>
                      <a:pt x="104" y="392"/>
                      <a:pt x="104" y="392"/>
                      <a:pt x="104" y="392"/>
                    </a:cubicBezTo>
                    <a:cubicBezTo>
                      <a:pt x="72" y="388"/>
                      <a:pt x="39" y="376"/>
                      <a:pt x="15" y="360"/>
                    </a:cubicBezTo>
                    <a:cubicBezTo>
                      <a:pt x="7" y="355"/>
                      <a:pt x="3" y="346"/>
                      <a:pt x="3" y="337"/>
                    </a:cubicBezTo>
                    <a:cubicBezTo>
                      <a:pt x="3" y="332"/>
                      <a:pt x="4" y="327"/>
                      <a:pt x="7" y="322"/>
                    </a:cubicBezTo>
                    <a:cubicBezTo>
                      <a:pt x="12" y="315"/>
                      <a:pt x="21" y="311"/>
                      <a:pt x="30" y="311"/>
                    </a:cubicBezTo>
                    <a:cubicBezTo>
                      <a:pt x="35" y="311"/>
                      <a:pt x="40" y="312"/>
                      <a:pt x="45" y="315"/>
                    </a:cubicBezTo>
                    <a:cubicBezTo>
                      <a:pt x="60" y="326"/>
                      <a:pt x="82" y="334"/>
                      <a:pt x="104" y="338"/>
                    </a:cubicBezTo>
                    <a:cubicBezTo>
                      <a:pt x="105" y="338"/>
                      <a:pt x="105" y="338"/>
                      <a:pt x="105" y="338"/>
                    </a:cubicBezTo>
                    <a:cubicBezTo>
                      <a:pt x="105" y="248"/>
                      <a:pt x="105" y="248"/>
                      <a:pt x="105" y="248"/>
                    </a:cubicBezTo>
                    <a:cubicBezTo>
                      <a:pt x="104" y="248"/>
                      <a:pt x="104" y="248"/>
                      <a:pt x="104" y="248"/>
                    </a:cubicBezTo>
                    <a:cubicBezTo>
                      <a:pt x="82" y="244"/>
                      <a:pt x="63" y="236"/>
                      <a:pt x="48" y="226"/>
                    </a:cubicBezTo>
                    <a:cubicBezTo>
                      <a:pt x="24" y="210"/>
                      <a:pt x="12" y="186"/>
                      <a:pt x="12" y="158"/>
                    </a:cubicBezTo>
                    <a:cubicBezTo>
                      <a:pt x="12" y="134"/>
                      <a:pt x="22" y="111"/>
                      <a:pt x="41" y="94"/>
                    </a:cubicBezTo>
                    <a:cubicBezTo>
                      <a:pt x="58" y="78"/>
                      <a:pt x="80" y="68"/>
                      <a:pt x="104" y="65"/>
                    </a:cubicBezTo>
                    <a:cubicBezTo>
                      <a:pt x="105" y="65"/>
                      <a:pt x="105" y="65"/>
                      <a:pt x="105" y="65"/>
                    </a:cubicBezTo>
                    <a:cubicBezTo>
                      <a:pt x="105" y="29"/>
                      <a:pt x="105" y="29"/>
                      <a:pt x="105" y="29"/>
                    </a:cubicBezTo>
                    <a:cubicBezTo>
                      <a:pt x="105" y="21"/>
                      <a:pt x="108" y="15"/>
                      <a:pt x="113" y="10"/>
                    </a:cubicBezTo>
                    <a:cubicBezTo>
                      <a:pt x="118" y="5"/>
                      <a:pt x="124" y="2"/>
                      <a:pt x="132" y="2"/>
                    </a:cubicBezTo>
                    <a:cubicBezTo>
                      <a:pt x="139" y="2"/>
                      <a:pt x="146" y="5"/>
                      <a:pt x="151" y="10"/>
                    </a:cubicBezTo>
                    <a:cubicBezTo>
                      <a:pt x="156" y="15"/>
                      <a:pt x="159" y="21"/>
                      <a:pt x="159" y="29"/>
                    </a:cubicBezTo>
                    <a:cubicBezTo>
                      <a:pt x="159" y="68"/>
                      <a:pt x="159" y="68"/>
                      <a:pt x="159" y="68"/>
                    </a:cubicBezTo>
                    <a:cubicBezTo>
                      <a:pt x="160" y="68"/>
                      <a:pt x="160" y="68"/>
                      <a:pt x="160" y="68"/>
                    </a:cubicBezTo>
                    <a:cubicBezTo>
                      <a:pt x="195" y="75"/>
                      <a:pt x="221" y="89"/>
                      <a:pt x="223" y="90"/>
                    </a:cubicBezTo>
                    <a:cubicBezTo>
                      <a:pt x="232" y="95"/>
                      <a:pt x="237" y="104"/>
                      <a:pt x="237" y="114"/>
                    </a:cubicBezTo>
                    <a:cubicBezTo>
                      <a:pt x="237" y="118"/>
                      <a:pt x="236" y="122"/>
                      <a:pt x="234" y="126"/>
                    </a:cubicBezTo>
                    <a:cubicBezTo>
                      <a:pt x="229" y="135"/>
                      <a:pt x="220" y="140"/>
                      <a:pt x="210" y="140"/>
                    </a:cubicBezTo>
                    <a:cubicBezTo>
                      <a:pt x="206" y="140"/>
                      <a:pt x="201" y="139"/>
                      <a:pt x="197" y="137"/>
                    </a:cubicBezTo>
                    <a:cubicBezTo>
                      <a:pt x="197" y="137"/>
                      <a:pt x="182" y="129"/>
                      <a:pt x="160" y="123"/>
                    </a:cubicBezTo>
                    <a:cubicBezTo>
                      <a:pt x="159" y="123"/>
                      <a:pt x="159" y="123"/>
                      <a:pt x="159" y="123"/>
                    </a:cubicBezTo>
                    <a:cubicBezTo>
                      <a:pt x="159" y="203"/>
                      <a:pt x="159" y="203"/>
                      <a:pt x="159" y="203"/>
                    </a:cubicBezTo>
                    <a:cubicBezTo>
                      <a:pt x="160" y="203"/>
                      <a:pt x="160" y="203"/>
                      <a:pt x="160" y="203"/>
                    </a:cubicBezTo>
                    <a:cubicBezTo>
                      <a:pt x="181" y="208"/>
                      <a:pt x="200" y="216"/>
                      <a:pt x="214" y="226"/>
                    </a:cubicBezTo>
                    <a:lnTo>
                      <a:pt x="214" y="2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54" name="Freeform 333"/>
              <p:cNvSpPr/>
              <p:nvPr/>
            </p:nvSpPr>
            <p:spPr bwMode="auto">
              <a:xfrm>
                <a:off x="890588" y="3578226"/>
                <a:ext cx="69850" cy="138113"/>
              </a:xfrm>
              <a:custGeom>
                <a:avLst/>
                <a:gdLst>
                  <a:gd name="T0" fmla="*/ 69 w 94"/>
                  <a:gd name="T1" fmla="*/ 117 h 185"/>
                  <a:gd name="T2" fmla="*/ 56 w 94"/>
                  <a:gd name="T3" fmla="*/ 94 h 185"/>
                  <a:gd name="T4" fmla="*/ 69 w 94"/>
                  <a:gd name="T5" fmla="*/ 70 h 185"/>
                  <a:gd name="T6" fmla="*/ 94 w 94"/>
                  <a:gd name="T7" fmla="*/ 57 h 185"/>
                  <a:gd name="T8" fmla="*/ 94 w 94"/>
                  <a:gd name="T9" fmla="*/ 0 h 185"/>
                  <a:gd name="T10" fmla="*/ 31 w 94"/>
                  <a:gd name="T11" fmla="*/ 29 h 185"/>
                  <a:gd name="T12" fmla="*/ 0 w 94"/>
                  <a:gd name="T13" fmla="*/ 94 h 185"/>
                  <a:gd name="T14" fmla="*/ 38 w 94"/>
                  <a:gd name="T15" fmla="*/ 163 h 185"/>
                  <a:gd name="T16" fmla="*/ 94 w 94"/>
                  <a:gd name="T17" fmla="*/ 185 h 185"/>
                  <a:gd name="T18" fmla="*/ 94 w 94"/>
                  <a:gd name="T19" fmla="*/ 128 h 185"/>
                  <a:gd name="T20" fmla="*/ 69 w 94"/>
                  <a:gd name="T21" fmla="*/ 11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185">
                    <a:moveTo>
                      <a:pt x="69" y="117"/>
                    </a:moveTo>
                    <a:cubicBezTo>
                      <a:pt x="60" y="111"/>
                      <a:pt x="56" y="104"/>
                      <a:pt x="56" y="94"/>
                    </a:cubicBezTo>
                    <a:cubicBezTo>
                      <a:pt x="56" y="84"/>
                      <a:pt x="63" y="75"/>
                      <a:pt x="69" y="70"/>
                    </a:cubicBezTo>
                    <a:cubicBezTo>
                      <a:pt x="75" y="64"/>
                      <a:pt x="84" y="59"/>
                      <a:pt x="94" y="57"/>
                    </a:cubicBezTo>
                    <a:cubicBezTo>
                      <a:pt x="94" y="0"/>
                      <a:pt x="94" y="0"/>
                      <a:pt x="94" y="0"/>
                    </a:cubicBezTo>
                    <a:cubicBezTo>
                      <a:pt x="70" y="3"/>
                      <a:pt x="48" y="13"/>
                      <a:pt x="31" y="29"/>
                    </a:cubicBezTo>
                    <a:cubicBezTo>
                      <a:pt x="11" y="47"/>
                      <a:pt x="0" y="70"/>
                      <a:pt x="0" y="94"/>
                    </a:cubicBezTo>
                    <a:cubicBezTo>
                      <a:pt x="0" y="123"/>
                      <a:pt x="13" y="147"/>
                      <a:pt x="38" y="163"/>
                    </a:cubicBezTo>
                    <a:cubicBezTo>
                      <a:pt x="52" y="173"/>
                      <a:pt x="71" y="181"/>
                      <a:pt x="94" y="185"/>
                    </a:cubicBezTo>
                    <a:cubicBezTo>
                      <a:pt x="94" y="128"/>
                      <a:pt x="94" y="128"/>
                      <a:pt x="94" y="128"/>
                    </a:cubicBezTo>
                    <a:cubicBezTo>
                      <a:pt x="84" y="125"/>
                      <a:pt x="76" y="121"/>
                      <a:pt x="69"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55" name="Freeform 334"/>
              <p:cNvSpPr/>
              <p:nvPr/>
            </p:nvSpPr>
            <p:spPr bwMode="auto">
              <a:xfrm>
                <a:off x="882650" y="3757613"/>
                <a:ext cx="77788" cy="66675"/>
              </a:xfrm>
              <a:custGeom>
                <a:avLst/>
                <a:gdLst>
                  <a:gd name="T0" fmla="*/ 47 w 106"/>
                  <a:gd name="T1" fmla="*/ 9 h 88"/>
                  <a:gd name="T2" fmla="*/ 8 w 106"/>
                  <a:gd name="T3" fmla="*/ 17 h 88"/>
                  <a:gd name="T4" fmla="*/ 16 w 106"/>
                  <a:gd name="T5" fmla="*/ 56 h 88"/>
                  <a:gd name="T6" fmla="*/ 106 w 106"/>
                  <a:gd name="T7" fmla="*/ 88 h 88"/>
                  <a:gd name="T8" fmla="*/ 106 w 106"/>
                  <a:gd name="T9" fmla="*/ 32 h 88"/>
                  <a:gd name="T10" fmla="*/ 47 w 106"/>
                  <a:gd name="T11" fmla="*/ 9 h 88"/>
                </a:gdLst>
                <a:ahLst/>
                <a:cxnLst>
                  <a:cxn ang="0">
                    <a:pos x="T0" y="T1"/>
                  </a:cxn>
                  <a:cxn ang="0">
                    <a:pos x="T2" y="T3"/>
                  </a:cxn>
                  <a:cxn ang="0">
                    <a:pos x="T4" y="T5"/>
                  </a:cxn>
                  <a:cxn ang="0">
                    <a:pos x="T6" y="T7"/>
                  </a:cxn>
                  <a:cxn ang="0">
                    <a:pos x="T8" y="T9"/>
                  </a:cxn>
                  <a:cxn ang="0">
                    <a:pos x="T10" y="T11"/>
                  </a:cxn>
                </a:cxnLst>
                <a:rect l="0" t="0" r="r" b="b"/>
                <a:pathLst>
                  <a:path w="105" h="88">
                    <a:moveTo>
                      <a:pt x="47" y="9"/>
                    </a:moveTo>
                    <a:cubicBezTo>
                      <a:pt x="34" y="0"/>
                      <a:pt x="17" y="4"/>
                      <a:pt x="8" y="17"/>
                    </a:cubicBezTo>
                    <a:cubicBezTo>
                      <a:pt x="0" y="30"/>
                      <a:pt x="3" y="47"/>
                      <a:pt x="16" y="56"/>
                    </a:cubicBezTo>
                    <a:cubicBezTo>
                      <a:pt x="41" y="72"/>
                      <a:pt x="74" y="84"/>
                      <a:pt x="106" y="88"/>
                    </a:cubicBezTo>
                    <a:cubicBezTo>
                      <a:pt x="106" y="32"/>
                      <a:pt x="106" y="32"/>
                      <a:pt x="106" y="32"/>
                    </a:cubicBezTo>
                    <a:cubicBezTo>
                      <a:pt x="85" y="28"/>
                      <a:pt x="63" y="20"/>
                      <a:pt x="47"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56" name="Freeform 335"/>
              <p:cNvSpPr/>
              <p:nvPr/>
            </p:nvSpPr>
            <p:spPr bwMode="auto">
              <a:xfrm>
                <a:off x="1003300" y="3579813"/>
                <a:ext cx="61913" cy="58738"/>
              </a:xfrm>
              <a:custGeom>
                <a:avLst/>
                <a:gdLst>
                  <a:gd name="T0" fmla="*/ 37 w 82"/>
                  <a:gd name="T1" fmla="*/ 71 h 79"/>
                  <a:gd name="T2" fmla="*/ 75 w 82"/>
                  <a:gd name="T3" fmla="*/ 60 h 79"/>
                  <a:gd name="T4" fmla="*/ 63 w 82"/>
                  <a:gd name="T5" fmla="*/ 22 h 79"/>
                  <a:gd name="T6" fmla="*/ 0 w 82"/>
                  <a:gd name="T7" fmla="*/ 0 h 79"/>
                  <a:gd name="T8" fmla="*/ 0 w 82"/>
                  <a:gd name="T9" fmla="*/ 57 h 79"/>
                  <a:gd name="T10" fmla="*/ 37 w 82"/>
                  <a:gd name="T11" fmla="*/ 71 h 79"/>
                </a:gdLst>
                <a:ahLst/>
                <a:cxnLst>
                  <a:cxn ang="0">
                    <a:pos x="T0" y="T1"/>
                  </a:cxn>
                  <a:cxn ang="0">
                    <a:pos x="T2" y="T3"/>
                  </a:cxn>
                  <a:cxn ang="0">
                    <a:pos x="T4" y="T5"/>
                  </a:cxn>
                  <a:cxn ang="0">
                    <a:pos x="T6" y="T7"/>
                  </a:cxn>
                  <a:cxn ang="0">
                    <a:pos x="T8" y="T9"/>
                  </a:cxn>
                  <a:cxn ang="0">
                    <a:pos x="T10" y="T11"/>
                  </a:cxn>
                </a:cxnLst>
                <a:rect l="0" t="0" r="r" b="b"/>
                <a:pathLst>
                  <a:path w="82" h="79">
                    <a:moveTo>
                      <a:pt x="37" y="71"/>
                    </a:moveTo>
                    <a:cubicBezTo>
                      <a:pt x="50" y="79"/>
                      <a:pt x="67" y="73"/>
                      <a:pt x="75" y="60"/>
                    </a:cubicBezTo>
                    <a:cubicBezTo>
                      <a:pt x="82" y="46"/>
                      <a:pt x="77" y="29"/>
                      <a:pt x="63" y="22"/>
                    </a:cubicBezTo>
                    <a:cubicBezTo>
                      <a:pt x="62" y="21"/>
                      <a:pt x="36" y="7"/>
                      <a:pt x="0" y="0"/>
                    </a:cubicBezTo>
                    <a:cubicBezTo>
                      <a:pt x="0" y="57"/>
                      <a:pt x="0" y="57"/>
                      <a:pt x="0" y="57"/>
                    </a:cubicBezTo>
                    <a:cubicBezTo>
                      <a:pt x="21" y="63"/>
                      <a:pt x="37" y="71"/>
                      <a:pt x="37" y="7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57" name="Freeform 336"/>
              <p:cNvSpPr/>
              <p:nvPr/>
            </p:nvSpPr>
            <p:spPr bwMode="auto">
              <a:xfrm>
                <a:off x="1003300" y="3681413"/>
                <a:ext cx="68263" cy="141288"/>
              </a:xfrm>
              <a:custGeom>
                <a:avLst/>
                <a:gdLst>
                  <a:gd name="T0" fmla="*/ 54 w 92"/>
                  <a:gd name="T1" fmla="*/ 23 h 190"/>
                  <a:gd name="T2" fmla="*/ 0 w 92"/>
                  <a:gd name="T3" fmla="*/ 0 h 190"/>
                  <a:gd name="T4" fmla="*/ 0 w 92"/>
                  <a:gd name="T5" fmla="*/ 58 h 190"/>
                  <a:gd name="T6" fmla="*/ 22 w 92"/>
                  <a:gd name="T7" fmla="*/ 69 h 190"/>
                  <a:gd name="T8" fmla="*/ 36 w 92"/>
                  <a:gd name="T9" fmla="*/ 96 h 190"/>
                  <a:gd name="T10" fmla="*/ 21 w 92"/>
                  <a:gd name="T11" fmla="*/ 123 h 190"/>
                  <a:gd name="T12" fmla="*/ 0 w 92"/>
                  <a:gd name="T13" fmla="*/ 133 h 190"/>
                  <a:gd name="T14" fmla="*/ 0 w 92"/>
                  <a:gd name="T15" fmla="*/ 190 h 190"/>
                  <a:gd name="T16" fmla="*/ 53 w 92"/>
                  <a:gd name="T17" fmla="*/ 169 h 190"/>
                  <a:gd name="T18" fmla="*/ 92 w 92"/>
                  <a:gd name="T19" fmla="*/ 96 h 190"/>
                  <a:gd name="T20" fmla="*/ 54 w 92"/>
                  <a:gd name="T21" fmla="*/ 23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190">
                    <a:moveTo>
                      <a:pt x="54" y="23"/>
                    </a:moveTo>
                    <a:cubicBezTo>
                      <a:pt x="40" y="13"/>
                      <a:pt x="22" y="5"/>
                      <a:pt x="0" y="0"/>
                    </a:cubicBezTo>
                    <a:cubicBezTo>
                      <a:pt x="0" y="58"/>
                      <a:pt x="0" y="58"/>
                      <a:pt x="0" y="58"/>
                    </a:cubicBezTo>
                    <a:cubicBezTo>
                      <a:pt x="9" y="61"/>
                      <a:pt x="16" y="65"/>
                      <a:pt x="22" y="69"/>
                    </a:cubicBezTo>
                    <a:cubicBezTo>
                      <a:pt x="32" y="76"/>
                      <a:pt x="36" y="84"/>
                      <a:pt x="36" y="96"/>
                    </a:cubicBezTo>
                    <a:cubicBezTo>
                      <a:pt x="36" y="107"/>
                      <a:pt x="31" y="116"/>
                      <a:pt x="21" y="123"/>
                    </a:cubicBezTo>
                    <a:cubicBezTo>
                      <a:pt x="15" y="127"/>
                      <a:pt x="8" y="130"/>
                      <a:pt x="0" y="133"/>
                    </a:cubicBezTo>
                    <a:cubicBezTo>
                      <a:pt x="0" y="190"/>
                      <a:pt x="0" y="190"/>
                      <a:pt x="0" y="190"/>
                    </a:cubicBezTo>
                    <a:cubicBezTo>
                      <a:pt x="20" y="187"/>
                      <a:pt x="38" y="179"/>
                      <a:pt x="53" y="169"/>
                    </a:cubicBezTo>
                    <a:cubicBezTo>
                      <a:pt x="78" y="152"/>
                      <a:pt x="92" y="125"/>
                      <a:pt x="92" y="96"/>
                    </a:cubicBezTo>
                    <a:cubicBezTo>
                      <a:pt x="92" y="66"/>
                      <a:pt x="79" y="41"/>
                      <a:pt x="54"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58" name="Freeform 337"/>
              <p:cNvSpPr/>
              <p:nvPr/>
            </p:nvSpPr>
            <p:spPr bwMode="auto">
              <a:xfrm>
                <a:off x="960438" y="3617913"/>
                <a:ext cx="42863" cy="63500"/>
              </a:xfrm>
              <a:custGeom>
                <a:avLst/>
                <a:gdLst>
                  <a:gd name="T0" fmla="*/ 0 w 56"/>
                  <a:gd name="T1" fmla="*/ 3 h 84"/>
                  <a:gd name="T2" fmla="*/ 0 w 56"/>
                  <a:gd name="T3" fmla="*/ 74 h 84"/>
                  <a:gd name="T4" fmla="*/ 25 w 56"/>
                  <a:gd name="T5" fmla="*/ 78 h 84"/>
                  <a:gd name="T6" fmla="*/ 56 w 56"/>
                  <a:gd name="T7" fmla="*/ 84 h 84"/>
                  <a:gd name="T8" fmla="*/ 56 w 56"/>
                  <a:gd name="T9" fmla="*/ 6 h 84"/>
                  <a:gd name="T10" fmla="*/ 24 w 56"/>
                  <a:gd name="T11" fmla="*/ 1 h 84"/>
                  <a:gd name="T12" fmla="*/ 0 w 56"/>
                  <a:gd name="T13" fmla="*/ 3 h 84"/>
                </a:gdLst>
                <a:ahLst/>
                <a:cxnLst>
                  <a:cxn ang="0">
                    <a:pos x="T0" y="T1"/>
                  </a:cxn>
                  <a:cxn ang="0">
                    <a:pos x="T2" y="T3"/>
                  </a:cxn>
                  <a:cxn ang="0">
                    <a:pos x="T4" y="T5"/>
                  </a:cxn>
                  <a:cxn ang="0">
                    <a:pos x="T6" y="T7"/>
                  </a:cxn>
                  <a:cxn ang="0">
                    <a:pos x="T8" y="T9"/>
                  </a:cxn>
                  <a:cxn ang="0">
                    <a:pos x="T10" y="T11"/>
                  </a:cxn>
                  <a:cxn ang="0">
                    <a:pos x="T12" y="T13"/>
                  </a:cxn>
                </a:cxnLst>
                <a:rect l="0" t="0" r="r" b="b"/>
                <a:pathLst>
                  <a:path w="56" h="84">
                    <a:moveTo>
                      <a:pt x="0" y="3"/>
                    </a:moveTo>
                    <a:cubicBezTo>
                      <a:pt x="0" y="74"/>
                      <a:pt x="0" y="74"/>
                      <a:pt x="0" y="74"/>
                    </a:cubicBezTo>
                    <a:cubicBezTo>
                      <a:pt x="7" y="76"/>
                      <a:pt x="16" y="77"/>
                      <a:pt x="25" y="78"/>
                    </a:cubicBezTo>
                    <a:cubicBezTo>
                      <a:pt x="36" y="80"/>
                      <a:pt x="46" y="82"/>
                      <a:pt x="56" y="84"/>
                    </a:cubicBezTo>
                    <a:cubicBezTo>
                      <a:pt x="56" y="6"/>
                      <a:pt x="56" y="6"/>
                      <a:pt x="56" y="6"/>
                    </a:cubicBezTo>
                    <a:cubicBezTo>
                      <a:pt x="46" y="4"/>
                      <a:pt x="35" y="2"/>
                      <a:pt x="24" y="1"/>
                    </a:cubicBezTo>
                    <a:cubicBezTo>
                      <a:pt x="16" y="0"/>
                      <a:pt x="8" y="1"/>
                      <a:pt x="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59" name="Freeform 338"/>
              <p:cNvSpPr/>
              <p:nvPr/>
            </p:nvSpPr>
            <p:spPr bwMode="auto">
              <a:xfrm>
                <a:off x="960438" y="3716338"/>
                <a:ext cx="42863" cy="66675"/>
              </a:xfrm>
              <a:custGeom>
                <a:avLst/>
                <a:gdLst>
                  <a:gd name="T0" fmla="*/ 56 w 56"/>
                  <a:gd name="T1" fmla="*/ 86 h 90"/>
                  <a:gd name="T2" fmla="*/ 56 w 56"/>
                  <a:gd name="T3" fmla="*/ 11 h 90"/>
                  <a:gd name="T4" fmla="*/ 18 w 56"/>
                  <a:gd name="T5" fmla="*/ 3 h 90"/>
                  <a:gd name="T6" fmla="*/ 0 w 56"/>
                  <a:gd name="T7" fmla="*/ 0 h 90"/>
                  <a:gd name="T8" fmla="*/ 0 w 56"/>
                  <a:gd name="T9" fmla="*/ 88 h 90"/>
                  <a:gd name="T10" fmla="*/ 23 w 56"/>
                  <a:gd name="T11" fmla="*/ 90 h 90"/>
                  <a:gd name="T12" fmla="*/ 56 w 56"/>
                  <a:gd name="T13" fmla="*/ 86 h 90"/>
                </a:gdLst>
                <a:ahLst/>
                <a:cxnLst>
                  <a:cxn ang="0">
                    <a:pos x="T0" y="T1"/>
                  </a:cxn>
                  <a:cxn ang="0">
                    <a:pos x="T2" y="T3"/>
                  </a:cxn>
                  <a:cxn ang="0">
                    <a:pos x="T4" y="T5"/>
                  </a:cxn>
                  <a:cxn ang="0">
                    <a:pos x="T6" y="T7"/>
                  </a:cxn>
                  <a:cxn ang="0">
                    <a:pos x="T8" y="T9"/>
                  </a:cxn>
                  <a:cxn ang="0">
                    <a:pos x="T10" y="T11"/>
                  </a:cxn>
                  <a:cxn ang="0">
                    <a:pos x="T12" y="T13"/>
                  </a:cxn>
                </a:cxnLst>
                <a:rect l="0" t="0" r="r" b="b"/>
                <a:pathLst>
                  <a:path w="56" h="90">
                    <a:moveTo>
                      <a:pt x="56" y="86"/>
                    </a:moveTo>
                    <a:cubicBezTo>
                      <a:pt x="56" y="11"/>
                      <a:pt x="56" y="11"/>
                      <a:pt x="56" y="11"/>
                    </a:cubicBezTo>
                    <a:cubicBezTo>
                      <a:pt x="45" y="8"/>
                      <a:pt x="32" y="5"/>
                      <a:pt x="18" y="3"/>
                    </a:cubicBezTo>
                    <a:cubicBezTo>
                      <a:pt x="12" y="2"/>
                      <a:pt x="6" y="1"/>
                      <a:pt x="0" y="0"/>
                    </a:cubicBezTo>
                    <a:cubicBezTo>
                      <a:pt x="0" y="88"/>
                      <a:pt x="0" y="88"/>
                      <a:pt x="0" y="88"/>
                    </a:cubicBezTo>
                    <a:cubicBezTo>
                      <a:pt x="8" y="89"/>
                      <a:pt x="16" y="90"/>
                      <a:pt x="23" y="90"/>
                    </a:cubicBezTo>
                    <a:cubicBezTo>
                      <a:pt x="35" y="90"/>
                      <a:pt x="46" y="88"/>
                      <a:pt x="56" y="8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60" name="Freeform 339"/>
              <p:cNvSpPr/>
              <p:nvPr/>
            </p:nvSpPr>
            <p:spPr bwMode="auto">
              <a:xfrm>
                <a:off x="960438" y="3822701"/>
                <a:ext cx="42863" cy="47625"/>
              </a:xfrm>
              <a:custGeom>
                <a:avLst/>
                <a:gdLst>
                  <a:gd name="T0" fmla="*/ 0 w 56"/>
                  <a:gd name="T1" fmla="*/ 1 h 64"/>
                  <a:gd name="T2" fmla="*/ 0 w 56"/>
                  <a:gd name="T3" fmla="*/ 36 h 64"/>
                  <a:gd name="T4" fmla="*/ 28 w 56"/>
                  <a:gd name="T5" fmla="*/ 64 h 64"/>
                  <a:gd name="T6" fmla="*/ 56 w 56"/>
                  <a:gd name="T7" fmla="*/ 36 h 64"/>
                  <a:gd name="T8" fmla="*/ 56 w 56"/>
                  <a:gd name="T9" fmla="*/ 0 h 64"/>
                  <a:gd name="T10" fmla="*/ 23 w 56"/>
                  <a:gd name="T11" fmla="*/ 3 h 64"/>
                  <a:gd name="T12" fmla="*/ 0 w 56"/>
                  <a:gd name="T13" fmla="*/ 1 h 64"/>
                </a:gdLst>
                <a:ahLst/>
                <a:cxnLst>
                  <a:cxn ang="0">
                    <a:pos x="T0" y="T1"/>
                  </a:cxn>
                  <a:cxn ang="0">
                    <a:pos x="T2" y="T3"/>
                  </a:cxn>
                  <a:cxn ang="0">
                    <a:pos x="T4" y="T5"/>
                  </a:cxn>
                  <a:cxn ang="0">
                    <a:pos x="T6" y="T7"/>
                  </a:cxn>
                  <a:cxn ang="0">
                    <a:pos x="T8" y="T9"/>
                  </a:cxn>
                  <a:cxn ang="0">
                    <a:pos x="T10" y="T11"/>
                  </a:cxn>
                  <a:cxn ang="0">
                    <a:pos x="T12" y="T13"/>
                  </a:cxn>
                </a:cxnLst>
                <a:rect l="0" t="0" r="r" b="b"/>
                <a:pathLst>
                  <a:path w="56" h="64">
                    <a:moveTo>
                      <a:pt x="0" y="1"/>
                    </a:moveTo>
                    <a:cubicBezTo>
                      <a:pt x="0" y="36"/>
                      <a:pt x="0" y="36"/>
                      <a:pt x="0" y="36"/>
                    </a:cubicBezTo>
                    <a:cubicBezTo>
                      <a:pt x="0" y="52"/>
                      <a:pt x="12" y="64"/>
                      <a:pt x="28" y="64"/>
                    </a:cubicBezTo>
                    <a:cubicBezTo>
                      <a:pt x="43" y="64"/>
                      <a:pt x="56" y="52"/>
                      <a:pt x="56" y="36"/>
                    </a:cubicBezTo>
                    <a:cubicBezTo>
                      <a:pt x="56" y="0"/>
                      <a:pt x="56" y="0"/>
                      <a:pt x="56" y="0"/>
                    </a:cubicBezTo>
                    <a:cubicBezTo>
                      <a:pt x="46" y="2"/>
                      <a:pt x="35" y="3"/>
                      <a:pt x="23" y="3"/>
                    </a:cubicBezTo>
                    <a:cubicBezTo>
                      <a:pt x="16" y="3"/>
                      <a:pt x="8" y="2"/>
                      <a:pt x="0"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61" name="Freeform 340"/>
              <p:cNvSpPr/>
              <p:nvPr/>
            </p:nvSpPr>
            <p:spPr bwMode="auto">
              <a:xfrm>
                <a:off x="960438" y="3530601"/>
                <a:ext cx="42863" cy="49213"/>
              </a:xfrm>
              <a:custGeom>
                <a:avLst/>
                <a:gdLst>
                  <a:gd name="T0" fmla="*/ 29 w 56"/>
                  <a:gd name="T1" fmla="*/ 62 h 66"/>
                  <a:gd name="T2" fmla="*/ 56 w 56"/>
                  <a:gd name="T3" fmla="*/ 66 h 66"/>
                  <a:gd name="T4" fmla="*/ 56 w 56"/>
                  <a:gd name="T5" fmla="*/ 28 h 66"/>
                  <a:gd name="T6" fmla="*/ 28 w 56"/>
                  <a:gd name="T7" fmla="*/ 0 h 66"/>
                  <a:gd name="T8" fmla="*/ 0 w 56"/>
                  <a:gd name="T9" fmla="*/ 28 h 66"/>
                  <a:gd name="T10" fmla="*/ 0 w 56"/>
                  <a:gd name="T11" fmla="*/ 63 h 66"/>
                  <a:gd name="T12" fmla="*/ 29 w 56"/>
                  <a:gd name="T13" fmla="*/ 62 h 66"/>
                </a:gdLst>
                <a:ahLst/>
                <a:cxnLst>
                  <a:cxn ang="0">
                    <a:pos x="T0" y="T1"/>
                  </a:cxn>
                  <a:cxn ang="0">
                    <a:pos x="T2" y="T3"/>
                  </a:cxn>
                  <a:cxn ang="0">
                    <a:pos x="T4" y="T5"/>
                  </a:cxn>
                  <a:cxn ang="0">
                    <a:pos x="T6" y="T7"/>
                  </a:cxn>
                  <a:cxn ang="0">
                    <a:pos x="T8" y="T9"/>
                  </a:cxn>
                  <a:cxn ang="0">
                    <a:pos x="T10" y="T11"/>
                  </a:cxn>
                  <a:cxn ang="0">
                    <a:pos x="T12" y="T13"/>
                  </a:cxn>
                </a:cxnLst>
                <a:rect l="0" t="0" r="r" b="b"/>
                <a:pathLst>
                  <a:path w="56" h="66">
                    <a:moveTo>
                      <a:pt x="29" y="62"/>
                    </a:moveTo>
                    <a:cubicBezTo>
                      <a:pt x="38" y="63"/>
                      <a:pt x="47" y="64"/>
                      <a:pt x="56" y="66"/>
                    </a:cubicBezTo>
                    <a:cubicBezTo>
                      <a:pt x="56" y="28"/>
                      <a:pt x="56" y="28"/>
                      <a:pt x="56" y="28"/>
                    </a:cubicBezTo>
                    <a:cubicBezTo>
                      <a:pt x="56" y="12"/>
                      <a:pt x="43" y="0"/>
                      <a:pt x="28" y="0"/>
                    </a:cubicBezTo>
                    <a:cubicBezTo>
                      <a:pt x="12" y="0"/>
                      <a:pt x="0" y="12"/>
                      <a:pt x="0" y="28"/>
                    </a:cubicBezTo>
                    <a:cubicBezTo>
                      <a:pt x="0" y="63"/>
                      <a:pt x="0" y="63"/>
                      <a:pt x="0" y="63"/>
                    </a:cubicBezTo>
                    <a:cubicBezTo>
                      <a:pt x="9" y="61"/>
                      <a:pt x="19" y="61"/>
                      <a:pt x="29" y="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62" name="Freeform 341"/>
              <p:cNvSpPr/>
              <p:nvPr/>
            </p:nvSpPr>
            <p:spPr bwMode="auto">
              <a:xfrm>
                <a:off x="960438" y="3673476"/>
                <a:ext cx="42863" cy="50800"/>
              </a:xfrm>
              <a:custGeom>
                <a:avLst/>
                <a:gdLst>
                  <a:gd name="T0" fmla="*/ 56 w 56"/>
                  <a:gd name="T1" fmla="*/ 68 h 68"/>
                  <a:gd name="T2" fmla="*/ 56 w 56"/>
                  <a:gd name="T3" fmla="*/ 10 h 68"/>
                  <a:gd name="T4" fmla="*/ 25 w 56"/>
                  <a:gd name="T5" fmla="*/ 4 h 68"/>
                  <a:gd name="T6" fmla="*/ 0 w 56"/>
                  <a:gd name="T7" fmla="*/ 0 h 68"/>
                  <a:gd name="T8" fmla="*/ 0 w 56"/>
                  <a:gd name="T9" fmla="*/ 57 h 68"/>
                  <a:gd name="T10" fmla="*/ 18 w 56"/>
                  <a:gd name="T11" fmla="*/ 60 h 68"/>
                  <a:gd name="T12" fmla="*/ 56 w 56"/>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56" h="68">
                    <a:moveTo>
                      <a:pt x="56" y="68"/>
                    </a:moveTo>
                    <a:cubicBezTo>
                      <a:pt x="56" y="10"/>
                      <a:pt x="56" y="10"/>
                      <a:pt x="56" y="10"/>
                    </a:cubicBezTo>
                    <a:cubicBezTo>
                      <a:pt x="46" y="8"/>
                      <a:pt x="36" y="6"/>
                      <a:pt x="25" y="4"/>
                    </a:cubicBezTo>
                    <a:cubicBezTo>
                      <a:pt x="16" y="3"/>
                      <a:pt x="7" y="2"/>
                      <a:pt x="0" y="0"/>
                    </a:cubicBezTo>
                    <a:cubicBezTo>
                      <a:pt x="0" y="57"/>
                      <a:pt x="0" y="57"/>
                      <a:pt x="0" y="57"/>
                    </a:cubicBezTo>
                    <a:cubicBezTo>
                      <a:pt x="6" y="58"/>
                      <a:pt x="12" y="59"/>
                      <a:pt x="18" y="60"/>
                    </a:cubicBezTo>
                    <a:cubicBezTo>
                      <a:pt x="32" y="62"/>
                      <a:pt x="45" y="65"/>
                      <a:pt x="56" y="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63" name="Freeform 342"/>
              <p:cNvSpPr/>
              <p:nvPr/>
            </p:nvSpPr>
            <p:spPr bwMode="auto">
              <a:xfrm>
                <a:off x="960438" y="3576638"/>
                <a:ext cx="42863" cy="46038"/>
              </a:xfrm>
              <a:custGeom>
                <a:avLst/>
                <a:gdLst>
                  <a:gd name="T0" fmla="*/ 24 w 56"/>
                  <a:gd name="T1" fmla="*/ 57 h 62"/>
                  <a:gd name="T2" fmla="*/ 56 w 56"/>
                  <a:gd name="T3" fmla="*/ 62 h 62"/>
                  <a:gd name="T4" fmla="*/ 56 w 56"/>
                  <a:gd name="T5" fmla="*/ 5 h 62"/>
                  <a:gd name="T6" fmla="*/ 29 w 56"/>
                  <a:gd name="T7" fmla="*/ 1 h 62"/>
                  <a:gd name="T8" fmla="*/ 0 w 56"/>
                  <a:gd name="T9" fmla="*/ 2 h 62"/>
                  <a:gd name="T10" fmla="*/ 0 w 56"/>
                  <a:gd name="T11" fmla="*/ 59 h 62"/>
                  <a:gd name="T12" fmla="*/ 24 w 56"/>
                  <a:gd name="T13" fmla="*/ 57 h 62"/>
                </a:gdLst>
                <a:ahLst/>
                <a:cxnLst>
                  <a:cxn ang="0">
                    <a:pos x="T0" y="T1"/>
                  </a:cxn>
                  <a:cxn ang="0">
                    <a:pos x="T2" y="T3"/>
                  </a:cxn>
                  <a:cxn ang="0">
                    <a:pos x="T4" y="T5"/>
                  </a:cxn>
                  <a:cxn ang="0">
                    <a:pos x="T6" y="T7"/>
                  </a:cxn>
                  <a:cxn ang="0">
                    <a:pos x="T8" y="T9"/>
                  </a:cxn>
                  <a:cxn ang="0">
                    <a:pos x="T10" y="T11"/>
                  </a:cxn>
                  <a:cxn ang="0">
                    <a:pos x="T12" y="T13"/>
                  </a:cxn>
                </a:cxnLst>
                <a:rect l="0" t="0" r="r" b="b"/>
                <a:pathLst>
                  <a:path w="56" h="62">
                    <a:moveTo>
                      <a:pt x="24" y="57"/>
                    </a:moveTo>
                    <a:cubicBezTo>
                      <a:pt x="35" y="58"/>
                      <a:pt x="46" y="60"/>
                      <a:pt x="56" y="62"/>
                    </a:cubicBezTo>
                    <a:cubicBezTo>
                      <a:pt x="56" y="5"/>
                      <a:pt x="56" y="5"/>
                      <a:pt x="56" y="5"/>
                    </a:cubicBezTo>
                    <a:cubicBezTo>
                      <a:pt x="47" y="3"/>
                      <a:pt x="38" y="2"/>
                      <a:pt x="29" y="1"/>
                    </a:cubicBezTo>
                    <a:cubicBezTo>
                      <a:pt x="19" y="0"/>
                      <a:pt x="9" y="0"/>
                      <a:pt x="0" y="2"/>
                    </a:cubicBezTo>
                    <a:cubicBezTo>
                      <a:pt x="0" y="59"/>
                      <a:pt x="0" y="59"/>
                      <a:pt x="0" y="59"/>
                    </a:cubicBezTo>
                    <a:cubicBezTo>
                      <a:pt x="8" y="57"/>
                      <a:pt x="16" y="56"/>
                      <a:pt x="24" y="5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64" name="Freeform 343"/>
              <p:cNvSpPr/>
              <p:nvPr/>
            </p:nvSpPr>
            <p:spPr bwMode="auto">
              <a:xfrm>
                <a:off x="960438" y="3779838"/>
                <a:ext cx="42863" cy="46038"/>
              </a:xfrm>
              <a:custGeom>
                <a:avLst/>
                <a:gdLst>
                  <a:gd name="T0" fmla="*/ 23 w 56"/>
                  <a:gd name="T1" fmla="*/ 4 h 60"/>
                  <a:gd name="T2" fmla="*/ 0 w 56"/>
                  <a:gd name="T3" fmla="*/ 2 h 60"/>
                  <a:gd name="T4" fmla="*/ 0 w 56"/>
                  <a:gd name="T5" fmla="*/ 58 h 60"/>
                  <a:gd name="T6" fmla="*/ 23 w 56"/>
                  <a:gd name="T7" fmla="*/ 60 h 60"/>
                  <a:gd name="T8" fmla="*/ 56 w 56"/>
                  <a:gd name="T9" fmla="*/ 57 h 60"/>
                  <a:gd name="T10" fmla="*/ 56 w 56"/>
                  <a:gd name="T11" fmla="*/ 0 h 60"/>
                  <a:gd name="T12" fmla="*/ 23 w 56"/>
                  <a:gd name="T13" fmla="*/ 4 h 60"/>
                </a:gdLst>
                <a:ahLst/>
                <a:cxnLst>
                  <a:cxn ang="0">
                    <a:pos x="T0" y="T1"/>
                  </a:cxn>
                  <a:cxn ang="0">
                    <a:pos x="T2" y="T3"/>
                  </a:cxn>
                  <a:cxn ang="0">
                    <a:pos x="T4" y="T5"/>
                  </a:cxn>
                  <a:cxn ang="0">
                    <a:pos x="T6" y="T7"/>
                  </a:cxn>
                  <a:cxn ang="0">
                    <a:pos x="T8" y="T9"/>
                  </a:cxn>
                  <a:cxn ang="0">
                    <a:pos x="T10" y="T11"/>
                  </a:cxn>
                  <a:cxn ang="0">
                    <a:pos x="T12" y="T13"/>
                  </a:cxn>
                </a:cxnLst>
                <a:rect l="0" t="0" r="r" b="b"/>
                <a:pathLst>
                  <a:path w="56" h="60">
                    <a:moveTo>
                      <a:pt x="23" y="4"/>
                    </a:moveTo>
                    <a:cubicBezTo>
                      <a:pt x="16" y="4"/>
                      <a:pt x="8" y="3"/>
                      <a:pt x="0" y="2"/>
                    </a:cubicBezTo>
                    <a:cubicBezTo>
                      <a:pt x="0" y="58"/>
                      <a:pt x="0" y="58"/>
                      <a:pt x="0" y="58"/>
                    </a:cubicBezTo>
                    <a:cubicBezTo>
                      <a:pt x="8" y="59"/>
                      <a:pt x="16" y="60"/>
                      <a:pt x="23" y="60"/>
                    </a:cubicBezTo>
                    <a:cubicBezTo>
                      <a:pt x="35" y="60"/>
                      <a:pt x="46" y="59"/>
                      <a:pt x="56" y="57"/>
                    </a:cubicBezTo>
                    <a:cubicBezTo>
                      <a:pt x="56" y="0"/>
                      <a:pt x="56" y="0"/>
                      <a:pt x="56" y="0"/>
                    </a:cubicBezTo>
                    <a:cubicBezTo>
                      <a:pt x="46" y="2"/>
                      <a:pt x="35" y="4"/>
                      <a:pt x="2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grpSp>
        <p:grpSp>
          <p:nvGrpSpPr>
            <p:cNvPr id="49" name="Group 48"/>
            <p:cNvGrpSpPr/>
            <p:nvPr/>
          </p:nvGrpSpPr>
          <p:grpSpPr>
            <a:xfrm>
              <a:off x="635000" y="3884613"/>
              <a:ext cx="630238" cy="280988"/>
              <a:chOff x="635000" y="3884613"/>
              <a:chExt cx="630238" cy="280988"/>
            </a:xfrm>
          </p:grpSpPr>
          <p:sp>
            <p:nvSpPr>
              <p:cNvPr id="50" name="Freeform 344"/>
              <p:cNvSpPr/>
              <p:nvPr/>
            </p:nvSpPr>
            <p:spPr bwMode="auto">
              <a:xfrm>
                <a:off x="739775" y="3922713"/>
                <a:ext cx="525463" cy="242888"/>
              </a:xfrm>
              <a:custGeom>
                <a:avLst/>
                <a:gdLst>
                  <a:gd name="T0" fmla="*/ 687 w 703"/>
                  <a:gd name="T1" fmla="*/ 73 h 324"/>
                  <a:gd name="T2" fmla="*/ 610 w 703"/>
                  <a:gd name="T3" fmla="*/ 54 h 324"/>
                  <a:gd name="T4" fmla="*/ 430 w 703"/>
                  <a:gd name="T5" fmla="*/ 146 h 324"/>
                  <a:gd name="T6" fmla="*/ 447 w 703"/>
                  <a:gd name="T7" fmla="*/ 106 h 324"/>
                  <a:gd name="T8" fmla="*/ 391 w 703"/>
                  <a:gd name="T9" fmla="*/ 50 h 324"/>
                  <a:gd name="T10" fmla="*/ 221 w 703"/>
                  <a:gd name="T11" fmla="*/ 50 h 324"/>
                  <a:gd name="T12" fmla="*/ 0 w 703"/>
                  <a:gd name="T13" fmla="*/ 0 h 324"/>
                  <a:gd name="T14" fmla="*/ 0 w 703"/>
                  <a:gd name="T15" fmla="*/ 249 h 324"/>
                  <a:gd name="T16" fmla="*/ 74 w 703"/>
                  <a:gd name="T17" fmla="*/ 299 h 324"/>
                  <a:gd name="T18" fmla="*/ 158 w 703"/>
                  <a:gd name="T19" fmla="*/ 324 h 324"/>
                  <a:gd name="T20" fmla="*/ 343 w 703"/>
                  <a:gd name="T21" fmla="*/ 324 h 324"/>
                  <a:gd name="T22" fmla="*/ 415 w 703"/>
                  <a:gd name="T23" fmla="*/ 302 h 324"/>
                  <a:gd name="T24" fmla="*/ 668 w 703"/>
                  <a:gd name="T25" fmla="*/ 150 h 324"/>
                  <a:gd name="T26" fmla="*/ 687 w 703"/>
                  <a:gd name="T27" fmla="*/ 73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3" h="324">
                    <a:moveTo>
                      <a:pt x="687" y="73"/>
                    </a:moveTo>
                    <a:cubicBezTo>
                      <a:pt x="671" y="46"/>
                      <a:pt x="637" y="38"/>
                      <a:pt x="610" y="54"/>
                    </a:cubicBezTo>
                    <a:cubicBezTo>
                      <a:pt x="430" y="146"/>
                      <a:pt x="430" y="146"/>
                      <a:pt x="430" y="146"/>
                    </a:cubicBezTo>
                    <a:cubicBezTo>
                      <a:pt x="440" y="136"/>
                      <a:pt x="447" y="122"/>
                      <a:pt x="447" y="106"/>
                    </a:cubicBezTo>
                    <a:cubicBezTo>
                      <a:pt x="447" y="75"/>
                      <a:pt x="421" y="50"/>
                      <a:pt x="391" y="50"/>
                    </a:cubicBezTo>
                    <a:cubicBezTo>
                      <a:pt x="221" y="50"/>
                      <a:pt x="221" y="50"/>
                      <a:pt x="221" y="50"/>
                    </a:cubicBezTo>
                    <a:cubicBezTo>
                      <a:pt x="151" y="50"/>
                      <a:pt x="118" y="0"/>
                      <a:pt x="0" y="0"/>
                    </a:cubicBezTo>
                    <a:cubicBezTo>
                      <a:pt x="0" y="126"/>
                      <a:pt x="0" y="249"/>
                      <a:pt x="0" y="249"/>
                    </a:cubicBezTo>
                    <a:cubicBezTo>
                      <a:pt x="0" y="249"/>
                      <a:pt x="32" y="272"/>
                      <a:pt x="74" y="299"/>
                    </a:cubicBezTo>
                    <a:cubicBezTo>
                      <a:pt x="112" y="324"/>
                      <a:pt x="130" y="324"/>
                      <a:pt x="158" y="324"/>
                    </a:cubicBezTo>
                    <a:cubicBezTo>
                      <a:pt x="343" y="324"/>
                      <a:pt x="343" y="324"/>
                      <a:pt x="343" y="324"/>
                    </a:cubicBezTo>
                    <a:cubicBezTo>
                      <a:pt x="367" y="324"/>
                      <a:pt x="390" y="314"/>
                      <a:pt x="415" y="302"/>
                    </a:cubicBezTo>
                    <a:cubicBezTo>
                      <a:pt x="441" y="289"/>
                      <a:pt x="668" y="150"/>
                      <a:pt x="668" y="150"/>
                    </a:cubicBezTo>
                    <a:cubicBezTo>
                      <a:pt x="694" y="134"/>
                      <a:pt x="703" y="99"/>
                      <a:pt x="687" y="73"/>
                    </a:cubicBezTo>
                  </a:path>
                </a:pathLst>
              </a:custGeom>
              <a:solidFill>
                <a:schemeClr val="accent5">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51" name="Freeform 345"/>
              <p:cNvSpPr/>
              <p:nvPr/>
            </p:nvSpPr>
            <p:spPr bwMode="auto">
              <a:xfrm>
                <a:off x="635000" y="3884613"/>
                <a:ext cx="104775" cy="258763"/>
              </a:xfrm>
              <a:custGeom>
                <a:avLst/>
                <a:gdLst>
                  <a:gd name="T0" fmla="*/ 0 w 139"/>
                  <a:gd name="T1" fmla="*/ 70 h 347"/>
                  <a:gd name="T2" fmla="*/ 69 w 139"/>
                  <a:gd name="T3" fmla="*/ 0 h 347"/>
                  <a:gd name="T4" fmla="*/ 69 w 139"/>
                  <a:gd name="T5" fmla="*/ 0 h 347"/>
                  <a:gd name="T6" fmla="*/ 139 w 139"/>
                  <a:gd name="T7" fmla="*/ 70 h 347"/>
                  <a:gd name="T8" fmla="*/ 139 w 139"/>
                  <a:gd name="T9" fmla="*/ 278 h 347"/>
                  <a:gd name="T10" fmla="*/ 69 w 139"/>
                  <a:gd name="T11" fmla="*/ 347 h 347"/>
                  <a:gd name="T12" fmla="*/ 69 w 139"/>
                  <a:gd name="T13" fmla="*/ 347 h 347"/>
                  <a:gd name="T14" fmla="*/ 0 w 139"/>
                  <a:gd name="T15" fmla="*/ 278 h 347"/>
                  <a:gd name="T16" fmla="*/ 0 w 139"/>
                  <a:gd name="T17" fmla="*/ 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 h="347">
                    <a:moveTo>
                      <a:pt x="0" y="70"/>
                    </a:moveTo>
                    <a:cubicBezTo>
                      <a:pt x="0" y="31"/>
                      <a:pt x="31" y="0"/>
                      <a:pt x="69" y="0"/>
                    </a:cubicBezTo>
                    <a:cubicBezTo>
                      <a:pt x="69" y="0"/>
                      <a:pt x="69" y="0"/>
                      <a:pt x="69" y="0"/>
                    </a:cubicBezTo>
                    <a:cubicBezTo>
                      <a:pt x="108" y="0"/>
                      <a:pt x="139" y="31"/>
                      <a:pt x="139" y="70"/>
                    </a:cubicBezTo>
                    <a:cubicBezTo>
                      <a:pt x="139" y="278"/>
                      <a:pt x="139" y="278"/>
                      <a:pt x="139" y="278"/>
                    </a:cubicBezTo>
                    <a:cubicBezTo>
                      <a:pt x="139" y="316"/>
                      <a:pt x="108" y="347"/>
                      <a:pt x="69" y="347"/>
                    </a:cubicBezTo>
                    <a:cubicBezTo>
                      <a:pt x="69" y="347"/>
                      <a:pt x="69" y="347"/>
                      <a:pt x="69" y="347"/>
                    </a:cubicBezTo>
                    <a:cubicBezTo>
                      <a:pt x="31" y="347"/>
                      <a:pt x="0" y="316"/>
                      <a:pt x="0" y="278"/>
                    </a:cubicBezTo>
                    <a:lnTo>
                      <a:pt x="0" y="7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grpSp>
      </p:grpSp>
      <p:grpSp>
        <p:nvGrpSpPr>
          <p:cNvPr id="65" name="Group 12"/>
          <p:cNvGrpSpPr>
            <a:grpSpLocks noChangeAspect="1"/>
          </p:cNvGrpSpPr>
          <p:nvPr/>
        </p:nvGrpSpPr>
        <p:grpSpPr>
          <a:xfrm>
            <a:off x="5300314" y="1779418"/>
            <a:ext cx="668366" cy="379343"/>
            <a:chOff x="1653" y="1915"/>
            <a:chExt cx="592" cy="336"/>
          </a:xfrm>
        </p:grpSpPr>
        <p:sp>
          <p:nvSpPr>
            <p:cNvPr id="66" name="Freeform 13"/>
            <p:cNvSpPr/>
            <p:nvPr/>
          </p:nvSpPr>
          <p:spPr bwMode="auto">
            <a:xfrm>
              <a:off x="1772" y="2034"/>
              <a:ext cx="350" cy="167"/>
            </a:xfrm>
            <a:custGeom>
              <a:avLst/>
              <a:gdLst>
                <a:gd name="T0" fmla="*/ 425 w 491"/>
                <a:gd name="T1" fmla="*/ 240 h 240"/>
                <a:gd name="T2" fmla="*/ 66 w 491"/>
                <a:gd name="T3" fmla="*/ 240 h 240"/>
                <a:gd name="T4" fmla="*/ 0 w 491"/>
                <a:gd name="T5" fmla="*/ 174 h 240"/>
                <a:gd name="T6" fmla="*/ 0 w 491"/>
                <a:gd name="T7" fmla="*/ 0 h 240"/>
                <a:gd name="T8" fmla="*/ 491 w 491"/>
                <a:gd name="T9" fmla="*/ 0 h 240"/>
                <a:gd name="T10" fmla="*/ 491 w 491"/>
                <a:gd name="T11" fmla="*/ 174 h 240"/>
                <a:gd name="T12" fmla="*/ 425 w 491"/>
                <a:gd name="T13" fmla="*/ 240 h 240"/>
              </a:gdLst>
              <a:ahLst/>
              <a:cxnLst>
                <a:cxn ang="0">
                  <a:pos x="T0" y="T1"/>
                </a:cxn>
                <a:cxn ang="0">
                  <a:pos x="T2" y="T3"/>
                </a:cxn>
                <a:cxn ang="0">
                  <a:pos x="T4" y="T5"/>
                </a:cxn>
                <a:cxn ang="0">
                  <a:pos x="T6" y="T7"/>
                </a:cxn>
                <a:cxn ang="0">
                  <a:pos x="T8" y="T9"/>
                </a:cxn>
                <a:cxn ang="0">
                  <a:pos x="T10" y="T11"/>
                </a:cxn>
                <a:cxn ang="0">
                  <a:pos x="T12" y="T13"/>
                </a:cxn>
              </a:cxnLst>
              <a:rect l="0" t="0" r="r" b="b"/>
              <a:pathLst>
                <a:path w="491" h="240">
                  <a:moveTo>
                    <a:pt x="425" y="240"/>
                  </a:moveTo>
                  <a:cubicBezTo>
                    <a:pt x="66" y="240"/>
                    <a:pt x="66" y="240"/>
                    <a:pt x="66" y="240"/>
                  </a:cubicBezTo>
                  <a:cubicBezTo>
                    <a:pt x="29" y="240"/>
                    <a:pt x="0" y="210"/>
                    <a:pt x="0" y="174"/>
                  </a:cubicBezTo>
                  <a:cubicBezTo>
                    <a:pt x="0" y="0"/>
                    <a:pt x="0" y="0"/>
                    <a:pt x="0" y="0"/>
                  </a:cubicBezTo>
                  <a:cubicBezTo>
                    <a:pt x="491" y="0"/>
                    <a:pt x="491" y="0"/>
                    <a:pt x="491" y="0"/>
                  </a:cubicBezTo>
                  <a:cubicBezTo>
                    <a:pt x="491" y="174"/>
                    <a:pt x="491" y="174"/>
                    <a:pt x="491" y="174"/>
                  </a:cubicBezTo>
                  <a:cubicBezTo>
                    <a:pt x="491" y="210"/>
                    <a:pt x="461" y="240"/>
                    <a:pt x="425" y="240"/>
                  </a:cubicBez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67" name="Rectangle 14"/>
            <p:cNvSpPr>
              <a:spLocks noChangeArrowheads="1"/>
            </p:cNvSpPr>
            <p:nvPr/>
          </p:nvSpPr>
          <p:spPr bwMode="auto">
            <a:xfrm>
              <a:off x="1721" y="2031"/>
              <a:ext cx="13" cy="166"/>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68" name="Oval 15"/>
            <p:cNvSpPr>
              <a:spLocks noChangeArrowheads="1"/>
            </p:cNvSpPr>
            <p:nvPr/>
          </p:nvSpPr>
          <p:spPr bwMode="auto">
            <a:xfrm>
              <a:off x="1699" y="2195"/>
              <a:ext cx="57" cy="5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69" name="Freeform 16"/>
            <p:cNvSpPr/>
            <p:nvPr/>
          </p:nvSpPr>
          <p:spPr bwMode="auto">
            <a:xfrm>
              <a:off x="1653" y="1915"/>
              <a:ext cx="592" cy="182"/>
            </a:xfrm>
            <a:custGeom>
              <a:avLst/>
              <a:gdLst>
                <a:gd name="T0" fmla="*/ 368 w 833"/>
                <a:gd name="T1" fmla="*/ 253 h 262"/>
                <a:gd name="T2" fmla="*/ 10 w 833"/>
                <a:gd name="T3" fmla="*/ 145 h 262"/>
                <a:gd name="T4" fmla="*/ 0 w 833"/>
                <a:gd name="T5" fmla="*/ 131 h 262"/>
                <a:gd name="T6" fmla="*/ 10 w 833"/>
                <a:gd name="T7" fmla="*/ 117 h 262"/>
                <a:gd name="T8" fmla="*/ 368 w 833"/>
                <a:gd name="T9" fmla="*/ 9 h 262"/>
                <a:gd name="T10" fmla="*/ 465 w 833"/>
                <a:gd name="T11" fmla="*/ 9 h 262"/>
                <a:gd name="T12" fmla="*/ 823 w 833"/>
                <a:gd name="T13" fmla="*/ 117 h 262"/>
                <a:gd name="T14" fmla="*/ 833 w 833"/>
                <a:gd name="T15" fmla="*/ 131 h 262"/>
                <a:gd name="T16" fmla="*/ 823 w 833"/>
                <a:gd name="T17" fmla="*/ 145 h 262"/>
                <a:gd name="T18" fmla="*/ 465 w 833"/>
                <a:gd name="T19" fmla="*/ 253 h 262"/>
                <a:gd name="T20" fmla="*/ 368 w 833"/>
                <a:gd name="T21" fmla="*/ 253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3" h="262">
                  <a:moveTo>
                    <a:pt x="368" y="253"/>
                  </a:moveTo>
                  <a:cubicBezTo>
                    <a:pt x="10" y="145"/>
                    <a:pt x="10" y="145"/>
                    <a:pt x="10" y="145"/>
                  </a:cubicBezTo>
                  <a:cubicBezTo>
                    <a:pt x="4" y="144"/>
                    <a:pt x="0" y="138"/>
                    <a:pt x="0" y="131"/>
                  </a:cubicBezTo>
                  <a:cubicBezTo>
                    <a:pt x="0" y="125"/>
                    <a:pt x="4" y="119"/>
                    <a:pt x="10" y="117"/>
                  </a:cubicBezTo>
                  <a:cubicBezTo>
                    <a:pt x="368" y="9"/>
                    <a:pt x="368" y="9"/>
                    <a:pt x="368" y="9"/>
                  </a:cubicBezTo>
                  <a:cubicBezTo>
                    <a:pt x="400" y="0"/>
                    <a:pt x="433" y="0"/>
                    <a:pt x="465" y="9"/>
                  </a:cubicBezTo>
                  <a:cubicBezTo>
                    <a:pt x="823" y="117"/>
                    <a:pt x="823" y="117"/>
                    <a:pt x="823" y="117"/>
                  </a:cubicBezTo>
                  <a:cubicBezTo>
                    <a:pt x="829" y="119"/>
                    <a:pt x="833" y="125"/>
                    <a:pt x="833" y="131"/>
                  </a:cubicBezTo>
                  <a:cubicBezTo>
                    <a:pt x="833" y="138"/>
                    <a:pt x="829" y="144"/>
                    <a:pt x="823" y="145"/>
                  </a:cubicBezTo>
                  <a:cubicBezTo>
                    <a:pt x="465" y="253"/>
                    <a:pt x="465" y="253"/>
                    <a:pt x="465" y="253"/>
                  </a:cubicBezTo>
                  <a:cubicBezTo>
                    <a:pt x="433" y="262"/>
                    <a:pt x="400" y="262"/>
                    <a:pt x="368" y="2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grpSp>
        <p:nvGrpSpPr>
          <p:cNvPr id="70" name="Group 24"/>
          <p:cNvGrpSpPr>
            <a:grpSpLocks noChangeAspect="1"/>
          </p:cNvGrpSpPr>
          <p:nvPr/>
        </p:nvGrpSpPr>
        <p:grpSpPr>
          <a:xfrm>
            <a:off x="7443157" y="1769207"/>
            <a:ext cx="564717" cy="399765"/>
            <a:chOff x="2902" y="2096"/>
            <a:chExt cx="873" cy="618"/>
          </a:xfrm>
        </p:grpSpPr>
        <p:sp>
          <p:nvSpPr>
            <p:cNvPr id="71" name="Freeform 25"/>
            <p:cNvSpPr>
              <a:spLocks noEditPoints="1"/>
            </p:cNvSpPr>
            <p:nvPr/>
          </p:nvSpPr>
          <p:spPr bwMode="auto">
            <a:xfrm>
              <a:off x="3155" y="2096"/>
              <a:ext cx="367" cy="264"/>
            </a:xfrm>
            <a:custGeom>
              <a:avLst/>
              <a:gdLst>
                <a:gd name="T0" fmla="*/ 42 w 299"/>
                <a:gd name="T1" fmla="*/ 220 h 220"/>
                <a:gd name="T2" fmla="*/ 80 w 299"/>
                <a:gd name="T3" fmla="*/ 220 h 220"/>
                <a:gd name="T4" fmla="*/ 111 w 299"/>
                <a:gd name="T5" fmla="*/ 220 h 220"/>
                <a:gd name="T6" fmla="*/ 188 w 299"/>
                <a:gd name="T7" fmla="*/ 220 h 220"/>
                <a:gd name="T8" fmla="*/ 220 w 299"/>
                <a:gd name="T9" fmla="*/ 220 h 220"/>
                <a:gd name="T10" fmla="*/ 258 w 299"/>
                <a:gd name="T11" fmla="*/ 220 h 220"/>
                <a:gd name="T12" fmla="*/ 299 w 299"/>
                <a:gd name="T13" fmla="*/ 172 h 220"/>
                <a:gd name="T14" fmla="*/ 299 w 299"/>
                <a:gd name="T15" fmla="*/ 169 h 220"/>
                <a:gd name="T16" fmla="*/ 299 w 299"/>
                <a:gd name="T17" fmla="*/ 151 h 220"/>
                <a:gd name="T18" fmla="*/ 299 w 299"/>
                <a:gd name="T19" fmla="*/ 47 h 220"/>
                <a:gd name="T20" fmla="*/ 258 w 299"/>
                <a:gd name="T21" fmla="*/ 0 h 220"/>
                <a:gd name="T22" fmla="*/ 42 w 299"/>
                <a:gd name="T23" fmla="*/ 0 h 220"/>
                <a:gd name="T24" fmla="*/ 0 w 299"/>
                <a:gd name="T25" fmla="*/ 47 h 220"/>
                <a:gd name="T26" fmla="*/ 0 w 299"/>
                <a:gd name="T27" fmla="*/ 151 h 220"/>
                <a:gd name="T28" fmla="*/ 0 w 299"/>
                <a:gd name="T29" fmla="*/ 169 h 220"/>
                <a:gd name="T30" fmla="*/ 0 w 299"/>
                <a:gd name="T31" fmla="*/ 172 h 220"/>
                <a:gd name="T32" fmla="*/ 42 w 299"/>
                <a:gd name="T33" fmla="*/ 220 h 220"/>
                <a:gd name="T34" fmla="*/ 35 w 299"/>
                <a:gd name="T35" fmla="*/ 59 h 220"/>
                <a:gd name="T36" fmla="*/ 51 w 299"/>
                <a:gd name="T37" fmla="*/ 41 h 220"/>
                <a:gd name="T38" fmla="*/ 248 w 299"/>
                <a:gd name="T39" fmla="*/ 41 h 220"/>
                <a:gd name="T40" fmla="*/ 264 w 299"/>
                <a:gd name="T41" fmla="*/ 59 h 220"/>
                <a:gd name="T42" fmla="*/ 264 w 299"/>
                <a:gd name="T43" fmla="*/ 181 h 220"/>
                <a:gd name="T44" fmla="*/ 35 w 299"/>
                <a:gd name="T45" fmla="*/ 181 h 220"/>
                <a:gd name="T46" fmla="*/ 35 w 299"/>
                <a:gd name="T47" fmla="*/ 5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9" h="220">
                  <a:moveTo>
                    <a:pt x="42" y="220"/>
                  </a:moveTo>
                  <a:cubicBezTo>
                    <a:pt x="80" y="220"/>
                    <a:pt x="80" y="220"/>
                    <a:pt x="80" y="220"/>
                  </a:cubicBezTo>
                  <a:cubicBezTo>
                    <a:pt x="111" y="220"/>
                    <a:pt x="111" y="220"/>
                    <a:pt x="111" y="220"/>
                  </a:cubicBezTo>
                  <a:cubicBezTo>
                    <a:pt x="188" y="220"/>
                    <a:pt x="188" y="220"/>
                    <a:pt x="188" y="220"/>
                  </a:cubicBezTo>
                  <a:cubicBezTo>
                    <a:pt x="220" y="220"/>
                    <a:pt x="220" y="220"/>
                    <a:pt x="220" y="220"/>
                  </a:cubicBezTo>
                  <a:cubicBezTo>
                    <a:pt x="258" y="220"/>
                    <a:pt x="258" y="220"/>
                    <a:pt x="258" y="220"/>
                  </a:cubicBezTo>
                  <a:cubicBezTo>
                    <a:pt x="281" y="220"/>
                    <a:pt x="299" y="198"/>
                    <a:pt x="299" y="172"/>
                  </a:cubicBezTo>
                  <a:cubicBezTo>
                    <a:pt x="299" y="169"/>
                    <a:pt x="299" y="169"/>
                    <a:pt x="299" y="169"/>
                  </a:cubicBezTo>
                  <a:cubicBezTo>
                    <a:pt x="299" y="151"/>
                    <a:pt x="299" y="151"/>
                    <a:pt x="299" y="151"/>
                  </a:cubicBezTo>
                  <a:cubicBezTo>
                    <a:pt x="299" y="47"/>
                    <a:pt x="299" y="47"/>
                    <a:pt x="299" y="47"/>
                  </a:cubicBezTo>
                  <a:cubicBezTo>
                    <a:pt x="299" y="21"/>
                    <a:pt x="281" y="0"/>
                    <a:pt x="258" y="0"/>
                  </a:cubicBezTo>
                  <a:cubicBezTo>
                    <a:pt x="42" y="0"/>
                    <a:pt x="42" y="0"/>
                    <a:pt x="42" y="0"/>
                  </a:cubicBezTo>
                  <a:cubicBezTo>
                    <a:pt x="19" y="0"/>
                    <a:pt x="0" y="21"/>
                    <a:pt x="0" y="47"/>
                  </a:cubicBezTo>
                  <a:cubicBezTo>
                    <a:pt x="0" y="151"/>
                    <a:pt x="0" y="151"/>
                    <a:pt x="0" y="151"/>
                  </a:cubicBezTo>
                  <a:cubicBezTo>
                    <a:pt x="0" y="169"/>
                    <a:pt x="0" y="169"/>
                    <a:pt x="0" y="169"/>
                  </a:cubicBezTo>
                  <a:cubicBezTo>
                    <a:pt x="0" y="172"/>
                    <a:pt x="0" y="172"/>
                    <a:pt x="0" y="172"/>
                  </a:cubicBezTo>
                  <a:cubicBezTo>
                    <a:pt x="0" y="198"/>
                    <a:pt x="19" y="220"/>
                    <a:pt x="42" y="220"/>
                  </a:cubicBezTo>
                  <a:close/>
                  <a:moveTo>
                    <a:pt x="35" y="59"/>
                  </a:moveTo>
                  <a:cubicBezTo>
                    <a:pt x="35" y="49"/>
                    <a:pt x="42" y="41"/>
                    <a:pt x="51" y="41"/>
                  </a:cubicBezTo>
                  <a:cubicBezTo>
                    <a:pt x="248" y="41"/>
                    <a:pt x="248" y="41"/>
                    <a:pt x="248" y="41"/>
                  </a:cubicBezTo>
                  <a:cubicBezTo>
                    <a:pt x="257" y="41"/>
                    <a:pt x="264" y="49"/>
                    <a:pt x="264" y="59"/>
                  </a:cubicBezTo>
                  <a:cubicBezTo>
                    <a:pt x="264" y="181"/>
                    <a:pt x="264" y="181"/>
                    <a:pt x="264" y="181"/>
                  </a:cubicBezTo>
                  <a:cubicBezTo>
                    <a:pt x="35" y="181"/>
                    <a:pt x="35" y="181"/>
                    <a:pt x="35" y="181"/>
                  </a:cubicBezTo>
                  <a:lnTo>
                    <a:pt x="35" y="59"/>
                  </a:ln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72" name="Freeform 26"/>
            <p:cNvSpPr/>
            <p:nvPr/>
          </p:nvSpPr>
          <p:spPr bwMode="auto">
            <a:xfrm>
              <a:off x="2902" y="2206"/>
              <a:ext cx="873" cy="233"/>
            </a:xfrm>
            <a:custGeom>
              <a:avLst/>
              <a:gdLst>
                <a:gd name="T0" fmla="*/ 711 w 711"/>
                <a:gd name="T1" fmla="*/ 126 h 194"/>
                <a:gd name="T2" fmla="*/ 711 w 711"/>
                <a:gd name="T3" fmla="*/ 44 h 194"/>
                <a:gd name="T4" fmla="*/ 666 w 711"/>
                <a:gd name="T5" fmla="*/ 0 h 194"/>
                <a:gd name="T6" fmla="*/ 45 w 711"/>
                <a:gd name="T7" fmla="*/ 0 h 194"/>
                <a:gd name="T8" fmla="*/ 0 w 711"/>
                <a:gd name="T9" fmla="*/ 44 h 194"/>
                <a:gd name="T10" fmla="*/ 0 w 711"/>
                <a:gd name="T11" fmla="*/ 126 h 194"/>
                <a:gd name="T12" fmla="*/ 351 w 711"/>
                <a:gd name="T13" fmla="*/ 194 h 194"/>
                <a:gd name="T14" fmla="*/ 711 w 711"/>
                <a:gd name="T15" fmla="*/ 126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1" h="194">
                  <a:moveTo>
                    <a:pt x="711" y="126"/>
                  </a:moveTo>
                  <a:cubicBezTo>
                    <a:pt x="711" y="44"/>
                    <a:pt x="711" y="44"/>
                    <a:pt x="711" y="44"/>
                  </a:cubicBezTo>
                  <a:cubicBezTo>
                    <a:pt x="711" y="20"/>
                    <a:pt x="691" y="0"/>
                    <a:pt x="666" y="0"/>
                  </a:cubicBezTo>
                  <a:cubicBezTo>
                    <a:pt x="45" y="0"/>
                    <a:pt x="45" y="0"/>
                    <a:pt x="45" y="0"/>
                  </a:cubicBezTo>
                  <a:cubicBezTo>
                    <a:pt x="20" y="0"/>
                    <a:pt x="0" y="20"/>
                    <a:pt x="0" y="44"/>
                  </a:cubicBezTo>
                  <a:cubicBezTo>
                    <a:pt x="0" y="126"/>
                    <a:pt x="0" y="126"/>
                    <a:pt x="0" y="126"/>
                  </a:cubicBezTo>
                  <a:cubicBezTo>
                    <a:pt x="351" y="194"/>
                    <a:pt x="351" y="194"/>
                    <a:pt x="351" y="194"/>
                  </a:cubicBezTo>
                  <a:lnTo>
                    <a:pt x="711" y="126"/>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73" name="Freeform 27"/>
            <p:cNvSpPr/>
            <p:nvPr/>
          </p:nvSpPr>
          <p:spPr bwMode="auto">
            <a:xfrm>
              <a:off x="2902" y="2397"/>
              <a:ext cx="873" cy="317"/>
            </a:xfrm>
            <a:custGeom>
              <a:avLst/>
              <a:gdLst>
                <a:gd name="T0" fmla="*/ 0 w 711"/>
                <a:gd name="T1" fmla="*/ 0 h 264"/>
                <a:gd name="T2" fmla="*/ 0 w 711"/>
                <a:gd name="T3" fmla="*/ 219 h 264"/>
                <a:gd name="T4" fmla="*/ 45 w 711"/>
                <a:gd name="T5" fmla="*/ 264 h 264"/>
                <a:gd name="T6" fmla="*/ 666 w 711"/>
                <a:gd name="T7" fmla="*/ 264 h 264"/>
                <a:gd name="T8" fmla="*/ 711 w 711"/>
                <a:gd name="T9" fmla="*/ 219 h 264"/>
                <a:gd name="T10" fmla="*/ 711 w 711"/>
                <a:gd name="T11" fmla="*/ 0 h 264"/>
                <a:gd name="T12" fmla="*/ 352 w 711"/>
                <a:gd name="T13" fmla="*/ 68 h 264"/>
                <a:gd name="T14" fmla="*/ 0 w 711"/>
                <a:gd name="T15" fmla="*/ 0 h 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1" h="264">
                  <a:moveTo>
                    <a:pt x="0" y="0"/>
                  </a:moveTo>
                  <a:cubicBezTo>
                    <a:pt x="0" y="219"/>
                    <a:pt x="0" y="219"/>
                    <a:pt x="0" y="219"/>
                  </a:cubicBezTo>
                  <a:cubicBezTo>
                    <a:pt x="0" y="244"/>
                    <a:pt x="20" y="264"/>
                    <a:pt x="45" y="264"/>
                  </a:cubicBezTo>
                  <a:cubicBezTo>
                    <a:pt x="666" y="264"/>
                    <a:pt x="666" y="264"/>
                    <a:pt x="666" y="264"/>
                  </a:cubicBezTo>
                  <a:cubicBezTo>
                    <a:pt x="691" y="264"/>
                    <a:pt x="711" y="244"/>
                    <a:pt x="711" y="219"/>
                  </a:cubicBezTo>
                  <a:cubicBezTo>
                    <a:pt x="711" y="0"/>
                    <a:pt x="711" y="0"/>
                    <a:pt x="711" y="0"/>
                  </a:cubicBezTo>
                  <a:cubicBezTo>
                    <a:pt x="352" y="68"/>
                    <a:pt x="352" y="68"/>
                    <a:pt x="352" y="68"/>
                  </a:cubicBezTo>
                  <a:lnTo>
                    <a:pt x="0" y="0"/>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74" name="Freeform 28"/>
            <p:cNvSpPr/>
            <p:nvPr/>
          </p:nvSpPr>
          <p:spPr bwMode="auto">
            <a:xfrm>
              <a:off x="3296" y="2401"/>
              <a:ext cx="75" cy="99"/>
            </a:xfrm>
            <a:custGeom>
              <a:avLst/>
              <a:gdLst>
                <a:gd name="T0" fmla="*/ 45 w 61"/>
                <a:gd name="T1" fmla="*/ 83 h 83"/>
                <a:gd name="T2" fmla="*/ 15 w 61"/>
                <a:gd name="T3" fmla="*/ 83 h 83"/>
                <a:gd name="T4" fmla="*/ 0 w 61"/>
                <a:gd name="T5" fmla="*/ 68 h 83"/>
                <a:gd name="T6" fmla="*/ 0 w 61"/>
                <a:gd name="T7" fmla="*/ 15 h 83"/>
                <a:gd name="T8" fmla="*/ 15 w 61"/>
                <a:gd name="T9" fmla="*/ 0 h 83"/>
                <a:gd name="T10" fmla="*/ 45 w 61"/>
                <a:gd name="T11" fmla="*/ 0 h 83"/>
                <a:gd name="T12" fmla="*/ 61 w 61"/>
                <a:gd name="T13" fmla="*/ 15 h 83"/>
                <a:gd name="T14" fmla="*/ 61 w 61"/>
                <a:gd name="T15" fmla="*/ 68 h 83"/>
                <a:gd name="T16" fmla="*/ 45 w 61"/>
                <a:gd name="T1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83">
                  <a:moveTo>
                    <a:pt x="45" y="83"/>
                  </a:moveTo>
                  <a:cubicBezTo>
                    <a:pt x="15" y="83"/>
                    <a:pt x="15" y="83"/>
                    <a:pt x="15" y="83"/>
                  </a:cubicBezTo>
                  <a:cubicBezTo>
                    <a:pt x="7" y="83"/>
                    <a:pt x="0" y="76"/>
                    <a:pt x="0" y="68"/>
                  </a:cubicBezTo>
                  <a:cubicBezTo>
                    <a:pt x="0" y="15"/>
                    <a:pt x="0" y="15"/>
                    <a:pt x="0" y="15"/>
                  </a:cubicBezTo>
                  <a:cubicBezTo>
                    <a:pt x="0" y="7"/>
                    <a:pt x="7" y="0"/>
                    <a:pt x="15" y="0"/>
                  </a:cubicBezTo>
                  <a:cubicBezTo>
                    <a:pt x="45" y="0"/>
                    <a:pt x="45" y="0"/>
                    <a:pt x="45" y="0"/>
                  </a:cubicBezTo>
                  <a:cubicBezTo>
                    <a:pt x="54" y="0"/>
                    <a:pt x="61" y="7"/>
                    <a:pt x="61" y="15"/>
                  </a:cubicBezTo>
                  <a:cubicBezTo>
                    <a:pt x="61" y="68"/>
                    <a:pt x="61" y="68"/>
                    <a:pt x="61" y="68"/>
                  </a:cubicBezTo>
                  <a:cubicBezTo>
                    <a:pt x="61" y="76"/>
                    <a:pt x="54" y="83"/>
                    <a:pt x="45" y="83"/>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sp>
        <p:nvSpPr>
          <p:cNvPr id="75" name="Rectangle 4"/>
          <p:cNvSpPr>
            <a:spLocks noChangeArrowheads="1"/>
          </p:cNvSpPr>
          <p:nvPr/>
        </p:nvSpPr>
        <p:spPr bwMode="ltGray">
          <a:xfrm>
            <a:off x="477679" y="4687420"/>
            <a:ext cx="3408522" cy="246851"/>
          </a:xfrm>
          <a:prstGeom prst="rect">
            <a:avLst/>
          </a:prstGeom>
          <a:noFill/>
          <a:ln w="9525">
            <a:noFill/>
            <a:miter lim="800000"/>
          </a:ln>
          <a:effectLst/>
        </p:spPr>
        <p:txBody>
          <a:bodyPr wrap="square" lIns="61586" tIns="30792" rIns="61586" bIns="30792" anchor="b">
            <a:spAutoFit/>
          </a:bodyPr>
          <a:lstStyle/>
          <a:p>
            <a:pPr algn="l" defTabSz="610744" rtl="0" fontAlgn="auto">
              <a:spcBef>
                <a:spcPct val="0"/>
              </a:spcBef>
              <a:spcAft>
                <a:spcPct val="0"/>
              </a:spcAft>
              <a:defRPr/>
            </a:pPr>
            <a:r>
              <a:rPr lang="es-419" sz="600" kern="1200" spc="20" baseline="0" dirty="0">
                <a:latin typeface="+mn-lt"/>
                <a:ea typeface="+mn-ea"/>
                <a:cs typeface="CiscoSans Thin"/>
              </a:rPr>
              <a:t>C97-2556358-00 © 2025 Cisco o sus filiales. Todos los derechos reservados. Información pública de Cisco</a:t>
            </a:r>
          </a:p>
        </p:txBody>
      </p:sp>
    </p:spTree>
    <p:extLst>
      <p:ext uri="{BB962C8B-B14F-4D97-AF65-F5344CB8AC3E}">
        <p14:creationId xmlns:p14="http://schemas.microsoft.com/office/powerpoint/2010/main" val="110564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437766" y="366714"/>
            <a:ext cx="6386367" cy="731837"/>
          </a:xfrm>
        </p:spPr>
        <p:txBody>
          <a:bodyPr/>
          <a:lstStyle/>
          <a:p>
            <a:pPr rtl="0"/>
            <a:r>
              <a:rPr lang="es-419" dirty="0"/>
              <a:t>Valor para el estudiante. Habilidades para el trabajo </a:t>
            </a:r>
            <a:br>
              <a:rPr lang="en-US" dirty="0"/>
            </a:br>
            <a:endParaRPr lang="en-US" dirty="0"/>
          </a:p>
        </p:txBody>
      </p:sp>
      <p:sp>
        <p:nvSpPr>
          <p:cNvPr id="5" name="Freeform 5"/>
          <p:cNvSpPr/>
          <p:nvPr/>
        </p:nvSpPr>
        <p:spPr bwMode="auto">
          <a:xfrm>
            <a:off x="360746" y="993422"/>
            <a:ext cx="7658997" cy="2896430"/>
          </a:xfrm>
          <a:custGeom>
            <a:avLst/>
            <a:gdLst>
              <a:gd name="T0" fmla="*/ 117 w 4451"/>
              <a:gd name="T1" fmla="*/ 1112 h 1567"/>
              <a:gd name="T2" fmla="*/ 221 w 4451"/>
              <a:gd name="T3" fmla="*/ 382 h 1567"/>
              <a:gd name="T4" fmla="*/ 672 w 4451"/>
              <a:gd name="T5" fmla="*/ 329 h 1567"/>
              <a:gd name="T6" fmla="*/ 1014 w 4451"/>
              <a:gd name="T7" fmla="*/ 742 h 1567"/>
              <a:gd name="T8" fmla="*/ 1459 w 4451"/>
              <a:gd name="T9" fmla="*/ 1245 h 1567"/>
              <a:gd name="T10" fmla="*/ 2354 w 4451"/>
              <a:gd name="T11" fmla="*/ 1550 h 1567"/>
              <a:gd name="T12" fmla="*/ 2941 w 4451"/>
              <a:gd name="T13" fmla="*/ 1324 h 1567"/>
              <a:gd name="T14" fmla="*/ 3135 w 4451"/>
              <a:gd name="T15" fmla="*/ 279 h 1567"/>
              <a:gd name="T16" fmla="*/ 2309 w 4451"/>
              <a:gd name="T17" fmla="*/ 339 h 1567"/>
              <a:gd name="T18" fmla="*/ 2204 w 4451"/>
              <a:gd name="T19" fmla="*/ 863 h 1567"/>
              <a:gd name="T20" fmla="*/ 3118 w 4451"/>
              <a:gd name="T21" fmla="*/ 1497 h 1567"/>
              <a:gd name="T22" fmla="*/ 3671 w 4451"/>
              <a:gd name="T23" fmla="*/ 1401 h 1567"/>
              <a:gd name="T24" fmla="*/ 4451 w 4451"/>
              <a:gd name="T25" fmla="*/ 251 h 1567"/>
              <a:gd name="connsiteX0" fmla="*/ 175 w 10000"/>
              <a:gd name="connsiteY0" fmla="*/ 6944 h 10000"/>
              <a:gd name="connsiteX1" fmla="*/ 422 w 10000"/>
              <a:gd name="connsiteY1" fmla="*/ 1870 h 10000"/>
              <a:gd name="connsiteX2" fmla="*/ 1495 w 10000"/>
              <a:gd name="connsiteY2" fmla="*/ 1502 h 10000"/>
              <a:gd name="connsiteX3" fmla="*/ 2308 w 10000"/>
              <a:gd name="connsiteY3" fmla="*/ 4373 h 10000"/>
              <a:gd name="connsiteX4" fmla="*/ 3367 w 10000"/>
              <a:gd name="connsiteY4" fmla="*/ 7869 h 10000"/>
              <a:gd name="connsiteX5" fmla="*/ 5495 w 10000"/>
              <a:gd name="connsiteY5" fmla="*/ 9990 h 10000"/>
              <a:gd name="connsiteX6" fmla="*/ 6892 w 10000"/>
              <a:gd name="connsiteY6" fmla="*/ 8418 h 10000"/>
              <a:gd name="connsiteX7" fmla="*/ 7352 w 10000"/>
              <a:gd name="connsiteY7" fmla="*/ 1154 h 10000"/>
              <a:gd name="connsiteX8" fmla="*/ 5389 w 10000"/>
              <a:gd name="connsiteY8" fmla="*/ 1571 h 10000"/>
              <a:gd name="connsiteX9" fmla="*/ 5139 w 10000"/>
              <a:gd name="connsiteY9" fmla="*/ 5214 h 10000"/>
              <a:gd name="connsiteX10" fmla="*/ 7312 w 10000"/>
              <a:gd name="connsiteY10" fmla="*/ 9621 h 10000"/>
              <a:gd name="connsiteX11" fmla="*/ 8628 w 10000"/>
              <a:gd name="connsiteY11" fmla="*/ 8954 h 10000"/>
              <a:gd name="connsiteX12" fmla="*/ 10000 w 10000"/>
              <a:gd name="connsiteY12" fmla="*/ 418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10000">
                <a:moveTo>
                  <a:pt x="175" y="6944"/>
                </a:moveTo>
                <a:cubicBezTo>
                  <a:pt x="-104" y="5325"/>
                  <a:pt x="-68" y="3129"/>
                  <a:pt x="422" y="1870"/>
                </a:cubicBezTo>
                <a:cubicBezTo>
                  <a:pt x="705" y="1141"/>
                  <a:pt x="1167" y="876"/>
                  <a:pt x="1495" y="1502"/>
                </a:cubicBezTo>
                <a:cubicBezTo>
                  <a:pt x="1852" y="2176"/>
                  <a:pt x="2065" y="3386"/>
                  <a:pt x="2308" y="4373"/>
                </a:cubicBezTo>
                <a:cubicBezTo>
                  <a:pt x="2617" y="5645"/>
                  <a:pt x="2943" y="6903"/>
                  <a:pt x="3367" y="7869"/>
                </a:cubicBezTo>
                <a:cubicBezTo>
                  <a:pt x="3966" y="9232"/>
                  <a:pt x="4727" y="10108"/>
                  <a:pt x="5495" y="9990"/>
                </a:cubicBezTo>
                <a:cubicBezTo>
                  <a:pt x="6007" y="9913"/>
                  <a:pt x="6499" y="9378"/>
                  <a:pt x="6892" y="8418"/>
                </a:cubicBezTo>
                <a:cubicBezTo>
                  <a:pt x="7591" y="6708"/>
                  <a:pt x="7988" y="3420"/>
                  <a:pt x="7352" y="1154"/>
                </a:cubicBezTo>
                <a:cubicBezTo>
                  <a:pt x="6996" y="-118"/>
                  <a:pt x="5963" y="-785"/>
                  <a:pt x="5389" y="1571"/>
                </a:cubicBezTo>
                <a:cubicBezTo>
                  <a:pt x="5133" y="2621"/>
                  <a:pt x="5034" y="3955"/>
                  <a:pt x="5139" y="5214"/>
                </a:cubicBezTo>
                <a:cubicBezTo>
                  <a:pt x="5353" y="7765"/>
                  <a:pt x="6509" y="9246"/>
                  <a:pt x="7312" y="9621"/>
                </a:cubicBezTo>
                <a:cubicBezTo>
                  <a:pt x="7764" y="9830"/>
                  <a:pt x="8228" y="9608"/>
                  <a:pt x="8628" y="8954"/>
                </a:cubicBezTo>
                <a:cubicBezTo>
                  <a:pt x="9437" y="7366"/>
                  <a:pt x="9805" y="5173"/>
                  <a:pt x="10000" y="4183"/>
                </a:cubicBezTo>
              </a:path>
            </a:pathLst>
          </a:custGeom>
          <a:noFill/>
          <a:ln w="9525" cap="rnd">
            <a:solidFill>
              <a:schemeClr val="tx1">
                <a:alpha val="88000"/>
              </a:schemeClr>
            </a:solidFill>
            <a:prstDash val="dashDot"/>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2400">
              <a:latin typeface="CiscoSansTT ExtraLight" panose="020B0303020201020303" pitchFamily="34" charset="0"/>
            </a:endParaRPr>
          </a:p>
        </p:txBody>
      </p:sp>
      <p:grpSp>
        <p:nvGrpSpPr>
          <p:cNvPr id="8" name="Group 7"/>
          <p:cNvGrpSpPr/>
          <p:nvPr/>
        </p:nvGrpSpPr>
        <p:grpSpPr>
          <a:xfrm>
            <a:off x="1941319" y="1163731"/>
            <a:ext cx="2360743" cy="2039440"/>
            <a:chOff x="2809878" y="2139795"/>
            <a:chExt cx="2725608" cy="1761705"/>
          </a:xfrm>
        </p:grpSpPr>
        <p:sp>
          <p:nvSpPr>
            <p:cNvPr id="103" name="TextBox 102"/>
            <p:cNvSpPr txBox="1"/>
            <p:nvPr/>
          </p:nvSpPr>
          <p:spPr>
            <a:xfrm>
              <a:off x="2809878" y="2139795"/>
              <a:ext cx="2122365" cy="292449"/>
            </a:xfrm>
            <a:prstGeom prst="rect">
              <a:avLst/>
            </a:prstGeom>
            <a:noFill/>
          </p:spPr>
          <p:txBody>
            <a:bodyPr wrap="square" lIns="0" tIns="0" rIns="0" bIns="0" rtlCol="0">
              <a:spAutoFit/>
            </a:bodyPr>
            <a:lstStyle/>
            <a:p>
              <a:pPr rtl="0">
                <a:defRPr/>
              </a:pPr>
              <a:r>
                <a:rPr lang="es-419" sz="1100" b="1" dirty="0">
                  <a:latin typeface="CiscoSansTT" panose="020B0503020201020303" pitchFamily="34" charset="0"/>
                  <a:cs typeface="CiscoSansTT" panose="020B0503020201020303" pitchFamily="34" charset="0"/>
                </a:rPr>
                <a:t>Poner en marcha su carrera profesional</a:t>
              </a:r>
            </a:p>
          </p:txBody>
        </p:sp>
        <p:sp>
          <p:nvSpPr>
            <p:cNvPr id="104" name="TextBox 103"/>
            <p:cNvSpPr txBox="1"/>
            <p:nvPr/>
          </p:nvSpPr>
          <p:spPr>
            <a:xfrm>
              <a:off x="2881828" y="2445894"/>
              <a:ext cx="2070343" cy="358915"/>
            </a:xfrm>
            <a:prstGeom prst="rect">
              <a:avLst/>
            </a:prstGeom>
            <a:noFill/>
          </p:spPr>
          <p:txBody>
            <a:bodyPr wrap="square" lIns="0" tIns="0" rIns="0" bIns="0" rtlCol="0">
              <a:spAutoFit/>
            </a:bodyPr>
            <a:lstStyle>
              <a:defPPr>
                <a:defRPr lang="en-US"/>
              </a:defPPr>
              <a:lvl1pPr marL="108000" lvl="0" indent="-108000">
                <a:spcBef>
                  <a:spcPts val="200"/>
                </a:spcBef>
                <a:spcAft>
                  <a:spcPts val="200"/>
                </a:spcAft>
                <a:buFont typeface="Arial" pitchFamily="34" charset="0"/>
                <a:buChar char="•"/>
                <a:defRPr sz="800">
                  <a:solidFill>
                    <a:srgbClr val="FFFFFF"/>
                  </a:solidFill>
                  <a:latin typeface="CiscoSansTT ExtraLight"/>
                </a:defRPr>
              </a:lvl1pPr>
            </a:lstStyle>
            <a:p>
              <a:pPr rtl="0"/>
              <a:r>
                <a:rPr lang="es-419" sz="900" dirty="0"/>
                <a:t>Itinerarios de aprendizaje adaptados a los puestos de trabajo y las certificaciones</a:t>
              </a:r>
            </a:p>
          </p:txBody>
        </p:sp>
        <p:sp>
          <p:nvSpPr>
            <p:cNvPr id="112" name="TextBox 111"/>
            <p:cNvSpPr txBox="1"/>
            <p:nvPr/>
          </p:nvSpPr>
          <p:spPr>
            <a:xfrm>
              <a:off x="3408241" y="2893670"/>
              <a:ext cx="1964806" cy="358915"/>
            </a:xfrm>
            <a:prstGeom prst="rect">
              <a:avLst/>
            </a:prstGeom>
            <a:noFill/>
          </p:spPr>
          <p:txBody>
            <a:bodyPr wrap="square" lIns="0" tIns="0" rIns="0" bIns="0" rtlCol="0">
              <a:spAutoFit/>
            </a:bodyPr>
            <a:lstStyle/>
            <a:p>
              <a:pPr marL="108000" lvl="0" indent="-108000" rtl="0">
                <a:spcBef>
                  <a:spcPts val="200"/>
                </a:spcBef>
                <a:spcAft>
                  <a:spcPts val="200"/>
                </a:spcAft>
                <a:buFont typeface="Arial" pitchFamily="34" charset="0"/>
                <a:buChar char="•"/>
                <a:defRPr/>
              </a:pPr>
              <a:r>
                <a:rPr lang="es-419" sz="900" dirty="0">
                  <a:solidFill>
                    <a:srgbClr val="FFFFFF"/>
                  </a:solidFill>
                  <a:latin typeface="CiscoSansTT ExtraLight"/>
                </a:rPr>
                <a:t>Amplias áreas temáticas, como Ciberseguridad, </a:t>
              </a:r>
              <a:r>
                <a:rPr lang="es-419" sz="900" dirty="0" err="1">
                  <a:solidFill>
                    <a:srgbClr val="FFFFFF"/>
                  </a:solidFill>
                  <a:latin typeface="CiscoSansTT ExtraLight"/>
                </a:rPr>
                <a:t>Networking</a:t>
              </a:r>
              <a:r>
                <a:rPr lang="es-419" sz="900" dirty="0">
                  <a:solidFill>
                    <a:srgbClr val="FFFFFF"/>
                  </a:solidFill>
                  <a:latin typeface="CiscoSansTT ExtraLight"/>
                </a:rPr>
                <a:t>, IA y Programación</a:t>
              </a:r>
            </a:p>
          </p:txBody>
        </p:sp>
        <p:sp>
          <p:nvSpPr>
            <p:cNvPr id="110" name="TextBox 109"/>
            <p:cNvSpPr txBox="1"/>
            <p:nvPr/>
          </p:nvSpPr>
          <p:spPr>
            <a:xfrm>
              <a:off x="3996553" y="3422947"/>
              <a:ext cx="1538933" cy="478553"/>
            </a:xfrm>
            <a:prstGeom prst="rect">
              <a:avLst/>
            </a:prstGeom>
            <a:noFill/>
          </p:spPr>
          <p:txBody>
            <a:bodyPr wrap="square" lIns="0" tIns="0" rIns="0" bIns="0" rtlCol="0">
              <a:spAutoFit/>
            </a:bodyPr>
            <a:lstStyle/>
            <a:p>
              <a:pPr marL="108000" indent="-108000" rtl="0">
                <a:spcBef>
                  <a:spcPts val="500"/>
                </a:spcBef>
                <a:spcAft>
                  <a:spcPts val="500"/>
                </a:spcAft>
                <a:buFont typeface="Arial" pitchFamily="34" charset="0"/>
                <a:buChar char="•"/>
                <a:defRPr/>
              </a:pPr>
              <a:r>
                <a:rPr lang="es-419" sz="900" dirty="0">
                  <a:solidFill>
                    <a:srgbClr val="FFFFFF"/>
                  </a:solidFill>
                  <a:latin typeface="CiscoSansTT ExtraLight"/>
                </a:rPr>
                <a:t>Aprendizaje flexible: </a:t>
              </a:r>
              <a:br>
                <a:rPr lang="es-419" sz="900" dirty="0">
                  <a:solidFill>
                    <a:srgbClr val="FFFFFF"/>
                  </a:solidFill>
                  <a:latin typeface="CiscoSansTT ExtraLight"/>
                </a:rPr>
              </a:br>
              <a:r>
                <a:rPr lang="es-419" sz="900" dirty="0">
                  <a:solidFill>
                    <a:srgbClr val="FFFFFF"/>
                  </a:solidFill>
                  <a:latin typeface="CiscoSansTT ExtraLight"/>
                </a:rPr>
                <a:t>a su propio ritmo o con cursos dirigidos por un instructor</a:t>
              </a:r>
            </a:p>
          </p:txBody>
        </p:sp>
      </p:grpSp>
      <p:grpSp>
        <p:nvGrpSpPr>
          <p:cNvPr id="10" name="Group 9"/>
          <p:cNvGrpSpPr/>
          <p:nvPr/>
        </p:nvGrpSpPr>
        <p:grpSpPr>
          <a:xfrm>
            <a:off x="1404342" y="1443738"/>
            <a:ext cx="600504" cy="681117"/>
            <a:chOff x="1824639" y="2205429"/>
            <a:chExt cx="588361" cy="588361"/>
          </a:xfrm>
        </p:grpSpPr>
        <p:sp>
          <p:nvSpPr>
            <p:cNvPr id="9" name="Oval 8"/>
            <p:cNvSpPr/>
            <p:nvPr/>
          </p:nvSpPr>
          <p:spPr>
            <a:xfrm>
              <a:off x="1824639" y="2205429"/>
              <a:ext cx="588361" cy="588361"/>
            </a:xfrm>
            <a:prstGeom prst="ellipse">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grpSp>
          <p:nvGrpSpPr>
            <p:cNvPr id="105" name="Group 104"/>
            <p:cNvGrpSpPr/>
            <p:nvPr/>
          </p:nvGrpSpPr>
          <p:grpSpPr>
            <a:xfrm>
              <a:off x="1932010" y="2298252"/>
              <a:ext cx="385331" cy="391352"/>
              <a:chOff x="7321550" y="1352550"/>
              <a:chExt cx="812800" cy="825500"/>
            </a:xfrm>
          </p:grpSpPr>
          <p:sp>
            <p:nvSpPr>
              <p:cNvPr id="106" name="Freeform 105"/>
              <p:cNvSpPr/>
              <p:nvPr/>
            </p:nvSpPr>
            <p:spPr bwMode="auto">
              <a:xfrm>
                <a:off x="7321550" y="1606550"/>
                <a:ext cx="290513" cy="571500"/>
              </a:xfrm>
              <a:custGeom>
                <a:avLst/>
                <a:gdLst>
                  <a:gd name="T0" fmla="*/ 405 w 450"/>
                  <a:gd name="T1" fmla="*/ 382 h 880"/>
                  <a:gd name="T2" fmla="*/ 185 w 450"/>
                  <a:gd name="T3" fmla="*/ 148 h 880"/>
                  <a:gd name="T4" fmla="*/ 344 w 450"/>
                  <a:gd name="T5" fmla="*/ 99 h 880"/>
                  <a:gd name="T6" fmla="*/ 375 w 450"/>
                  <a:gd name="T7" fmla="*/ 39 h 880"/>
                  <a:gd name="T8" fmla="*/ 315 w 450"/>
                  <a:gd name="T9" fmla="*/ 7 h 880"/>
                  <a:gd name="T10" fmla="*/ 40 w 450"/>
                  <a:gd name="T11" fmla="*/ 93 h 880"/>
                  <a:gd name="T12" fmla="*/ 40 w 450"/>
                  <a:gd name="T13" fmla="*/ 94 h 880"/>
                  <a:gd name="T14" fmla="*/ 39 w 450"/>
                  <a:gd name="T15" fmla="*/ 94 h 880"/>
                  <a:gd name="T16" fmla="*/ 7 w 450"/>
                  <a:gd name="T17" fmla="*/ 153 h 880"/>
                  <a:gd name="T18" fmla="*/ 90 w 450"/>
                  <a:gd name="T19" fmla="*/ 429 h 880"/>
                  <a:gd name="T20" fmla="*/ 136 w 450"/>
                  <a:gd name="T21" fmla="*/ 463 h 880"/>
                  <a:gd name="T22" fmla="*/ 150 w 450"/>
                  <a:gd name="T23" fmla="*/ 461 h 880"/>
                  <a:gd name="T24" fmla="*/ 182 w 450"/>
                  <a:gd name="T25" fmla="*/ 401 h 880"/>
                  <a:gd name="T26" fmla="*/ 129 w 450"/>
                  <a:gd name="T27" fmla="*/ 228 h 880"/>
                  <a:gd name="T28" fmla="*/ 136 w 450"/>
                  <a:gd name="T29" fmla="*/ 231 h 880"/>
                  <a:gd name="T30" fmla="*/ 317 w 450"/>
                  <a:gd name="T31" fmla="*/ 420 h 880"/>
                  <a:gd name="T32" fmla="*/ 354 w 450"/>
                  <a:gd name="T33" fmla="*/ 599 h 880"/>
                  <a:gd name="T34" fmla="*/ 354 w 450"/>
                  <a:gd name="T35" fmla="*/ 833 h 880"/>
                  <a:gd name="T36" fmla="*/ 402 w 450"/>
                  <a:gd name="T37" fmla="*/ 880 h 880"/>
                  <a:gd name="T38" fmla="*/ 450 w 450"/>
                  <a:gd name="T39" fmla="*/ 833 h 880"/>
                  <a:gd name="T40" fmla="*/ 450 w 450"/>
                  <a:gd name="T41" fmla="*/ 599 h 880"/>
                  <a:gd name="T42" fmla="*/ 405 w 450"/>
                  <a:gd name="T43" fmla="*/ 382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0" h="880">
                    <a:moveTo>
                      <a:pt x="405" y="382"/>
                    </a:moveTo>
                    <a:cubicBezTo>
                      <a:pt x="357" y="271"/>
                      <a:pt x="281" y="191"/>
                      <a:pt x="185" y="148"/>
                    </a:cubicBezTo>
                    <a:cubicBezTo>
                      <a:pt x="344" y="99"/>
                      <a:pt x="344" y="99"/>
                      <a:pt x="344" y="99"/>
                    </a:cubicBezTo>
                    <a:cubicBezTo>
                      <a:pt x="369" y="91"/>
                      <a:pt x="383" y="64"/>
                      <a:pt x="375" y="39"/>
                    </a:cubicBezTo>
                    <a:cubicBezTo>
                      <a:pt x="367" y="14"/>
                      <a:pt x="340" y="0"/>
                      <a:pt x="315" y="7"/>
                    </a:cubicBezTo>
                    <a:cubicBezTo>
                      <a:pt x="40" y="93"/>
                      <a:pt x="40" y="93"/>
                      <a:pt x="40" y="93"/>
                    </a:cubicBezTo>
                    <a:cubicBezTo>
                      <a:pt x="40" y="94"/>
                      <a:pt x="40" y="94"/>
                      <a:pt x="40" y="94"/>
                    </a:cubicBezTo>
                    <a:cubicBezTo>
                      <a:pt x="39" y="94"/>
                      <a:pt x="39" y="94"/>
                      <a:pt x="39" y="94"/>
                    </a:cubicBezTo>
                    <a:cubicBezTo>
                      <a:pt x="14" y="101"/>
                      <a:pt x="0" y="128"/>
                      <a:pt x="7" y="153"/>
                    </a:cubicBezTo>
                    <a:cubicBezTo>
                      <a:pt x="90" y="429"/>
                      <a:pt x="90" y="429"/>
                      <a:pt x="90" y="429"/>
                    </a:cubicBezTo>
                    <a:cubicBezTo>
                      <a:pt x="97" y="450"/>
                      <a:pt x="116" y="463"/>
                      <a:pt x="136" y="463"/>
                    </a:cubicBezTo>
                    <a:cubicBezTo>
                      <a:pt x="141" y="463"/>
                      <a:pt x="145" y="462"/>
                      <a:pt x="150" y="461"/>
                    </a:cubicBezTo>
                    <a:cubicBezTo>
                      <a:pt x="175" y="453"/>
                      <a:pt x="189" y="427"/>
                      <a:pt x="182" y="401"/>
                    </a:cubicBezTo>
                    <a:cubicBezTo>
                      <a:pt x="129" y="228"/>
                      <a:pt x="129" y="228"/>
                      <a:pt x="129" y="228"/>
                    </a:cubicBezTo>
                    <a:cubicBezTo>
                      <a:pt x="131" y="229"/>
                      <a:pt x="134" y="230"/>
                      <a:pt x="136" y="231"/>
                    </a:cubicBezTo>
                    <a:cubicBezTo>
                      <a:pt x="216" y="263"/>
                      <a:pt x="277" y="326"/>
                      <a:pt x="317" y="420"/>
                    </a:cubicBezTo>
                    <a:cubicBezTo>
                      <a:pt x="342" y="477"/>
                      <a:pt x="354" y="537"/>
                      <a:pt x="354" y="599"/>
                    </a:cubicBezTo>
                    <a:cubicBezTo>
                      <a:pt x="354" y="833"/>
                      <a:pt x="354" y="833"/>
                      <a:pt x="354" y="833"/>
                    </a:cubicBezTo>
                    <a:cubicBezTo>
                      <a:pt x="354" y="859"/>
                      <a:pt x="376" y="880"/>
                      <a:pt x="402" y="880"/>
                    </a:cubicBezTo>
                    <a:cubicBezTo>
                      <a:pt x="429" y="880"/>
                      <a:pt x="450" y="859"/>
                      <a:pt x="450" y="833"/>
                    </a:cubicBezTo>
                    <a:cubicBezTo>
                      <a:pt x="450" y="599"/>
                      <a:pt x="450" y="599"/>
                      <a:pt x="450" y="599"/>
                    </a:cubicBezTo>
                    <a:cubicBezTo>
                      <a:pt x="450" y="524"/>
                      <a:pt x="435" y="451"/>
                      <a:pt x="405" y="382"/>
                    </a:cubicBezTo>
                    <a:close/>
                  </a:path>
                </a:pathLst>
              </a:custGeom>
              <a:solidFill>
                <a:srgbClr val="FBAB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latin typeface="CiscoSansTT ExtraLight" panose="020B0303020201020303" pitchFamily="34" charset="0"/>
                </a:endParaRPr>
              </a:p>
            </p:txBody>
          </p:sp>
          <p:sp>
            <p:nvSpPr>
              <p:cNvPr id="107" name="Freeform 106"/>
              <p:cNvSpPr/>
              <p:nvPr/>
            </p:nvSpPr>
            <p:spPr bwMode="auto">
              <a:xfrm>
                <a:off x="7842250" y="1606550"/>
                <a:ext cx="292100" cy="571500"/>
              </a:xfrm>
              <a:custGeom>
                <a:avLst/>
                <a:gdLst>
                  <a:gd name="T0" fmla="*/ 410 w 450"/>
                  <a:gd name="T1" fmla="*/ 94 h 880"/>
                  <a:gd name="T2" fmla="*/ 410 w 450"/>
                  <a:gd name="T3" fmla="*/ 94 h 880"/>
                  <a:gd name="T4" fmla="*/ 409 w 450"/>
                  <a:gd name="T5" fmla="*/ 93 h 880"/>
                  <a:gd name="T6" fmla="*/ 134 w 450"/>
                  <a:gd name="T7" fmla="*/ 7 h 880"/>
                  <a:gd name="T8" fmla="*/ 74 w 450"/>
                  <a:gd name="T9" fmla="*/ 39 h 880"/>
                  <a:gd name="T10" fmla="*/ 106 w 450"/>
                  <a:gd name="T11" fmla="*/ 99 h 880"/>
                  <a:gd name="T12" fmla="*/ 264 w 450"/>
                  <a:gd name="T13" fmla="*/ 148 h 880"/>
                  <a:gd name="T14" fmla="*/ 44 w 450"/>
                  <a:gd name="T15" fmla="*/ 382 h 880"/>
                  <a:gd name="T16" fmla="*/ 0 w 450"/>
                  <a:gd name="T17" fmla="*/ 599 h 880"/>
                  <a:gd name="T18" fmla="*/ 0 w 450"/>
                  <a:gd name="T19" fmla="*/ 833 h 880"/>
                  <a:gd name="T20" fmla="*/ 47 w 450"/>
                  <a:gd name="T21" fmla="*/ 880 h 880"/>
                  <a:gd name="T22" fmla="*/ 95 w 450"/>
                  <a:gd name="T23" fmla="*/ 833 h 880"/>
                  <a:gd name="T24" fmla="*/ 95 w 450"/>
                  <a:gd name="T25" fmla="*/ 599 h 880"/>
                  <a:gd name="T26" fmla="*/ 132 w 450"/>
                  <a:gd name="T27" fmla="*/ 420 h 880"/>
                  <a:gd name="T28" fmla="*/ 314 w 450"/>
                  <a:gd name="T29" fmla="*/ 231 h 880"/>
                  <a:gd name="T30" fmla="*/ 320 w 450"/>
                  <a:gd name="T31" fmla="*/ 228 h 880"/>
                  <a:gd name="T32" fmla="*/ 268 w 450"/>
                  <a:gd name="T33" fmla="*/ 401 h 880"/>
                  <a:gd name="T34" fmla="*/ 300 w 450"/>
                  <a:gd name="T35" fmla="*/ 461 h 880"/>
                  <a:gd name="T36" fmla="*/ 313 w 450"/>
                  <a:gd name="T37" fmla="*/ 463 h 880"/>
                  <a:gd name="T38" fmla="*/ 359 w 450"/>
                  <a:gd name="T39" fmla="*/ 429 h 880"/>
                  <a:gd name="T40" fmla="*/ 442 w 450"/>
                  <a:gd name="T41" fmla="*/ 153 h 880"/>
                  <a:gd name="T42" fmla="*/ 410 w 450"/>
                  <a:gd name="T43" fmla="*/ 9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0" h="880">
                    <a:moveTo>
                      <a:pt x="410" y="94"/>
                    </a:moveTo>
                    <a:cubicBezTo>
                      <a:pt x="410" y="94"/>
                      <a:pt x="410" y="94"/>
                      <a:pt x="410" y="94"/>
                    </a:cubicBezTo>
                    <a:cubicBezTo>
                      <a:pt x="409" y="93"/>
                      <a:pt x="409" y="93"/>
                      <a:pt x="409" y="93"/>
                    </a:cubicBezTo>
                    <a:cubicBezTo>
                      <a:pt x="134" y="7"/>
                      <a:pt x="134" y="7"/>
                      <a:pt x="134" y="7"/>
                    </a:cubicBezTo>
                    <a:cubicBezTo>
                      <a:pt x="109" y="0"/>
                      <a:pt x="82" y="14"/>
                      <a:pt x="74" y="39"/>
                    </a:cubicBezTo>
                    <a:cubicBezTo>
                      <a:pt x="67" y="64"/>
                      <a:pt x="81" y="91"/>
                      <a:pt x="106" y="99"/>
                    </a:cubicBezTo>
                    <a:cubicBezTo>
                      <a:pt x="264" y="148"/>
                      <a:pt x="264" y="148"/>
                      <a:pt x="264" y="148"/>
                    </a:cubicBezTo>
                    <a:cubicBezTo>
                      <a:pt x="168" y="191"/>
                      <a:pt x="92" y="271"/>
                      <a:pt x="44" y="382"/>
                    </a:cubicBezTo>
                    <a:cubicBezTo>
                      <a:pt x="15" y="451"/>
                      <a:pt x="0" y="524"/>
                      <a:pt x="0" y="599"/>
                    </a:cubicBezTo>
                    <a:cubicBezTo>
                      <a:pt x="0" y="833"/>
                      <a:pt x="0" y="833"/>
                      <a:pt x="0" y="833"/>
                    </a:cubicBezTo>
                    <a:cubicBezTo>
                      <a:pt x="0" y="859"/>
                      <a:pt x="21" y="880"/>
                      <a:pt x="47" y="880"/>
                    </a:cubicBezTo>
                    <a:cubicBezTo>
                      <a:pt x="74" y="880"/>
                      <a:pt x="95" y="859"/>
                      <a:pt x="95" y="833"/>
                    </a:cubicBezTo>
                    <a:cubicBezTo>
                      <a:pt x="95" y="599"/>
                      <a:pt x="95" y="599"/>
                      <a:pt x="95" y="599"/>
                    </a:cubicBezTo>
                    <a:cubicBezTo>
                      <a:pt x="95" y="537"/>
                      <a:pt x="108" y="477"/>
                      <a:pt x="132" y="420"/>
                    </a:cubicBezTo>
                    <a:cubicBezTo>
                      <a:pt x="173" y="326"/>
                      <a:pt x="234" y="263"/>
                      <a:pt x="314" y="231"/>
                    </a:cubicBezTo>
                    <a:cubicBezTo>
                      <a:pt x="316" y="230"/>
                      <a:pt x="318" y="229"/>
                      <a:pt x="320" y="228"/>
                    </a:cubicBezTo>
                    <a:cubicBezTo>
                      <a:pt x="268" y="401"/>
                      <a:pt x="268" y="401"/>
                      <a:pt x="268" y="401"/>
                    </a:cubicBezTo>
                    <a:cubicBezTo>
                      <a:pt x="260" y="427"/>
                      <a:pt x="274" y="453"/>
                      <a:pt x="300" y="461"/>
                    </a:cubicBezTo>
                    <a:cubicBezTo>
                      <a:pt x="304" y="462"/>
                      <a:pt x="309" y="463"/>
                      <a:pt x="313" y="463"/>
                    </a:cubicBezTo>
                    <a:cubicBezTo>
                      <a:pt x="334" y="463"/>
                      <a:pt x="353" y="450"/>
                      <a:pt x="359" y="429"/>
                    </a:cubicBezTo>
                    <a:cubicBezTo>
                      <a:pt x="442" y="153"/>
                      <a:pt x="442" y="153"/>
                      <a:pt x="442" y="153"/>
                    </a:cubicBezTo>
                    <a:cubicBezTo>
                      <a:pt x="450" y="128"/>
                      <a:pt x="436" y="101"/>
                      <a:pt x="410" y="9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latin typeface="CiscoSansTT ExtraLight" panose="020B0303020201020303" pitchFamily="34" charset="0"/>
                </a:endParaRPr>
              </a:p>
            </p:txBody>
          </p:sp>
          <p:sp>
            <p:nvSpPr>
              <p:cNvPr id="108" name="Freeform 107"/>
              <p:cNvSpPr/>
              <p:nvPr/>
            </p:nvSpPr>
            <p:spPr bwMode="auto">
              <a:xfrm>
                <a:off x="7559675" y="1352550"/>
                <a:ext cx="334963" cy="722313"/>
              </a:xfrm>
              <a:custGeom>
                <a:avLst/>
                <a:gdLst>
                  <a:gd name="T0" fmla="*/ 497 w 516"/>
                  <a:gd name="T1" fmla="*/ 224 h 1112"/>
                  <a:gd name="T2" fmla="*/ 294 w 516"/>
                  <a:gd name="T3" fmla="*/ 20 h 1112"/>
                  <a:gd name="T4" fmla="*/ 293 w 516"/>
                  <a:gd name="T5" fmla="*/ 20 h 1112"/>
                  <a:gd name="T6" fmla="*/ 293 w 516"/>
                  <a:gd name="T7" fmla="*/ 19 h 1112"/>
                  <a:gd name="T8" fmla="*/ 225 w 516"/>
                  <a:gd name="T9" fmla="*/ 19 h 1112"/>
                  <a:gd name="T10" fmla="*/ 20 w 516"/>
                  <a:gd name="T11" fmla="*/ 220 h 1112"/>
                  <a:gd name="T12" fmla="*/ 19 w 516"/>
                  <a:gd name="T13" fmla="*/ 288 h 1112"/>
                  <a:gd name="T14" fmla="*/ 53 w 516"/>
                  <a:gd name="T15" fmla="*/ 302 h 1112"/>
                  <a:gd name="T16" fmla="*/ 86 w 516"/>
                  <a:gd name="T17" fmla="*/ 288 h 1112"/>
                  <a:gd name="T18" fmla="*/ 210 w 516"/>
                  <a:gd name="T19" fmla="*/ 168 h 1112"/>
                  <a:gd name="T20" fmla="*/ 210 w 516"/>
                  <a:gd name="T21" fmla="*/ 1064 h 1112"/>
                  <a:gd name="T22" fmla="*/ 257 w 516"/>
                  <a:gd name="T23" fmla="*/ 1112 h 1112"/>
                  <a:gd name="T24" fmla="*/ 305 w 516"/>
                  <a:gd name="T25" fmla="*/ 1064 h 1112"/>
                  <a:gd name="T26" fmla="*/ 305 w 516"/>
                  <a:gd name="T27" fmla="*/ 167 h 1112"/>
                  <a:gd name="T28" fmla="*/ 430 w 516"/>
                  <a:gd name="T29" fmla="*/ 291 h 1112"/>
                  <a:gd name="T30" fmla="*/ 464 w 516"/>
                  <a:gd name="T31" fmla="*/ 305 h 1112"/>
                  <a:gd name="T32" fmla="*/ 497 w 516"/>
                  <a:gd name="T33" fmla="*/ 291 h 1112"/>
                  <a:gd name="T34" fmla="*/ 497 w 516"/>
                  <a:gd name="T35" fmla="*/ 224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6" h="1112">
                    <a:moveTo>
                      <a:pt x="497" y="224"/>
                    </a:moveTo>
                    <a:cubicBezTo>
                      <a:pt x="294" y="20"/>
                      <a:pt x="294" y="20"/>
                      <a:pt x="294" y="20"/>
                    </a:cubicBezTo>
                    <a:cubicBezTo>
                      <a:pt x="293" y="20"/>
                      <a:pt x="293" y="20"/>
                      <a:pt x="293" y="20"/>
                    </a:cubicBezTo>
                    <a:cubicBezTo>
                      <a:pt x="293" y="19"/>
                      <a:pt x="293" y="19"/>
                      <a:pt x="293" y="19"/>
                    </a:cubicBezTo>
                    <a:cubicBezTo>
                      <a:pt x="274" y="0"/>
                      <a:pt x="244" y="0"/>
                      <a:pt x="225" y="19"/>
                    </a:cubicBezTo>
                    <a:cubicBezTo>
                      <a:pt x="20" y="220"/>
                      <a:pt x="20" y="220"/>
                      <a:pt x="20" y="220"/>
                    </a:cubicBezTo>
                    <a:cubicBezTo>
                      <a:pt x="1" y="239"/>
                      <a:pt x="0" y="269"/>
                      <a:pt x="19" y="288"/>
                    </a:cubicBezTo>
                    <a:cubicBezTo>
                      <a:pt x="28" y="297"/>
                      <a:pt x="41" y="302"/>
                      <a:pt x="53" y="302"/>
                    </a:cubicBezTo>
                    <a:cubicBezTo>
                      <a:pt x="65" y="302"/>
                      <a:pt x="77" y="297"/>
                      <a:pt x="86" y="288"/>
                    </a:cubicBezTo>
                    <a:cubicBezTo>
                      <a:pt x="210" y="168"/>
                      <a:pt x="210" y="168"/>
                      <a:pt x="210" y="168"/>
                    </a:cubicBezTo>
                    <a:cubicBezTo>
                      <a:pt x="210" y="1064"/>
                      <a:pt x="210" y="1064"/>
                      <a:pt x="210" y="1064"/>
                    </a:cubicBezTo>
                    <a:cubicBezTo>
                      <a:pt x="210" y="1090"/>
                      <a:pt x="231" y="1112"/>
                      <a:pt x="257" y="1112"/>
                    </a:cubicBezTo>
                    <a:cubicBezTo>
                      <a:pt x="284" y="1112"/>
                      <a:pt x="305" y="1090"/>
                      <a:pt x="305" y="1064"/>
                    </a:cubicBezTo>
                    <a:cubicBezTo>
                      <a:pt x="305" y="167"/>
                      <a:pt x="305" y="167"/>
                      <a:pt x="305" y="167"/>
                    </a:cubicBezTo>
                    <a:cubicBezTo>
                      <a:pt x="430" y="291"/>
                      <a:pt x="430" y="291"/>
                      <a:pt x="430" y="291"/>
                    </a:cubicBezTo>
                    <a:cubicBezTo>
                      <a:pt x="439" y="301"/>
                      <a:pt x="451" y="305"/>
                      <a:pt x="464" y="305"/>
                    </a:cubicBezTo>
                    <a:cubicBezTo>
                      <a:pt x="476" y="305"/>
                      <a:pt x="488" y="301"/>
                      <a:pt x="497" y="291"/>
                    </a:cubicBezTo>
                    <a:cubicBezTo>
                      <a:pt x="516" y="273"/>
                      <a:pt x="516" y="242"/>
                      <a:pt x="497" y="224"/>
                    </a:cubicBezTo>
                    <a:close/>
                  </a:path>
                </a:pathLst>
              </a:custGeom>
              <a:solidFill>
                <a:srgbClr val="08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latin typeface="CiscoSansTT ExtraLight" panose="020B0303020201020303" pitchFamily="34" charset="0"/>
                </a:endParaRPr>
              </a:p>
            </p:txBody>
          </p:sp>
        </p:grpSp>
      </p:grpSp>
      <p:grpSp>
        <p:nvGrpSpPr>
          <p:cNvPr id="12" name="Group 11"/>
          <p:cNvGrpSpPr/>
          <p:nvPr/>
        </p:nvGrpSpPr>
        <p:grpSpPr>
          <a:xfrm>
            <a:off x="7633799" y="1825693"/>
            <a:ext cx="691083" cy="783856"/>
            <a:chOff x="7231564" y="2856605"/>
            <a:chExt cx="693417" cy="693417"/>
          </a:xfrm>
        </p:grpSpPr>
        <p:sp>
          <p:nvSpPr>
            <p:cNvPr id="238" name="Oval 237"/>
            <p:cNvSpPr/>
            <p:nvPr/>
          </p:nvSpPr>
          <p:spPr>
            <a:xfrm>
              <a:off x="7231564" y="2856605"/>
              <a:ext cx="693417" cy="693417"/>
            </a:xfrm>
            <a:prstGeom prst="ellipse">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grpSp>
          <p:nvGrpSpPr>
            <p:cNvPr id="229" name="Group 228"/>
            <p:cNvGrpSpPr/>
            <p:nvPr/>
          </p:nvGrpSpPr>
          <p:grpSpPr>
            <a:xfrm>
              <a:off x="7395256" y="2983655"/>
              <a:ext cx="511101" cy="399023"/>
              <a:chOff x="6169671" y="3217391"/>
              <a:chExt cx="575750" cy="449495"/>
            </a:xfrm>
          </p:grpSpPr>
          <p:grpSp>
            <p:nvGrpSpPr>
              <p:cNvPr id="230" name="Group 24"/>
              <p:cNvGrpSpPr>
                <a:grpSpLocks noChangeAspect="1"/>
              </p:cNvGrpSpPr>
              <p:nvPr/>
            </p:nvGrpSpPr>
            <p:grpSpPr>
              <a:xfrm>
                <a:off x="6169671" y="3373875"/>
                <a:ext cx="411903" cy="291588"/>
                <a:chOff x="2902" y="2096"/>
                <a:chExt cx="873" cy="618"/>
              </a:xfrm>
            </p:grpSpPr>
            <p:sp>
              <p:nvSpPr>
                <p:cNvPr id="234" name="Freeform 25"/>
                <p:cNvSpPr>
                  <a:spLocks noEditPoints="1"/>
                </p:cNvSpPr>
                <p:nvPr/>
              </p:nvSpPr>
              <p:spPr bwMode="auto">
                <a:xfrm>
                  <a:off x="3155" y="2096"/>
                  <a:ext cx="367" cy="264"/>
                </a:xfrm>
                <a:custGeom>
                  <a:avLst/>
                  <a:gdLst>
                    <a:gd name="T0" fmla="*/ 42 w 299"/>
                    <a:gd name="T1" fmla="*/ 220 h 220"/>
                    <a:gd name="T2" fmla="*/ 80 w 299"/>
                    <a:gd name="T3" fmla="*/ 220 h 220"/>
                    <a:gd name="T4" fmla="*/ 111 w 299"/>
                    <a:gd name="T5" fmla="*/ 220 h 220"/>
                    <a:gd name="T6" fmla="*/ 188 w 299"/>
                    <a:gd name="T7" fmla="*/ 220 h 220"/>
                    <a:gd name="T8" fmla="*/ 220 w 299"/>
                    <a:gd name="T9" fmla="*/ 220 h 220"/>
                    <a:gd name="T10" fmla="*/ 258 w 299"/>
                    <a:gd name="T11" fmla="*/ 220 h 220"/>
                    <a:gd name="T12" fmla="*/ 299 w 299"/>
                    <a:gd name="T13" fmla="*/ 172 h 220"/>
                    <a:gd name="T14" fmla="*/ 299 w 299"/>
                    <a:gd name="T15" fmla="*/ 169 h 220"/>
                    <a:gd name="T16" fmla="*/ 299 w 299"/>
                    <a:gd name="T17" fmla="*/ 151 h 220"/>
                    <a:gd name="T18" fmla="*/ 299 w 299"/>
                    <a:gd name="T19" fmla="*/ 47 h 220"/>
                    <a:gd name="T20" fmla="*/ 258 w 299"/>
                    <a:gd name="T21" fmla="*/ 0 h 220"/>
                    <a:gd name="T22" fmla="*/ 42 w 299"/>
                    <a:gd name="T23" fmla="*/ 0 h 220"/>
                    <a:gd name="T24" fmla="*/ 0 w 299"/>
                    <a:gd name="T25" fmla="*/ 47 h 220"/>
                    <a:gd name="T26" fmla="*/ 0 w 299"/>
                    <a:gd name="T27" fmla="*/ 151 h 220"/>
                    <a:gd name="T28" fmla="*/ 0 w 299"/>
                    <a:gd name="T29" fmla="*/ 169 h 220"/>
                    <a:gd name="T30" fmla="*/ 0 w 299"/>
                    <a:gd name="T31" fmla="*/ 172 h 220"/>
                    <a:gd name="T32" fmla="*/ 42 w 299"/>
                    <a:gd name="T33" fmla="*/ 220 h 220"/>
                    <a:gd name="T34" fmla="*/ 35 w 299"/>
                    <a:gd name="T35" fmla="*/ 59 h 220"/>
                    <a:gd name="T36" fmla="*/ 51 w 299"/>
                    <a:gd name="T37" fmla="*/ 41 h 220"/>
                    <a:gd name="T38" fmla="*/ 248 w 299"/>
                    <a:gd name="T39" fmla="*/ 41 h 220"/>
                    <a:gd name="T40" fmla="*/ 264 w 299"/>
                    <a:gd name="T41" fmla="*/ 59 h 220"/>
                    <a:gd name="T42" fmla="*/ 264 w 299"/>
                    <a:gd name="T43" fmla="*/ 181 h 220"/>
                    <a:gd name="T44" fmla="*/ 35 w 299"/>
                    <a:gd name="T45" fmla="*/ 181 h 220"/>
                    <a:gd name="T46" fmla="*/ 35 w 299"/>
                    <a:gd name="T47" fmla="*/ 5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9" h="220">
                      <a:moveTo>
                        <a:pt x="42" y="220"/>
                      </a:moveTo>
                      <a:cubicBezTo>
                        <a:pt x="80" y="220"/>
                        <a:pt x="80" y="220"/>
                        <a:pt x="80" y="220"/>
                      </a:cubicBezTo>
                      <a:cubicBezTo>
                        <a:pt x="111" y="220"/>
                        <a:pt x="111" y="220"/>
                        <a:pt x="111" y="220"/>
                      </a:cubicBezTo>
                      <a:cubicBezTo>
                        <a:pt x="188" y="220"/>
                        <a:pt x="188" y="220"/>
                        <a:pt x="188" y="220"/>
                      </a:cubicBezTo>
                      <a:cubicBezTo>
                        <a:pt x="220" y="220"/>
                        <a:pt x="220" y="220"/>
                        <a:pt x="220" y="220"/>
                      </a:cubicBezTo>
                      <a:cubicBezTo>
                        <a:pt x="258" y="220"/>
                        <a:pt x="258" y="220"/>
                        <a:pt x="258" y="220"/>
                      </a:cubicBezTo>
                      <a:cubicBezTo>
                        <a:pt x="281" y="220"/>
                        <a:pt x="299" y="198"/>
                        <a:pt x="299" y="172"/>
                      </a:cubicBezTo>
                      <a:cubicBezTo>
                        <a:pt x="299" y="169"/>
                        <a:pt x="299" y="169"/>
                        <a:pt x="299" y="169"/>
                      </a:cubicBezTo>
                      <a:cubicBezTo>
                        <a:pt x="299" y="151"/>
                        <a:pt x="299" y="151"/>
                        <a:pt x="299" y="151"/>
                      </a:cubicBezTo>
                      <a:cubicBezTo>
                        <a:pt x="299" y="47"/>
                        <a:pt x="299" y="47"/>
                        <a:pt x="299" y="47"/>
                      </a:cubicBezTo>
                      <a:cubicBezTo>
                        <a:pt x="299" y="21"/>
                        <a:pt x="281" y="0"/>
                        <a:pt x="258" y="0"/>
                      </a:cubicBezTo>
                      <a:cubicBezTo>
                        <a:pt x="42" y="0"/>
                        <a:pt x="42" y="0"/>
                        <a:pt x="42" y="0"/>
                      </a:cubicBezTo>
                      <a:cubicBezTo>
                        <a:pt x="19" y="0"/>
                        <a:pt x="0" y="21"/>
                        <a:pt x="0" y="47"/>
                      </a:cubicBezTo>
                      <a:cubicBezTo>
                        <a:pt x="0" y="151"/>
                        <a:pt x="0" y="151"/>
                        <a:pt x="0" y="151"/>
                      </a:cubicBezTo>
                      <a:cubicBezTo>
                        <a:pt x="0" y="169"/>
                        <a:pt x="0" y="169"/>
                        <a:pt x="0" y="169"/>
                      </a:cubicBezTo>
                      <a:cubicBezTo>
                        <a:pt x="0" y="172"/>
                        <a:pt x="0" y="172"/>
                        <a:pt x="0" y="172"/>
                      </a:cubicBezTo>
                      <a:cubicBezTo>
                        <a:pt x="0" y="198"/>
                        <a:pt x="19" y="220"/>
                        <a:pt x="42" y="220"/>
                      </a:cubicBezTo>
                      <a:close/>
                      <a:moveTo>
                        <a:pt x="35" y="59"/>
                      </a:moveTo>
                      <a:cubicBezTo>
                        <a:pt x="35" y="49"/>
                        <a:pt x="42" y="41"/>
                        <a:pt x="51" y="41"/>
                      </a:cubicBezTo>
                      <a:cubicBezTo>
                        <a:pt x="248" y="41"/>
                        <a:pt x="248" y="41"/>
                        <a:pt x="248" y="41"/>
                      </a:cubicBezTo>
                      <a:cubicBezTo>
                        <a:pt x="257" y="41"/>
                        <a:pt x="264" y="49"/>
                        <a:pt x="264" y="59"/>
                      </a:cubicBezTo>
                      <a:cubicBezTo>
                        <a:pt x="264" y="181"/>
                        <a:pt x="264" y="181"/>
                        <a:pt x="264" y="181"/>
                      </a:cubicBezTo>
                      <a:cubicBezTo>
                        <a:pt x="35" y="181"/>
                        <a:pt x="35" y="181"/>
                        <a:pt x="35" y="181"/>
                      </a:cubicBezTo>
                      <a:lnTo>
                        <a:pt x="35" y="59"/>
                      </a:ln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24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35" name="Freeform 26"/>
                <p:cNvSpPr/>
                <p:nvPr/>
              </p:nvSpPr>
              <p:spPr bwMode="auto">
                <a:xfrm>
                  <a:off x="2902" y="2206"/>
                  <a:ext cx="873" cy="233"/>
                </a:xfrm>
                <a:custGeom>
                  <a:avLst/>
                  <a:gdLst>
                    <a:gd name="T0" fmla="*/ 711 w 711"/>
                    <a:gd name="T1" fmla="*/ 126 h 194"/>
                    <a:gd name="T2" fmla="*/ 711 w 711"/>
                    <a:gd name="T3" fmla="*/ 44 h 194"/>
                    <a:gd name="T4" fmla="*/ 666 w 711"/>
                    <a:gd name="T5" fmla="*/ 0 h 194"/>
                    <a:gd name="T6" fmla="*/ 45 w 711"/>
                    <a:gd name="T7" fmla="*/ 0 h 194"/>
                    <a:gd name="T8" fmla="*/ 0 w 711"/>
                    <a:gd name="T9" fmla="*/ 44 h 194"/>
                    <a:gd name="T10" fmla="*/ 0 w 711"/>
                    <a:gd name="T11" fmla="*/ 126 h 194"/>
                    <a:gd name="T12" fmla="*/ 351 w 711"/>
                    <a:gd name="T13" fmla="*/ 194 h 194"/>
                    <a:gd name="T14" fmla="*/ 711 w 711"/>
                    <a:gd name="T15" fmla="*/ 126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1" h="194">
                      <a:moveTo>
                        <a:pt x="711" y="126"/>
                      </a:moveTo>
                      <a:cubicBezTo>
                        <a:pt x="711" y="44"/>
                        <a:pt x="711" y="44"/>
                        <a:pt x="711" y="44"/>
                      </a:cubicBezTo>
                      <a:cubicBezTo>
                        <a:pt x="711" y="20"/>
                        <a:pt x="691" y="0"/>
                        <a:pt x="666" y="0"/>
                      </a:cubicBezTo>
                      <a:cubicBezTo>
                        <a:pt x="45" y="0"/>
                        <a:pt x="45" y="0"/>
                        <a:pt x="45" y="0"/>
                      </a:cubicBezTo>
                      <a:cubicBezTo>
                        <a:pt x="20" y="0"/>
                        <a:pt x="0" y="20"/>
                        <a:pt x="0" y="44"/>
                      </a:cubicBezTo>
                      <a:cubicBezTo>
                        <a:pt x="0" y="126"/>
                        <a:pt x="0" y="126"/>
                        <a:pt x="0" y="126"/>
                      </a:cubicBezTo>
                      <a:cubicBezTo>
                        <a:pt x="351" y="194"/>
                        <a:pt x="351" y="194"/>
                        <a:pt x="351" y="194"/>
                      </a:cubicBezTo>
                      <a:lnTo>
                        <a:pt x="711" y="126"/>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24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36" name="Freeform 27"/>
                <p:cNvSpPr/>
                <p:nvPr/>
              </p:nvSpPr>
              <p:spPr bwMode="auto">
                <a:xfrm>
                  <a:off x="2902" y="2397"/>
                  <a:ext cx="873" cy="317"/>
                </a:xfrm>
                <a:custGeom>
                  <a:avLst/>
                  <a:gdLst>
                    <a:gd name="T0" fmla="*/ 0 w 711"/>
                    <a:gd name="T1" fmla="*/ 0 h 264"/>
                    <a:gd name="T2" fmla="*/ 0 w 711"/>
                    <a:gd name="T3" fmla="*/ 219 h 264"/>
                    <a:gd name="T4" fmla="*/ 45 w 711"/>
                    <a:gd name="T5" fmla="*/ 264 h 264"/>
                    <a:gd name="T6" fmla="*/ 666 w 711"/>
                    <a:gd name="T7" fmla="*/ 264 h 264"/>
                    <a:gd name="T8" fmla="*/ 711 w 711"/>
                    <a:gd name="T9" fmla="*/ 219 h 264"/>
                    <a:gd name="T10" fmla="*/ 711 w 711"/>
                    <a:gd name="T11" fmla="*/ 0 h 264"/>
                    <a:gd name="T12" fmla="*/ 352 w 711"/>
                    <a:gd name="T13" fmla="*/ 68 h 264"/>
                    <a:gd name="T14" fmla="*/ 0 w 711"/>
                    <a:gd name="T15" fmla="*/ 0 h 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1" h="264">
                      <a:moveTo>
                        <a:pt x="0" y="0"/>
                      </a:moveTo>
                      <a:cubicBezTo>
                        <a:pt x="0" y="219"/>
                        <a:pt x="0" y="219"/>
                        <a:pt x="0" y="219"/>
                      </a:cubicBezTo>
                      <a:cubicBezTo>
                        <a:pt x="0" y="244"/>
                        <a:pt x="20" y="264"/>
                        <a:pt x="45" y="264"/>
                      </a:cubicBezTo>
                      <a:cubicBezTo>
                        <a:pt x="666" y="264"/>
                        <a:pt x="666" y="264"/>
                        <a:pt x="666" y="264"/>
                      </a:cubicBezTo>
                      <a:cubicBezTo>
                        <a:pt x="691" y="264"/>
                        <a:pt x="711" y="244"/>
                        <a:pt x="711" y="219"/>
                      </a:cubicBezTo>
                      <a:cubicBezTo>
                        <a:pt x="711" y="0"/>
                        <a:pt x="711" y="0"/>
                        <a:pt x="711" y="0"/>
                      </a:cubicBezTo>
                      <a:cubicBezTo>
                        <a:pt x="352" y="68"/>
                        <a:pt x="352" y="68"/>
                        <a:pt x="352" y="68"/>
                      </a:cubicBezTo>
                      <a:lnTo>
                        <a:pt x="0" y="0"/>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24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37" name="Freeform 28"/>
                <p:cNvSpPr/>
                <p:nvPr/>
              </p:nvSpPr>
              <p:spPr bwMode="auto">
                <a:xfrm>
                  <a:off x="3296" y="2401"/>
                  <a:ext cx="75" cy="99"/>
                </a:xfrm>
                <a:custGeom>
                  <a:avLst/>
                  <a:gdLst>
                    <a:gd name="T0" fmla="*/ 45 w 61"/>
                    <a:gd name="T1" fmla="*/ 83 h 83"/>
                    <a:gd name="T2" fmla="*/ 15 w 61"/>
                    <a:gd name="T3" fmla="*/ 83 h 83"/>
                    <a:gd name="T4" fmla="*/ 0 w 61"/>
                    <a:gd name="T5" fmla="*/ 68 h 83"/>
                    <a:gd name="T6" fmla="*/ 0 w 61"/>
                    <a:gd name="T7" fmla="*/ 15 h 83"/>
                    <a:gd name="T8" fmla="*/ 15 w 61"/>
                    <a:gd name="T9" fmla="*/ 0 h 83"/>
                    <a:gd name="T10" fmla="*/ 45 w 61"/>
                    <a:gd name="T11" fmla="*/ 0 h 83"/>
                    <a:gd name="T12" fmla="*/ 61 w 61"/>
                    <a:gd name="T13" fmla="*/ 15 h 83"/>
                    <a:gd name="T14" fmla="*/ 61 w 61"/>
                    <a:gd name="T15" fmla="*/ 68 h 83"/>
                    <a:gd name="T16" fmla="*/ 45 w 61"/>
                    <a:gd name="T1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83">
                      <a:moveTo>
                        <a:pt x="45" y="83"/>
                      </a:moveTo>
                      <a:cubicBezTo>
                        <a:pt x="15" y="83"/>
                        <a:pt x="15" y="83"/>
                        <a:pt x="15" y="83"/>
                      </a:cubicBezTo>
                      <a:cubicBezTo>
                        <a:pt x="7" y="83"/>
                        <a:pt x="0" y="76"/>
                        <a:pt x="0" y="68"/>
                      </a:cubicBezTo>
                      <a:cubicBezTo>
                        <a:pt x="0" y="15"/>
                        <a:pt x="0" y="15"/>
                        <a:pt x="0" y="15"/>
                      </a:cubicBezTo>
                      <a:cubicBezTo>
                        <a:pt x="0" y="7"/>
                        <a:pt x="7" y="0"/>
                        <a:pt x="15" y="0"/>
                      </a:cubicBezTo>
                      <a:cubicBezTo>
                        <a:pt x="45" y="0"/>
                        <a:pt x="45" y="0"/>
                        <a:pt x="45" y="0"/>
                      </a:cubicBezTo>
                      <a:cubicBezTo>
                        <a:pt x="54" y="0"/>
                        <a:pt x="61" y="7"/>
                        <a:pt x="61" y="15"/>
                      </a:cubicBezTo>
                      <a:cubicBezTo>
                        <a:pt x="61" y="68"/>
                        <a:pt x="61" y="68"/>
                        <a:pt x="61" y="68"/>
                      </a:cubicBezTo>
                      <a:cubicBezTo>
                        <a:pt x="61" y="76"/>
                        <a:pt x="54" y="83"/>
                        <a:pt x="45" y="83"/>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24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grpSp>
            <p:nvGrpSpPr>
              <p:cNvPr id="231" name="Group 4"/>
              <p:cNvGrpSpPr>
                <a:grpSpLocks noChangeAspect="1"/>
              </p:cNvGrpSpPr>
              <p:nvPr/>
            </p:nvGrpSpPr>
            <p:grpSpPr>
              <a:xfrm>
                <a:off x="6535656" y="3217391"/>
                <a:ext cx="209765" cy="449495"/>
                <a:chOff x="598" y="1936"/>
                <a:chExt cx="287" cy="615"/>
              </a:xfrm>
            </p:grpSpPr>
            <p:sp>
              <p:nvSpPr>
                <p:cNvPr id="232" name="Freeform 6"/>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rgbClr val="B4E2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24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33" name="Freeform 7"/>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24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grpSp>
      </p:grpSp>
      <p:grpSp>
        <p:nvGrpSpPr>
          <p:cNvPr id="16" name="Group 15"/>
          <p:cNvGrpSpPr/>
          <p:nvPr/>
        </p:nvGrpSpPr>
        <p:grpSpPr>
          <a:xfrm rot="19107886">
            <a:off x="721610" y="1773767"/>
            <a:ext cx="167156" cy="189596"/>
            <a:chOff x="3538274" y="1278933"/>
            <a:chExt cx="334747" cy="334747"/>
          </a:xfrm>
        </p:grpSpPr>
        <p:sp>
          <p:nvSpPr>
            <p:cNvPr id="15" name="Oval 14"/>
            <p:cNvSpPr/>
            <p:nvPr/>
          </p:nvSpPr>
          <p:spPr>
            <a:xfrm>
              <a:off x="3538274" y="1278933"/>
              <a:ext cx="334747" cy="334747"/>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4" name="Half Frame 13"/>
            <p:cNvSpPr/>
            <p:nvPr/>
          </p:nvSpPr>
          <p:spPr>
            <a:xfrm rot="7884990">
              <a:off x="3612592" y="1378008"/>
              <a:ext cx="139527" cy="139527"/>
            </a:xfrm>
            <a:prstGeom prst="halfFrame">
              <a:avLst>
                <a:gd name="adj1" fmla="val 12708"/>
                <a:gd name="adj2" fmla="val 12708"/>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solidFill>
                  <a:schemeClr val="tx1"/>
                </a:solidFill>
              </a:endParaRPr>
            </a:p>
          </p:txBody>
        </p:sp>
      </p:grpSp>
      <p:grpSp>
        <p:nvGrpSpPr>
          <p:cNvPr id="239" name="Group 238"/>
          <p:cNvGrpSpPr/>
          <p:nvPr/>
        </p:nvGrpSpPr>
        <p:grpSpPr>
          <a:xfrm rot="3565604">
            <a:off x="2146641" y="2384798"/>
            <a:ext cx="189596" cy="167156"/>
            <a:chOff x="3538274" y="1278933"/>
            <a:chExt cx="334747" cy="334747"/>
          </a:xfrm>
        </p:grpSpPr>
        <p:sp>
          <p:nvSpPr>
            <p:cNvPr id="240" name="Oval 239"/>
            <p:cNvSpPr/>
            <p:nvPr/>
          </p:nvSpPr>
          <p:spPr>
            <a:xfrm>
              <a:off x="3538274" y="1278933"/>
              <a:ext cx="334747" cy="334747"/>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241" name="Half Frame 240"/>
            <p:cNvSpPr/>
            <p:nvPr/>
          </p:nvSpPr>
          <p:spPr>
            <a:xfrm rot="7884990">
              <a:off x="3612592" y="1378008"/>
              <a:ext cx="139527" cy="139527"/>
            </a:xfrm>
            <a:prstGeom prst="halfFrame">
              <a:avLst>
                <a:gd name="adj1" fmla="val 12708"/>
                <a:gd name="adj2" fmla="val 12708"/>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solidFill>
                  <a:schemeClr val="tx1"/>
                </a:solidFill>
              </a:endParaRPr>
            </a:p>
          </p:txBody>
        </p:sp>
      </p:grpSp>
      <p:grpSp>
        <p:nvGrpSpPr>
          <p:cNvPr id="242" name="Group 241"/>
          <p:cNvGrpSpPr/>
          <p:nvPr/>
        </p:nvGrpSpPr>
        <p:grpSpPr>
          <a:xfrm rot="21287520">
            <a:off x="4722020" y="3761098"/>
            <a:ext cx="167156" cy="189596"/>
            <a:chOff x="3538274" y="1278933"/>
            <a:chExt cx="334747" cy="334747"/>
          </a:xfrm>
        </p:grpSpPr>
        <p:sp>
          <p:nvSpPr>
            <p:cNvPr id="243" name="Oval 242"/>
            <p:cNvSpPr/>
            <p:nvPr/>
          </p:nvSpPr>
          <p:spPr>
            <a:xfrm>
              <a:off x="3538274" y="1278933"/>
              <a:ext cx="334747" cy="334747"/>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244" name="Half Frame 243"/>
            <p:cNvSpPr/>
            <p:nvPr/>
          </p:nvSpPr>
          <p:spPr>
            <a:xfrm rot="7884990">
              <a:off x="3612592" y="1378008"/>
              <a:ext cx="139527" cy="139527"/>
            </a:xfrm>
            <a:prstGeom prst="halfFrame">
              <a:avLst>
                <a:gd name="adj1" fmla="val 12708"/>
                <a:gd name="adj2" fmla="val 12708"/>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solidFill>
                  <a:schemeClr val="tx1"/>
                </a:solidFill>
              </a:endParaRPr>
            </a:p>
          </p:txBody>
        </p:sp>
      </p:grpSp>
      <p:grpSp>
        <p:nvGrpSpPr>
          <p:cNvPr id="245" name="Group 244"/>
          <p:cNvGrpSpPr/>
          <p:nvPr/>
        </p:nvGrpSpPr>
        <p:grpSpPr>
          <a:xfrm rot="17212592">
            <a:off x="6136969" y="2554461"/>
            <a:ext cx="189596" cy="167156"/>
            <a:chOff x="3538274" y="1278933"/>
            <a:chExt cx="334747" cy="334747"/>
          </a:xfrm>
        </p:grpSpPr>
        <p:sp>
          <p:nvSpPr>
            <p:cNvPr id="246" name="Oval 245"/>
            <p:cNvSpPr/>
            <p:nvPr/>
          </p:nvSpPr>
          <p:spPr>
            <a:xfrm>
              <a:off x="3538274" y="1278933"/>
              <a:ext cx="334747" cy="334747"/>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247" name="Half Frame 246"/>
            <p:cNvSpPr/>
            <p:nvPr/>
          </p:nvSpPr>
          <p:spPr>
            <a:xfrm rot="7884990">
              <a:off x="3612592" y="1378008"/>
              <a:ext cx="139527" cy="139527"/>
            </a:xfrm>
            <a:prstGeom prst="halfFrame">
              <a:avLst>
                <a:gd name="adj1" fmla="val 12708"/>
                <a:gd name="adj2" fmla="val 12708"/>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solidFill>
                  <a:schemeClr val="tx1"/>
                </a:solidFill>
              </a:endParaRPr>
            </a:p>
          </p:txBody>
        </p:sp>
      </p:grpSp>
      <p:grpSp>
        <p:nvGrpSpPr>
          <p:cNvPr id="248" name="Group 247"/>
          <p:cNvGrpSpPr/>
          <p:nvPr/>
        </p:nvGrpSpPr>
        <p:grpSpPr>
          <a:xfrm rot="4755073">
            <a:off x="4260562" y="2554936"/>
            <a:ext cx="189596" cy="167156"/>
            <a:chOff x="3538274" y="1278933"/>
            <a:chExt cx="334747" cy="334747"/>
          </a:xfrm>
        </p:grpSpPr>
        <p:sp>
          <p:nvSpPr>
            <p:cNvPr id="249" name="Oval 248"/>
            <p:cNvSpPr/>
            <p:nvPr/>
          </p:nvSpPr>
          <p:spPr>
            <a:xfrm>
              <a:off x="3538274" y="1278933"/>
              <a:ext cx="334747" cy="334747"/>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250" name="Half Frame 249"/>
            <p:cNvSpPr/>
            <p:nvPr/>
          </p:nvSpPr>
          <p:spPr>
            <a:xfrm rot="7884990">
              <a:off x="3612592" y="1378008"/>
              <a:ext cx="139527" cy="139527"/>
            </a:xfrm>
            <a:prstGeom prst="halfFrame">
              <a:avLst>
                <a:gd name="adj1" fmla="val 12708"/>
                <a:gd name="adj2" fmla="val 12708"/>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solidFill>
                  <a:schemeClr val="tx1"/>
                </a:solidFill>
              </a:endParaRPr>
            </a:p>
          </p:txBody>
        </p:sp>
      </p:grpSp>
      <p:grpSp>
        <p:nvGrpSpPr>
          <p:cNvPr id="251" name="Group 250"/>
          <p:cNvGrpSpPr/>
          <p:nvPr/>
        </p:nvGrpSpPr>
        <p:grpSpPr>
          <a:xfrm rot="20756222">
            <a:off x="6512379" y="3672704"/>
            <a:ext cx="167156" cy="189596"/>
            <a:chOff x="3538274" y="1278933"/>
            <a:chExt cx="334747" cy="334747"/>
          </a:xfrm>
        </p:grpSpPr>
        <p:sp>
          <p:nvSpPr>
            <p:cNvPr id="252" name="Oval 251"/>
            <p:cNvSpPr/>
            <p:nvPr/>
          </p:nvSpPr>
          <p:spPr>
            <a:xfrm>
              <a:off x="3538274" y="1278933"/>
              <a:ext cx="334747" cy="334747"/>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253" name="Half Frame 252"/>
            <p:cNvSpPr/>
            <p:nvPr/>
          </p:nvSpPr>
          <p:spPr>
            <a:xfrm rot="7884990">
              <a:off x="3612592" y="1378008"/>
              <a:ext cx="139527" cy="139527"/>
            </a:xfrm>
            <a:prstGeom prst="halfFrame">
              <a:avLst>
                <a:gd name="adj1" fmla="val 12708"/>
                <a:gd name="adj2" fmla="val 12708"/>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solidFill>
                  <a:schemeClr val="tx1"/>
                </a:solidFill>
              </a:endParaRPr>
            </a:p>
          </p:txBody>
        </p:sp>
      </p:grpSp>
      <p:grpSp>
        <p:nvGrpSpPr>
          <p:cNvPr id="13" name="Group 12"/>
          <p:cNvGrpSpPr/>
          <p:nvPr/>
        </p:nvGrpSpPr>
        <p:grpSpPr>
          <a:xfrm>
            <a:off x="7620937" y="2700124"/>
            <a:ext cx="1456388" cy="2308869"/>
            <a:chOff x="7684979" y="3036858"/>
            <a:chExt cx="1426937" cy="1994443"/>
          </a:xfrm>
        </p:grpSpPr>
        <p:sp>
          <p:nvSpPr>
            <p:cNvPr id="227" name="TextBox 226"/>
            <p:cNvSpPr txBox="1"/>
            <p:nvPr/>
          </p:nvSpPr>
          <p:spPr>
            <a:xfrm>
              <a:off x="7865767" y="3036858"/>
              <a:ext cx="1246149" cy="239277"/>
            </a:xfrm>
            <a:prstGeom prst="rect">
              <a:avLst/>
            </a:prstGeom>
            <a:noFill/>
          </p:spPr>
          <p:txBody>
            <a:bodyPr wrap="square" lIns="0" tIns="0" rIns="0" bIns="0" rtlCol="0">
              <a:spAutoFit/>
            </a:bodyPr>
            <a:lstStyle/>
            <a:p>
              <a:pPr lvl="0" rtl="0">
                <a:defRPr/>
              </a:pPr>
              <a:r>
                <a:rPr lang="es-419" sz="900" b="1" spc="-10" dirty="0">
                  <a:latin typeface="CiscoSansTT" panose="020B0503020201020303" pitchFamily="34" charset="0"/>
                  <a:cs typeface="CiscoSansTT" panose="020B0503020201020303" pitchFamily="34" charset="0"/>
                </a:rPr>
                <a:t>Impulso a las carreras profesionales</a:t>
              </a:r>
            </a:p>
          </p:txBody>
        </p:sp>
        <p:sp>
          <p:nvSpPr>
            <p:cNvPr id="228" name="TextBox 227"/>
            <p:cNvSpPr txBox="1"/>
            <p:nvPr/>
          </p:nvSpPr>
          <p:spPr>
            <a:xfrm>
              <a:off x="7684979" y="3296546"/>
              <a:ext cx="1313159" cy="1734755"/>
            </a:xfrm>
            <a:prstGeom prst="rect">
              <a:avLst/>
            </a:prstGeom>
            <a:noFill/>
          </p:spPr>
          <p:txBody>
            <a:bodyPr wrap="square" lIns="0" tIns="0" rIns="0" bIns="0" rtlCol="0">
              <a:spAutoFit/>
            </a:bodyPr>
            <a:lstStyle/>
            <a:p>
              <a:pPr marL="108000" lvl="0" indent="-108000" rtl="0">
                <a:spcBef>
                  <a:spcPts val="300"/>
                </a:spcBef>
                <a:spcAft>
                  <a:spcPts val="300"/>
                </a:spcAft>
                <a:buFont typeface="Arial" pitchFamily="34" charset="0"/>
                <a:buChar char="•"/>
                <a:defRPr/>
              </a:pPr>
              <a:r>
                <a:rPr lang="es-419" sz="850" dirty="0">
                  <a:solidFill>
                    <a:srgbClr val="FFFFFF"/>
                  </a:solidFill>
                  <a:latin typeface="CiscoSansTT ExtraLight"/>
                </a:rPr>
                <a:t>Recursos profesionales para personas que buscan trabajo</a:t>
              </a:r>
            </a:p>
            <a:p>
              <a:pPr marL="108000" lvl="0" indent="-108000" rtl="0">
                <a:spcBef>
                  <a:spcPts val="300"/>
                </a:spcBef>
                <a:spcAft>
                  <a:spcPts val="300"/>
                </a:spcAft>
                <a:buFont typeface="Arial" pitchFamily="34" charset="0"/>
                <a:buChar char="•"/>
                <a:defRPr/>
              </a:pPr>
              <a:r>
                <a:rPr lang="es-419" sz="850" dirty="0">
                  <a:solidFill>
                    <a:srgbClr val="FFFFFF"/>
                  </a:solidFill>
                  <a:latin typeface="CiscoSansTT ExtraLight"/>
                </a:rPr>
                <a:t>Talleres, práctica para currículum y entrevistas, entre otros</a:t>
              </a:r>
            </a:p>
            <a:p>
              <a:pPr marL="108000" lvl="0" indent="-108000" rtl="0">
                <a:spcBef>
                  <a:spcPts val="300"/>
                </a:spcBef>
                <a:spcAft>
                  <a:spcPts val="300"/>
                </a:spcAft>
                <a:buFont typeface="Arial" pitchFamily="34" charset="0"/>
                <a:buChar char="•"/>
                <a:defRPr/>
              </a:pPr>
              <a:r>
                <a:rPr lang="es-419" sz="850" dirty="0">
                  <a:solidFill>
                    <a:srgbClr val="FFFFFF"/>
                  </a:solidFill>
                  <a:latin typeface="CiscoSansTT ExtraLight"/>
                </a:rPr>
                <a:t>Conexiones con oportunidades laborales a través de Cisco </a:t>
              </a:r>
              <a:br>
                <a:rPr lang="es-419" sz="850" dirty="0">
                  <a:solidFill>
                    <a:srgbClr val="FFFFFF"/>
                  </a:solidFill>
                  <a:latin typeface="CiscoSansTT ExtraLight"/>
                </a:rPr>
              </a:br>
              <a:r>
                <a:rPr lang="es-419" sz="850" dirty="0">
                  <a:solidFill>
                    <a:srgbClr val="FFFFFF"/>
                  </a:solidFill>
                  <a:latin typeface="CiscoSansTT ExtraLight"/>
                </a:rPr>
                <a:t>y nuestros </a:t>
              </a:r>
              <a:r>
                <a:rPr lang="es-419" sz="850" dirty="0" err="1">
                  <a:solidFill>
                    <a:srgbClr val="FFFFFF"/>
                  </a:solidFill>
                  <a:latin typeface="CiscoSansTT ExtraLight"/>
                </a:rPr>
                <a:t>partners</a:t>
              </a:r>
              <a:endParaRPr lang="es-419" sz="850" dirty="0">
                <a:solidFill>
                  <a:srgbClr val="FFFFFF"/>
                </a:solidFill>
                <a:latin typeface="CiscoSansTT ExtraLight"/>
              </a:endParaRPr>
            </a:p>
            <a:p>
              <a:pPr marL="108000" lvl="0" indent="-108000" rtl="0">
                <a:spcBef>
                  <a:spcPts val="300"/>
                </a:spcBef>
                <a:spcAft>
                  <a:spcPts val="300"/>
                </a:spcAft>
                <a:buFont typeface="Arial" pitchFamily="34" charset="0"/>
                <a:buChar char="•"/>
                <a:defRPr/>
              </a:pPr>
              <a:r>
                <a:rPr lang="es-419" sz="850" dirty="0">
                  <a:solidFill>
                    <a:srgbClr val="FFFFFF"/>
                  </a:solidFill>
                  <a:latin typeface="CiscoSansTT ExtraLight"/>
                </a:rPr>
                <a:t>Centro de bolsa de trabajo seleccionado </a:t>
              </a:r>
              <a:br>
                <a:rPr lang="es-419" sz="850" dirty="0">
                  <a:solidFill>
                    <a:srgbClr val="FFFFFF"/>
                  </a:solidFill>
                  <a:latin typeface="CiscoSansTT ExtraLight"/>
                </a:rPr>
              </a:br>
              <a:r>
                <a:rPr lang="es-419" sz="850" dirty="0">
                  <a:solidFill>
                    <a:srgbClr val="FFFFFF"/>
                  </a:solidFill>
                  <a:latin typeface="CiscoSansTT ExtraLight"/>
                </a:rPr>
                <a:t>a través de </a:t>
              </a:r>
              <a:r>
                <a:rPr lang="es-419" sz="850" dirty="0" err="1">
                  <a:solidFill>
                    <a:srgbClr val="FFFFFF"/>
                  </a:solidFill>
                  <a:latin typeface="CiscoSansTT ExtraLight"/>
                </a:rPr>
                <a:t>Indeed</a:t>
              </a:r>
              <a:endParaRPr lang="es-419" sz="850" dirty="0">
                <a:solidFill>
                  <a:srgbClr val="FFFFFF"/>
                </a:solidFill>
                <a:latin typeface="CiscoSansTT ExtraLight"/>
              </a:endParaRPr>
            </a:p>
          </p:txBody>
        </p:sp>
      </p:grpSp>
      <p:grpSp>
        <p:nvGrpSpPr>
          <p:cNvPr id="129" name="Group 128"/>
          <p:cNvGrpSpPr/>
          <p:nvPr/>
        </p:nvGrpSpPr>
        <p:grpSpPr>
          <a:xfrm>
            <a:off x="3441833" y="3890247"/>
            <a:ext cx="2357834" cy="656179"/>
            <a:chOff x="2742182" y="3770944"/>
            <a:chExt cx="2310156" cy="566819"/>
          </a:xfrm>
        </p:grpSpPr>
        <p:sp>
          <p:nvSpPr>
            <p:cNvPr id="131" name="TextBox 130"/>
            <p:cNvSpPr txBox="1"/>
            <p:nvPr/>
          </p:nvSpPr>
          <p:spPr>
            <a:xfrm>
              <a:off x="2742183" y="3770944"/>
              <a:ext cx="980380" cy="132931"/>
            </a:xfrm>
            <a:prstGeom prst="rect">
              <a:avLst/>
            </a:prstGeom>
            <a:noFill/>
          </p:spPr>
          <p:txBody>
            <a:bodyPr wrap="square" lIns="0" tIns="0" rIns="0" bIns="0" rtlCol="0">
              <a:spAutoFit/>
            </a:bodyPr>
            <a:lstStyle/>
            <a:p>
              <a:pPr rtl="0">
                <a:defRPr/>
              </a:pPr>
              <a:r>
                <a:rPr lang="es-419" sz="1000" b="1" dirty="0">
                  <a:latin typeface="CiscoSansTT" panose="020B0503020201020303" pitchFamily="34" charset="0"/>
                  <a:cs typeface="CiscoSansTT" panose="020B0503020201020303" pitchFamily="34" charset="0"/>
                </a:rPr>
                <a:t>Destáquese</a:t>
              </a:r>
            </a:p>
          </p:txBody>
        </p:sp>
        <p:sp>
          <p:nvSpPr>
            <p:cNvPr id="132" name="TextBox 131"/>
            <p:cNvSpPr txBox="1"/>
            <p:nvPr/>
          </p:nvSpPr>
          <p:spPr>
            <a:xfrm>
              <a:off x="2742182" y="3978848"/>
              <a:ext cx="2310156" cy="358915"/>
            </a:xfrm>
            <a:prstGeom prst="rect">
              <a:avLst/>
            </a:prstGeom>
            <a:noFill/>
          </p:spPr>
          <p:txBody>
            <a:bodyPr wrap="square" lIns="0" tIns="0" rIns="0" bIns="0" rtlCol="0">
              <a:spAutoFit/>
            </a:bodyPr>
            <a:lstStyle/>
            <a:p>
              <a:pPr marL="108000" indent="-108000" rtl="0">
                <a:spcBef>
                  <a:spcPts val="500"/>
                </a:spcBef>
                <a:spcAft>
                  <a:spcPts val="500"/>
                </a:spcAft>
                <a:buFont typeface="Arial" pitchFamily="34" charset="0"/>
                <a:buChar char="•"/>
                <a:defRPr/>
              </a:pPr>
              <a:r>
                <a:rPr lang="es-419" sz="900" dirty="0">
                  <a:solidFill>
                    <a:srgbClr val="FFFFFF"/>
                  </a:solidFill>
                  <a:latin typeface="CiscoSansTT ExtraLight"/>
                </a:rPr>
                <a:t>Las insignias y certificaciones digitales validan las habilidades para los empleadores y las redes sociales</a:t>
              </a:r>
            </a:p>
          </p:txBody>
        </p:sp>
      </p:grpSp>
      <p:sp>
        <p:nvSpPr>
          <p:cNvPr id="134" name="Oval 133"/>
          <p:cNvSpPr/>
          <p:nvPr/>
        </p:nvSpPr>
        <p:spPr>
          <a:xfrm>
            <a:off x="329589" y="2734793"/>
            <a:ext cx="588361" cy="588361"/>
          </a:xfrm>
          <a:prstGeom prst="ellipse">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35" name="Group 134"/>
          <p:cNvGrpSpPr/>
          <p:nvPr/>
        </p:nvGrpSpPr>
        <p:grpSpPr>
          <a:xfrm>
            <a:off x="3483519" y="3379563"/>
            <a:ext cx="434981" cy="471914"/>
            <a:chOff x="6493421" y="-20381"/>
            <a:chExt cx="1290462" cy="1234331"/>
          </a:xfrm>
        </p:grpSpPr>
        <p:grpSp>
          <p:nvGrpSpPr>
            <p:cNvPr id="136" name="Group 4"/>
            <p:cNvGrpSpPr>
              <a:grpSpLocks noChangeAspect="1"/>
            </p:cNvGrpSpPr>
            <p:nvPr/>
          </p:nvGrpSpPr>
          <p:grpSpPr>
            <a:xfrm>
              <a:off x="6493421" y="299644"/>
              <a:ext cx="412156" cy="883191"/>
              <a:chOff x="598" y="1936"/>
              <a:chExt cx="287" cy="615"/>
            </a:xfrm>
            <a:solidFill>
              <a:schemeClr val="accent2"/>
            </a:solidFill>
          </p:grpSpPr>
          <p:sp>
            <p:nvSpPr>
              <p:cNvPr id="143" name="Freeform 6"/>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latin typeface="CiscoSansTT ExtraLight" panose="020B0303020201020303" pitchFamily="34" charset="0"/>
                </a:endParaRPr>
              </a:p>
            </p:txBody>
          </p:sp>
          <p:sp>
            <p:nvSpPr>
              <p:cNvPr id="144" name="Freeform 7"/>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latin typeface="CiscoSansTT ExtraLight" panose="020B0303020201020303" pitchFamily="34" charset="0"/>
                </a:endParaRPr>
              </a:p>
            </p:txBody>
          </p:sp>
        </p:grpSp>
        <p:grpSp>
          <p:nvGrpSpPr>
            <p:cNvPr id="137" name="Group 4"/>
            <p:cNvGrpSpPr>
              <a:grpSpLocks noChangeAspect="1"/>
            </p:cNvGrpSpPr>
            <p:nvPr/>
          </p:nvGrpSpPr>
          <p:grpSpPr>
            <a:xfrm>
              <a:off x="7371727" y="299644"/>
              <a:ext cx="412156" cy="883191"/>
              <a:chOff x="598" y="1936"/>
              <a:chExt cx="287" cy="615"/>
            </a:xfrm>
            <a:solidFill>
              <a:schemeClr val="accent1"/>
            </a:solidFill>
          </p:grpSpPr>
          <p:sp>
            <p:nvSpPr>
              <p:cNvPr id="141" name="Freeform 6"/>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latin typeface="CiscoSansTT ExtraLight" panose="020B0303020201020303" pitchFamily="34" charset="0"/>
                </a:endParaRPr>
              </a:p>
            </p:txBody>
          </p:sp>
          <p:sp>
            <p:nvSpPr>
              <p:cNvPr id="142" name="Freeform 7"/>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latin typeface="CiscoSansTT ExtraLight" panose="020B0303020201020303" pitchFamily="34" charset="0"/>
                </a:endParaRPr>
              </a:p>
            </p:txBody>
          </p:sp>
        </p:grpSp>
        <p:grpSp>
          <p:nvGrpSpPr>
            <p:cNvPr id="138" name="Group 4"/>
            <p:cNvGrpSpPr>
              <a:grpSpLocks noChangeAspect="1"/>
            </p:cNvGrpSpPr>
            <p:nvPr/>
          </p:nvGrpSpPr>
          <p:grpSpPr>
            <a:xfrm>
              <a:off x="6846910" y="-20381"/>
              <a:ext cx="576021" cy="1234331"/>
              <a:chOff x="598" y="1936"/>
              <a:chExt cx="287" cy="615"/>
            </a:xfrm>
            <a:solidFill>
              <a:schemeClr val="accent5"/>
            </a:solidFill>
          </p:grpSpPr>
          <p:sp>
            <p:nvSpPr>
              <p:cNvPr id="139" name="Freeform 6"/>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latin typeface="CiscoSansTT ExtraLight" panose="020B0303020201020303" pitchFamily="34" charset="0"/>
                </a:endParaRPr>
              </a:p>
            </p:txBody>
          </p:sp>
          <p:sp>
            <p:nvSpPr>
              <p:cNvPr id="140" name="Freeform 7"/>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latin typeface="CiscoSansTT ExtraLight" panose="020B0303020201020303" pitchFamily="34" charset="0"/>
                </a:endParaRPr>
              </a:p>
            </p:txBody>
          </p:sp>
        </p:grpSp>
      </p:grpSp>
      <p:sp>
        <p:nvSpPr>
          <p:cNvPr id="147" name="TextBox 146"/>
          <p:cNvSpPr txBox="1"/>
          <p:nvPr/>
        </p:nvSpPr>
        <p:spPr>
          <a:xfrm>
            <a:off x="4870570" y="1631502"/>
            <a:ext cx="1117547" cy="169277"/>
          </a:xfrm>
          <a:prstGeom prst="rect">
            <a:avLst/>
          </a:prstGeom>
          <a:noFill/>
        </p:spPr>
        <p:txBody>
          <a:bodyPr wrap="square" lIns="0" tIns="0" rIns="0" bIns="0" rtlCol="0">
            <a:spAutoFit/>
          </a:bodyPr>
          <a:lstStyle/>
          <a:p>
            <a:pPr lvl="0" rtl="0">
              <a:defRPr/>
            </a:pPr>
            <a:r>
              <a:rPr lang="es-419" sz="1100" b="1">
                <a:latin typeface="CiscoSansTT" panose="020B0503020201020303" pitchFamily="34" charset="0"/>
                <a:cs typeface="CiscoSansTT" panose="020B0503020201020303" pitchFamily="34" charset="0"/>
              </a:rPr>
              <a:t>Alumni Connect</a:t>
            </a:r>
          </a:p>
        </p:txBody>
      </p:sp>
      <p:sp>
        <p:nvSpPr>
          <p:cNvPr id="148" name="TextBox 147"/>
          <p:cNvSpPr txBox="1"/>
          <p:nvPr/>
        </p:nvSpPr>
        <p:spPr>
          <a:xfrm>
            <a:off x="4870570" y="1912295"/>
            <a:ext cx="1178282" cy="656590"/>
          </a:xfrm>
          <a:prstGeom prst="rect">
            <a:avLst/>
          </a:prstGeom>
          <a:noFill/>
        </p:spPr>
        <p:txBody>
          <a:bodyPr wrap="square" lIns="0" tIns="0" rIns="0" bIns="0" rtlCol="0">
            <a:spAutoFit/>
          </a:bodyPr>
          <a:lstStyle/>
          <a:p>
            <a:pPr marL="108000" lvl="0" indent="-108000" rtl="0">
              <a:spcBef>
                <a:spcPts val="500"/>
              </a:spcBef>
              <a:spcAft>
                <a:spcPts val="500"/>
              </a:spcAft>
              <a:buFont typeface="Arial" pitchFamily="34" charset="0"/>
              <a:buChar char="•"/>
              <a:defRPr/>
            </a:pPr>
            <a:r>
              <a:rPr lang="es-419" sz="900" dirty="0">
                <a:solidFill>
                  <a:srgbClr val="FFFFFF"/>
                </a:solidFill>
                <a:latin typeface="CiscoSansTT ExtraLight"/>
              </a:rPr>
              <a:t>Red de egresados en LinkedIn</a:t>
            </a:r>
          </a:p>
          <a:p>
            <a:pPr marL="108000" lvl="0" indent="-108000" rtl="0">
              <a:spcBef>
                <a:spcPts val="300"/>
              </a:spcBef>
              <a:spcAft>
                <a:spcPct val="0"/>
              </a:spcAft>
              <a:buFont typeface="Arial" pitchFamily="34" charset="0"/>
              <a:buChar char="•"/>
              <a:defRPr/>
            </a:pPr>
            <a:r>
              <a:rPr lang="es-419" sz="900" dirty="0">
                <a:solidFill>
                  <a:srgbClr val="FFFFFF"/>
                </a:solidFill>
                <a:latin typeface="CiscoSansTT ExtraLight"/>
              </a:rPr>
              <a:t>Pares e instructores globales</a:t>
            </a:r>
          </a:p>
        </p:txBody>
      </p:sp>
      <p:grpSp>
        <p:nvGrpSpPr>
          <p:cNvPr id="149" name="Group 10"/>
          <p:cNvGrpSpPr>
            <a:grpSpLocks noChangeAspect="1"/>
          </p:cNvGrpSpPr>
          <p:nvPr/>
        </p:nvGrpSpPr>
        <p:grpSpPr>
          <a:xfrm>
            <a:off x="5156245" y="1171453"/>
            <a:ext cx="405987" cy="405987"/>
            <a:chOff x="2594" y="1936"/>
            <a:chExt cx="628" cy="628"/>
          </a:xfrm>
          <a:solidFill>
            <a:schemeClr val="bg2"/>
          </a:solidFill>
        </p:grpSpPr>
        <p:sp>
          <p:nvSpPr>
            <p:cNvPr id="150" name="Freeform 11"/>
            <p:cNvSpPr/>
            <p:nvPr/>
          </p:nvSpPr>
          <p:spPr bwMode="auto">
            <a:xfrm>
              <a:off x="2594" y="1936"/>
              <a:ext cx="628" cy="628"/>
            </a:xfrm>
            <a:custGeom>
              <a:avLst/>
              <a:gdLst>
                <a:gd name="T0" fmla="*/ 1255 w 1256"/>
                <a:gd name="T1" fmla="*/ 660 h 1256"/>
                <a:gd name="T2" fmla="*/ 1243 w 1256"/>
                <a:gd name="T3" fmla="*/ 754 h 1256"/>
                <a:gd name="T4" fmla="*/ 1218 w 1256"/>
                <a:gd name="T5" fmla="*/ 845 h 1256"/>
                <a:gd name="T6" fmla="*/ 1180 w 1256"/>
                <a:gd name="T7" fmla="*/ 928 h 1256"/>
                <a:gd name="T8" fmla="*/ 1132 w 1256"/>
                <a:gd name="T9" fmla="*/ 1004 h 1256"/>
                <a:gd name="T10" fmla="*/ 1071 w 1256"/>
                <a:gd name="T11" fmla="*/ 1073 h 1256"/>
                <a:gd name="T12" fmla="*/ 1004 w 1256"/>
                <a:gd name="T13" fmla="*/ 1132 h 1256"/>
                <a:gd name="T14" fmla="*/ 928 w 1256"/>
                <a:gd name="T15" fmla="*/ 1181 h 1256"/>
                <a:gd name="T16" fmla="*/ 843 w 1256"/>
                <a:gd name="T17" fmla="*/ 1218 h 1256"/>
                <a:gd name="T18" fmla="*/ 754 w 1256"/>
                <a:gd name="T19" fmla="*/ 1243 h 1256"/>
                <a:gd name="T20" fmla="*/ 660 w 1256"/>
                <a:gd name="T21" fmla="*/ 1256 h 1256"/>
                <a:gd name="T22" fmla="*/ 595 w 1256"/>
                <a:gd name="T23" fmla="*/ 1256 h 1256"/>
                <a:gd name="T24" fmla="*/ 500 w 1256"/>
                <a:gd name="T25" fmla="*/ 1243 h 1256"/>
                <a:gd name="T26" fmla="*/ 411 w 1256"/>
                <a:gd name="T27" fmla="*/ 1218 h 1256"/>
                <a:gd name="T28" fmla="*/ 328 w 1256"/>
                <a:gd name="T29" fmla="*/ 1181 h 1256"/>
                <a:gd name="T30" fmla="*/ 252 w 1256"/>
                <a:gd name="T31" fmla="*/ 1132 h 1256"/>
                <a:gd name="T32" fmla="*/ 183 w 1256"/>
                <a:gd name="T33" fmla="*/ 1073 h 1256"/>
                <a:gd name="T34" fmla="*/ 124 w 1256"/>
                <a:gd name="T35" fmla="*/ 1004 h 1256"/>
                <a:gd name="T36" fmla="*/ 75 w 1256"/>
                <a:gd name="T37" fmla="*/ 928 h 1256"/>
                <a:gd name="T38" fmla="*/ 36 w 1256"/>
                <a:gd name="T39" fmla="*/ 845 h 1256"/>
                <a:gd name="T40" fmla="*/ 13 w 1256"/>
                <a:gd name="T41" fmla="*/ 754 h 1256"/>
                <a:gd name="T42" fmla="*/ 0 w 1256"/>
                <a:gd name="T43" fmla="*/ 660 h 1256"/>
                <a:gd name="T44" fmla="*/ 0 w 1256"/>
                <a:gd name="T45" fmla="*/ 596 h 1256"/>
                <a:gd name="T46" fmla="*/ 13 w 1256"/>
                <a:gd name="T47" fmla="*/ 502 h 1256"/>
                <a:gd name="T48" fmla="*/ 36 w 1256"/>
                <a:gd name="T49" fmla="*/ 411 h 1256"/>
                <a:gd name="T50" fmla="*/ 75 w 1256"/>
                <a:gd name="T51" fmla="*/ 328 h 1256"/>
                <a:gd name="T52" fmla="*/ 124 w 1256"/>
                <a:gd name="T53" fmla="*/ 252 h 1256"/>
                <a:gd name="T54" fmla="*/ 183 w 1256"/>
                <a:gd name="T55" fmla="*/ 183 h 1256"/>
                <a:gd name="T56" fmla="*/ 252 w 1256"/>
                <a:gd name="T57" fmla="*/ 124 h 1256"/>
                <a:gd name="T58" fmla="*/ 328 w 1256"/>
                <a:gd name="T59" fmla="*/ 75 h 1256"/>
                <a:gd name="T60" fmla="*/ 411 w 1256"/>
                <a:gd name="T61" fmla="*/ 38 h 1256"/>
                <a:gd name="T62" fmla="*/ 500 w 1256"/>
                <a:gd name="T63" fmla="*/ 13 h 1256"/>
                <a:gd name="T64" fmla="*/ 595 w 1256"/>
                <a:gd name="T65" fmla="*/ 0 h 1256"/>
                <a:gd name="T66" fmla="*/ 660 w 1256"/>
                <a:gd name="T67" fmla="*/ 0 h 1256"/>
                <a:gd name="T68" fmla="*/ 754 w 1256"/>
                <a:gd name="T69" fmla="*/ 13 h 1256"/>
                <a:gd name="T70" fmla="*/ 843 w 1256"/>
                <a:gd name="T71" fmla="*/ 38 h 1256"/>
                <a:gd name="T72" fmla="*/ 928 w 1256"/>
                <a:gd name="T73" fmla="*/ 75 h 1256"/>
                <a:gd name="T74" fmla="*/ 1004 w 1256"/>
                <a:gd name="T75" fmla="*/ 124 h 1256"/>
                <a:gd name="T76" fmla="*/ 1071 w 1256"/>
                <a:gd name="T77" fmla="*/ 183 h 1256"/>
                <a:gd name="T78" fmla="*/ 1132 w 1256"/>
                <a:gd name="T79" fmla="*/ 252 h 1256"/>
                <a:gd name="T80" fmla="*/ 1180 w 1256"/>
                <a:gd name="T81" fmla="*/ 328 h 1256"/>
                <a:gd name="T82" fmla="*/ 1218 w 1256"/>
                <a:gd name="T83" fmla="*/ 411 h 1256"/>
                <a:gd name="T84" fmla="*/ 1243 w 1256"/>
                <a:gd name="T85" fmla="*/ 502 h 1256"/>
                <a:gd name="T86" fmla="*/ 1255 w 1256"/>
                <a:gd name="T87" fmla="*/ 596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6" h="1256">
                  <a:moveTo>
                    <a:pt x="1256" y="628"/>
                  </a:moveTo>
                  <a:lnTo>
                    <a:pt x="1256" y="628"/>
                  </a:lnTo>
                  <a:lnTo>
                    <a:pt x="1255" y="660"/>
                  </a:lnTo>
                  <a:lnTo>
                    <a:pt x="1253" y="692"/>
                  </a:lnTo>
                  <a:lnTo>
                    <a:pt x="1248" y="724"/>
                  </a:lnTo>
                  <a:lnTo>
                    <a:pt x="1243" y="754"/>
                  </a:lnTo>
                  <a:lnTo>
                    <a:pt x="1236" y="786"/>
                  </a:lnTo>
                  <a:lnTo>
                    <a:pt x="1228" y="815"/>
                  </a:lnTo>
                  <a:lnTo>
                    <a:pt x="1218" y="845"/>
                  </a:lnTo>
                  <a:lnTo>
                    <a:pt x="1207" y="872"/>
                  </a:lnTo>
                  <a:lnTo>
                    <a:pt x="1194" y="901"/>
                  </a:lnTo>
                  <a:lnTo>
                    <a:pt x="1180" y="928"/>
                  </a:lnTo>
                  <a:lnTo>
                    <a:pt x="1165" y="953"/>
                  </a:lnTo>
                  <a:lnTo>
                    <a:pt x="1149" y="979"/>
                  </a:lnTo>
                  <a:lnTo>
                    <a:pt x="1132" y="1004"/>
                  </a:lnTo>
                  <a:lnTo>
                    <a:pt x="1113" y="1028"/>
                  </a:lnTo>
                  <a:lnTo>
                    <a:pt x="1094" y="1051"/>
                  </a:lnTo>
                  <a:lnTo>
                    <a:pt x="1071" y="1073"/>
                  </a:lnTo>
                  <a:lnTo>
                    <a:pt x="1051" y="1094"/>
                  </a:lnTo>
                  <a:lnTo>
                    <a:pt x="1027" y="1113"/>
                  </a:lnTo>
                  <a:lnTo>
                    <a:pt x="1004" y="1132"/>
                  </a:lnTo>
                  <a:lnTo>
                    <a:pt x="979" y="1149"/>
                  </a:lnTo>
                  <a:lnTo>
                    <a:pt x="953" y="1165"/>
                  </a:lnTo>
                  <a:lnTo>
                    <a:pt x="928" y="1181"/>
                  </a:lnTo>
                  <a:lnTo>
                    <a:pt x="901" y="1194"/>
                  </a:lnTo>
                  <a:lnTo>
                    <a:pt x="872" y="1207"/>
                  </a:lnTo>
                  <a:lnTo>
                    <a:pt x="843" y="1218"/>
                  </a:lnTo>
                  <a:lnTo>
                    <a:pt x="815" y="1228"/>
                  </a:lnTo>
                  <a:lnTo>
                    <a:pt x="784" y="1237"/>
                  </a:lnTo>
                  <a:lnTo>
                    <a:pt x="754" y="1243"/>
                  </a:lnTo>
                  <a:lnTo>
                    <a:pt x="724" y="1250"/>
                  </a:lnTo>
                  <a:lnTo>
                    <a:pt x="692" y="1253"/>
                  </a:lnTo>
                  <a:lnTo>
                    <a:pt x="660" y="1256"/>
                  </a:lnTo>
                  <a:lnTo>
                    <a:pt x="628" y="1256"/>
                  </a:lnTo>
                  <a:lnTo>
                    <a:pt x="628" y="1256"/>
                  </a:lnTo>
                  <a:lnTo>
                    <a:pt x="595" y="1256"/>
                  </a:lnTo>
                  <a:lnTo>
                    <a:pt x="563" y="1253"/>
                  </a:lnTo>
                  <a:lnTo>
                    <a:pt x="532" y="1250"/>
                  </a:lnTo>
                  <a:lnTo>
                    <a:pt x="500" y="1243"/>
                  </a:lnTo>
                  <a:lnTo>
                    <a:pt x="470" y="1237"/>
                  </a:lnTo>
                  <a:lnTo>
                    <a:pt x="441" y="1228"/>
                  </a:lnTo>
                  <a:lnTo>
                    <a:pt x="411" y="1218"/>
                  </a:lnTo>
                  <a:lnTo>
                    <a:pt x="382" y="1207"/>
                  </a:lnTo>
                  <a:lnTo>
                    <a:pt x="355" y="1194"/>
                  </a:lnTo>
                  <a:lnTo>
                    <a:pt x="328" y="1181"/>
                  </a:lnTo>
                  <a:lnTo>
                    <a:pt x="301" y="1165"/>
                  </a:lnTo>
                  <a:lnTo>
                    <a:pt x="276" y="1149"/>
                  </a:lnTo>
                  <a:lnTo>
                    <a:pt x="252" y="1132"/>
                  </a:lnTo>
                  <a:lnTo>
                    <a:pt x="228" y="1113"/>
                  </a:lnTo>
                  <a:lnTo>
                    <a:pt x="205" y="1094"/>
                  </a:lnTo>
                  <a:lnTo>
                    <a:pt x="183" y="1073"/>
                  </a:lnTo>
                  <a:lnTo>
                    <a:pt x="162" y="1051"/>
                  </a:lnTo>
                  <a:lnTo>
                    <a:pt x="143" y="1028"/>
                  </a:lnTo>
                  <a:lnTo>
                    <a:pt x="124" y="1004"/>
                  </a:lnTo>
                  <a:lnTo>
                    <a:pt x="107" y="979"/>
                  </a:lnTo>
                  <a:lnTo>
                    <a:pt x="91" y="953"/>
                  </a:lnTo>
                  <a:lnTo>
                    <a:pt x="75" y="928"/>
                  </a:lnTo>
                  <a:lnTo>
                    <a:pt x="60" y="901"/>
                  </a:lnTo>
                  <a:lnTo>
                    <a:pt x="49" y="872"/>
                  </a:lnTo>
                  <a:lnTo>
                    <a:pt x="36" y="845"/>
                  </a:lnTo>
                  <a:lnTo>
                    <a:pt x="27" y="815"/>
                  </a:lnTo>
                  <a:lnTo>
                    <a:pt x="19" y="786"/>
                  </a:lnTo>
                  <a:lnTo>
                    <a:pt x="13" y="754"/>
                  </a:lnTo>
                  <a:lnTo>
                    <a:pt x="6" y="724"/>
                  </a:lnTo>
                  <a:lnTo>
                    <a:pt x="3" y="692"/>
                  </a:lnTo>
                  <a:lnTo>
                    <a:pt x="0" y="660"/>
                  </a:lnTo>
                  <a:lnTo>
                    <a:pt x="0" y="628"/>
                  </a:lnTo>
                  <a:lnTo>
                    <a:pt x="0" y="628"/>
                  </a:lnTo>
                  <a:lnTo>
                    <a:pt x="0" y="596"/>
                  </a:lnTo>
                  <a:lnTo>
                    <a:pt x="3" y="564"/>
                  </a:lnTo>
                  <a:lnTo>
                    <a:pt x="6" y="532"/>
                  </a:lnTo>
                  <a:lnTo>
                    <a:pt x="13" y="502"/>
                  </a:lnTo>
                  <a:lnTo>
                    <a:pt x="19" y="470"/>
                  </a:lnTo>
                  <a:lnTo>
                    <a:pt x="27" y="441"/>
                  </a:lnTo>
                  <a:lnTo>
                    <a:pt x="36" y="411"/>
                  </a:lnTo>
                  <a:lnTo>
                    <a:pt x="49" y="384"/>
                  </a:lnTo>
                  <a:lnTo>
                    <a:pt x="60" y="355"/>
                  </a:lnTo>
                  <a:lnTo>
                    <a:pt x="75" y="328"/>
                  </a:lnTo>
                  <a:lnTo>
                    <a:pt x="91" y="303"/>
                  </a:lnTo>
                  <a:lnTo>
                    <a:pt x="107" y="277"/>
                  </a:lnTo>
                  <a:lnTo>
                    <a:pt x="124" y="252"/>
                  </a:lnTo>
                  <a:lnTo>
                    <a:pt x="143" y="228"/>
                  </a:lnTo>
                  <a:lnTo>
                    <a:pt x="162" y="205"/>
                  </a:lnTo>
                  <a:lnTo>
                    <a:pt x="183" y="183"/>
                  </a:lnTo>
                  <a:lnTo>
                    <a:pt x="205" y="162"/>
                  </a:lnTo>
                  <a:lnTo>
                    <a:pt x="228" y="143"/>
                  </a:lnTo>
                  <a:lnTo>
                    <a:pt x="252" y="124"/>
                  </a:lnTo>
                  <a:lnTo>
                    <a:pt x="276" y="107"/>
                  </a:lnTo>
                  <a:lnTo>
                    <a:pt x="301" y="91"/>
                  </a:lnTo>
                  <a:lnTo>
                    <a:pt x="328" y="75"/>
                  </a:lnTo>
                  <a:lnTo>
                    <a:pt x="355" y="62"/>
                  </a:lnTo>
                  <a:lnTo>
                    <a:pt x="382" y="49"/>
                  </a:lnTo>
                  <a:lnTo>
                    <a:pt x="411" y="38"/>
                  </a:lnTo>
                  <a:lnTo>
                    <a:pt x="441" y="28"/>
                  </a:lnTo>
                  <a:lnTo>
                    <a:pt x="470" y="19"/>
                  </a:lnTo>
                  <a:lnTo>
                    <a:pt x="500" y="13"/>
                  </a:lnTo>
                  <a:lnTo>
                    <a:pt x="532" y="6"/>
                  </a:lnTo>
                  <a:lnTo>
                    <a:pt x="563" y="3"/>
                  </a:lnTo>
                  <a:lnTo>
                    <a:pt x="595" y="0"/>
                  </a:lnTo>
                  <a:lnTo>
                    <a:pt x="628" y="0"/>
                  </a:lnTo>
                  <a:lnTo>
                    <a:pt x="628" y="0"/>
                  </a:lnTo>
                  <a:lnTo>
                    <a:pt x="660" y="0"/>
                  </a:lnTo>
                  <a:lnTo>
                    <a:pt x="692" y="3"/>
                  </a:lnTo>
                  <a:lnTo>
                    <a:pt x="724" y="6"/>
                  </a:lnTo>
                  <a:lnTo>
                    <a:pt x="754" y="13"/>
                  </a:lnTo>
                  <a:lnTo>
                    <a:pt x="784" y="19"/>
                  </a:lnTo>
                  <a:lnTo>
                    <a:pt x="815" y="28"/>
                  </a:lnTo>
                  <a:lnTo>
                    <a:pt x="843" y="38"/>
                  </a:lnTo>
                  <a:lnTo>
                    <a:pt x="872" y="49"/>
                  </a:lnTo>
                  <a:lnTo>
                    <a:pt x="901" y="62"/>
                  </a:lnTo>
                  <a:lnTo>
                    <a:pt x="928" y="75"/>
                  </a:lnTo>
                  <a:lnTo>
                    <a:pt x="953" y="91"/>
                  </a:lnTo>
                  <a:lnTo>
                    <a:pt x="979" y="107"/>
                  </a:lnTo>
                  <a:lnTo>
                    <a:pt x="1004" y="124"/>
                  </a:lnTo>
                  <a:lnTo>
                    <a:pt x="1027" y="143"/>
                  </a:lnTo>
                  <a:lnTo>
                    <a:pt x="1051" y="162"/>
                  </a:lnTo>
                  <a:lnTo>
                    <a:pt x="1071" y="183"/>
                  </a:lnTo>
                  <a:lnTo>
                    <a:pt x="1094" y="205"/>
                  </a:lnTo>
                  <a:lnTo>
                    <a:pt x="1113" y="228"/>
                  </a:lnTo>
                  <a:lnTo>
                    <a:pt x="1132" y="252"/>
                  </a:lnTo>
                  <a:lnTo>
                    <a:pt x="1149" y="277"/>
                  </a:lnTo>
                  <a:lnTo>
                    <a:pt x="1165" y="303"/>
                  </a:lnTo>
                  <a:lnTo>
                    <a:pt x="1180" y="328"/>
                  </a:lnTo>
                  <a:lnTo>
                    <a:pt x="1194" y="355"/>
                  </a:lnTo>
                  <a:lnTo>
                    <a:pt x="1207" y="384"/>
                  </a:lnTo>
                  <a:lnTo>
                    <a:pt x="1218" y="411"/>
                  </a:lnTo>
                  <a:lnTo>
                    <a:pt x="1228" y="441"/>
                  </a:lnTo>
                  <a:lnTo>
                    <a:pt x="1236" y="470"/>
                  </a:lnTo>
                  <a:lnTo>
                    <a:pt x="1243" y="502"/>
                  </a:lnTo>
                  <a:lnTo>
                    <a:pt x="1248" y="532"/>
                  </a:lnTo>
                  <a:lnTo>
                    <a:pt x="1253" y="564"/>
                  </a:lnTo>
                  <a:lnTo>
                    <a:pt x="1255" y="596"/>
                  </a:lnTo>
                  <a:lnTo>
                    <a:pt x="1256" y="628"/>
                  </a:lnTo>
                  <a:lnTo>
                    <a:pt x="1256" y="6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51" name="Freeform 13"/>
            <p:cNvSpPr/>
            <p:nvPr/>
          </p:nvSpPr>
          <p:spPr bwMode="auto">
            <a:xfrm>
              <a:off x="2594" y="1936"/>
              <a:ext cx="628" cy="628"/>
            </a:xfrm>
            <a:custGeom>
              <a:avLst/>
              <a:gdLst>
                <a:gd name="T0" fmla="*/ 1255 w 1256"/>
                <a:gd name="T1" fmla="*/ 660 h 1256"/>
                <a:gd name="T2" fmla="*/ 1243 w 1256"/>
                <a:gd name="T3" fmla="*/ 754 h 1256"/>
                <a:gd name="T4" fmla="*/ 1218 w 1256"/>
                <a:gd name="T5" fmla="*/ 845 h 1256"/>
                <a:gd name="T6" fmla="*/ 1180 w 1256"/>
                <a:gd name="T7" fmla="*/ 928 h 1256"/>
                <a:gd name="T8" fmla="*/ 1132 w 1256"/>
                <a:gd name="T9" fmla="*/ 1004 h 1256"/>
                <a:gd name="T10" fmla="*/ 1071 w 1256"/>
                <a:gd name="T11" fmla="*/ 1073 h 1256"/>
                <a:gd name="T12" fmla="*/ 1004 w 1256"/>
                <a:gd name="T13" fmla="*/ 1132 h 1256"/>
                <a:gd name="T14" fmla="*/ 928 w 1256"/>
                <a:gd name="T15" fmla="*/ 1181 h 1256"/>
                <a:gd name="T16" fmla="*/ 843 w 1256"/>
                <a:gd name="T17" fmla="*/ 1218 h 1256"/>
                <a:gd name="T18" fmla="*/ 754 w 1256"/>
                <a:gd name="T19" fmla="*/ 1243 h 1256"/>
                <a:gd name="T20" fmla="*/ 660 w 1256"/>
                <a:gd name="T21" fmla="*/ 1256 h 1256"/>
                <a:gd name="T22" fmla="*/ 595 w 1256"/>
                <a:gd name="T23" fmla="*/ 1256 h 1256"/>
                <a:gd name="T24" fmla="*/ 500 w 1256"/>
                <a:gd name="T25" fmla="*/ 1243 h 1256"/>
                <a:gd name="T26" fmla="*/ 411 w 1256"/>
                <a:gd name="T27" fmla="*/ 1218 h 1256"/>
                <a:gd name="T28" fmla="*/ 328 w 1256"/>
                <a:gd name="T29" fmla="*/ 1181 h 1256"/>
                <a:gd name="T30" fmla="*/ 252 w 1256"/>
                <a:gd name="T31" fmla="*/ 1132 h 1256"/>
                <a:gd name="T32" fmla="*/ 183 w 1256"/>
                <a:gd name="T33" fmla="*/ 1073 h 1256"/>
                <a:gd name="T34" fmla="*/ 124 w 1256"/>
                <a:gd name="T35" fmla="*/ 1004 h 1256"/>
                <a:gd name="T36" fmla="*/ 75 w 1256"/>
                <a:gd name="T37" fmla="*/ 928 h 1256"/>
                <a:gd name="T38" fmla="*/ 36 w 1256"/>
                <a:gd name="T39" fmla="*/ 845 h 1256"/>
                <a:gd name="T40" fmla="*/ 13 w 1256"/>
                <a:gd name="T41" fmla="*/ 754 h 1256"/>
                <a:gd name="T42" fmla="*/ 0 w 1256"/>
                <a:gd name="T43" fmla="*/ 660 h 1256"/>
                <a:gd name="T44" fmla="*/ 0 w 1256"/>
                <a:gd name="T45" fmla="*/ 596 h 1256"/>
                <a:gd name="T46" fmla="*/ 13 w 1256"/>
                <a:gd name="T47" fmla="*/ 502 h 1256"/>
                <a:gd name="T48" fmla="*/ 36 w 1256"/>
                <a:gd name="T49" fmla="*/ 411 h 1256"/>
                <a:gd name="T50" fmla="*/ 75 w 1256"/>
                <a:gd name="T51" fmla="*/ 328 h 1256"/>
                <a:gd name="T52" fmla="*/ 124 w 1256"/>
                <a:gd name="T53" fmla="*/ 252 h 1256"/>
                <a:gd name="T54" fmla="*/ 183 w 1256"/>
                <a:gd name="T55" fmla="*/ 183 h 1256"/>
                <a:gd name="T56" fmla="*/ 252 w 1256"/>
                <a:gd name="T57" fmla="*/ 124 h 1256"/>
                <a:gd name="T58" fmla="*/ 328 w 1256"/>
                <a:gd name="T59" fmla="*/ 75 h 1256"/>
                <a:gd name="T60" fmla="*/ 411 w 1256"/>
                <a:gd name="T61" fmla="*/ 38 h 1256"/>
                <a:gd name="T62" fmla="*/ 500 w 1256"/>
                <a:gd name="T63" fmla="*/ 13 h 1256"/>
                <a:gd name="T64" fmla="*/ 595 w 1256"/>
                <a:gd name="T65" fmla="*/ 0 h 1256"/>
                <a:gd name="T66" fmla="*/ 660 w 1256"/>
                <a:gd name="T67" fmla="*/ 0 h 1256"/>
                <a:gd name="T68" fmla="*/ 754 w 1256"/>
                <a:gd name="T69" fmla="*/ 13 h 1256"/>
                <a:gd name="T70" fmla="*/ 843 w 1256"/>
                <a:gd name="T71" fmla="*/ 38 h 1256"/>
                <a:gd name="T72" fmla="*/ 928 w 1256"/>
                <a:gd name="T73" fmla="*/ 75 h 1256"/>
                <a:gd name="T74" fmla="*/ 1004 w 1256"/>
                <a:gd name="T75" fmla="*/ 124 h 1256"/>
                <a:gd name="T76" fmla="*/ 1071 w 1256"/>
                <a:gd name="T77" fmla="*/ 183 h 1256"/>
                <a:gd name="T78" fmla="*/ 1132 w 1256"/>
                <a:gd name="T79" fmla="*/ 252 h 1256"/>
                <a:gd name="T80" fmla="*/ 1180 w 1256"/>
                <a:gd name="T81" fmla="*/ 328 h 1256"/>
                <a:gd name="T82" fmla="*/ 1218 w 1256"/>
                <a:gd name="T83" fmla="*/ 411 h 1256"/>
                <a:gd name="T84" fmla="*/ 1243 w 1256"/>
                <a:gd name="T85" fmla="*/ 502 h 1256"/>
                <a:gd name="T86" fmla="*/ 1255 w 1256"/>
                <a:gd name="T87" fmla="*/ 596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6" h="1256">
                  <a:moveTo>
                    <a:pt x="1256" y="628"/>
                  </a:moveTo>
                  <a:lnTo>
                    <a:pt x="1256" y="628"/>
                  </a:lnTo>
                  <a:lnTo>
                    <a:pt x="1255" y="660"/>
                  </a:lnTo>
                  <a:lnTo>
                    <a:pt x="1253" y="692"/>
                  </a:lnTo>
                  <a:lnTo>
                    <a:pt x="1248" y="724"/>
                  </a:lnTo>
                  <a:lnTo>
                    <a:pt x="1243" y="754"/>
                  </a:lnTo>
                  <a:lnTo>
                    <a:pt x="1236" y="786"/>
                  </a:lnTo>
                  <a:lnTo>
                    <a:pt x="1228" y="815"/>
                  </a:lnTo>
                  <a:lnTo>
                    <a:pt x="1218" y="845"/>
                  </a:lnTo>
                  <a:lnTo>
                    <a:pt x="1207" y="872"/>
                  </a:lnTo>
                  <a:lnTo>
                    <a:pt x="1194" y="901"/>
                  </a:lnTo>
                  <a:lnTo>
                    <a:pt x="1180" y="928"/>
                  </a:lnTo>
                  <a:lnTo>
                    <a:pt x="1165" y="953"/>
                  </a:lnTo>
                  <a:lnTo>
                    <a:pt x="1149" y="979"/>
                  </a:lnTo>
                  <a:lnTo>
                    <a:pt x="1132" y="1004"/>
                  </a:lnTo>
                  <a:lnTo>
                    <a:pt x="1113" y="1028"/>
                  </a:lnTo>
                  <a:lnTo>
                    <a:pt x="1094" y="1051"/>
                  </a:lnTo>
                  <a:lnTo>
                    <a:pt x="1071" y="1073"/>
                  </a:lnTo>
                  <a:lnTo>
                    <a:pt x="1051" y="1094"/>
                  </a:lnTo>
                  <a:lnTo>
                    <a:pt x="1027" y="1113"/>
                  </a:lnTo>
                  <a:lnTo>
                    <a:pt x="1004" y="1132"/>
                  </a:lnTo>
                  <a:lnTo>
                    <a:pt x="979" y="1149"/>
                  </a:lnTo>
                  <a:lnTo>
                    <a:pt x="953" y="1165"/>
                  </a:lnTo>
                  <a:lnTo>
                    <a:pt x="928" y="1181"/>
                  </a:lnTo>
                  <a:lnTo>
                    <a:pt x="901" y="1194"/>
                  </a:lnTo>
                  <a:lnTo>
                    <a:pt x="872" y="1207"/>
                  </a:lnTo>
                  <a:lnTo>
                    <a:pt x="843" y="1218"/>
                  </a:lnTo>
                  <a:lnTo>
                    <a:pt x="815" y="1228"/>
                  </a:lnTo>
                  <a:lnTo>
                    <a:pt x="784" y="1237"/>
                  </a:lnTo>
                  <a:lnTo>
                    <a:pt x="754" y="1243"/>
                  </a:lnTo>
                  <a:lnTo>
                    <a:pt x="724" y="1250"/>
                  </a:lnTo>
                  <a:lnTo>
                    <a:pt x="692" y="1253"/>
                  </a:lnTo>
                  <a:lnTo>
                    <a:pt x="660" y="1256"/>
                  </a:lnTo>
                  <a:lnTo>
                    <a:pt x="628" y="1256"/>
                  </a:lnTo>
                  <a:lnTo>
                    <a:pt x="628" y="1256"/>
                  </a:lnTo>
                  <a:lnTo>
                    <a:pt x="595" y="1256"/>
                  </a:lnTo>
                  <a:lnTo>
                    <a:pt x="563" y="1253"/>
                  </a:lnTo>
                  <a:lnTo>
                    <a:pt x="532" y="1250"/>
                  </a:lnTo>
                  <a:lnTo>
                    <a:pt x="500" y="1243"/>
                  </a:lnTo>
                  <a:lnTo>
                    <a:pt x="470" y="1237"/>
                  </a:lnTo>
                  <a:lnTo>
                    <a:pt x="441" y="1228"/>
                  </a:lnTo>
                  <a:lnTo>
                    <a:pt x="411" y="1218"/>
                  </a:lnTo>
                  <a:lnTo>
                    <a:pt x="382" y="1207"/>
                  </a:lnTo>
                  <a:lnTo>
                    <a:pt x="355" y="1194"/>
                  </a:lnTo>
                  <a:lnTo>
                    <a:pt x="328" y="1181"/>
                  </a:lnTo>
                  <a:lnTo>
                    <a:pt x="301" y="1165"/>
                  </a:lnTo>
                  <a:lnTo>
                    <a:pt x="276" y="1149"/>
                  </a:lnTo>
                  <a:lnTo>
                    <a:pt x="252" y="1132"/>
                  </a:lnTo>
                  <a:lnTo>
                    <a:pt x="228" y="1113"/>
                  </a:lnTo>
                  <a:lnTo>
                    <a:pt x="205" y="1094"/>
                  </a:lnTo>
                  <a:lnTo>
                    <a:pt x="183" y="1073"/>
                  </a:lnTo>
                  <a:lnTo>
                    <a:pt x="162" y="1051"/>
                  </a:lnTo>
                  <a:lnTo>
                    <a:pt x="143" y="1028"/>
                  </a:lnTo>
                  <a:lnTo>
                    <a:pt x="124" y="1004"/>
                  </a:lnTo>
                  <a:lnTo>
                    <a:pt x="107" y="979"/>
                  </a:lnTo>
                  <a:lnTo>
                    <a:pt x="91" y="953"/>
                  </a:lnTo>
                  <a:lnTo>
                    <a:pt x="75" y="928"/>
                  </a:lnTo>
                  <a:lnTo>
                    <a:pt x="60" y="901"/>
                  </a:lnTo>
                  <a:lnTo>
                    <a:pt x="49" y="872"/>
                  </a:lnTo>
                  <a:lnTo>
                    <a:pt x="36" y="845"/>
                  </a:lnTo>
                  <a:lnTo>
                    <a:pt x="27" y="815"/>
                  </a:lnTo>
                  <a:lnTo>
                    <a:pt x="19" y="786"/>
                  </a:lnTo>
                  <a:lnTo>
                    <a:pt x="13" y="754"/>
                  </a:lnTo>
                  <a:lnTo>
                    <a:pt x="6" y="724"/>
                  </a:lnTo>
                  <a:lnTo>
                    <a:pt x="3" y="692"/>
                  </a:lnTo>
                  <a:lnTo>
                    <a:pt x="0" y="660"/>
                  </a:lnTo>
                  <a:lnTo>
                    <a:pt x="0" y="628"/>
                  </a:lnTo>
                  <a:lnTo>
                    <a:pt x="0" y="628"/>
                  </a:lnTo>
                  <a:lnTo>
                    <a:pt x="0" y="596"/>
                  </a:lnTo>
                  <a:lnTo>
                    <a:pt x="3" y="564"/>
                  </a:lnTo>
                  <a:lnTo>
                    <a:pt x="6" y="532"/>
                  </a:lnTo>
                  <a:lnTo>
                    <a:pt x="13" y="502"/>
                  </a:lnTo>
                  <a:lnTo>
                    <a:pt x="19" y="470"/>
                  </a:lnTo>
                  <a:lnTo>
                    <a:pt x="27" y="441"/>
                  </a:lnTo>
                  <a:lnTo>
                    <a:pt x="36" y="411"/>
                  </a:lnTo>
                  <a:lnTo>
                    <a:pt x="49" y="384"/>
                  </a:lnTo>
                  <a:lnTo>
                    <a:pt x="60" y="355"/>
                  </a:lnTo>
                  <a:lnTo>
                    <a:pt x="75" y="328"/>
                  </a:lnTo>
                  <a:lnTo>
                    <a:pt x="91" y="303"/>
                  </a:lnTo>
                  <a:lnTo>
                    <a:pt x="107" y="277"/>
                  </a:lnTo>
                  <a:lnTo>
                    <a:pt x="124" y="252"/>
                  </a:lnTo>
                  <a:lnTo>
                    <a:pt x="143" y="228"/>
                  </a:lnTo>
                  <a:lnTo>
                    <a:pt x="162" y="205"/>
                  </a:lnTo>
                  <a:lnTo>
                    <a:pt x="183" y="183"/>
                  </a:lnTo>
                  <a:lnTo>
                    <a:pt x="205" y="162"/>
                  </a:lnTo>
                  <a:lnTo>
                    <a:pt x="228" y="143"/>
                  </a:lnTo>
                  <a:lnTo>
                    <a:pt x="252" y="124"/>
                  </a:lnTo>
                  <a:lnTo>
                    <a:pt x="276" y="107"/>
                  </a:lnTo>
                  <a:lnTo>
                    <a:pt x="301" y="91"/>
                  </a:lnTo>
                  <a:lnTo>
                    <a:pt x="328" y="75"/>
                  </a:lnTo>
                  <a:lnTo>
                    <a:pt x="355" y="62"/>
                  </a:lnTo>
                  <a:lnTo>
                    <a:pt x="382" y="49"/>
                  </a:lnTo>
                  <a:lnTo>
                    <a:pt x="411" y="38"/>
                  </a:lnTo>
                  <a:lnTo>
                    <a:pt x="441" y="28"/>
                  </a:lnTo>
                  <a:lnTo>
                    <a:pt x="470" y="19"/>
                  </a:lnTo>
                  <a:lnTo>
                    <a:pt x="500" y="13"/>
                  </a:lnTo>
                  <a:lnTo>
                    <a:pt x="532" y="6"/>
                  </a:lnTo>
                  <a:lnTo>
                    <a:pt x="563" y="3"/>
                  </a:lnTo>
                  <a:lnTo>
                    <a:pt x="595" y="0"/>
                  </a:lnTo>
                  <a:lnTo>
                    <a:pt x="628" y="0"/>
                  </a:lnTo>
                  <a:lnTo>
                    <a:pt x="628" y="0"/>
                  </a:lnTo>
                  <a:lnTo>
                    <a:pt x="660" y="0"/>
                  </a:lnTo>
                  <a:lnTo>
                    <a:pt x="692" y="3"/>
                  </a:lnTo>
                  <a:lnTo>
                    <a:pt x="724" y="6"/>
                  </a:lnTo>
                  <a:lnTo>
                    <a:pt x="754" y="13"/>
                  </a:lnTo>
                  <a:lnTo>
                    <a:pt x="784" y="19"/>
                  </a:lnTo>
                  <a:lnTo>
                    <a:pt x="815" y="28"/>
                  </a:lnTo>
                  <a:lnTo>
                    <a:pt x="843" y="38"/>
                  </a:lnTo>
                  <a:lnTo>
                    <a:pt x="872" y="49"/>
                  </a:lnTo>
                  <a:lnTo>
                    <a:pt x="901" y="62"/>
                  </a:lnTo>
                  <a:lnTo>
                    <a:pt x="928" y="75"/>
                  </a:lnTo>
                  <a:lnTo>
                    <a:pt x="953" y="91"/>
                  </a:lnTo>
                  <a:lnTo>
                    <a:pt x="979" y="107"/>
                  </a:lnTo>
                  <a:lnTo>
                    <a:pt x="1004" y="124"/>
                  </a:lnTo>
                  <a:lnTo>
                    <a:pt x="1027" y="143"/>
                  </a:lnTo>
                  <a:lnTo>
                    <a:pt x="1051" y="162"/>
                  </a:lnTo>
                  <a:lnTo>
                    <a:pt x="1071" y="183"/>
                  </a:lnTo>
                  <a:lnTo>
                    <a:pt x="1094" y="205"/>
                  </a:lnTo>
                  <a:lnTo>
                    <a:pt x="1113" y="228"/>
                  </a:lnTo>
                  <a:lnTo>
                    <a:pt x="1132" y="252"/>
                  </a:lnTo>
                  <a:lnTo>
                    <a:pt x="1149" y="277"/>
                  </a:lnTo>
                  <a:lnTo>
                    <a:pt x="1165" y="303"/>
                  </a:lnTo>
                  <a:lnTo>
                    <a:pt x="1180" y="328"/>
                  </a:lnTo>
                  <a:lnTo>
                    <a:pt x="1194" y="355"/>
                  </a:lnTo>
                  <a:lnTo>
                    <a:pt x="1207" y="384"/>
                  </a:lnTo>
                  <a:lnTo>
                    <a:pt x="1218" y="411"/>
                  </a:lnTo>
                  <a:lnTo>
                    <a:pt x="1228" y="441"/>
                  </a:lnTo>
                  <a:lnTo>
                    <a:pt x="1236" y="470"/>
                  </a:lnTo>
                  <a:lnTo>
                    <a:pt x="1243" y="502"/>
                  </a:lnTo>
                  <a:lnTo>
                    <a:pt x="1248" y="532"/>
                  </a:lnTo>
                  <a:lnTo>
                    <a:pt x="1253" y="564"/>
                  </a:lnTo>
                  <a:lnTo>
                    <a:pt x="1255" y="596"/>
                  </a:lnTo>
                  <a:lnTo>
                    <a:pt x="1256" y="628"/>
                  </a:lnTo>
                  <a:lnTo>
                    <a:pt x="1256" y="62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52" name="Freeform 14"/>
            <p:cNvSpPr/>
            <p:nvPr/>
          </p:nvSpPr>
          <p:spPr bwMode="auto">
            <a:xfrm>
              <a:off x="2806" y="2122"/>
              <a:ext cx="70" cy="71"/>
            </a:xfrm>
            <a:custGeom>
              <a:avLst/>
              <a:gdLst>
                <a:gd name="T0" fmla="*/ 105 w 140"/>
                <a:gd name="T1" fmla="*/ 9 h 140"/>
                <a:gd name="T2" fmla="*/ 105 w 140"/>
                <a:gd name="T3" fmla="*/ 9 h 140"/>
                <a:gd name="T4" fmla="*/ 118 w 140"/>
                <a:gd name="T5" fmla="*/ 17 h 140"/>
                <a:gd name="T6" fmla="*/ 127 w 140"/>
                <a:gd name="T7" fmla="*/ 27 h 140"/>
                <a:gd name="T8" fmla="*/ 134 w 140"/>
                <a:gd name="T9" fmla="*/ 40 h 140"/>
                <a:gd name="T10" fmla="*/ 139 w 140"/>
                <a:gd name="T11" fmla="*/ 53 h 140"/>
                <a:gd name="T12" fmla="*/ 140 w 140"/>
                <a:gd name="T13" fmla="*/ 65 h 140"/>
                <a:gd name="T14" fmla="*/ 140 w 140"/>
                <a:gd name="T15" fmla="*/ 80 h 140"/>
                <a:gd name="T16" fmla="*/ 137 w 140"/>
                <a:gd name="T17" fmla="*/ 92 h 140"/>
                <a:gd name="T18" fmla="*/ 132 w 140"/>
                <a:gd name="T19" fmla="*/ 105 h 140"/>
                <a:gd name="T20" fmla="*/ 132 w 140"/>
                <a:gd name="T21" fmla="*/ 105 h 140"/>
                <a:gd name="T22" fmla="*/ 123 w 140"/>
                <a:gd name="T23" fmla="*/ 116 h 140"/>
                <a:gd name="T24" fmla="*/ 113 w 140"/>
                <a:gd name="T25" fmla="*/ 126 h 140"/>
                <a:gd name="T26" fmla="*/ 102 w 140"/>
                <a:gd name="T27" fmla="*/ 134 h 140"/>
                <a:gd name="T28" fmla="*/ 89 w 140"/>
                <a:gd name="T29" fmla="*/ 139 h 140"/>
                <a:gd name="T30" fmla="*/ 75 w 140"/>
                <a:gd name="T31" fmla="*/ 140 h 140"/>
                <a:gd name="T32" fmla="*/ 62 w 140"/>
                <a:gd name="T33" fmla="*/ 140 h 140"/>
                <a:gd name="T34" fmla="*/ 48 w 140"/>
                <a:gd name="T35" fmla="*/ 137 h 140"/>
                <a:gd name="T36" fmla="*/ 35 w 140"/>
                <a:gd name="T37" fmla="*/ 131 h 140"/>
                <a:gd name="T38" fmla="*/ 35 w 140"/>
                <a:gd name="T39" fmla="*/ 131 h 140"/>
                <a:gd name="T40" fmla="*/ 24 w 140"/>
                <a:gd name="T41" fmla="*/ 123 h 140"/>
                <a:gd name="T42" fmla="*/ 14 w 140"/>
                <a:gd name="T43" fmla="*/ 113 h 140"/>
                <a:gd name="T44" fmla="*/ 8 w 140"/>
                <a:gd name="T45" fmla="*/ 100 h 140"/>
                <a:gd name="T46" fmla="*/ 3 w 140"/>
                <a:gd name="T47" fmla="*/ 88 h 140"/>
                <a:gd name="T48" fmla="*/ 0 w 140"/>
                <a:gd name="T49" fmla="*/ 75 h 140"/>
                <a:gd name="T50" fmla="*/ 0 w 140"/>
                <a:gd name="T51" fmla="*/ 62 h 140"/>
                <a:gd name="T52" fmla="*/ 3 w 140"/>
                <a:gd name="T53" fmla="*/ 48 h 140"/>
                <a:gd name="T54" fmla="*/ 9 w 140"/>
                <a:gd name="T55" fmla="*/ 35 h 140"/>
                <a:gd name="T56" fmla="*/ 9 w 140"/>
                <a:gd name="T57" fmla="*/ 35 h 140"/>
                <a:gd name="T58" fmla="*/ 17 w 140"/>
                <a:gd name="T59" fmla="*/ 24 h 140"/>
                <a:gd name="T60" fmla="*/ 29 w 140"/>
                <a:gd name="T61" fmla="*/ 14 h 140"/>
                <a:gd name="T62" fmla="*/ 40 w 140"/>
                <a:gd name="T63" fmla="*/ 6 h 140"/>
                <a:gd name="T64" fmla="*/ 53 w 140"/>
                <a:gd name="T65" fmla="*/ 1 h 140"/>
                <a:gd name="T66" fmla="*/ 65 w 140"/>
                <a:gd name="T67" fmla="*/ 0 h 140"/>
                <a:gd name="T68" fmla="*/ 80 w 140"/>
                <a:gd name="T69" fmla="*/ 0 h 140"/>
                <a:gd name="T70" fmla="*/ 92 w 140"/>
                <a:gd name="T71" fmla="*/ 3 h 140"/>
                <a:gd name="T72" fmla="*/ 105 w 140"/>
                <a:gd name="T73" fmla="*/ 9 h 140"/>
                <a:gd name="T74" fmla="*/ 105 w 140"/>
                <a:gd name="T75" fmla="*/ 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0">
                  <a:moveTo>
                    <a:pt x="105" y="9"/>
                  </a:moveTo>
                  <a:lnTo>
                    <a:pt x="105" y="9"/>
                  </a:lnTo>
                  <a:lnTo>
                    <a:pt x="118" y="17"/>
                  </a:lnTo>
                  <a:lnTo>
                    <a:pt x="127" y="27"/>
                  </a:lnTo>
                  <a:lnTo>
                    <a:pt x="134" y="40"/>
                  </a:lnTo>
                  <a:lnTo>
                    <a:pt x="139" y="53"/>
                  </a:lnTo>
                  <a:lnTo>
                    <a:pt x="140" y="65"/>
                  </a:lnTo>
                  <a:lnTo>
                    <a:pt x="140" y="80"/>
                  </a:lnTo>
                  <a:lnTo>
                    <a:pt x="137" y="92"/>
                  </a:lnTo>
                  <a:lnTo>
                    <a:pt x="132" y="105"/>
                  </a:lnTo>
                  <a:lnTo>
                    <a:pt x="132" y="105"/>
                  </a:lnTo>
                  <a:lnTo>
                    <a:pt x="123" y="116"/>
                  </a:lnTo>
                  <a:lnTo>
                    <a:pt x="113" y="126"/>
                  </a:lnTo>
                  <a:lnTo>
                    <a:pt x="102" y="134"/>
                  </a:lnTo>
                  <a:lnTo>
                    <a:pt x="89" y="139"/>
                  </a:lnTo>
                  <a:lnTo>
                    <a:pt x="75" y="140"/>
                  </a:lnTo>
                  <a:lnTo>
                    <a:pt x="62" y="140"/>
                  </a:lnTo>
                  <a:lnTo>
                    <a:pt x="48" y="137"/>
                  </a:lnTo>
                  <a:lnTo>
                    <a:pt x="35" y="131"/>
                  </a:lnTo>
                  <a:lnTo>
                    <a:pt x="35" y="131"/>
                  </a:lnTo>
                  <a:lnTo>
                    <a:pt x="24" y="123"/>
                  </a:lnTo>
                  <a:lnTo>
                    <a:pt x="14" y="113"/>
                  </a:lnTo>
                  <a:lnTo>
                    <a:pt x="8" y="100"/>
                  </a:lnTo>
                  <a:lnTo>
                    <a:pt x="3" y="88"/>
                  </a:lnTo>
                  <a:lnTo>
                    <a:pt x="0" y="75"/>
                  </a:lnTo>
                  <a:lnTo>
                    <a:pt x="0" y="62"/>
                  </a:lnTo>
                  <a:lnTo>
                    <a:pt x="3" y="48"/>
                  </a:lnTo>
                  <a:lnTo>
                    <a:pt x="9" y="35"/>
                  </a:lnTo>
                  <a:lnTo>
                    <a:pt x="9" y="35"/>
                  </a:lnTo>
                  <a:lnTo>
                    <a:pt x="17" y="24"/>
                  </a:lnTo>
                  <a:lnTo>
                    <a:pt x="29" y="14"/>
                  </a:lnTo>
                  <a:lnTo>
                    <a:pt x="40" y="6"/>
                  </a:lnTo>
                  <a:lnTo>
                    <a:pt x="53" y="1"/>
                  </a:lnTo>
                  <a:lnTo>
                    <a:pt x="65" y="0"/>
                  </a:lnTo>
                  <a:lnTo>
                    <a:pt x="80" y="0"/>
                  </a:lnTo>
                  <a:lnTo>
                    <a:pt x="92" y="3"/>
                  </a:lnTo>
                  <a:lnTo>
                    <a:pt x="105" y="9"/>
                  </a:lnTo>
                  <a:lnTo>
                    <a:pt x="105"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53" name="Freeform 15"/>
            <p:cNvSpPr/>
            <p:nvPr/>
          </p:nvSpPr>
          <p:spPr bwMode="auto">
            <a:xfrm>
              <a:off x="2834" y="2391"/>
              <a:ext cx="70" cy="70"/>
            </a:xfrm>
            <a:custGeom>
              <a:avLst/>
              <a:gdLst>
                <a:gd name="T0" fmla="*/ 105 w 140"/>
                <a:gd name="T1" fmla="*/ 10 h 141"/>
                <a:gd name="T2" fmla="*/ 105 w 140"/>
                <a:gd name="T3" fmla="*/ 10 h 141"/>
                <a:gd name="T4" fmla="*/ 118 w 140"/>
                <a:gd name="T5" fmla="*/ 18 h 141"/>
                <a:gd name="T6" fmla="*/ 126 w 140"/>
                <a:gd name="T7" fmla="*/ 27 h 141"/>
                <a:gd name="T8" fmla="*/ 134 w 140"/>
                <a:gd name="T9" fmla="*/ 40 h 141"/>
                <a:gd name="T10" fmla="*/ 138 w 140"/>
                <a:gd name="T11" fmla="*/ 51 h 141"/>
                <a:gd name="T12" fmla="*/ 140 w 140"/>
                <a:gd name="T13" fmla="*/ 66 h 141"/>
                <a:gd name="T14" fmla="*/ 140 w 140"/>
                <a:gd name="T15" fmla="*/ 78 h 141"/>
                <a:gd name="T16" fmla="*/ 137 w 140"/>
                <a:gd name="T17" fmla="*/ 93 h 141"/>
                <a:gd name="T18" fmla="*/ 130 w 140"/>
                <a:gd name="T19" fmla="*/ 105 h 141"/>
                <a:gd name="T20" fmla="*/ 130 w 140"/>
                <a:gd name="T21" fmla="*/ 105 h 141"/>
                <a:gd name="T22" fmla="*/ 122 w 140"/>
                <a:gd name="T23" fmla="*/ 117 h 141"/>
                <a:gd name="T24" fmla="*/ 113 w 140"/>
                <a:gd name="T25" fmla="*/ 126 h 141"/>
                <a:gd name="T26" fmla="*/ 102 w 140"/>
                <a:gd name="T27" fmla="*/ 134 h 141"/>
                <a:gd name="T28" fmla="*/ 89 w 140"/>
                <a:gd name="T29" fmla="*/ 139 h 141"/>
                <a:gd name="T30" fmla="*/ 75 w 140"/>
                <a:gd name="T31" fmla="*/ 141 h 141"/>
                <a:gd name="T32" fmla="*/ 62 w 140"/>
                <a:gd name="T33" fmla="*/ 141 h 141"/>
                <a:gd name="T34" fmla="*/ 48 w 140"/>
                <a:gd name="T35" fmla="*/ 137 h 141"/>
                <a:gd name="T36" fmla="*/ 35 w 140"/>
                <a:gd name="T37" fmla="*/ 131 h 141"/>
                <a:gd name="T38" fmla="*/ 35 w 140"/>
                <a:gd name="T39" fmla="*/ 131 h 141"/>
                <a:gd name="T40" fmla="*/ 24 w 140"/>
                <a:gd name="T41" fmla="*/ 123 h 141"/>
                <a:gd name="T42" fmla="*/ 14 w 140"/>
                <a:gd name="T43" fmla="*/ 113 h 141"/>
                <a:gd name="T44" fmla="*/ 6 w 140"/>
                <a:gd name="T45" fmla="*/ 101 h 141"/>
                <a:gd name="T46" fmla="*/ 1 w 140"/>
                <a:gd name="T47" fmla="*/ 88 h 141"/>
                <a:gd name="T48" fmla="*/ 0 w 140"/>
                <a:gd name="T49" fmla="*/ 75 h 141"/>
                <a:gd name="T50" fmla="*/ 0 w 140"/>
                <a:gd name="T51" fmla="*/ 61 h 141"/>
                <a:gd name="T52" fmla="*/ 3 w 140"/>
                <a:gd name="T53" fmla="*/ 48 h 141"/>
                <a:gd name="T54" fmla="*/ 9 w 140"/>
                <a:gd name="T55" fmla="*/ 35 h 141"/>
                <a:gd name="T56" fmla="*/ 9 w 140"/>
                <a:gd name="T57" fmla="*/ 35 h 141"/>
                <a:gd name="T58" fmla="*/ 17 w 140"/>
                <a:gd name="T59" fmla="*/ 24 h 141"/>
                <a:gd name="T60" fmla="*/ 27 w 140"/>
                <a:gd name="T61" fmla="*/ 15 h 141"/>
                <a:gd name="T62" fmla="*/ 40 w 140"/>
                <a:gd name="T63" fmla="*/ 7 h 141"/>
                <a:gd name="T64" fmla="*/ 52 w 140"/>
                <a:gd name="T65" fmla="*/ 2 h 141"/>
                <a:gd name="T66" fmla="*/ 65 w 140"/>
                <a:gd name="T67" fmla="*/ 0 h 141"/>
                <a:gd name="T68" fmla="*/ 79 w 140"/>
                <a:gd name="T69" fmla="*/ 0 h 141"/>
                <a:gd name="T70" fmla="*/ 92 w 140"/>
                <a:gd name="T71" fmla="*/ 3 h 141"/>
                <a:gd name="T72" fmla="*/ 105 w 140"/>
                <a:gd name="T73" fmla="*/ 10 h 141"/>
                <a:gd name="T74" fmla="*/ 105 w 140"/>
                <a:gd name="T75" fmla="*/ 1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1">
                  <a:moveTo>
                    <a:pt x="105" y="10"/>
                  </a:moveTo>
                  <a:lnTo>
                    <a:pt x="105" y="10"/>
                  </a:lnTo>
                  <a:lnTo>
                    <a:pt x="118" y="18"/>
                  </a:lnTo>
                  <a:lnTo>
                    <a:pt x="126" y="27"/>
                  </a:lnTo>
                  <a:lnTo>
                    <a:pt x="134" y="40"/>
                  </a:lnTo>
                  <a:lnTo>
                    <a:pt x="138" y="51"/>
                  </a:lnTo>
                  <a:lnTo>
                    <a:pt x="140" y="66"/>
                  </a:lnTo>
                  <a:lnTo>
                    <a:pt x="140" y="78"/>
                  </a:lnTo>
                  <a:lnTo>
                    <a:pt x="137" y="93"/>
                  </a:lnTo>
                  <a:lnTo>
                    <a:pt x="130" y="105"/>
                  </a:lnTo>
                  <a:lnTo>
                    <a:pt x="130" y="105"/>
                  </a:lnTo>
                  <a:lnTo>
                    <a:pt x="122" y="117"/>
                  </a:lnTo>
                  <a:lnTo>
                    <a:pt x="113" y="126"/>
                  </a:lnTo>
                  <a:lnTo>
                    <a:pt x="102" y="134"/>
                  </a:lnTo>
                  <a:lnTo>
                    <a:pt x="89" y="139"/>
                  </a:lnTo>
                  <a:lnTo>
                    <a:pt x="75" y="141"/>
                  </a:lnTo>
                  <a:lnTo>
                    <a:pt x="62" y="141"/>
                  </a:lnTo>
                  <a:lnTo>
                    <a:pt x="48" y="137"/>
                  </a:lnTo>
                  <a:lnTo>
                    <a:pt x="35" y="131"/>
                  </a:lnTo>
                  <a:lnTo>
                    <a:pt x="35" y="131"/>
                  </a:lnTo>
                  <a:lnTo>
                    <a:pt x="24" y="123"/>
                  </a:lnTo>
                  <a:lnTo>
                    <a:pt x="14" y="113"/>
                  </a:lnTo>
                  <a:lnTo>
                    <a:pt x="6" y="101"/>
                  </a:lnTo>
                  <a:lnTo>
                    <a:pt x="1" y="88"/>
                  </a:lnTo>
                  <a:lnTo>
                    <a:pt x="0" y="75"/>
                  </a:lnTo>
                  <a:lnTo>
                    <a:pt x="0" y="61"/>
                  </a:lnTo>
                  <a:lnTo>
                    <a:pt x="3" y="48"/>
                  </a:lnTo>
                  <a:lnTo>
                    <a:pt x="9" y="35"/>
                  </a:lnTo>
                  <a:lnTo>
                    <a:pt x="9" y="35"/>
                  </a:lnTo>
                  <a:lnTo>
                    <a:pt x="17" y="24"/>
                  </a:lnTo>
                  <a:lnTo>
                    <a:pt x="27" y="15"/>
                  </a:lnTo>
                  <a:lnTo>
                    <a:pt x="40" y="7"/>
                  </a:lnTo>
                  <a:lnTo>
                    <a:pt x="52" y="2"/>
                  </a:lnTo>
                  <a:lnTo>
                    <a:pt x="65" y="0"/>
                  </a:lnTo>
                  <a:lnTo>
                    <a:pt x="79" y="0"/>
                  </a:lnTo>
                  <a:lnTo>
                    <a:pt x="92" y="3"/>
                  </a:lnTo>
                  <a:lnTo>
                    <a:pt x="105" y="10"/>
                  </a:lnTo>
                  <a:lnTo>
                    <a:pt x="10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54" name="Freeform 16"/>
            <p:cNvSpPr/>
            <p:nvPr/>
          </p:nvSpPr>
          <p:spPr bwMode="auto">
            <a:xfrm>
              <a:off x="2674" y="2282"/>
              <a:ext cx="70" cy="71"/>
            </a:xfrm>
            <a:custGeom>
              <a:avLst/>
              <a:gdLst>
                <a:gd name="T0" fmla="*/ 105 w 141"/>
                <a:gd name="T1" fmla="*/ 9 h 142"/>
                <a:gd name="T2" fmla="*/ 105 w 141"/>
                <a:gd name="T3" fmla="*/ 9 h 142"/>
                <a:gd name="T4" fmla="*/ 117 w 141"/>
                <a:gd name="T5" fmla="*/ 17 h 142"/>
                <a:gd name="T6" fmla="*/ 126 w 141"/>
                <a:gd name="T7" fmla="*/ 28 h 142"/>
                <a:gd name="T8" fmla="*/ 134 w 141"/>
                <a:gd name="T9" fmla="*/ 40 h 142"/>
                <a:gd name="T10" fmla="*/ 139 w 141"/>
                <a:gd name="T11" fmla="*/ 52 h 142"/>
                <a:gd name="T12" fmla="*/ 141 w 141"/>
                <a:gd name="T13" fmla="*/ 65 h 142"/>
                <a:gd name="T14" fmla="*/ 141 w 141"/>
                <a:gd name="T15" fmla="*/ 80 h 142"/>
                <a:gd name="T16" fmla="*/ 137 w 141"/>
                <a:gd name="T17" fmla="*/ 92 h 142"/>
                <a:gd name="T18" fmla="*/ 131 w 141"/>
                <a:gd name="T19" fmla="*/ 107 h 142"/>
                <a:gd name="T20" fmla="*/ 131 w 141"/>
                <a:gd name="T21" fmla="*/ 107 h 142"/>
                <a:gd name="T22" fmla="*/ 123 w 141"/>
                <a:gd name="T23" fmla="*/ 118 h 142"/>
                <a:gd name="T24" fmla="*/ 113 w 141"/>
                <a:gd name="T25" fmla="*/ 127 h 142"/>
                <a:gd name="T26" fmla="*/ 101 w 141"/>
                <a:gd name="T27" fmla="*/ 134 h 142"/>
                <a:gd name="T28" fmla="*/ 88 w 141"/>
                <a:gd name="T29" fmla="*/ 139 h 142"/>
                <a:gd name="T30" fmla="*/ 75 w 141"/>
                <a:gd name="T31" fmla="*/ 142 h 142"/>
                <a:gd name="T32" fmla="*/ 62 w 141"/>
                <a:gd name="T33" fmla="*/ 140 h 142"/>
                <a:gd name="T34" fmla="*/ 48 w 141"/>
                <a:gd name="T35" fmla="*/ 139 h 142"/>
                <a:gd name="T36" fmla="*/ 35 w 141"/>
                <a:gd name="T37" fmla="*/ 132 h 142"/>
                <a:gd name="T38" fmla="*/ 35 w 141"/>
                <a:gd name="T39" fmla="*/ 132 h 142"/>
                <a:gd name="T40" fmla="*/ 24 w 141"/>
                <a:gd name="T41" fmla="*/ 124 h 142"/>
                <a:gd name="T42" fmla="*/ 15 w 141"/>
                <a:gd name="T43" fmla="*/ 113 h 142"/>
                <a:gd name="T44" fmla="*/ 7 w 141"/>
                <a:gd name="T45" fmla="*/ 102 h 142"/>
                <a:gd name="T46" fmla="*/ 2 w 141"/>
                <a:gd name="T47" fmla="*/ 89 h 142"/>
                <a:gd name="T48" fmla="*/ 0 w 141"/>
                <a:gd name="T49" fmla="*/ 76 h 142"/>
                <a:gd name="T50" fmla="*/ 0 w 141"/>
                <a:gd name="T51" fmla="*/ 62 h 142"/>
                <a:gd name="T52" fmla="*/ 3 w 141"/>
                <a:gd name="T53" fmla="*/ 49 h 142"/>
                <a:gd name="T54" fmla="*/ 10 w 141"/>
                <a:gd name="T55" fmla="*/ 35 h 142"/>
                <a:gd name="T56" fmla="*/ 10 w 141"/>
                <a:gd name="T57" fmla="*/ 35 h 142"/>
                <a:gd name="T58" fmla="*/ 18 w 141"/>
                <a:gd name="T59" fmla="*/ 24 h 142"/>
                <a:gd name="T60" fmla="*/ 27 w 141"/>
                <a:gd name="T61" fmla="*/ 14 h 142"/>
                <a:gd name="T62" fmla="*/ 40 w 141"/>
                <a:gd name="T63" fmla="*/ 8 h 142"/>
                <a:gd name="T64" fmla="*/ 53 w 141"/>
                <a:gd name="T65" fmla="*/ 3 h 142"/>
                <a:gd name="T66" fmla="*/ 66 w 141"/>
                <a:gd name="T67" fmla="*/ 0 h 142"/>
                <a:gd name="T68" fmla="*/ 78 w 141"/>
                <a:gd name="T69" fmla="*/ 1 h 142"/>
                <a:gd name="T70" fmla="*/ 93 w 141"/>
                <a:gd name="T71" fmla="*/ 5 h 142"/>
                <a:gd name="T72" fmla="*/ 105 w 141"/>
                <a:gd name="T73" fmla="*/ 9 h 142"/>
                <a:gd name="T74" fmla="*/ 105 w 141"/>
                <a:gd name="T75" fmla="*/ 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1" h="142">
                  <a:moveTo>
                    <a:pt x="105" y="9"/>
                  </a:moveTo>
                  <a:lnTo>
                    <a:pt x="105" y="9"/>
                  </a:lnTo>
                  <a:lnTo>
                    <a:pt x="117" y="17"/>
                  </a:lnTo>
                  <a:lnTo>
                    <a:pt x="126" y="28"/>
                  </a:lnTo>
                  <a:lnTo>
                    <a:pt x="134" y="40"/>
                  </a:lnTo>
                  <a:lnTo>
                    <a:pt x="139" y="52"/>
                  </a:lnTo>
                  <a:lnTo>
                    <a:pt x="141" y="65"/>
                  </a:lnTo>
                  <a:lnTo>
                    <a:pt x="141" y="80"/>
                  </a:lnTo>
                  <a:lnTo>
                    <a:pt x="137" y="92"/>
                  </a:lnTo>
                  <a:lnTo>
                    <a:pt x="131" y="107"/>
                  </a:lnTo>
                  <a:lnTo>
                    <a:pt x="131" y="107"/>
                  </a:lnTo>
                  <a:lnTo>
                    <a:pt x="123" y="118"/>
                  </a:lnTo>
                  <a:lnTo>
                    <a:pt x="113" y="127"/>
                  </a:lnTo>
                  <a:lnTo>
                    <a:pt x="101" y="134"/>
                  </a:lnTo>
                  <a:lnTo>
                    <a:pt x="88" y="139"/>
                  </a:lnTo>
                  <a:lnTo>
                    <a:pt x="75" y="142"/>
                  </a:lnTo>
                  <a:lnTo>
                    <a:pt x="62" y="140"/>
                  </a:lnTo>
                  <a:lnTo>
                    <a:pt x="48" y="139"/>
                  </a:lnTo>
                  <a:lnTo>
                    <a:pt x="35" y="132"/>
                  </a:lnTo>
                  <a:lnTo>
                    <a:pt x="35" y="132"/>
                  </a:lnTo>
                  <a:lnTo>
                    <a:pt x="24" y="124"/>
                  </a:lnTo>
                  <a:lnTo>
                    <a:pt x="15" y="113"/>
                  </a:lnTo>
                  <a:lnTo>
                    <a:pt x="7" y="102"/>
                  </a:lnTo>
                  <a:lnTo>
                    <a:pt x="2" y="89"/>
                  </a:lnTo>
                  <a:lnTo>
                    <a:pt x="0" y="76"/>
                  </a:lnTo>
                  <a:lnTo>
                    <a:pt x="0" y="62"/>
                  </a:lnTo>
                  <a:lnTo>
                    <a:pt x="3" y="49"/>
                  </a:lnTo>
                  <a:lnTo>
                    <a:pt x="10" y="35"/>
                  </a:lnTo>
                  <a:lnTo>
                    <a:pt x="10" y="35"/>
                  </a:lnTo>
                  <a:lnTo>
                    <a:pt x="18" y="24"/>
                  </a:lnTo>
                  <a:lnTo>
                    <a:pt x="27" y="14"/>
                  </a:lnTo>
                  <a:lnTo>
                    <a:pt x="40" y="8"/>
                  </a:lnTo>
                  <a:lnTo>
                    <a:pt x="53" y="3"/>
                  </a:lnTo>
                  <a:lnTo>
                    <a:pt x="66" y="0"/>
                  </a:lnTo>
                  <a:lnTo>
                    <a:pt x="78" y="1"/>
                  </a:lnTo>
                  <a:lnTo>
                    <a:pt x="93" y="5"/>
                  </a:lnTo>
                  <a:lnTo>
                    <a:pt x="105" y="9"/>
                  </a:lnTo>
                  <a:lnTo>
                    <a:pt x="105"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55" name="Freeform 17"/>
            <p:cNvSpPr/>
            <p:nvPr/>
          </p:nvSpPr>
          <p:spPr bwMode="auto">
            <a:xfrm>
              <a:off x="2869" y="1968"/>
              <a:ext cx="71" cy="70"/>
            </a:xfrm>
            <a:custGeom>
              <a:avLst/>
              <a:gdLst>
                <a:gd name="T0" fmla="*/ 107 w 142"/>
                <a:gd name="T1" fmla="*/ 9 h 140"/>
                <a:gd name="T2" fmla="*/ 107 w 142"/>
                <a:gd name="T3" fmla="*/ 9 h 140"/>
                <a:gd name="T4" fmla="*/ 118 w 142"/>
                <a:gd name="T5" fmla="*/ 17 h 140"/>
                <a:gd name="T6" fmla="*/ 127 w 142"/>
                <a:gd name="T7" fmla="*/ 27 h 140"/>
                <a:gd name="T8" fmla="*/ 134 w 142"/>
                <a:gd name="T9" fmla="*/ 38 h 140"/>
                <a:gd name="T10" fmla="*/ 139 w 142"/>
                <a:gd name="T11" fmla="*/ 51 h 140"/>
                <a:gd name="T12" fmla="*/ 142 w 142"/>
                <a:gd name="T13" fmla="*/ 65 h 140"/>
                <a:gd name="T14" fmla="*/ 140 w 142"/>
                <a:gd name="T15" fmla="*/ 78 h 140"/>
                <a:gd name="T16" fmla="*/ 137 w 142"/>
                <a:gd name="T17" fmla="*/ 92 h 140"/>
                <a:gd name="T18" fmla="*/ 132 w 142"/>
                <a:gd name="T19" fmla="*/ 105 h 140"/>
                <a:gd name="T20" fmla="*/ 132 w 142"/>
                <a:gd name="T21" fmla="*/ 105 h 140"/>
                <a:gd name="T22" fmla="*/ 124 w 142"/>
                <a:gd name="T23" fmla="*/ 116 h 140"/>
                <a:gd name="T24" fmla="*/ 113 w 142"/>
                <a:gd name="T25" fmla="*/ 126 h 140"/>
                <a:gd name="T26" fmla="*/ 102 w 142"/>
                <a:gd name="T27" fmla="*/ 133 h 140"/>
                <a:gd name="T28" fmla="*/ 89 w 142"/>
                <a:gd name="T29" fmla="*/ 138 h 140"/>
                <a:gd name="T30" fmla="*/ 76 w 142"/>
                <a:gd name="T31" fmla="*/ 140 h 140"/>
                <a:gd name="T32" fmla="*/ 62 w 142"/>
                <a:gd name="T33" fmla="*/ 140 h 140"/>
                <a:gd name="T34" fmla="*/ 48 w 142"/>
                <a:gd name="T35" fmla="*/ 137 h 140"/>
                <a:gd name="T36" fmla="*/ 35 w 142"/>
                <a:gd name="T37" fmla="*/ 130 h 140"/>
                <a:gd name="T38" fmla="*/ 35 w 142"/>
                <a:gd name="T39" fmla="*/ 130 h 140"/>
                <a:gd name="T40" fmla="*/ 24 w 142"/>
                <a:gd name="T41" fmla="*/ 122 h 140"/>
                <a:gd name="T42" fmla="*/ 14 w 142"/>
                <a:gd name="T43" fmla="*/ 113 h 140"/>
                <a:gd name="T44" fmla="*/ 8 w 142"/>
                <a:gd name="T45" fmla="*/ 100 h 140"/>
                <a:gd name="T46" fmla="*/ 3 w 142"/>
                <a:gd name="T47" fmla="*/ 87 h 140"/>
                <a:gd name="T48" fmla="*/ 0 w 142"/>
                <a:gd name="T49" fmla="*/ 74 h 140"/>
                <a:gd name="T50" fmla="*/ 0 w 142"/>
                <a:gd name="T51" fmla="*/ 60 h 140"/>
                <a:gd name="T52" fmla="*/ 3 w 142"/>
                <a:gd name="T53" fmla="*/ 47 h 140"/>
                <a:gd name="T54" fmla="*/ 9 w 142"/>
                <a:gd name="T55" fmla="*/ 35 h 140"/>
                <a:gd name="T56" fmla="*/ 9 w 142"/>
                <a:gd name="T57" fmla="*/ 35 h 140"/>
                <a:gd name="T58" fmla="*/ 17 w 142"/>
                <a:gd name="T59" fmla="*/ 22 h 140"/>
                <a:gd name="T60" fmla="*/ 29 w 142"/>
                <a:gd name="T61" fmla="*/ 14 h 140"/>
                <a:gd name="T62" fmla="*/ 40 w 142"/>
                <a:gd name="T63" fmla="*/ 6 h 140"/>
                <a:gd name="T64" fmla="*/ 52 w 142"/>
                <a:gd name="T65" fmla="*/ 1 h 140"/>
                <a:gd name="T66" fmla="*/ 65 w 142"/>
                <a:gd name="T67" fmla="*/ 0 h 140"/>
                <a:gd name="T68" fmla="*/ 80 w 142"/>
                <a:gd name="T69" fmla="*/ 0 h 140"/>
                <a:gd name="T70" fmla="*/ 92 w 142"/>
                <a:gd name="T71" fmla="*/ 3 h 140"/>
                <a:gd name="T72" fmla="*/ 107 w 142"/>
                <a:gd name="T73" fmla="*/ 9 h 140"/>
                <a:gd name="T74" fmla="*/ 107 w 142"/>
                <a:gd name="T75" fmla="*/ 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2" h="140">
                  <a:moveTo>
                    <a:pt x="107" y="9"/>
                  </a:moveTo>
                  <a:lnTo>
                    <a:pt x="107" y="9"/>
                  </a:lnTo>
                  <a:lnTo>
                    <a:pt x="118" y="17"/>
                  </a:lnTo>
                  <a:lnTo>
                    <a:pt x="127" y="27"/>
                  </a:lnTo>
                  <a:lnTo>
                    <a:pt x="134" y="38"/>
                  </a:lnTo>
                  <a:lnTo>
                    <a:pt x="139" y="51"/>
                  </a:lnTo>
                  <a:lnTo>
                    <a:pt x="142" y="65"/>
                  </a:lnTo>
                  <a:lnTo>
                    <a:pt x="140" y="78"/>
                  </a:lnTo>
                  <a:lnTo>
                    <a:pt x="137" y="92"/>
                  </a:lnTo>
                  <a:lnTo>
                    <a:pt x="132" y="105"/>
                  </a:lnTo>
                  <a:lnTo>
                    <a:pt x="132" y="105"/>
                  </a:lnTo>
                  <a:lnTo>
                    <a:pt x="124" y="116"/>
                  </a:lnTo>
                  <a:lnTo>
                    <a:pt x="113" y="126"/>
                  </a:lnTo>
                  <a:lnTo>
                    <a:pt x="102" y="133"/>
                  </a:lnTo>
                  <a:lnTo>
                    <a:pt x="89" y="138"/>
                  </a:lnTo>
                  <a:lnTo>
                    <a:pt x="76" y="140"/>
                  </a:lnTo>
                  <a:lnTo>
                    <a:pt x="62" y="140"/>
                  </a:lnTo>
                  <a:lnTo>
                    <a:pt x="48" y="137"/>
                  </a:lnTo>
                  <a:lnTo>
                    <a:pt x="35" y="130"/>
                  </a:lnTo>
                  <a:lnTo>
                    <a:pt x="35" y="130"/>
                  </a:lnTo>
                  <a:lnTo>
                    <a:pt x="24" y="122"/>
                  </a:lnTo>
                  <a:lnTo>
                    <a:pt x="14" y="113"/>
                  </a:lnTo>
                  <a:lnTo>
                    <a:pt x="8" y="100"/>
                  </a:lnTo>
                  <a:lnTo>
                    <a:pt x="3" y="87"/>
                  </a:lnTo>
                  <a:lnTo>
                    <a:pt x="0" y="74"/>
                  </a:lnTo>
                  <a:lnTo>
                    <a:pt x="0" y="60"/>
                  </a:lnTo>
                  <a:lnTo>
                    <a:pt x="3" y="47"/>
                  </a:lnTo>
                  <a:lnTo>
                    <a:pt x="9" y="35"/>
                  </a:lnTo>
                  <a:lnTo>
                    <a:pt x="9" y="35"/>
                  </a:lnTo>
                  <a:lnTo>
                    <a:pt x="17" y="22"/>
                  </a:lnTo>
                  <a:lnTo>
                    <a:pt x="29" y="14"/>
                  </a:lnTo>
                  <a:lnTo>
                    <a:pt x="40" y="6"/>
                  </a:lnTo>
                  <a:lnTo>
                    <a:pt x="52" y="1"/>
                  </a:lnTo>
                  <a:lnTo>
                    <a:pt x="65" y="0"/>
                  </a:lnTo>
                  <a:lnTo>
                    <a:pt x="80" y="0"/>
                  </a:lnTo>
                  <a:lnTo>
                    <a:pt x="92" y="3"/>
                  </a:lnTo>
                  <a:lnTo>
                    <a:pt x="107" y="9"/>
                  </a:lnTo>
                  <a:lnTo>
                    <a:pt x="107"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56" name="Freeform 18"/>
            <p:cNvSpPr/>
            <p:nvPr/>
          </p:nvSpPr>
          <p:spPr bwMode="auto">
            <a:xfrm>
              <a:off x="3015" y="2045"/>
              <a:ext cx="70" cy="71"/>
            </a:xfrm>
            <a:custGeom>
              <a:avLst/>
              <a:gdLst>
                <a:gd name="T0" fmla="*/ 105 w 140"/>
                <a:gd name="T1" fmla="*/ 10 h 142"/>
                <a:gd name="T2" fmla="*/ 105 w 140"/>
                <a:gd name="T3" fmla="*/ 10 h 142"/>
                <a:gd name="T4" fmla="*/ 118 w 140"/>
                <a:gd name="T5" fmla="*/ 18 h 142"/>
                <a:gd name="T6" fmla="*/ 127 w 140"/>
                <a:gd name="T7" fmla="*/ 29 h 142"/>
                <a:gd name="T8" fmla="*/ 134 w 140"/>
                <a:gd name="T9" fmla="*/ 40 h 142"/>
                <a:gd name="T10" fmla="*/ 138 w 140"/>
                <a:gd name="T11" fmla="*/ 53 h 142"/>
                <a:gd name="T12" fmla="*/ 140 w 140"/>
                <a:gd name="T13" fmla="*/ 66 h 142"/>
                <a:gd name="T14" fmla="*/ 140 w 140"/>
                <a:gd name="T15" fmla="*/ 80 h 142"/>
                <a:gd name="T16" fmla="*/ 137 w 140"/>
                <a:gd name="T17" fmla="*/ 93 h 142"/>
                <a:gd name="T18" fmla="*/ 132 w 140"/>
                <a:gd name="T19" fmla="*/ 107 h 142"/>
                <a:gd name="T20" fmla="*/ 132 w 140"/>
                <a:gd name="T21" fmla="*/ 107 h 142"/>
                <a:gd name="T22" fmla="*/ 122 w 140"/>
                <a:gd name="T23" fmla="*/ 118 h 142"/>
                <a:gd name="T24" fmla="*/ 113 w 140"/>
                <a:gd name="T25" fmla="*/ 128 h 142"/>
                <a:gd name="T26" fmla="*/ 102 w 140"/>
                <a:gd name="T27" fmla="*/ 134 h 142"/>
                <a:gd name="T28" fmla="*/ 89 w 140"/>
                <a:gd name="T29" fmla="*/ 139 h 142"/>
                <a:gd name="T30" fmla="*/ 75 w 140"/>
                <a:gd name="T31" fmla="*/ 142 h 142"/>
                <a:gd name="T32" fmla="*/ 62 w 140"/>
                <a:gd name="T33" fmla="*/ 141 h 142"/>
                <a:gd name="T34" fmla="*/ 47 w 140"/>
                <a:gd name="T35" fmla="*/ 137 h 142"/>
                <a:gd name="T36" fmla="*/ 35 w 140"/>
                <a:gd name="T37" fmla="*/ 133 h 142"/>
                <a:gd name="T38" fmla="*/ 35 w 140"/>
                <a:gd name="T39" fmla="*/ 133 h 142"/>
                <a:gd name="T40" fmla="*/ 24 w 140"/>
                <a:gd name="T41" fmla="*/ 123 h 142"/>
                <a:gd name="T42" fmla="*/ 14 w 140"/>
                <a:gd name="T43" fmla="*/ 113 h 142"/>
                <a:gd name="T44" fmla="*/ 6 w 140"/>
                <a:gd name="T45" fmla="*/ 102 h 142"/>
                <a:gd name="T46" fmla="*/ 1 w 140"/>
                <a:gd name="T47" fmla="*/ 90 h 142"/>
                <a:gd name="T48" fmla="*/ 0 w 140"/>
                <a:gd name="T49" fmla="*/ 75 h 142"/>
                <a:gd name="T50" fmla="*/ 0 w 140"/>
                <a:gd name="T51" fmla="*/ 62 h 142"/>
                <a:gd name="T52" fmla="*/ 3 w 140"/>
                <a:gd name="T53" fmla="*/ 48 h 142"/>
                <a:gd name="T54" fmla="*/ 9 w 140"/>
                <a:gd name="T55" fmla="*/ 35 h 142"/>
                <a:gd name="T56" fmla="*/ 9 w 140"/>
                <a:gd name="T57" fmla="*/ 35 h 142"/>
                <a:gd name="T58" fmla="*/ 17 w 140"/>
                <a:gd name="T59" fmla="*/ 24 h 142"/>
                <a:gd name="T60" fmla="*/ 28 w 140"/>
                <a:gd name="T61" fmla="*/ 15 h 142"/>
                <a:gd name="T62" fmla="*/ 40 w 140"/>
                <a:gd name="T63" fmla="*/ 8 h 142"/>
                <a:gd name="T64" fmla="*/ 52 w 140"/>
                <a:gd name="T65" fmla="*/ 3 h 142"/>
                <a:gd name="T66" fmla="*/ 65 w 140"/>
                <a:gd name="T67" fmla="*/ 0 h 142"/>
                <a:gd name="T68" fmla="*/ 79 w 140"/>
                <a:gd name="T69" fmla="*/ 0 h 142"/>
                <a:gd name="T70" fmla="*/ 92 w 140"/>
                <a:gd name="T71" fmla="*/ 3 h 142"/>
                <a:gd name="T72" fmla="*/ 105 w 140"/>
                <a:gd name="T73" fmla="*/ 10 h 142"/>
                <a:gd name="T74" fmla="*/ 105 w 140"/>
                <a:gd name="T75" fmla="*/ 1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2">
                  <a:moveTo>
                    <a:pt x="105" y="10"/>
                  </a:moveTo>
                  <a:lnTo>
                    <a:pt x="105" y="10"/>
                  </a:lnTo>
                  <a:lnTo>
                    <a:pt x="118" y="18"/>
                  </a:lnTo>
                  <a:lnTo>
                    <a:pt x="127" y="29"/>
                  </a:lnTo>
                  <a:lnTo>
                    <a:pt x="134" y="40"/>
                  </a:lnTo>
                  <a:lnTo>
                    <a:pt x="138" y="53"/>
                  </a:lnTo>
                  <a:lnTo>
                    <a:pt x="140" y="66"/>
                  </a:lnTo>
                  <a:lnTo>
                    <a:pt x="140" y="80"/>
                  </a:lnTo>
                  <a:lnTo>
                    <a:pt x="137" y="93"/>
                  </a:lnTo>
                  <a:lnTo>
                    <a:pt x="132" y="107"/>
                  </a:lnTo>
                  <a:lnTo>
                    <a:pt x="132" y="107"/>
                  </a:lnTo>
                  <a:lnTo>
                    <a:pt x="122" y="118"/>
                  </a:lnTo>
                  <a:lnTo>
                    <a:pt x="113" y="128"/>
                  </a:lnTo>
                  <a:lnTo>
                    <a:pt x="102" y="134"/>
                  </a:lnTo>
                  <a:lnTo>
                    <a:pt x="89" y="139"/>
                  </a:lnTo>
                  <a:lnTo>
                    <a:pt x="75" y="142"/>
                  </a:lnTo>
                  <a:lnTo>
                    <a:pt x="62" y="141"/>
                  </a:lnTo>
                  <a:lnTo>
                    <a:pt x="47" y="137"/>
                  </a:lnTo>
                  <a:lnTo>
                    <a:pt x="35" y="133"/>
                  </a:lnTo>
                  <a:lnTo>
                    <a:pt x="35" y="133"/>
                  </a:lnTo>
                  <a:lnTo>
                    <a:pt x="24" y="123"/>
                  </a:lnTo>
                  <a:lnTo>
                    <a:pt x="14" y="113"/>
                  </a:lnTo>
                  <a:lnTo>
                    <a:pt x="6" y="102"/>
                  </a:lnTo>
                  <a:lnTo>
                    <a:pt x="1" y="90"/>
                  </a:lnTo>
                  <a:lnTo>
                    <a:pt x="0" y="75"/>
                  </a:lnTo>
                  <a:lnTo>
                    <a:pt x="0" y="62"/>
                  </a:lnTo>
                  <a:lnTo>
                    <a:pt x="3" y="48"/>
                  </a:lnTo>
                  <a:lnTo>
                    <a:pt x="9" y="35"/>
                  </a:lnTo>
                  <a:lnTo>
                    <a:pt x="9" y="35"/>
                  </a:lnTo>
                  <a:lnTo>
                    <a:pt x="17" y="24"/>
                  </a:lnTo>
                  <a:lnTo>
                    <a:pt x="28" y="15"/>
                  </a:lnTo>
                  <a:lnTo>
                    <a:pt x="40" y="8"/>
                  </a:lnTo>
                  <a:lnTo>
                    <a:pt x="52" y="3"/>
                  </a:lnTo>
                  <a:lnTo>
                    <a:pt x="65" y="0"/>
                  </a:lnTo>
                  <a:lnTo>
                    <a:pt x="79" y="0"/>
                  </a:lnTo>
                  <a:lnTo>
                    <a:pt x="92" y="3"/>
                  </a:lnTo>
                  <a:lnTo>
                    <a:pt x="105" y="10"/>
                  </a:lnTo>
                  <a:lnTo>
                    <a:pt x="10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57" name="Freeform 19"/>
            <p:cNvSpPr/>
            <p:nvPr/>
          </p:nvSpPr>
          <p:spPr bwMode="auto">
            <a:xfrm>
              <a:off x="2708" y="2153"/>
              <a:ext cx="120" cy="162"/>
            </a:xfrm>
            <a:custGeom>
              <a:avLst/>
              <a:gdLst>
                <a:gd name="T0" fmla="*/ 225 w 241"/>
                <a:gd name="T1" fmla="*/ 74 h 326"/>
                <a:gd name="T2" fmla="*/ 225 w 241"/>
                <a:gd name="T3" fmla="*/ 74 h 326"/>
                <a:gd name="T4" fmla="*/ 233 w 241"/>
                <a:gd name="T5" fmla="*/ 37 h 326"/>
                <a:gd name="T6" fmla="*/ 241 w 241"/>
                <a:gd name="T7" fmla="*/ 0 h 326"/>
                <a:gd name="T8" fmla="*/ 241 w 241"/>
                <a:gd name="T9" fmla="*/ 0 h 326"/>
                <a:gd name="T10" fmla="*/ 201 w 241"/>
                <a:gd name="T11" fmla="*/ 32 h 326"/>
                <a:gd name="T12" fmla="*/ 164 w 241"/>
                <a:gd name="T13" fmla="*/ 66 h 326"/>
                <a:gd name="T14" fmla="*/ 131 w 241"/>
                <a:gd name="T15" fmla="*/ 101 h 326"/>
                <a:gd name="T16" fmla="*/ 100 w 241"/>
                <a:gd name="T17" fmla="*/ 138 h 326"/>
                <a:gd name="T18" fmla="*/ 72 w 241"/>
                <a:gd name="T19" fmla="*/ 174 h 326"/>
                <a:gd name="T20" fmla="*/ 44 w 241"/>
                <a:gd name="T21" fmla="*/ 213 h 326"/>
                <a:gd name="T22" fmla="*/ 21 w 241"/>
                <a:gd name="T23" fmla="*/ 251 h 326"/>
                <a:gd name="T24" fmla="*/ 0 w 241"/>
                <a:gd name="T25" fmla="*/ 287 h 326"/>
                <a:gd name="T26" fmla="*/ 0 w 241"/>
                <a:gd name="T27" fmla="*/ 287 h 326"/>
                <a:gd name="T28" fmla="*/ 33 w 241"/>
                <a:gd name="T29" fmla="*/ 326 h 326"/>
                <a:gd name="T30" fmla="*/ 33 w 241"/>
                <a:gd name="T31" fmla="*/ 326 h 326"/>
                <a:gd name="T32" fmla="*/ 51 w 241"/>
                <a:gd name="T33" fmla="*/ 294 h 326"/>
                <a:gd name="T34" fmla="*/ 70 w 241"/>
                <a:gd name="T35" fmla="*/ 260 h 326"/>
                <a:gd name="T36" fmla="*/ 92 w 241"/>
                <a:gd name="T37" fmla="*/ 228 h 326"/>
                <a:gd name="T38" fmla="*/ 115 w 241"/>
                <a:gd name="T39" fmla="*/ 197 h 326"/>
                <a:gd name="T40" fmla="*/ 140 w 241"/>
                <a:gd name="T41" fmla="*/ 165 h 326"/>
                <a:gd name="T42" fmla="*/ 166 w 241"/>
                <a:gd name="T43" fmla="*/ 133 h 326"/>
                <a:gd name="T44" fmla="*/ 194 w 241"/>
                <a:gd name="T45" fmla="*/ 103 h 326"/>
                <a:gd name="T46" fmla="*/ 225 w 241"/>
                <a:gd name="T47" fmla="*/ 74 h 326"/>
                <a:gd name="T48" fmla="*/ 225 w 241"/>
                <a:gd name="T49" fmla="*/ 74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1" h="326">
                  <a:moveTo>
                    <a:pt x="225" y="74"/>
                  </a:moveTo>
                  <a:lnTo>
                    <a:pt x="225" y="74"/>
                  </a:lnTo>
                  <a:lnTo>
                    <a:pt x="233" y="37"/>
                  </a:lnTo>
                  <a:lnTo>
                    <a:pt x="241" y="0"/>
                  </a:lnTo>
                  <a:lnTo>
                    <a:pt x="241" y="0"/>
                  </a:lnTo>
                  <a:lnTo>
                    <a:pt x="201" y="32"/>
                  </a:lnTo>
                  <a:lnTo>
                    <a:pt x="164" y="66"/>
                  </a:lnTo>
                  <a:lnTo>
                    <a:pt x="131" y="101"/>
                  </a:lnTo>
                  <a:lnTo>
                    <a:pt x="100" y="138"/>
                  </a:lnTo>
                  <a:lnTo>
                    <a:pt x="72" y="174"/>
                  </a:lnTo>
                  <a:lnTo>
                    <a:pt x="44" y="213"/>
                  </a:lnTo>
                  <a:lnTo>
                    <a:pt x="21" y="251"/>
                  </a:lnTo>
                  <a:lnTo>
                    <a:pt x="0" y="287"/>
                  </a:lnTo>
                  <a:lnTo>
                    <a:pt x="0" y="287"/>
                  </a:lnTo>
                  <a:lnTo>
                    <a:pt x="33" y="326"/>
                  </a:lnTo>
                  <a:lnTo>
                    <a:pt x="33" y="326"/>
                  </a:lnTo>
                  <a:lnTo>
                    <a:pt x="51" y="294"/>
                  </a:lnTo>
                  <a:lnTo>
                    <a:pt x="70" y="260"/>
                  </a:lnTo>
                  <a:lnTo>
                    <a:pt x="92" y="228"/>
                  </a:lnTo>
                  <a:lnTo>
                    <a:pt x="115" y="197"/>
                  </a:lnTo>
                  <a:lnTo>
                    <a:pt x="140" y="165"/>
                  </a:lnTo>
                  <a:lnTo>
                    <a:pt x="166" y="133"/>
                  </a:lnTo>
                  <a:lnTo>
                    <a:pt x="194" y="103"/>
                  </a:lnTo>
                  <a:lnTo>
                    <a:pt x="225" y="74"/>
                  </a:lnTo>
                  <a:lnTo>
                    <a:pt x="225"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64" name="Freeform 20"/>
            <p:cNvSpPr/>
            <p:nvPr/>
          </p:nvSpPr>
          <p:spPr bwMode="auto">
            <a:xfrm>
              <a:off x="2849" y="2072"/>
              <a:ext cx="195" cy="94"/>
            </a:xfrm>
            <a:custGeom>
              <a:avLst/>
              <a:gdLst>
                <a:gd name="T0" fmla="*/ 19 w 391"/>
                <a:gd name="T1" fmla="*/ 120 h 189"/>
                <a:gd name="T2" fmla="*/ 19 w 391"/>
                <a:gd name="T3" fmla="*/ 120 h 189"/>
                <a:gd name="T4" fmla="*/ 10 w 391"/>
                <a:gd name="T5" fmla="*/ 154 h 189"/>
                <a:gd name="T6" fmla="*/ 0 w 391"/>
                <a:gd name="T7" fmla="*/ 189 h 189"/>
                <a:gd name="T8" fmla="*/ 0 w 391"/>
                <a:gd name="T9" fmla="*/ 189 h 189"/>
                <a:gd name="T10" fmla="*/ 24 w 391"/>
                <a:gd name="T11" fmla="*/ 173 h 189"/>
                <a:gd name="T12" fmla="*/ 48 w 391"/>
                <a:gd name="T13" fmla="*/ 158 h 189"/>
                <a:gd name="T14" fmla="*/ 72 w 391"/>
                <a:gd name="T15" fmla="*/ 144 h 189"/>
                <a:gd name="T16" fmla="*/ 96 w 391"/>
                <a:gd name="T17" fmla="*/ 131 h 189"/>
                <a:gd name="T18" fmla="*/ 145 w 391"/>
                <a:gd name="T19" fmla="*/ 107 h 189"/>
                <a:gd name="T20" fmla="*/ 196 w 391"/>
                <a:gd name="T21" fmla="*/ 88 h 189"/>
                <a:gd name="T22" fmla="*/ 246 w 391"/>
                <a:gd name="T23" fmla="*/ 72 h 189"/>
                <a:gd name="T24" fmla="*/ 295 w 391"/>
                <a:gd name="T25" fmla="*/ 58 h 189"/>
                <a:gd name="T26" fmla="*/ 344 w 391"/>
                <a:gd name="T27" fmla="*/ 48 h 189"/>
                <a:gd name="T28" fmla="*/ 391 w 391"/>
                <a:gd name="T29" fmla="*/ 40 h 189"/>
                <a:gd name="T30" fmla="*/ 391 w 391"/>
                <a:gd name="T31" fmla="*/ 40 h 189"/>
                <a:gd name="T32" fmla="*/ 365 w 391"/>
                <a:gd name="T33" fmla="*/ 20 h 189"/>
                <a:gd name="T34" fmla="*/ 340 w 391"/>
                <a:gd name="T35" fmla="*/ 0 h 189"/>
                <a:gd name="T36" fmla="*/ 340 w 391"/>
                <a:gd name="T37" fmla="*/ 0 h 189"/>
                <a:gd name="T38" fmla="*/ 301 w 391"/>
                <a:gd name="T39" fmla="*/ 8 h 189"/>
                <a:gd name="T40" fmla="*/ 262 w 391"/>
                <a:gd name="T41" fmla="*/ 18 h 189"/>
                <a:gd name="T42" fmla="*/ 220 w 391"/>
                <a:gd name="T43" fmla="*/ 29 h 189"/>
                <a:gd name="T44" fmla="*/ 180 w 391"/>
                <a:gd name="T45" fmla="*/ 43 h 189"/>
                <a:gd name="T46" fmla="*/ 139 w 391"/>
                <a:gd name="T47" fmla="*/ 59 h 189"/>
                <a:gd name="T48" fmla="*/ 99 w 391"/>
                <a:gd name="T49" fmla="*/ 77 h 189"/>
                <a:gd name="T50" fmla="*/ 59 w 391"/>
                <a:gd name="T51" fmla="*/ 98 h 189"/>
                <a:gd name="T52" fmla="*/ 19 w 391"/>
                <a:gd name="T53" fmla="*/ 120 h 189"/>
                <a:gd name="T54" fmla="*/ 19 w 391"/>
                <a:gd name="T55" fmla="*/ 12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1" h="189">
                  <a:moveTo>
                    <a:pt x="19" y="120"/>
                  </a:moveTo>
                  <a:lnTo>
                    <a:pt x="19" y="120"/>
                  </a:lnTo>
                  <a:lnTo>
                    <a:pt x="10" y="154"/>
                  </a:lnTo>
                  <a:lnTo>
                    <a:pt x="0" y="189"/>
                  </a:lnTo>
                  <a:lnTo>
                    <a:pt x="0" y="189"/>
                  </a:lnTo>
                  <a:lnTo>
                    <a:pt x="24" y="173"/>
                  </a:lnTo>
                  <a:lnTo>
                    <a:pt x="48" y="158"/>
                  </a:lnTo>
                  <a:lnTo>
                    <a:pt x="72" y="144"/>
                  </a:lnTo>
                  <a:lnTo>
                    <a:pt x="96" y="131"/>
                  </a:lnTo>
                  <a:lnTo>
                    <a:pt x="145" y="107"/>
                  </a:lnTo>
                  <a:lnTo>
                    <a:pt x="196" y="88"/>
                  </a:lnTo>
                  <a:lnTo>
                    <a:pt x="246" y="72"/>
                  </a:lnTo>
                  <a:lnTo>
                    <a:pt x="295" y="58"/>
                  </a:lnTo>
                  <a:lnTo>
                    <a:pt x="344" y="48"/>
                  </a:lnTo>
                  <a:lnTo>
                    <a:pt x="391" y="40"/>
                  </a:lnTo>
                  <a:lnTo>
                    <a:pt x="391" y="40"/>
                  </a:lnTo>
                  <a:lnTo>
                    <a:pt x="365" y="20"/>
                  </a:lnTo>
                  <a:lnTo>
                    <a:pt x="340" y="0"/>
                  </a:lnTo>
                  <a:lnTo>
                    <a:pt x="340" y="0"/>
                  </a:lnTo>
                  <a:lnTo>
                    <a:pt x="301" y="8"/>
                  </a:lnTo>
                  <a:lnTo>
                    <a:pt x="262" y="18"/>
                  </a:lnTo>
                  <a:lnTo>
                    <a:pt x="220" y="29"/>
                  </a:lnTo>
                  <a:lnTo>
                    <a:pt x="180" y="43"/>
                  </a:lnTo>
                  <a:lnTo>
                    <a:pt x="139" y="59"/>
                  </a:lnTo>
                  <a:lnTo>
                    <a:pt x="99" y="77"/>
                  </a:lnTo>
                  <a:lnTo>
                    <a:pt x="59" y="98"/>
                  </a:lnTo>
                  <a:lnTo>
                    <a:pt x="19" y="120"/>
                  </a:lnTo>
                  <a:lnTo>
                    <a:pt x="19"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65" name="Freeform 21"/>
            <p:cNvSpPr/>
            <p:nvPr/>
          </p:nvSpPr>
          <p:spPr bwMode="auto">
            <a:xfrm>
              <a:off x="3051" y="2061"/>
              <a:ext cx="125" cy="27"/>
            </a:xfrm>
            <a:custGeom>
              <a:avLst/>
              <a:gdLst>
                <a:gd name="T0" fmla="*/ 0 w 251"/>
                <a:gd name="T1" fmla="*/ 11 h 54"/>
                <a:gd name="T2" fmla="*/ 0 w 251"/>
                <a:gd name="T3" fmla="*/ 11 h 54"/>
                <a:gd name="T4" fmla="*/ 34 w 251"/>
                <a:gd name="T5" fmla="*/ 40 h 54"/>
                <a:gd name="T6" fmla="*/ 34 w 251"/>
                <a:gd name="T7" fmla="*/ 40 h 54"/>
                <a:gd name="T8" fmla="*/ 48 w 251"/>
                <a:gd name="T9" fmla="*/ 54 h 54"/>
                <a:gd name="T10" fmla="*/ 48 w 251"/>
                <a:gd name="T11" fmla="*/ 54 h 54"/>
                <a:gd name="T12" fmla="*/ 83 w 251"/>
                <a:gd name="T13" fmla="*/ 51 h 54"/>
                <a:gd name="T14" fmla="*/ 117 w 251"/>
                <a:gd name="T15" fmla="*/ 50 h 54"/>
                <a:gd name="T16" fmla="*/ 174 w 251"/>
                <a:gd name="T17" fmla="*/ 48 h 54"/>
                <a:gd name="T18" fmla="*/ 220 w 251"/>
                <a:gd name="T19" fmla="*/ 48 h 54"/>
                <a:gd name="T20" fmla="*/ 251 w 251"/>
                <a:gd name="T21" fmla="*/ 51 h 54"/>
                <a:gd name="T22" fmla="*/ 251 w 251"/>
                <a:gd name="T23" fmla="*/ 51 h 54"/>
                <a:gd name="T24" fmla="*/ 235 w 251"/>
                <a:gd name="T25" fmla="*/ 26 h 54"/>
                <a:gd name="T26" fmla="*/ 217 w 251"/>
                <a:gd name="T27" fmla="*/ 2 h 54"/>
                <a:gd name="T28" fmla="*/ 217 w 251"/>
                <a:gd name="T29" fmla="*/ 2 h 54"/>
                <a:gd name="T30" fmla="*/ 176 w 251"/>
                <a:gd name="T31" fmla="*/ 0 h 54"/>
                <a:gd name="T32" fmla="*/ 125 w 251"/>
                <a:gd name="T33" fmla="*/ 2 h 54"/>
                <a:gd name="T34" fmla="*/ 66 w 251"/>
                <a:gd name="T35" fmla="*/ 5 h 54"/>
                <a:gd name="T36" fmla="*/ 0 w 251"/>
                <a:gd name="T37" fmla="*/ 11 h 54"/>
                <a:gd name="T38" fmla="*/ 0 w 251"/>
                <a:gd name="T39"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1" h="54">
                  <a:moveTo>
                    <a:pt x="0" y="11"/>
                  </a:moveTo>
                  <a:lnTo>
                    <a:pt x="0" y="11"/>
                  </a:lnTo>
                  <a:lnTo>
                    <a:pt x="34" y="40"/>
                  </a:lnTo>
                  <a:lnTo>
                    <a:pt x="34" y="40"/>
                  </a:lnTo>
                  <a:lnTo>
                    <a:pt x="48" y="54"/>
                  </a:lnTo>
                  <a:lnTo>
                    <a:pt x="48" y="54"/>
                  </a:lnTo>
                  <a:lnTo>
                    <a:pt x="83" y="51"/>
                  </a:lnTo>
                  <a:lnTo>
                    <a:pt x="117" y="50"/>
                  </a:lnTo>
                  <a:lnTo>
                    <a:pt x="174" y="48"/>
                  </a:lnTo>
                  <a:lnTo>
                    <a:pt x="220" y="48"/>
                  </a:lnTo>
                  <a:lnTo>
                    <a:pt x="251" y="51"/>
                  </a:lnTo>
                  <a:lnTo>
                    <a:pt x="251" y="51"/>
                  </a:lnTo>
                  <a:lnTo>
                    <a:pt x="235" y="26"/>
                  </a:lnTo>
                  <a:lnTo>
                    <a:pt x="217" y="2"/>
                  </a:lnTo>
                  <a:lnTo>
                    <a:pt x="217" y="2"/>
                  </a:lnTo>
                  <a:lnTo>
                    <a:pt x="176" y="0"/>
                  </a:lnTo>
                  <a:lnTo>
                    <a:pt x="125" y="2"/>
                  </a:lnTo>
                  <a:lnTo>
                    <a:pt x="66" y="5"/>
                  </a:lnTo>
                  <a:lnTo>
                    <a:pt x="0" y="11"/>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66" name="Freeform 22"/>
            <p:cNvSpPr/>
            <p:nvPr/>
          </p:nvSpPr>
          <p:spPr bwMode="auto">
            <a:xfrm>
              <a:off x="2653" y="2319"/>
              <a:ext cx="60" cy="138"/>
            </a:xfrm>
            <a:custGeom>
              <a:avLst/>
              <a:gdLst>
                <a:gd name="T0" fmla="*/ 86 w 121"/>
                <a:gd name="T1" fmla="*/ 0 h 276"/>
                <a:gd name="T2" fmla="*/ 86 w 121"/>
                <a:gd name="T3" fmla="*/ 0 h 276"/>
                <a:gd name="T4" fmla="*/ 70 w 121"/>
                <a:gd name="T5" fmla="*/ 33 h 276"/>
                <a:gd name="T6" fmla="*/ 56 w 121"/>
                <a:gd name="T7" fmla="*/ 67 h 276"/>
                <a:gd name="T8" fmla="*/ 32 w 121"/>
                <a:gd name="T9" fmla="*/ 127 h 276"/>
                <a:gd name="T10" fmla="*/ 13 w 121"/>
                <a:gd name="T11" fmla="*/ 183 h 276"/>
                <a:gd name="T12" fmla="*/ 0 w 121"/>
                <a:gd name="T13" fmla="*/ 228 h 276"/>
                <a:gd name="T14" fmla="*/ 0 w 121"/>
                <a:gd name="T15" fmla="*/ 228 h 276"/>
                <a:gd name="T16" fmla="*/ 17 w 121"/>
                <a:gd name="T17" fmla="*/ 252 h 276"/>
                <a:gd name="T18" fmla="*/ 36 w 121"/>
                <a:gd name="T19" fmla="*/ 276 h 276"/>
                <a:gd name="T20" fmla="*/ 36 w 121"/>
                <a:gd name="T21" fmla="*/ 276 h 276"/>
                <a:gd name="T22" fmla="*/ 48 w 121"/>
                <a:gd name="T23" fmla="*/ 234 h 276"/>
                <a:gd name="T24" fmla="*/ 64 w 121"/>
                <a:gd name="T25" fmla="*/ 180 h 276"/>
                <a:gd name="T26" fmla="*/ 75 w 121"/>
                <a:gd name="T27" fmla="*/ 146 h 276"/>
                <a:gd name="T28" fmla="*/ 87 w 121"/>
                <a:gd name="T29" fmla="*/ 113 h 276"/>
                <a:gd name="T30" fmla="*/ 103 w 121"/>
                <a:gd name="T31" fmla="*/ 76 h 276"/>
                <a:gd name="T32" fmla="*/ 121 w 121"/>
                <a:gd name="T33" fmla="*/ 38 h 276"/>
                <a:gd name="T34" fmla="*/ 121 w 121"/>
                <a:gd name="T35" fmla="*/ 38 h 276"/>
                <a:gd name="T36" fmla="*/ 86 w 121"/>
                <a:gd name="T37" fmla="*/ 0 h 276"/>
                <a:gd name="T38" fmla="*/ 86 w 121"/>
                <a:gd name="T39"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0" h="276">
                  <a:moveTo>
                    <a:pt x="86" y="0"/>
                  </a:moveTo>
                  <a:lnTo>
                    <a:pt x="86" y="0"/>
                  </a:lnTo>
                  <a:lnTo>
                    <a:pt x="70" y="33"/>
                  </a:lnTo>
                  <a:lnTo>
                    <a:pt x="56" y="67"/>
                  </a:lnTo>
                  <a:lnTo>
                    <a:pt x="32" y="127"/>
                  </a:lnTo>
                  <a:lnTo>
                    <a:pt x="13" y="183"/>
                  </a:lnTo>
                  <a:lnTo>
                    <a:pt x="0" y="228"/>
                  </a:lnTo>
                  <a:lnTo>
                    <a:pt x="0" y="228"/>
                  </a:lnTo>
                  <a:lnTo>
                    <a:pt x="17" y="252"/>
                  </a:lnTo>
                  <a:lnTo>
                    <a:pt x="36" y="276"/>
                  </a:lnTo>
                  <a:lnTo>
                    <a:pt x="36" y="276"/>
                  </a:lnTo>
                  <a:lnTo>
                    <a:pt x="48" y="234"/>
                  </a:lnTo>
                  <a:lnTo>
                    <a:pt x="64" y="180"/>
                  </a:lnTo>
                  <a:lnTo>
                    <a:pt x="75" y="146"/>
                  </a:lnTo>
                  <a:lnTo>
                    <a:pt x="87" y="113"/>
                  </a:lnTo>
                  <a:lnTo>
                    <a:pt x="103" y="76"/>
                  </a:lnTo>
                  <a:lnTo>
                    <a:pt x="121" y="38"/>
                  </a:lnTo>
                  <a:lnTo>
                    <a:pt x="121" y="38"/>
                  </a:lnTo>
                  <a:lnTo>
                    <a:pt x="86" y="0"/>
                  </a:lnTo>
                  <a:lnTo>
                    <a:pt x="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67" name="Freeform 23"/>
            <p:cNvSpPr/>
            <p:nvPr/>
          </p:nvSpPr>
          <p:spPr bwMode="auto">
            <a:xfrm>
              <a:off x="2828" y="2009"/>
              <a:ext cx="83" cy="144"/>
            </a:xfrm>
            <a:custGeom>
              <a:avLst/>
              <a:gdLst>
                <a:gd name="T0" fmla="*/ 60 w 165"/>
                <a:gd name="T1" fmla="*/ 246 h 287"/>
                <a:gd name="T2" fmla="*/ 60 w 165"/>
                <a:gd name="T3" fmla="*/ 246 h 287"/>
                <a:gd name="T4" fmla="*/ 71 w 165"/>
                <a:gd name="T5" fmla="*/ 214 h 287"/>
                <a:gd name="T6" fmla="*/ 82 w 165"/>
                <a:gd name="T7" fmla="*/ 182 h 287"/>
                <a:gd name="T8" fmla="*/ 95 w 165"/>
                <a:gd name="T9" fmla="*/ 152 h 287"/>
                <a:gd name="T10" fmla="*/ 108 w 165"/>
                <a:gd name="T11" fmla="*/ 122 h 287"/>
                <a:gd name="T12" fmla="*/ 137 w 165"/>
                <a:gd name="T13" fmla="*/ 66 h 287"/>
                <a:gd name="T14" fmla="*/ 165 w 165"/>
                <a:gd name="T15" fmla="*/ 16 h 287"/>
                <a:gd name="T16" fmla="*/ 165 w 165"/>
                <a:gd name="T17" fmla="*/ 16 h 287"/>
                <a:gd name="T18" fmla="*/ 118 w 165"/>
                <a:gd name="T19" fmla="*/ 0 h 287"/>
                <a:gd name="T20" fmla="*/ 118 w 165"/>
                <a:gd name="T21" fmla="*/ 0 h 287"/>
                <a:gd name="T22" fmla="*/ 102 w 165"/>
                <a:gd name="T23" fmla="*/ 31 h 287"/>
                <a:gd name="T24" fmla="*/ 84 w 165"/>
                <a:gd name="T25" fmla="*/ 63 h 287"/>
                <a:gd name="T26" fmla="*/ 67 w 165"/>
                <a:gd name="T27" fmla="*/ 96 h 287"/>
                <a:gd name="T28" fmla="*/ 51 w 165"/>
                <a:gd name="T29" fmla="*/ 133 h 287"/>
                <a:gd name="T30" fmla="*/ 36 w 165"/>
                <a:gd name="T31" fmla="*/ 169 h 287"/>
                <a:gd name="T32" fmla="*/ 22 w 165"/>
                <a:gd name="T33" fmla="*/ 208 h 287"/>
                <a:gd name="T34" fmla="*/ 9 w 165"/>
                <a:gd name="T35" fmla="*/ 248 h 287"/>
                <a:gd name="T36" fmla="*/ 0 w 165"/>
                <a:gd name="T37" fmla="*/ 287 h 287"/>
                <a:gd name="T38" fmla="*/ 0 w 165"/>
                <a:gd name="T39" fmla="*/ 287 h 287"/>
                <a:gd name="T40" fmla="*/ 4 w 165"/>
                <a:gd name="T41" fmla="*/ 283 h 287"/>
                <a:gd name="T42" fmla="*/ 4 w 165"/>
                <a:gd name="T43" fmla="*/ 283 h 287"/>
                <a:gd name="T44" fmla="*/ 31 w 165"/>
                <a:gd name="T45" fmla="*/ 264 h 287"/>
                <a:gd name="T46" fmla="*/ 60 w 165"/>
                <a:gd name="T47" fmla="*/ 246 h 287"/>
                <a:gd name="T48" fmla="*/ 60 w 165"/>
                <a:gd name="T49" fmla="*/ 24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5" h="287">
                  <a:moveTo>
                    <a:pt x="60" y="246"/>
                  </a:moveTo>
                  <a:lnTo>
                    <a:pt x="60" y="246"/>
                  </a:lnTo>
                  <a:lnTo>
                    <a:pt x="71" y="214"/>
                  </a:lnTo>
                  <a:lnTo>
                    <a:pt x="82" y="182"/>
                  </a:lnTo>
                  <a:lnTo>
                    <a:pt x="95" y="152"/>
                  </a:lnTo>
                  <a:lnTo>
                    <a:pt x="108" y="122"/>
                  </a:lnTo>
                  <a:lnTo>
                    <a:pt x="137" y="66"/>
                  </a:lnTo>
                  <a:lnTo>
                    <a:pt x="165" y="16"/>
                  </a:lnTo>
                  <a:lnTo>
                    <a:pt x="165" y="16"/>
                  </a:lnTo>
                  <a:lnTo>
                    <a:pt x="118" y="0"/>
                  </a:lnTo>
                  <a:lnTo>
                    <a:pt x="118" y="0"/>
                  </a:lnTo>
                  <a:lnTo>
                    <a:pt x="102" y="31"/>
                  </a:lnTo>
                  <a:lnTo>
                    <a:pt x="84" y="63"/>
                  </a:lnTo>
                  <a:lnTo>
                    <a:pt x="67" y="96"/>
                  </a:lnTo>
                  <a:lnTo>
                    <a:pt x="51" y="133"/>
                  </a:lnTo>
                  <a:lnTo>
                    <a:pt x="36" y="169"/>
                  </a:lnTo>
                  <a:lnTo>
                    <a:pt x="22" y="208"/>
                  </a:lnTo>
                  <a:lnTo>
                    <a:pt x="9" y="248"/>
                  </a:lnTo>
                  <a:lnTo>
                    <a:pt x="0" y="287"/>
                  </a:lnTo>
                  <a:lnTo>
                    <a:pt x="0" y="287"/>
                  </a:lnTo>
                  <a:lnTo>
                    <a:pt x="4" y="283"/>
                  </a:lnTo>
                  <a:lnTo>
                    <a:pt x="4" y="283"/>
                  </a:lnTo>
                  <a:lnTo>
                    <a:pt x="31" y="264"/>
                  </a:lnTo>
                  <a:lnTo>
                    <a:pt x="60" y="246"/>
                  </a:lnTo>
                  <a:lnTo>
                    <a:pt x="60" y="2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68" name="Freeform 24"/>
            <p:cNvSpPr/>
            <p:nvPr/>
          </p:nvSpPr>
          <p:spPr bwMode="auto">
            <a:xfrm>
              <a:off x="2901" y="1937"/>
              <a:ext cx="64" cy="59"/>
            </a:xfrm>
            <a:custGeom>
              <a:avLst/>
              <a:gdLst>
                <a:gd name="T0" fmla="*/ 46 w 127"/>
                <a:gd name="T1" fmla="*/ 118 h 118"/>
                <a:gd name="T2" fmla="*/ 46 w 127"/>
                <a:gd name="T3" fmla="*/ 118 h 118"/>
                <a:gd name="T4" fmla="*/ 70 w 127"/>
                <a:gd name="T5" fmla="*/ 83 h 118"/>
                <a:gd name="T6" fmla="*/ 92 w 127"/>
                <a:gd name="T7" fmla="*/ 53 h 118"/>
                <a:gd name="T8" fmla="*/ 127 w 127"/>
                <a:gd name="T9" fmla="*/ 6 h 118"/>
                <a:gd name="T10" fmla="*/ 127 w 127"/>
                <a:gd name="T11" fmla="*/ 6 h 118"/>
                <a:gd name="T12" fmla="*/ 100 w 127"/>
                <a:gd name="T13" fmla="*/ 3 h 118"/>
                <a:gd name="T14" fmla="*/ 73 w 127"/>
                <a:gd name="T15" fmla="*/ 0 h 118"/>
                <a:gd name="T16" fmla="*/ 73 w 127"/>
                <a:gd name="T17" fmla="*/ 0 h 118"/>
                <a:gd name="T18" fmla="*/ 38 w 127"/>
                <a:gd name="T19" fmla="*/ 45 h 118"/>
                <a:gd name="T20" fmla="*/ 19 w 127"/>
                <a:gd name="T21" fmla="*/ 72 h 118"/>
                <a:gd name="T22" fmla="*/ 0 w 127"/>
                <a:gd name="T23" fmla="*/ 102 h 118"/>
                <a:gd name="T24" fmla="*/ 0 w 127"/>
                <a:gd name="T25" fmla="*/ 102 h 118"/>
                <a:gd name="T26" fmla="*/ 46 w 127"/>
                <a:gd name="T27" fmla="*/ 118 h 118"/>
                <a:gd name="T28" fmla="*/ 46 w 127"/>
                <a:gd name="T29"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7" h="118">
                  <a:moveTo>
                    <a:pt x="46" y="118"/>
                  </a:moveTo>
                  <a:lnTo>
                    <a:pt x="46" y="118"/>
                  </a:lnTo>
                  <a:lnTo>
                    <a:pt x="70" y="83"/>
                  </a:lnTo>
                  <a:lnTo>
                    <a:pt x="92" y="53"/>
                  </a:lnTo>
                  <a:lnTo>
                    <a:pt x="127" y="6"/>
                  </a:lnTo>
                  <a:lnTo>
                    <a:pt x="127" y="6"/>
                  </a:lnTo>
                  <a:lnTo>
                    <a:pt x="100" y="3"/>
                  </a:lnTo>
                  <a:lnTo>
                    <a:pt x="73" y="0"/>
                  </a:lnTo>
                  <a:lnTo>
                    <a:pt x="73" y="0"/>
                  </a:lnTo>
                  <a:lnTo>
                    <a:pt x="38" y="45"/>
                  </a:lnTo>
                  <a:lnTo>
                    <a:pt x="19" y="72"/>
                  </a:lnTo>
                  <a:lnTo>
                    <a:pt x="0" y="102"/>
                  </a:lnTo>
                  <a:lnTo>
                    <a:pt x="0" y="102"/>
                  </a:lnTo>
                  <a:lnTo>
                    <a:pt x="46" y="118"/>
                  </a:lnTo>
                  <a:lnTo>
                    <a:pt x="46"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69" name="Freeform 25"/>
            <p:cNvSpPr/>
            <p:nvPr/>
          </p:nvSpPr>
          <p:spPr bwMode="auto">
            <a:xfrm>
              <a:off x="2816" y="2166"/>
              <a:ext cx="63" cy="253"/>
            </a:xfrm>
            <a:custGeom>
              <a:avLst/>
              <a:gdLst>
                <a:gd name="T0" fmla="*/ 8 w 126"/>
                <a:gd name="T1" fmla="*/ 46 h 505"/>
                <a:gd name="T2" fmla="*/ 8 w 126"/>
                <a:gd name="T3" fmla="*/ 46 h 505"/>
                <a:gd name="T4" fmla="*/ 4 w 126"/>
                <a:gd name="T5" fmla="*/ 75 h 505"/>
                <a:gd name="T6" fmla="*/ 1 w 126"/>
                <a:gd name="T7" fmla="*/ 103 h 505"/>
                <a:gd name="T8" fmla="*/ 0 w 126"/>
                <a:gd name="T9" fmla="*/ 134 h 505"/>
                <a:gd name="T10" fmla="*/ 0 w 126"/>
                <a:gd name="T11" fmla="*/ 164 h 505"/>
                <a:gd name="T12" fmla="*/ 0 w 126"/>
                <a:gd name="T13" fmla="*/ 164 h 505"/>
                <a:gd name="T14" fmla="*/ 1 w 126"/>
                <a:gd name="T15" fmla="*/ 207 h 505"/>
                <a:gd name="T16" fmla="*/ 4 w 126"/>
                <a:gd name="T17" fmla="*/ 248 h 505"/>
                <a:gd name="T18" fmla="*/ 9 w 126"/>
                <a:gd name="T19" fmla="*/ 290 h 505"/>
                <a:gd name="T20" fmla="*/ 17 w 126"/>
                <a:gd name="T21" fmla="*/ 330 h 505"/>
                <a:gd name="T22" fmla="*/ 27 w 126"/>
                <a:gd name="T23" fmla="*/ 368 h 505"/>
                <a:gd name="T24" fmla="*/ 38 w 126"/>
                <a:gd name="T25" fmla="*/ 406 h 505"/>
                <a:gd name="T26" fmla="*/ 49 w 126"/>
                <a:gd name="T27" fmla="*/ 444 h 505"/>
                <a:gd name="T28" fmla="*/ 63 w 126"/>
                <a:gd name="T29" fmla="*/ 480 h 505"/>
                <a:gd name="T30" fmla="*/ 63 w 126"/>
                <a:gd name="T31" fmla="*/ 480 h 505"/>
                <a:gd name="T32" fmla="*/ 94 w 126"/>
                <a:gd name="T33" fmla="*/ 492 h 505"/>
                <a:gd name="T34" fmla="*/ 126 w 126"/>
                <a:gd name="T35" fmla="*/ 505 h 505"/>
                <a:gd name="T36" fmla="*/ 126 w 126"/>
                <a:gd name="T37" fmla="*/ 505 h 505"/>
                <a:gd name="T38" fmla="*/ 110 w 126"/>
                <a:gd name="T39" fmla="*/ 467 h 505"/>
                <a:gd name="T40" fmla="*/ 94 w 126"/>
                <a:gd name="T41" fmla="*/ 427 h 505"/>
                <a:gd name="T42" fmla="*/ 81 w 126"/>
                <a:gd name="T43" fmla="*/ 385 h 505"/>
                <a:gd name="T44" fmla="*/ 70 w 126"/>
                <a:gd name="T45" fmla="*/ 344 h 505"/>
                <a:gd name="T46" fmla="*/ 60 w 126"/>
                <a:gd name="T47" fmla="*/ 299 h 505"/>
                <a:gd name="T48" fmla="*/ 52 w 126"/>
                <a:gd name="T49" fmla="*/ 255 h 505"/>
                <a:gd name="T50" fmla="*/ 47 w 126"/>
                <a:gd name="T51" fmla="*/ 210 h 505"/>
                <a:gd name="T52" fmla="*/ 46 w 126"/>
                <a:gd name="T53" fmla="*/ 164 h 505"/>
                <a:gd name="T54" fmla="*/ 46 w 126"/>
                <a:gd name="T55" fmla="*/ 164 h 505"/>
                <a:gd name="T56" fmla="*/ 47 w 126"/>
                <a:gd name="T57" fmla="*/ 121 h 505"/>
                <a:gd name="T58" fmla="*/ 51 w 126"/>
                <a:gd name="T59" fmla="*/ 81 h 505"/>
                <a:gd name="T60" fmla="*/ 57 w 126"/>
                <a:gd name="T61" fmla="*/ 39 h 505"/>
                <a:gd name="T62" fmla="*/ 65 w 126"/>
                <a:gd name="T63" fmla="*/ 0 h 505"/>
                <a:gd name="T64" fmla="*/ 65 w 126"/>
                <a:gd name="T65" fmla="*/ 0 h 505"/>
                <a:gd name="T66" fmla="*/ 57 w 126"/>
                <a:gd name="T67" fmla="*/ 6 h 505"/>
                <a:gd name="T68" fmla="*/ 57 w 126"/>
                <a:gd name="T69" fmla="*/ 6 h 505"/>
                <a:gd name="T70" fmla="*/ 32 w 126"/>
                <a:gd name="T71" fmla="*/ 25 h 505"/>
                <a:gd name="T72" fmla="*/ 8 w 126"/>
                <a:gd name="T73" fmla="*/ 46 h 505"/>
                <a:gd name="T74" fmla="*/ 8 w 126"/>
                <a:gd name="T75" fmla="*/ 46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5" h="505">
                  <a:moveTo>
                    <a:pt x="8" y="46"/>
                  </a:moveTo>
                  <a:lnTo>
                    <a:pt x="8" y="46"/>
                  </a:lnTo>
                  <a:lnTo>
                    <a:pt x="4" y="75"/>
                  </a:lnTo>
                  <a:lnTo>
                    <a:pt x="1" y="103"/>
                  </a:lnTo>
                  <a:lnTo>
                    <a:pt x="0" y="134"/>
                  </a:lnTo>
                  <a:lnTo>
                    <a:pt x="0" y="164"/>
                  </a:lnTo>
                  <a:lnTo>
                    <a:pt x="0" y="164"/>
                  </a:lnTo>
                  <a:lnTo>
                    <a:pt x="1" y="207"/>
                  </a:lnTo>
                  <a:lnTo>
                    <a:pt x="4" y="248"/>
                  </a:lnTo>
                  <a:lnTo>
                    <a:pt x="9" y="290"/>
                  </a:lnTo>
                  <a:lnTo>
                    <a:pt x="17" y="330"/>
                  </a:lnTo>
                  <a:lnTo>
                    <a:pt x="27" y="368"/>
                  </a:lnTo>
                  <a:lnTo>
                    <a:pt x="38" y="406"/>
                  </a:lnTo>
                  <a:lnTo>
                    <a:pt x="49" y="444"/>
                  </a:lnTo>
                  <a:lnTo>
                    <a:pt x="63" y="480"/>
                  </a:lnTo>
                  <a:lnTo>
                    <a:pt x="63" y="480"/>
                  </a:lnTo>
                  <a:lnTo>
                    <a:pt x="94" y="492"/>
                  </a:lnTo>
                  <a:lnTo>
                    <a:pt x="126" y="505"/>
                  </a:lnTo>
                  <a:lnTo>
                    <a:pt x="126" y="505"/>
                  </a:lnTo>
                  <a:lnTo>
                    <a:pt x="110" y="467"/>
                  </a:lnTo>
                  <a:lnTo>
                    <a:pt x="94" y="427"/>
                  </a:lnTo>
                  <a:lnTo>
                    <a:pt x="81" y="385"/>
                  </a:lnTo>
                  <a:lnTo>
                    <a:pt x="70" y="344"/>
                  </a:lnTo>
                  <a:lnTo>
                    <a:pt x="60" y="299"/>
                  </a:lnTo>
                  <a:lnTo>
                    <a:pt x="52" y="255"/>
                  </a:lnTo>
                  <a:lnTo>
                    <a:pt x="47" y="210"/>
                  </a:lnTo>
                  <a:lnTo>
                    <a:pt x="46" y="164"/>
                  </a:lnTo>
                  <a:lnTo>
                    <a:pt x="46" y="164"/>
                  </a:lnTo>
                  <a:lnTo>
                    <a:pt x="47" y="121"/>
                  </a:lnTo>
                  <a:lnTo>
                    <a:pt x="51" y="81"/>
                  </a:lnTo>
                  <a:lnTo>
                    <a:pt x="57" y="39"/>
                  </a:lnTo>
                  <a:lnTo>
                    <a:pt x="65" y="0"/>
                  </a:lnTo>
                  <a:lnTo>
                    <a:pt x="65" y="0"/>
                  </a:lnTo>
                  <a:lnTo>
                    <a:pt x="57" y="6"/>
                  </a:lnTo>
                  <a:lnTo>
                    <a:pt x="57" y="6"/>
                  </a:lnTo>
                  <a:lnTo>
                    <a:pt x="32" y="25"/>
                  </a:lnTo>
                  <a:lnTo>
                    <a:pt x="8" y="46"/>
                  </a:lnTo>
                  <a:lnTo>
                    <a:pt x="8"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70" name="Freeform 26"/>
            <p:cNvSpPr/>
            <p:nvPr/>
          </p:nvSpPr>
          <p:spPr bwMode="auto">
            <a:xfrm>
              <a:off x="2862" y="2437"/>
              <a:ext cx="105" cy="126"/>
            </a:xfrm>
            <a:custGeom>
              <a:avLst/>
              <a:gdLst>
                <a:gd name="T0" fmla="*/ 0 w 210"/>
                <a:gd name="T1" fmla="*/ 0 h 250"/>
                <a:gd name="T2" fmla="*/ 0 w 210"/>
                <a:gd name="T3" fmla="*/ 0 h 250"/>
                <a:gd name="T4" fmla="*/ 19 w 210"/>
                <a:gd name="T5" fmla="*/ 41 h 250"/>
                <a:gd name="T6" fmla="*/ 41 w 210"/>
                <a:gd name="T7" fmla="*/ 79 h 250"/>
                <a:gd name="T8" fmla="*/ 62 w 210"/>
                <a:gd name="T9" fmla="*/ 116 h 250"/>
                <a:gd name="T10" fmla="*/ 82 w 210"/>
                <a:gd name="T11" fmla="*/ 150 h 250"/>
                <a:gd name="T12" fmla="*/ 103 w 210"/>
                <a:gd name="T13" fmla="*/ 180 h 250"/>
                <a:gd name="T14" fmla="*/ 122 w 210"/>
                <a:gd name="T15" fmla="*/ 207 h 250"/>
                <a:gd name="T16" fmla="*/ 156 w 210"/>
                <a:gd name="T17" fmla="*/ 250 h 250"/>
                <a:gd name="T18" fmla="*/ 156 w 210"/>
                <a:gd name="T19" fmla="*/ 250 h 250"/>
                <a:gd name="T20" fmla="*/ 183 w 210"/>
                <a:gd name="T21" fmla="*/ 247 h 250"/>
                <a:gd name="T22" fmla="*/ 210 w 210"/>
                <a:gd name="T23" fmla="*/ 242 h 250"/>
                <a:gd name="T24" fmla="*/ 210 w 210"/>
                <a:gd name="T25" fmla="*/ 242 h 250"/>
                <a:gd name="T26" fmla="*/ 183 w 210"/>
                <a:gd name="T27" fmla="*/ 209 h 250"/>
                <a:gd name="T28" fmla="*/ 148 w 210"/>
                <a:gd name="T29" fmla="*/ 159 h 250"/>
                <a:gd name="T30" fmla="*/ 127 w 210"/>
                <a:gd name="T31" fmla="*/ 130 h 250"/>
                <a:gd name="T32" fmla="*/ 106 w 210"/>
                <a:gd name="T33" fmla="*/ 97 h 250"/>
                <a:gd name="T34" fmla="*/ 84 w 210"/>
                <a:gd name="T35" fmla="*/ 60 h 250"/>
                <a:gd name="T36" fmla="*/ 63 w 210"/>
                <a:gd name="T37" fmla="*/ 20 h 250"/>
                <a:gd name="T38" fmla="*/ 63 w 210"/>
                <a:gd name="T39" fmla="*/ 20 h 250"/>
                <a:gd name="T40" fmla="*/ 31 w 210"/>
                <a:gd name="T41" fmla="*/ 11 h 250"/>
                <a:gd name="T42" fmla="*/ 0 w 210"/>
                <a:gd name="T43" fmla="*/ 0 h 250"/>
                <a:gd name="T44" fmla="*/ 0 w 210"/>
                <a:gd name="T45"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0" h="250">
                  <a:moveTo>
                    <a:pt x="0" y="0"/>
                  </a:moveTo>
                  <a:lnTo>
                    <a:pt x="0" y="0"/>
                  </a:lnTo>
                  <a:lnTo>
                    <a:pt x="19" y="41"/>
                  </a:lnTo>
                  <a:lnTo>
                    <a:pt x="41" y="79"/>
                  </a:lnTo>
                  <a:lnTo>
                    <a:pt x="62" y="116"/>
                  </a:lnTo>
                  <a:lnTo>
                    <a:pt x="82" y="150"/>
                  </a:lnTo>
                  <a:lnTo>
                    <a:pt x="103" y="180"/>
                  </a:lnTo>
                  <a:lnTo>
                    <a:pt x="122" y="207"/>
                  </a:lnTo>
                  <a:lnTo>
                    <a:pt x="156" y="250"/>
                  </a:lnTo>
                  <a:lnTo>
                    <a:pt x="156" y="250"/>
                  </a:lnTo>
                  <a:lnTo>
                    <a:pt x="183" y="247"/>
                  </a:lnTo>
                  <a:lnTo>
                    <a:pt x="210" y="242"/>
                  </a:lnTo>
                  <a:lnTo>
                    <a:pt x="210" y="242"/>
                  </a:lnTo>
                  <a:lnTo>
                    <a:pt x="183" y="209"/>
                  </a:lnTo>
                  <a:lnTo>
                    <a:pt x="148" y="159"/>
                  </a:lnTo>
                  <a:lnTo>
                    <a:pt x="127" y="130"/>
                  </a:lnTo>
                  <a:lnTo>
                    <a:pt x="106" y="97"/>
                  </a:lnTo>
                  <a:lnTo>
                    <a:pt x="84" y="60"/>
                  </a:lnTo>
                  <a:lnTo>
                    <a:pt x="63" y="20"/>
                  </a:lnTo>
                  <a:lnTo>
                    <a:pt x="63" y="20"/>
                  </a:lnTo>
                  <a:lnTo>
                    <a:pt x="31" y="11"/>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71" name="Freeform 27"/>
            <p:cNvSpPr/>
            <p:nvPr/>
          </p:nvSpPr>
          <p:spPr bwMode="auto">
            <a:xfrm>
              <a:off x="2820" y="2132"/>
              <a:ext cx="39" cy="57"/>
            </a:xfrm>
            <a:custGeom>
              <a:avLst/>
              <a:gdLst>
                <a:gd name="T0" fmla="*/ 20 w 76"/>
                <a:gd name="T1" fmla="*/ 37 h 115"/>
                <a:gd name="T2" fmla="*/ 20 w 76"/>
                <a:gd name="T3" fmla="*/ 37 h 115"/>
                <a:gd name="T4" fmla="*/ 16 w 76"/>
                <a:gd name="T5" fmla="*/ 41 h 115"/>
                <a:gd name="T6" fmla="*/ 16 w 76"/>
                <a:gd name="T7" fmla="*/ 41 h 115"/>
                <a:gd name="T8" fmla="*/ 8 w 76"/>
                <a:gd name="T9" fmla="*/ 78 h 115"/>
                <a:gd name="T10" fmla="*/ 0 w 76"/>
                <a:gd name="T11" fmla="*/ 115 h 115"/>
                <a:gd name="T12" fmla="*/ 0 w 76"/>
                <a:gd name="T13" fmla="*/ 115 h 115"/>
                <a:gd name="T14" fmla="*/ 24 w 76"/>
                <a:gd name="T15" fmla="*/ 94 h 115"/>
                <a:gd name="T16" fmla="*/ 49 w 76"/>
                <a:gd name="T17" fmla="*/ 75 h 115"/>
                <a:gd name="T18" fmla="*/ 49 w 76"/>
                <a:gd name="T19" fmla="*/ 75 h 115"/>
                <a:gd name="T20" fmla="*/ 57 w 76"/>
                <a:gd name="T21" fmla="*/ 69 h 115"/>
                <a:gd name="T22" fmla="*/ 57 w 76"/>
                <a:gd name="T23" fmla="*/ 69 h 115"/>
                <a:gd name="T24" fmla="*/ 67 w 76"/>
                <a:gd name="T25" fmla="*/ 34 h 115"/>
                <a:gd name="T26" fmla="*/ 76 w 76"/>
                <a:gd name="T27" fmla="*/ 0 h 115"/>
                <a:gd name="T28" fmla="*/ 76 w 76"/>
                <a:gd name="T29" fmla="*/ 0 h 115"/>
                <a:gd name="T30" fmla="*/ 47 w 76"/>
                <a:gd name="T31" fmla="*/ 18 h 115"/>
                <a:gd name="T32" fmla="*/ 20 w 76"/>
                <a:gd name="T33" fmla="*/ 37 h 115"/>
                <a:gd name="T34" fmla="*/ 20 w 76"/>
                <a:gd name="T35" fmla="*/ 3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115">
                  <a:moveTo>
                    <a:pt x="20" y="37"/>
                  </a:moveTo>
                  <a:lnTo>
                    <a:pt x="20" y="37"/>
                  </a:lnTo>
                  <a:lnTo>
                    <a:pt x="16" y="41"/>
                  </a:lnTo>
                  <a:lnTo>
                    <a:pt x="16" y="41"/>
                  </a:lnTo>
                  <a:lnTo>
                    <a:pt x="8" y="78"/>
                  </a:lnTo>
                  <a:lnTo>
                    <a:pt x="0" y="115"/>
                  </a:lnTo>
                  <a:lnTo>
                    <a:pt x="0" y="115"/>
                  </a:lnTo>
                  <a:lnTo>
                    <a:pt x="24" y="94"/>
                  </a:lnTo>
                  <a:lnTo>
                    <a:pt x="49" y="75"/>
                  </a:lnTo>
                  <a:lnTo>
                    <a:pt x="49" y="75"/>
                  </a:lnTo>
                  <a:lnTo>
                    <a:pt x="57" y="69"/>
                  </a:lnTo>
                  <a:lnTo>
                    <a:pt x="57" y="69"/>
                  </a:lnTo>
                  <a:lnTo>
                    <a:pt x="67" y="34"/>
                  </a:lnTo>
                  <a:lnTo>
                    <a:pt x="76" y="0"/>
                  </a:lnTo>
                  <a:lnTo>
                    <a:pt x="76" y="0"/>
                  </a:lnTo>
                  <a:lnTo>
                    <a:pt x="47" y="18"/>
                  </a:lnTo>
                  <a:lnTo>
                    <a:pt x="20" y="37"/>
                  </a:lnTo>
                  <a:lnTo>
                    <a:pt x="2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72" name="Freeform 28"/>
            <p:cNvSpPr/>
            <p:nvPr/>
          </p:nvSpPr>
          <p:spPr bwMode="auto">
            <a:xfrm>
              <a:off x="2879" y="2419"/>
              <a:ext cx="286" cy="49"/>
            </a:xfrm>
            <a:custGeom>
              <a:avLst/>
              <a:gdLst>
                <a:gd name="T0" fmla="*/ 0 w 570"/>
                <a:gd name="T1" fmla="*/ 0 h 97"/>
                <a:gd name="T2" fmla="*/ 0 w 570"/>
                <a:gd name="T3" fmla="*/ 0 h 97"/>
                <a:gd name="T4" fmla="*/ 14 w 570"/>
                <a:gd name="T5" fmla="*/ 29 h 97"/>
                <a:gd name="T6" fmla="*/ 28 w 570"/>
                <a:gd name="T7" fmla="*/ 57 h 97"/>
                <a:gd name="T8" fmla="*/ 28 w 570"/>
                <a:gd name="T9" fmla="*/ 57 h 97"/>
                <a:gd name="T10" fmla="*/ 67 w 570"/>
                <a:gd name="T11" fmla="*/ 69 h 97"/>
                <a:gd name="T12" fmla="*/ 103 w 570"/>
                <a:gd name="T13" fmla="*/ 77 h 97"/>
                <a:gd name="T14" fmla="*/ 142 w 570"/>
                <a:gd name="T15" fmla="*/ 83 h 97"/>
                <a:gd name="T16" fmla="*/ 178 w 570"/>
                <a:gd name="T17" fmla="*/ 88 h 97"/>
                <a:gd name="T18" fmla="*/ 215 w 570"/>
                <a:gd name="T19" fmla="*/ 93 h 97"/>
                <a:gd name="T20" fmla="*/ 250 w 570"/>
                <a:gd name="T21" fmla="*/ 94 h 97"/>
                <a:gd name="T22" fmla="*/ 285 w 570"/>
                <a:gd name="T23" fmla="*/ 96 h 97"/>
                <a:gd name="T24" fmla="*/ 318 w 570"/>
                <a:gd name="T25" fmla="*/ 97 h 97"/>
                <a:gd name="T26" fmla="*/ 318 w 570"/>
                <a:gd name="T27" fmla="*/ 97 h 97"/>
                <a:gd name="T28" fmla="*/ 381 w 570"/>
                <a:gd name="T29" fmla="*/ 96 h 97"/>
                <a:gd name="T30" fmla="*/ 438 w 570"/>
                <a:gd name="T31" fmla="*/ 91 h 97"/>
                <a:gd name="T32" fmla="*/ 486 w 570"/>
                <a:gd name="T33" fmla="*/ 85 h 97"/>
                <a:gd name="T34" fmla="*/ 527 w 570"/>
                <a:gd name="T35" fmla="*/ 80 h 97"/>
                <a:gd name="T36" fmla="*/ 527 w 570"/>
                <a:gd name="T37" fmla="*/ 80 h 97"/>
                <a:gd name="T38" fmla="*/ 550 w 570"/>
                <a:gd name="T39" fmla="*/ 53 h 97"/>
                <a:gd name="T40" fmla="*/ 570 w 570"/>
                <a:gd name="T41" fmla="*/ 24 h 97"/>
                <a:gd name="T42" fmla="*/ 570 w 570"/>
                <a:gd name="T43" fmla="*/ 22 h 97"/>
                <a:gd name="T44" fmla="*/ 570 w 570"/>
                <a:gd name="T45" fmla="*/ 22 h 97"/>
                <a:gd name="T46" fmla="*/ 556 w 570"/>
                <a:gd name="T47" fmla="*/ 26 h 97"/>
                <a:gd name="T48" fmla="*/ 518 w 570"/>
                <a:gd name="T49" fmla="*/ 32 h 97"/>
                <a:gd name="T50" fmla="*/ 460 w 570"/>
                <a:gd name="T51" fmla="*/ 40 h 97"/>
                <a:gd name="T52" fmla="*/ 425 w 570"/>
                <a:gd name="T53" fmla="*/ 45 h 97"/>
                <a:gd name="T54" fmla="*/ 387 w 570"/>
                <a:gd name="T55" fmla="*/ 46 h 97"/>
                <a:gd name="T56" fmla="*/ 344 w 570"/>
                <a:gd name="T57" fmla="*/ 48 h 97"/>
                <a:gd name="T58" fmla="*/ 299 w 570"/>
                <a:gd name="T59" fmla="*/ 48 h 97"/>
                <a:gd name="T60" fmla="*/ 253 w 570"/>
                <a:gd name="T61" fmla="*/ 46 h 97"/>
                <a:gd name="T62" fmla="*/ 204 w 570"/>
                <a:gd name="T63" fmla="*/ 43 h 97"/>
                <a:gd name="T64" fmla="*/ 154 w 570"/>
                <a:gd name="T65" fmla="*/ 37 h 97"/>
                <a:gd name="T66" fmla="*/ 103 w 570"/>
                <a:gd name="T67" fmla="*/ 27 h 97"/>
                <a:gd name="T68" fmla="*/ 51 w 570"/>
                <a:gd name="T69" fmla="*/ 16 h 97"/>
                <a:gd name="T70" fmla="*/ 0 w 570"/>
                <a:gd name="T71" fmla="*/ 0 h 97"/>
                <a:gd name="T72" fmla="*/ 0 w 570"/>
                <a:gd name="T73"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0" h="97">
                  <a:moveTo>
                    <a:pt x="0" y="0"/>
                  </a:moveTo>
                  <a:lnTo>
                    <a:pt x="0" y="0"/>
                  </a:lnTo>
                  <a:lnTo>
                    <a:pt x="14" y="29"/>
                  </a:lnTo>
                  <a:lnTo>
                    <a:pt x="28" y="57"/>
                  </a:lnTo>
                  <a:lnTo>
                    <a:pt x="28" y="57"/>
                  </a:lnTo>
                  <a:lnTo>
                    <a:pt x="67" y="69"/>
                  </a:lnTo>
                  <a:lnTo>
                    <a:pt x="103" y="77"/>
                  </a:lnTo>
                  <a:lnTo>
                    <a:pt x="142" y="83"/>
                  </a:lnTo>
                  <a:lnTo>
                    <a:pt x="178" y="88"/>
                  </a:lnTo>
                  <a:lnTo>
                    <a:pt x="215" y="93"/>
                  </a:lnTo>
                  <a:lnTo>
                    <a:pt x="250" y="94"/>
                  </a:lnTo>
                  <a:lnTo>
                    <a:pt x="285" y="96"/>
                  </a:lnTo>
                  <a:lnTo>
                    <a:pt x="318" y="97"/>
                  </a:lnTo>
                  <a:lnTo>
                    <a:pt x="318" y="97"/>
                  </a:lnTo>
                  <a:lnTo>
                    <a:pt x="381" y="96"/>
                  </a:lnTo>
                  <a:lnTo>
                    <a:pt x="438" y="91"/>
                  </a:lnTo>
                  <a:lnTo>
                    <a:pt x="486" y="85"/>
                  </a:lnTo>
                  <a:lnTo>
                    <a:pt x="527" y="80"/>
                  </a:lnTo>
                  <a:lnTo>
                    <a:pt x="527" y="80"/>
                  </a:lnTo>
                  <a:lnTo>
                    <a:pt x="550" y="53"/>
                  </a:lnTo>
                  <a:lnTo>
                    <a:pt x="570" y="24"/>
                  </a:lnTo>
                  <a:lnTo>
                    <a:pt x="570" y="22"/>
                  </a:lnTo>
                  <a:lnTo>
                    <a:pt x="570" y="22"/>
                  </a:lnTo>
                  <a:lnTo>
                    <a:pt x="556" y="26"/>
                  </a:lnTo>
                  <a:lnTo>
                    <a:pt x="518" y="32"/>
                  </a:lnTo>
                  <a:lnTo>
                    <a:pt x="460" y="40"/>
                  </a:lnTo>
                  <a:lnTo>
                    <a:pt x="425" y="45"/>
                  </a:lnTo>
                  <a:lnTo>
                    <a:pt x="387" y="46"/>
                  </a:lnTo>
                  <a:lnTo>
                    <a:pt x="344" y="48"/>
                  </a:lnTo>
                  <a:lnTo>
                    <a:pt x="299" y="48"/>
                  </a:lnTo>
                  <a:lnTo>
                    <a:pt x="253" y="46"/>
                  </a:lnTo>
                  <a:lnTo>
                    <a:pt x="204" y="43"/>
                  </a:lnTo>
                  <a:lnTo>
                    <a:pt x="154" y="37"/>
                  </a:lnTo>
                  <a:lnTo>
                    <a:pt x="103" y="27"/>
                  </a:lnTo>
                  <a:lnTo>
                    <a:pt x="51" y="16"/>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73" name="Freeform 29"/>
            <p:cNvSpPr/>
            <p:nvPr/>
          </p:nvSpPr>
          <p:spPr bwMode="auto">
            <a:xfrm>
              <a:off x="2603" y="2137"/>
              <a:ext cx="105" cy="182"/>
            </a:xfrm>
            <a:custGeom>
              <a:avLst/>
              <a:gdLst>
                <a:gd name="T0" fmla="*/ 209 w 209"/>
                <a:gd name="T1" fmla="*/ 318 h 365"/>
                <a:gd name="T2" fmla="*/ 209 w 209"/>
                <a:gd name="T3" fmla="*/ 318 h 365"/>
                <a:gd name="T4" fmla="*/ 172 w 209"/>
                <a:gd name="T5" fmla="*/ 272 h 365"/>
                <a:gd name="T6" fmla="*/ 140 w 209"/>
                <a:gd name="T7" fmla="*/ 226 h 365"/>
                <a:gd name="T8" fmla="*/ 112 w 209"/>
                <a:gd name="T9" fmla="*/ 180 h 365"/>
                <a:gd name="T10" fmla="*/ 86 w 209"/>
                <a:gd name="T11" fmla="*/ 137 h 365"/>
                <a:gd name="T12" fmla="*/ 65 w 209"/>
                <a:gd name="T13" fmla="*/ 95 h 365"/>
                <a:gd name="T14" fmla="*/ 48 w 209"/>
                <a:gd name="T15" fmla="*/ 59 h 365"/>
                <a:gd name="T16" fmla="*/ 33 w 209"/>
                <a:gd name="T17" fmla="*/ 27 h 365"/>
                <a:gd name="T18" fmla="*/ 22 w 209"/>
                <a:gd name="T19" fmla="*/ 0 h 365"/>
                <a:gd name="T20" fmla="*/ 22 w 209"/>
                <a:gd name="T21" fmla="*/ 0 h 365"/>
                <a:gd name="T22" fmla="*/ 9 w 209"/>
                <a:gd name="T23" fmla="*/ 35 h 365"/>
                <a:gd name="T24" fmla="*/ 0 w 209"/>
                <a:gd name="T25" fmla="*/ 70 h 365"/>
                <a:gd name="T26" fmla="*/ 0 w 209"/>
                <a:gd name="T27" fmla="*/ 70 h 365"/>
                <a:gd name="T28" fmla="*/ 14 w 209"/>
                <a:gd name="T29" fmla="*/ 100 h 365"/>
                <a:gd name="T30" fmla="*/ 30 w 209"/>
                <a:gd name="T31" fmla="*/ 134 h 365"/>
                <a:gd name="T32" fmla="*/ 49 w 209"/>
                <a:gd name="T33" fmla="*/ 169 h 365"/>
                <a:gd name="T34" fmla="*/ 70 w 209"/>
                <a:gd name="T35" fmla="*/ 207 h 365"/>
                <a:gd name="T36" fmla="*/ 96 w 209"/>
                <a:gd name="T37" fmla="*/ 245 h 365"/>
                <a:gd name="T38" fmla="*/ 123 w 209"/>
                <a:gd name="T39" fmla="*/ 285 h 365"/>
                <a:gd name="T40" fmla="*/ 151 w 209"/>
                <a:gd name="T41" fmla="*/ 325 h 365"/>
                <a:gd name="T42" fmla="*/ 185 w 209"/>
                <a:gd name="T43" fmla="*/ 365 h 365"/>
                <a:gd name="T44" fmla="*/ 185 w 209"/>
                <a:gd name="T45" fmla="*/ 365 h 365"/>
                <a:gd name="T46" fmla="*/ 209 w 209"/>
                <a:gd name="T47" fmla="*/ 318 h 365"/>
                <a:gd name="T48" fmla="*/ 209 w 209"/>
                <a:gd name="T49" fmla="*/ 31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9" h="365">
                  <a:moveTo>
                    <a:pt x="209" y="318"/>
                  </a:moveTo>
                  <a:lnTo>
                    <a:pt x="209" y="318"/>
                  </a:lnTo>
                  <a:lnTo>
                    <a:pt x="172" y="272"/>
                  </a:lnTo>
                  <a:lnTo>
                    <a:pt x="140" y="226"/>
                  </a:lnTo>
                  <a:lnTo>
                    <a:pt x="112" y="180"/>
                  </a:lnTo>
                  <a:lnTo>
                    <a:pt x="86" y="137"/>
                  </a:lnTo>
                  <a:lnTo>
                    <a:pt x="65" y="95"/>
                  </a:lnTo>
                  <a:lnTo>
                    <a:pt x="48" y="59"/>
                  </a:lnTo>
                  <a:lnTo>
                    <a:pt x="33" y="27"/>
                  </a:lnTo>
                  <a:lnTo>
                    <a:pt x="22" y="0"/>
                  </a:lnTo>
                  <a:lnTo>
                    <a:pt x="22" y="0"/>
                  </a:lnTo>
                  <a:lnTo>
                    <a:pt x="9" y="35"/>
                  </a:lnTo>
                  <a:lnTo>
                    <a:pt x="0" y="70"/>
                  </a:lnTo>
                  <a:lnTo>
                    <a:pt x="0" y="70"/>
                  </a:lnTo>
                  <a:lnTo>
                    <a:pt x="14" y="100"/>
                  </a:lnTo>
                  <a:lnTo>
                    <a:pt x="30" y="134"/>
                  </a:lnTo>
                  <a:lnTo>
                    <a:pt x="49" y="169"/>
                  </a:lnTo>
                  <a:lnTo>
                    <a:pt x="70" y="207"/>
                  </a:lnTo>
                  <a:lnTo>
                    <a:pt x="96" y="245"/>
                  </a:lnTo>
                  <a:lnTo>
                    <a:pt x="123" y="285"/>
                  </a:lnTo>
                  <a:lnTo>
                    <a:pt x="151" y="325"/>
                  </a:lnTo>
                  <a:lnTo>
                    <a:pt x="185" y="365"/>
                  </a:lnTo>
                  <a:lnTo>
                    <a:pt x="185" y="365"/>
                  </a:lnTo>
                  <a:lnTo>
                    <a:pt x="209" y="318"/>
                  </a:lnTo>
                  <a:lnTo>
                    <a:pt x="209" y="3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74" name="Freeform 30"/>
            <p:cNvSpPr/>
            <p:nvPr/>
          </p:nvSpPr>
          <p:spPr bwMode="auto">
            <a:xfrm>
              <a:off x="2713" y="2315"/>
              <a:ext cx="149" cy="122"/>
            </a:xfrm>
            <a:custGeom>
              <a:avLst/>
              <a:gdLst>
                <a:gd name="T0" fmla="*/ 212 w 297"/>
                <a:gd name="T1" fmla="*/ 153 h 244"/>
                <a:gd name="T2" fmla="*/ 212 w 297"/>
                <a:gd name="T3" fmla="*/ 153 h 244"/>
                <a:gd name="T4" fmla="*/ 185 w 297"/>
                <a:gd name="T5" fmla="*/ 137 h 244"/>
                <a:gd name="T6" fmla="*/ 159 w 297"/>
                <a:gd name="T7" fmla="*/ 119 h 244"/>
                <a:gd name="T8" fmla="*/ 134 w 297"/>
                <a:gd name="T9" fmla="*/ 102 h 244"/>
                <a:gd name="T10" fmla="*/ 110 w 297"/>
                <a:gd name="T11" fmla="*/ 83 h 244"/>
                <a:gd name="T12" fmla="*/ 86 w 297"/>
                <a:gd name="T13" fmla="*/ 64 h 244"/>
                <a:gd name="T14" fmla="*/ 64 w 297"/>
                <a:gd name="T15" fmla="*/ 43 h 244"/>
                <a:gd name="T16" fmla="*/ 43 w 297"/>
                <a:gd name="T17" fmla="*/ 22 h 244"/>
                <a:gd name="T18" fmla="*/ 22 w 297"/>
                <a:gd name="T19" fmla="*/ 0 h 244"/>
                <a:gd name="T20" fmla="*/ 22 w 297"/>
                <a:gd name="T21" fmla="*/ 0 h 244"/>
                <a:gd name="T22" fmla="*/ 0 w 297"/>
                <a:gd name="T23" fmla="*/ 46 h 244"/>
                <a:gd name="T24" fmla="*/ 0 w 297"/>
                <a:gd name="T25" fmla="*/ 46 h 244"/>
                <a:gd name="T26" fmla="*/ 21 w 297"/>
                <a:gd name="T27" fmla="*/ 67 h 244"/>
                <a:gd name="T28" fmla="*/ 41 w 297"/>
                <a:gd name="T29" fmla="*/ 86 h 244"/>
                <a:gd name="T30" fmla="*/ 64 w 297"/>
                <a:gd name="T31" fmla="*/ 107 h 244"/>
                <a:gd name="T32" fmla="*/ 88 w 297"/>
                <a:gd name="T33" fmla="*/ 126 h 244"/>
                <a:gd name="T34" fmla="*/ 112 w 297"/>
                <a:gd name="T35" fmla="*/ 143 h 244"/>
                <a:gd name="T36" fmla="*/ 137 w 297"/>
                <a:gd name="T37" fmla="*/ 162 h 244"/>
                <a:gd name="T38" fmla="*/ 163 w 297"/>
                <a:gd name="T39" fmla="*/ 178 h 244"/>
                <a:gd name="T40" fmla="*/ 190 w 297"/>
                <a:gd name="T41" fmla="*/ 194 h 244"/>
                <a:gd name="T42" fmla="*/ 190 w 297"/>
                <a:gd name="T43" fmla="*/ 194 h 244"/>
                <a:gd name="T44" fmla="*/ 215 w 297"/>
                <a:gd name="T45" fmla="*/ 209 h 244"/>
                <a:gd name="T46" fmla="*/ 242 w 297"/>
                <a:gd name="T47" fmla="*/ 221 h 244"/>
                <a:gd name="T48" fmla="*/ 269 w 297"/>
                <a:gd name="T49" fmla="*/ 233 h 244"/>
                <a:gd name="T50" fmla="*/ 297 w 297"/>
                <a:gd name="T51" fmla="*/ 244 h 244"/>
                <a:gd name="T52" fmla="*/ 297 w 297"/>
                <a:gd name="T53" fmla="*/ 244 h 244"/>
                <a:gd name="T54" fmla="*/ 282 w 297"/>
                <a:gd name="T55" fmla="*/ 213 h 244"/>
                <a:gd name="T56" fmla="*/ 269 w 297"/>
                <a:gd name="T57" fmla="*/ 182 h 244"/>
                <a:gd name="T58" fmla="*/ 269 w 297"/>
                <a:gd name="T59" fmla="*/ 182 h 244"/>
                <a:gd name="T60" fmla="*/ 241 w 297"/>
                <a:gd name="T61" fmla="*/ 169 h 244"/>
                <a:gd name="T62" fmla="*/ 212 w 297"/>
                <a:gd name="T63" fmla="*/ 153 h 244"/>
                <a:gd name="T64" fmla="*/ 212 w 297"/>
                <a:gd name="T65" fmla="*/ 153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7" h="244">
                  <a:moveTo>
                    <a:pt x="212" y="153"/>
                  </a:moveTo>
                  <a:lnTo>
                    <a:pt x="212" y="153"/>
                  </a:lnTo>
                  <a:lnTo>
                    <a:pt x="185" y="137"/>
                  </a:lnTo>
                  <a:lnTo>
                    <a:pt x="159" y="119"/>
                  </a:lnTo>
                  <a:lnTo>
                    <a:pt x="134" y="102"/>
                  </a:lnTo>
                  <a:lnTo>
                    <a:pt x="110" y="83"/>
                  </a:lnTo>
                  <a:lnTo>
                    <a:pt x="86" y="64"/>
                  </a:lnTo>
                  <a:lnTo>
                    <a:pt x="64" y="43"/>
                  </a:lnTo>
                  <a:lnTo>
                    <a:pt x="43" y="22"/>
                  </a:lnTo>
                  <a:lnTo>
                    <a:pt x="22" y="0"/>
                  </a:lnTo>
                  <a:lnTo>
                    <a:pt x="22" y="0"/>
                  </a:lnTo>
                  <a:lnTo>
                    <a:pt x="0" y="46"/>
                  </a:lnTo>
                  <a:lnTo>
                    <a:pt x="0" y="46"/>
                  </a:lnTo>
                  <a:lnTo>
                    <a:pt x="21" y="67"/>
                  </a:lnTo>
                  <a:lnTo>
                    <a:pt x="41" y="86"/>
                  </a:lnTo>
                  <a:lnTo>
                    <a:pt x="64" y="107"/>
                  </a:lnTo>
                  <a:lnTo>
                    <a:pt x="88" y="126"/>
                  </a:lnTo>
                  <a:lnTo>
                    <a:pt x="112" y="143"/>
                  </a:lnTo>
                  <a:lnTo>
                    <a:pt x="137" y="162"/>
                  </a:lnTo>
                  <a:lnTo>
                    <a:pt x="163" y="178"/>
                  </a:lnTo>
                  <a:lnTo>
                    <a:pt x="190" y="194"/>
                  </a:lnTo>
                  <a:lnTo>
                    <a:pt x="190" y="194"/>
                  </a:lnTo>
                  <a:lnTo>
                    <a:pt x="215" y="209"/>
                  </a:lnTo>
                  <a:lnTo>
                    <a:pt x="242" y="221"/>
                  </a:lnTo>
                  <a:lnTo>
                    <a:pt x="269" y="233"/>
                  </a:lnTo>
                  <a:lnTo>
                    <a:pt x="297" y="244"/>
                  </a:lnTo>
                  <a:lnTo>
                    <a:pt x="297" y="244"/>
                  </a:lnTo>
                  <a:lnTo>
                    <a:pt x="282" y="213"/>
                  </a:lnTo>
                  <a:lnTo>
                    <a:pt x="269" y="182"/>
                  </a:lnTo>
                  <a:lnTo>
                    <a:pt x="269" y="182"/>
                  </a:lnTo>
                  <a:lnTo>
                    <a:pt x="241" y="169"/>
                  </a:lnTo>
                  <a:lnTo>
                    <a:pt x="212" y="153"/>
                  </a:lnTo>
                  <a:lnTo>
                    <a:pt x="212" y="1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75" name="Freeform 31"/>
            <p:cNvSpPr/>
            <p:nvPr/>
          </p:nvSpPr>
          <p:spPr bwMode="auto">
            <a:xfrm>
              <a:off x="2696" y="2296"/>
              <a:ext cx="29" cy="42"/>
            </a:xfrm>
            <a:custGeom>
              <a:avLst/>
              <a:gdLst>
                <a:gd name="T0" fmla="*/ 24 w 57"/>
                <a:gd name="T1" fmla="*/ 0 h 85"/>
                <a:gd name="T2" fmla="*/ 24 w 57"/>
                <a:gd name="T3" fmla="*/ 0 h 85"/>
                <a:gd name="T4" fmla="*/ 0 w 57"/>
                <a:gd name="T5" fmla="*/ 47 h 85"/>
                <a:gd name="T6" fmla="*/ 0 w 57"/>
                <a:gd name="T7" fmla="*/ 47 h 85"/>
                <a:gd name="T8" fmla="*/ 35 w 57"/>
                <a:gd name="T9" fmla="*/ 85 h 85"/>
                <a:gd name="T10" fmla="*/ 35 w 57"/>
                <a:gd name="T11" fmla="*/ 85 h 85"/>
                <a:gd name="T12" fmla="*/ 57 w 57"/>
                <a:gd name="T13" fmla="*/ 39 h 85"/>
                <a:gd name="T14" fmla="*/ 57 w 57"/>
                <a:gd name="T15" fmla="*/ 39 h 85"/>
                <a:gd name="T16" fmla="*/ 24 w 57"/>
                <a:gd name="T17" fmla="*/ 0 h 85"/>
                <a:gd name="T18" fmla="*/ 24 w 57"/>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85">
                  <a:moveTo>
                    <a:pt x="24" y="0"/>
                  </a:moveTo>
                  <a:lnTo>
                    <a:pt x="24" y="0"/>
                  </a:lnTo>
                  <a:lnTo>
                    <a:pt x="0" y="47"/>
                  </a:lnTo>
                  <a:lnTo>
                    <a:pt x="0" y="47"/>
                  </a:lnTo>
                  <a:lnTo>
                    <a:pt x="35" y="85"/>
                  </a:lnTo>
                  <a:lnTo>
                    <a:pt x="35" y="85"/>
                  </a:lnTo>
                  <a:lnTo>
                    <a:pt x="57" y="39"/>
                  </a:lnTo>
                  <a:lnTo>
                    <a:pt x="57" y="39"/>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76" name="Freeform 32"/>
            <p:cNvSpPr/>
            <p:nvPr/>
          </p:nvSpPr>
          <p:spPr bwMode="auto">
            <a:xfrm>
              <a:off x="2848" y="2406"/>
              <a:ext cx="46" cy="42"/>
            </a:xfrm>
            <a:custGeom>
              <a:avLst/>
              <a:gdLst>
                <a:gd name="T0" fmla="*/ 28 w 91"/>
                <a:gd name="T1" fmla="*/ 62 h 82"/>
                <a:gd name="T2" fmla="*/ 28 w 91"/>
                <a:gd name="T3" fmla="*/ 62 h 82"/>
                <a:gd name="T4" fmla="*/ 59 w 91"/>
                <a:gd name="T5" fmla="*/ 73 h 82"/>
                <a:gd name="T6" fmla="*/ 91 w 91"/>
                <a:gd name="T7" fmla="*/ 82 h 82"/>
                <a:gd name="T8" fmla="*/ 91 w 91"/>
                <a:gd name="T9" fmla="*/ 82 h 82"/>
                <a:gd name="T10" fmla="*/ 77 w 91"/>
                <a:gd name="T11" fmla="*/ 54 h 82"/>
                <a:gd name="T12" fmla="*/ 63 w 91"/>
                <a:gd name="T13" fmla="*/ 25 h 82"/>
                <a:gd name="T14" fmla="*/ 63 w 91"/>
                <a:gd name="T15" fmla="*/ 25 h 82"/>
                <a:gd name="T16" fmla="*/ 31 w 91"/>
                <a:gd name="T17" fmla="*/ 12 h 82"/>
                <a:gd name="T18" fmla="*/ 0 w 91"/>
                <a:gd name="T19" fmla="*/ 0 h 82"/>
                <a:gd name="T20" fmla="*/ 0 w 91"/>
                <a:gd name="T21" fmla="*/ 0 h 82"/>
                <a:gd name="T22" fmla="*/ 13 w 91"/>
                <a:gd name="T23" fmla="*/ 31 h 82"/>
                <a:gd name="T24" fmla="*/ 28 w 91"/>
                <a:gd name="T25" fmla="*/ 62 h 82"/>
                <a:gd name="T26" fmla="*/ 28 w 91"/>
                <a:gd name="T27" fmla="*/ 6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82">
                  <a:moveTo>
                    <a:pt x="28" y="62"/>
                  </a:moveTo>
                  <a:lnTo>
                    <a:pt x="28" y="62"/>
                  </a:lnTo>
                  <a:lnTo>
                    <a:pt x="59" y="73"/>
                  </a:lnTo>
                  <a:lnTo>
                    <a:pt x="91" y="82"/>
                  </a:lnTo>
                  <a:lnTo>
                    <a:pt x="91" y="82"/>
                  </a:lnTo>
                  <a:lnTo>
                    <a:pt x="77" y="54"/>
                  </a:lnTo>
                  <a:lnTo>
                    <a:pt x="63" y="25"/>
                  </a:lnTo>
                  <a:lnTo>
                    <a:pt x="63" y="25"/>
                  </a:lnTo>
                  <a:lnTo>
                    <a:pt x="31" y="12"/>
                  </a:lnTo>
                  <a:lnTo>
                    <a:pt x="0" y="0"/>
                  </a:lnTo>
                  <a:lnTo>
                    <a:pt x="0" y="0"/>
                  </a:lnTo>
                  <a:lnTo>
                    <a:pt x="13" y="31"/>
                  </a:lnTo>
                  <a:lnTo>
                    <a:pt x="28" y="62"/>
                  </a:lnTo>
                  <a:lnTo>
                    <a:pt x="28"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77" name="Freeform 33"/>
            <p:cNvSpPr/>
            <p:nvPr/>
          </p:nvSpPr>
          <p:spPr bwMode="auto">
            <a:xfrm>
              <a:off x="3044" y="2088"/>
              <a:ext cx="165" cy="294"/>
            </a:xfrm>
            <a:custGeom>
              <a:avLst/>
              <a:gdLst>
                <a:gd name="T0" fmla="*/ 60 w 328"/>
                <a:gd name="T1" fmla="*/ 0 h 589"/>
                <a:gd name="T2" fmla="*/ 60 w 328"/>
                <a:gd name="T3" fmla="*/ 0 h 589"/>
                <a:gd name="T4" fmla="*/ 0 w 328"/>
                <a:gd name="T5" fmla="*/ 8 h 589"/>
                <a:gd name="T6" fmla="*/ 0 w 328"/>
                <a:gd name="T7" fmla="*/ 8 h 589"/>
                <a:gd name="T8" fmla="*/ 14 w 328"/>
                <a:gd name="T9" fmla="*/ 21 h 589"/>
                <a:gd name="T10" fmla="*/ 14 w 328"/>
                <a:gd name="T11" fmla="*/ 21 h 589"/>
                <a:gd name="T12" fmla="*/ 49 w 328"/>
                <a:gd name="T13" fmla="*/ 55 h 589"/>
                <a:gd name="T14" fmla="*/ 81 w 328"/>
                <a:gd name="T15" fmla="*/ 91 h 589"/>
                <a:gd name="T16" fmla="*/ 111 w 328"/>
                <a:gd name="T17" fmla="*/ 128 h 589"/>
                <a:gd name="T18" fmla="*/ 137 w 328"/>
                <a:gd name="T19" fmla="*/ 168 h 589"/>
                <a:gd name="T20" fmla="*/ 162 w 328"/>
                <a:gd name="T21" fmla="*/ 206 h 589"/>
                <a:gd name="T22" fmla="*/ 183 w 328"/>
                <a:gd name="T23" fmla="*/ 246 h 589"/>
                <a:gd name="T24" fmla="*/ 204 w 328"/>
                <a:gd name="T25" fmla="*/ 286 h 589"/>
                <a:gd name="T26" fmla="*/ 221 w 328"/>
                <a:gd name="T27" fmla="*/ 326 h 589"/>
                <a:gd name="T28" fmla="*/ 236 w 328"/>
                <a:gd name="T29" fmla="*/ 365 h 589"/>
                <a:gd name="T30" fmla="*/ 250 w 328"/>
                <a:gd name="T31" fmla="*/ 402 h 589"/>
                <a:gd name="T32" fmla="*/ 261 w 328"/>
                <a:gd name="T33" fmla="*/ 439 h 589"/>
                <a:gd name="T34" fmla="*/ 271 w 328"/>
                <a:gd name="T35" fmla="*/ 474 h 589"/>
                <a:gd name="T36" fmla="*/ 287 w 328"/>
                <a:gd name="T37" fmla="*/ 538 h 589"/>
                <a:gd name="T38" fmla="*/ 296 w 328"/>
                <a:gd name="T39" fmla="*/ 589 h 589"/>
                <a:gd name="T40" fmla="*/ 296 w 328"/>
                <a:gd name="T41" fmla="*/ 589 h 589"/>
                <a:gd name="T42" fmla="*/ 314 w 328"/>
                <a:gd name="T43" fmla="*/ 549 h 589"/>
                <a:gd name="T44" fmla="*/ 328 w 328"/>
                <a:gd name="T45" fmla="*/ 506 h 589"/>
                <a:gd name="T46" fmla="*/ 328 w 328"/>
                <a:gd name="T47" fmla="*/ 506 h 589"/>
                <a:gd name="T48" fmla="*/ 314 w 328"/>
                <a:gd name="T49" fmla="*/ 452 h 589"/>
                <a:gd name="T50" fmla="*/ 296 w 328"/>
                <a:gd name="T51" fmla="*/ 391 h 589"/>
                <a:gd name="T52" fmla="*/ 285 w 328"/>
                <a:gd name="T53" fmla="*/ 359 h 589"/>
                <a:gd name="T54" fmla="*/ 272 w 328"/>
                <a:gd name="T55" fmla="*/ 327 h 589"/>
                <a:gd name="T56" fmla="*/ 260 w 328"/>
                <a:gd name="T57" fmla="*/ 294 h 589"/>
                <a:gd name="T58" fmla="*/ 244 w 328"/>
                <a:gd name="T59" fmla="*/ 260 h 589"/>
                <a:gd name="T60" fmla="*/ 226 w 328"/>
                <a:gd name="T61" fmla="*/ 227 h 589"/>
                <a:gd name="T62" fmla="*/ 209 w 328"/>
                <a:gd name="T63" fmla="*/ 193 h 589"/>
                <a:gd name="T64" fmla="*/ 188 w 328"/>
                <a:gd name="T65" fmla="*/ 158 h 589"/>
                <a:gd name="T66" fmla="*/ 167 w 328"/>
                <a:gd name="T67" fmla="*/ 126 h 589"/>
                <a:gd name="T68" fmla="*/ 143 w 328"/>
                <a:gd name="T69" fmla="*/ 93 h 589"/>
                <a:gd name="T70" fmla="*/ 118 w 328"/>
                <a:gd name="T71" fmla="*/ 61 h 589"/>
                <a:gd name="T72" fmla="*/ 91 w 328"/>
                <a:gd name="T73" fmla="*/ 31 h 589"/>
                <a:gd name="T74" fmla="*/ 60 w 328"/>
                <a:gd name="T75" fmla="*/ 0 h 589"/>
                <a:gd name="T76" fmla="*/ 60 w 328"/>
                <a:gd name="T77" fmla="*/ 0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8" h="589">
                  <a:moveTo>
                    <a:pt x="60" y="0"/>
                  </a:moveTo>
                  <a:lnTo>
                    <a:pt x="60" y="0"/>
                  </a:lnTo>
                  <a:lnTo>
                    <a:pt x="0" y="8"/>
                  </a:lnTo>
                  <a:lnTo>
                    <a:pt x="0" y="8"/>
                  </a:lnTo>
                  <a:lnTo>
                    <a:pt x="14" y="21"/>
                  </a:lnTo>
                  <a:lnTo>
                    <a:pt x="14" y="21"/>
                  </a:lnTo>
                  <a:lnTo>
                    <a:pt x="49" y="55"/>
                  </a:lnTo>
                  <a:lnTo>
                    <a:pt x="81" y="91"/>
                  </a:lnTo>
                  <a:lnTo>
                    <a:pt x="111" y="128"/>
                  </a:lnTo>
                  <a:lnTo>
                    <a:pt x="137" y="168"/>
                  </a:lnTo>
                  <a:lnTo>
                    <a:pt x="162" y="206"/>
                  </a:lnTo>
                  <a:lnTo>
                    <a:pt x="183" y="246"/>
                  </a:lnTo>
                  <a:lnTo>
                    <a:pt x="204" y="286"/>
                  </a:lnTo>
                  <a:lnTo>
                    <a:pt x="221" y="326"/>
                  </a:lnTo>
                  <a:lnTo>
                    <a:pt x="236" y="365"/>
                  </a:lnTo>
                  <a:lnTo>
                    <a:pt x="250" y="402"/>
                  </a:lnTo>
                  <a:lnTo>
                    <a:pt x="261" y="439"/>
                  </a:lnTo>
                  <a:lnTo>
                    <a:pt x="271" y="474"/>
                  </a:lnTo>
                  <a:lnTo>
                    <a:pt x="287" y="538"/>
                  </a:lnTo>
                  <a:lnTo>
                    <a:pt x="296" y="589"/>
                  </a:lnTo>
                  <a:lnTo>
                    <a:pt x="296" y="589"/>
                  </a:lnTo>
                  <a:lnTo>
                    <a:pt x="314" y="549"/>
                  </a:lnTo>
                  <a:lnTo>
                    <a:pt x="328" y="506"/>
                  </a:lnTo>
                  <a:lnTo>
                    <a:pt x="328" y="506"/>
                  </a:lnTo>
                  <a:lnTo>
                    <a:pt x="314" y="452"/>
                  </a:lnTo>
                  <a:lnTo>
                    <a:pt x="296" y="391"/>
                  </a:lnTo>
                  <a:lnTo>
                    <a:pt x="285" y="359"/>
                  </a:lnTo>
                  <a:lnTo>
                    <a:pt x="272" y="327"/>
                  </a:lnTo>
                  <a:lnTo>
                    <a:pt x="260" y="294"/>
                  </a:lnTo>
                  <a:lnTo>
                    <a:pt x="244" y="260"/>
                  </a:lnTo>
                  <a:lnTo>
                    <a:pt x="226" y="227"/>
                  </a:lnTo>
                  <a:lnTo>
                    <a:pt x="209" y="193"/>
                  </a:lnTo>
                  <a:lnTo>
                    <a:pt x="188" y="158"/>
                  </a:lnTo>
                  <a:lnTo>
                    <a:pt x="167" y="126"/>
                  </a:lnTo>
                  <a:lnTo>
                    <a:pt x="143" y="93"/>
                  </a:lnTo>
                  <a:lnTo>
                    <a:pt x="118" y="61"/>
                  </a:lnTo>
                  <a:lnTo>
                    <a:pt x="91" y="31"/>
                  </a:lnTo>
                  <a:lnTo>
                    <a:pt x="60" y="0"/>
                  </a:lnTo>
                  <a:lnTo>
                    <a:pt x="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78" name="Freeform 34"/>
            <p:cNvSpPr/>
            <p:nvPr/>
          </p:nvSpPr>
          <p:spPr bwMode="auto">
            <a:xfrm>
              <a:off x="2740" y="1964"/>
              <a:ext cx="161" cy="45"/>
            </a:xfrm>
            <a:custGeom>
              <a:avLst/>
              <a:gdLst>
                <a:gd name="T0" fmla="*/ 322 w 322"/>
                <a:gd name="T1" fmla="*/ 49 h 90"/>
                <a:gd name="T2" fmla="*/ 322 w 322"/>
                <a:gd name="T3" fmla="*/ 49 h 90"/>
                <a:gd name="T4" fmla="*/ 287 w 322"/>
                <a:gd name="T5" fmla="*/ 38 h 90"/>
                <a:gd name="T6" fmla="*/ 253 w 322"/>
                <a:gd name="T7" fmla="*/ 30 h 90"/>
                <a:gd name="T8" fmla="*/ 188 w 322"/>
                <a:gd name="T9" fmla="*/ 16 h 90"/>
                <a:gd name="T10" fmla="*/ 129 w 322"/>
                <a:gd name="T11" fmla="*/ 6 h 90"/>
                <a:gd name="T12" fmla="*/ 78 w 322"/>
                <a:gd name="T13" fmla="*/ 0 h 90"/>
                <a:gd name="T14" fmla="*/ 78 w 322"/>
                <a:gd name="T15" fmla="*/ 0 h 90"/>
                <a:gd name="T16" fmla="*/ 38 w 322"/>
                <a:gd name="T17" fmla="*/ 19 h 90"/>
                <a:gd name="T18" fmla="*/ 0 w 322"/>
                <a:gd name="T19" fmla="*/ 41 h 90"/>
                <a:gd name="T20" fmla="*/ 0 w 322"/>
                <a:gd name="T21" fmla="*/ 41 h 90"/>
                <a:gd name="T22" fmla="*/ 51 w 322"/>
                <a:gd name="T23" fmla="*/ 44 h 90"/>
                <a:gd name="T24" fmla="*/ 82 w 322"/>
                <a:gd name="T25" fmla="*/ 47 h 90"/>
                <a:gd name="T26" fmla="*/ 119 w 322"/>
                <a:gd name="T27" fmla="*/ 52 h 90"/>
                <a:gd name="T28" fmla="*/ 159 w 322"/>
                <a:gd name="T29" fmla="*/ 59 h 90"/>
                <a:gd name="T30" fmla="*/ 202 w 322"/>
                <a:gd name="T31" fmla="*/ 67 h 90"/>
                <a:gd name="T32" fmla="*/ 248 w 322"/>
                <a:gd name="T33" fmla="*/ 78 h 90"/>
                <a:gd name="T34" fmla="*/ 295 w 322"/>
                <a:gd name="T35" fmla="*/ 90 h 90"/>
                <a:gd name="T36" fmla="*/ 295 w 322"/>
                <a:gd name="T37" fmla="*/ 90 h 90"/>
                <a:gd name="T38" fmla="*/ 322 w 322"/>
                <a:gd name="T39" fmla="*/ 49 h 90"/>
                <a:gd name="T40" fmla="*/ 322 w 322"/>
                <a:gd name="T41" fmla="*/ 4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2" h="90">
                  <a:moveTo>
                    <a:pt x="322" y="49"/>
                  </a:moveTo>
                  <a:lnTo>
                    <a:pt x="322" y="49"/>
                  </a:lnTo>
                  <a:lnTo>
                    <a:pt x="287" y="38"/>
                  </a:lnTo>
                  <a:lnTo>
                    <a:pt x="253" y="30"/>
                  </a:lnTo>
                  <a:lnTo>
                    <a:pt x="188" y="16"/>
                  </a:lnTo>
                  <a:lnTo>
                    <a:pt x="129" y="6"/>
                  </a:lnTo>
                  <a:lnTo>
                    <a:pt x="78" y="0"/>
                  </a:lnTo>
                  <a:lnTo>
                    <a:pt x="78" y="0"/>
                  </a:lnTo>
                  <a:lnTo>
                    <a:pt x="38" y="19"/>
                  </a:lnTo>
                  <a:lnTo>
                    <a:pt x="0" y="41"/>
                  </a:lnTo>
                  <a:lnTo>
                    <a:pt x="0" y="41"/>
                  </a:lnTo>
                  <a:lnTo>
                    <a:pt x="51" y="44"/>
                  </a:lnTo>
                  <a:lnTo>
                    <a:pt x="82" y="47"/>
                  </a:lnTo>
                  <a:lnTo>
                    <a:pt x="119" y="52"/>
                  </a:lnTo>
                  <a:lnTo>
                    <a:pt x="159" y="59"/>
                  </a:lnTo>
                  <a:lnTo>
                    <a:pt x="202" y="67"/>
                  </a:lnTo>
                  <a:lnTo>
                    <a:pt x="248" y="78"/>
                  </a:lnTo>
                  <a:lnTo>
                    <a:pt x="295" y="90"/>
                  </a:lnTo>
                  <a:lnTo>
                    <a:pt x="295" y="90"/>
                  </a:lnTo>
                  <a:lnTo>
                    <a:pt x="322" y="49"/>
                  </a:lnTo>
                  <a:lnTo>
                    <a:pt x="322"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79" name="Freeform 35"/>
            <p:cNvSpPr/>
            <p:nvPr/>
          </p:nvSpPr>
          <p:spPr bwMode="auto">
            <a:xfrm>
              <a:off x="2911" y="1996"/>
              <a:ext cx="140" cy="76"/>
            </a:xfrm>
            <a:custGeom>
              <a:avLst/>
              <a:gdLst>
                <a:gd name="T0" fmla="*/ 216 w 279"/>
                <a:gd name="T1" fmla="*/ 151 h 151"/>
                <a:gd name="T2" fmla="*/ 216 w 279"/>
                <a:gd name="T3" fmla="*/ 151 h 151"/>
                <a:gd name="T4" fmla="*/ 279 w 279"/>
                <a:gd name="T5" fmla="*/ 140 h 151"/>
                <a:gd name="T6" fmla="*/ 279 w 279"/>
                <a:gd name="T7" fmla="*/ 140 h 151"/>
                <a:gd name="T8" fmla="*/ 249 w 279"/>
                <a:gd name="T9" fmla="*/ 116 h 151"/>
                <a:gd name="T10" fmla="*/ 219 w 279"/>
                <a:gd name="T11" fmla="*/ 96 h 151"/>
                <a:gd name="T12" fmla="*/ 187 w 279"/>
                <a:gd name="T13" fmla="*/ 75 h 151"/>
                <a:gd name="T14" fmla="*/ 155 w 279"/>
                <a:gd name="T15" fmla="*/ 57 h 151"/>
                <a:gd name="T16" fmla="*/ 123 w 279"/>
                <a:gd name="T17" fmla="*/ 41 h 151"/>
                <a:gd name="T18" fmla="*/ 90 w 279"/>
                <a:gd name="T19" fmla="*/ 25 h 151"/>
                <a:gd name="T20" fmla="*/ 58 w 279"/>
                <a:gd name="T21" fmla="*/ 11 h 151"/>
                <a:gd name="T22" fmla="*/ 26 w 279"/>
                <a:gd name="T23" fmla="*/ 0 h 151"/>
                <a:gd name="T24" fmla="*/ 26 w 279"/>
                <a:gd name="T25" fmla="*/ 0 h 151"/>
                <a:gd name="T26" fmla="*/ 0 w 279"/>
                <a:gd name="T27" fmla="*/ 41 h 151"/>
                <a:gd name="T28" fmla="*/ 0 w 279"/>
                <a:gd name="T29" fmla="*/ 41 h 151"/>
                <a:gd name="T30" fmla="*/ 55 w 279"/>
                <a:gd name="T31" fmla="*/ 62 h 151"/>
                <a:gd name="T32" fmla="*/ 82 w 279"/>
                <a:gd name="T33" fmla="*/ 73 h 151"/>
                <a:gd name="T34" fmla="*/ 109 w 279"/>
                <a:gd name="T35" fmla="*/ 88 h 151"/>
                <a:gd name="T36" fmla="*/ 136 w 279"/>
                <a:gd name="T37" fmla="*/ 102 h 151"/>
                <a:gd name="T38" fmla="*/ 163 w 279"/>
                <a:gd name="T39" fmla="*/ 116 h 151"/>
                <a:gd name="T40" fmla="*/ 190 w 279"/>
                <a:gd name="T41" fmla="*/ 132 h 151"/>
                <a:gd name="T42" fmla="*/ 216 w 279"/>
                <a:gd name="T43" fmla="*/ 151 h 151"/>
                <a:gd name="T44" fmla="*/ 216 w 279"/>
                <a:gd name="T45"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9" h="151">
                  <a:moveTo>
                    <a:pt x="216" y="151"/>
                  </a:moveTo>
                  <a:lnTo>
                    <a:pt x="216" y="151"/>
                  </a:lnTo>
                  <a:lnTo>
                    <a:pt x="279" y="140"/>
                  </a:lnTo>
                  <a:lnTo>
                    <a:pt x="279" y="140"/>
                  </a:lnTo>
                  <a:lnTo>
                    <a:pt x="249" y="116"/>
                  </a:lnTo>
                  <a:lnTo>
                    <a:pt x="219" y="96"/>
                  </a:lnTo>
                  <a:lnTo>
                    <a:pt x="187" y="75"/>
                  </a:lnTo>
                  <a:lnTo>
                    <a:pt x="155" y="57"/>
                  </a:lnTo>
                  <a:lnTo>
                    <a:pt x="123" y="41"/>
                  </a:lnTo>
                  <a:lnTo>
                    <a:pt x="90" y="25"/>
                  </a:lnTo>
                  <a:lnTo>
                    <a:pt x="58" y="11"/>
                  </a:lnTo>
                  <a:lnTo>
                    <a:pt x="26" y="0"/>
                  </a:lnTo>
                  <a:lnTo>
                    <a:pt x="26" y="0"/>
                  </a:lnTo>
                  <a:lnTo>
                    <a:pt x="0" y="41"/>
                  </a:lnTo>
                  <a:lnTo>
                    <a:pt x="0" y="41"/>
                  </a:lnTo>
                  <a:lnTo>
                    <a:pt x="55" y="62"/>
                  </a:lnTo>
                  <a:lnTo>
                    <a:pt x="82" y="73"/>
                  </a:lnTo>
                  <a:lnTo>
                    <a:pt x="109" y="88"/>
                  </a:lnTo>
                  <a:lnTo>
                    <a:pt x="136" y="102"/>
                  </a:lnTo>
                  <a:lnTo>
                    <a:pt x="163" y="116"/>
                  </a:lnTo>
                  <a:lnTo>
                    <a:pt x="190" y="132"/>
                  </a:lnTo>
                  <a:lnTo>
                    <a:pt x="216" y="151"/>
                  </a:lnTo>
                  <a:lnTo>
                    <a:pt x="216" y="1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80" name="Freeform 36"/>
            <p:cNvSpPr/>
            <p:nvPr/>
          </p:nvSpPr>
          <p:spPr bwMode="auto">
            <a:xfrm>
              <a:off x="3019" y="2067"/>
              <a:ext cx="56" cy="25"/>
            </a:xfrm>
            <a:custGeom>
              <a:avLst/>
              <a:gdLst>
                <a:gd name="T0" fmla="*/ 63 w 111"/>
                <a:gd name="T1" fmla="*/ 0 h 51"/>
                <a:gd name="T2" fmla="*/ 63 w 111"/>
                <a:gd name="T3" fmla="*/ 0 h 51"/>
                <a:gd name="T4" fmla="*/ 0 w 111"/>
                <a:gd name="T5" fmla="*/ 11 h 51"/>
                <a:gd name="T6" fmla="*/ 0 w 111"/>
                <a:gd name="T7" fmla="*/ 11 h 51"/>
                <a:gd name="T8" fmla="*/ 25 w 111"/>
                <a:gd name="T9" fmla="*/ 31 h 51"/>
                <a:gd name="T10" fmla="*/ 51 w 111"/>
                <a:gd name="T11" fmla="*/ 51 h 51"/>
                <a:gd name="T12" fmla="*/ 51 w 111"/>
                <a:gd name="T13" fmla="*/ 51 h 51"/>
                <a:gd name="T14" fmla="*/ 111 w 111"/>
                <a:gd name="T15" fmla="*/ 43 h 51"/>
                <a:gd name="T16" fmla="*/ 111 w 111"/>
                <a:gd name="T17" fmla="*/ 43 h 51"/>
                <a:gd name="T18" fmla="*/ 97 w 111"/>
                <a:gd name="T19" fmla="*/ 29 h 51"/>
                <a:gd name="T20" fmla="*/ 97 w 111"/>
                <a:gd name="T21" fmla="*/ 29 h 51"/>
                <a:gd name="T22" fmla="*/ 63 w 111"/>
                <a:gd name="T23" fmla="*/ 0 h 51"/>
                <a:gd name="T24" fmla="*/ 63 w 111"/>
                <a:gd name="T25"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51">
                  <a:moveTo>
                    <a:pt x="63" y="0"/>
                  </a:moveTo>
                  <a:lnTo>
                    <a:pt x="63" y="0"/>
                  </a:lnTo>
                  <a:lnTo>
                    <a:pt x="0" y="11"/>
                  </a:lnTo>
                  <a:lnTo>
                    <a:pt x="0" y="11"/>
                  </a:lnTo>
                  <a:lnTo>
                    <a:pt x="25" y="31"/>
                  </a:lnTo>
                  <a:lnTo>
                    <a:pt x="51" y="51"/>
                  </a:lnTo>
                  <a:lnTo>
                    <a:pt x="51" y="51"/>
                  </a:lnTo>
                  <a:lnTo>
                    <a:pt x="111" y="43"/>
                  </a:lnTo>
                  <a:lnTo>
                    <a:pt x="111" y="43"/>
                  </a:lnTo>
                  <a:lnTo>
                    <a:pt x="97" y="29"/>
                  </a:lnTo>
                  <a:lnTo>
                    <a:pt x="97" y="29"/>
                  </a:lnTo>
                  <a:lnTo>
                    <a:pt x="63" y="0"/>
                  </a:lnTo>
                  <a:lnTo>
                    <a:pt x="6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81" name="Freeform 37"/>
            <p:cNvSpPr/>
            <p:nvPr/>
          </p:nvSpPr>
          <p:spPr bwMode="auto">
            <a:xfrm>
              <a:off x="2887" y="1989"/>
              <a:ext cx="37" cy="28"/>
            </a:xfrm>
            <a:custGeom>
              <a:avLst/>
              <a:gdLst>
                <a:gd name="T0" fmla="*/ 73 w 73"/>
                <a:gd name="T1" fmla="*/ 16 h 57"/>
                <a:gd name="T2" fmla="*/ 73 w 73"/>
                <a:gd name="T3" fmla="*/ 16 h 57"/>
                <a:gd name="T4" fmla="*/ 27 w 73"/>
                <a:gd name="T5" fmla="*/ 0 h 57"/>
                <a:gd name="T6" fmla="*/ 27 w 73"/>
                <a:gd name="T7" fmla="*/ 0 h 57"/>
                <a:gd name="T8" fmla="*/ 0 w 73"/>
                <a:gd name="T9" fmla="*/ 41 h 57"/>
                <a:gd name="T10" fmla="*/ 0 w 73"/>
                <a:gd name="T11" fmla="*/ 41 h 57"/>
                <a:gd name="T12" fmla="*/ 47 w 73"/>
                <a:gd name="T13" fmla="*/ 57 h 57"/>
                <a:gd name="T14" fmla="*/ 47 w 73"/>
                <a:gd name="T15" fmla="*/ 57 h 57"/>
                <a:gd name="T16" fmla="*/ 73 w 73"/>
                <a:gd name="T17" fmla="*/ 16 h 57"/>
                <a:gd name="T18" fmla="*/ 73 w 73"/>
                <a:gd name="T19" fmla="*/ 1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57">
                  <a:moveTo>
                    <a:pt x="73" y="16"/>
                  </a:moveTo>
                  <a:lnTo>
                    <a:pt x="73" y="16"/>
                  </a:lnTo>
                  <a:lnTo>
                    <a:pt x="27" y="0"/>
                  </a:lnTo>
                  <a:lnTo>
                    <a:pt x="27" y="0"/>
                  </a:lnTo>
                  <a:lnTo>
                    <a:pt x="0" y="41"/>
                  </a:lnTo>
                  <a:lnTo>
                    <a:pt x="0" y="41"/>
                  </a:lnTo>
                  <a:lnTo>
                    <a:pt x="47" y="57"/>
                  </a:lnTo>
                  <a:lnTo>
                    <a:pt x="47" y="57"/>
                  </a:lnTo>
                  <a:lnTo>
                    <a:pt x="73" y="16"/>
                  </a:lnTo>
                  <a:lnTo>
                    <a:pt x="73"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grpSp>
        <p:nvGrpSpPr>
          <p:cNvPr id="215" name="Group 214"/>
          <p:cNvGrpSpPr/>
          <p:nvPr/>
        </p:nvGrpSpPr>
        <p:grpSpPr>
          <a:xfrm>
            <a:off x="964026" y="2623021"/>
            <a:ext cx="1495556" cy="1556176"/>
            <a:chOff x="1019726" y="3103635"/>
            <a:chExt cx="1465314" cy="1344253"/>
          </a:xfrm>
        </p:grpSpPr>
        <p:sp>
          <p:nvSpPr>
            <p:cNvPr id="216" name="TextBox 215"/>
            <p:cNvSpPr txBox="1"/>
            <p:nvPr/>
          </p:nvSpPr>
          <p:spPr>
            <a:xfrm>
              <a:off x="1032061" y="3103635"/>
              <a:ext cx="1162961" cy="265863"/>
            </a:xfrm>
            <a:prstGeom prst="rect">
              <a:avLst/>
            </a:prstGeom>
            <a:noFill/>
          </p:spPr>
          <p:txBody>
            <a:bodyPr wrap="square" lIns="0" tIns="0" rIns="0" bIns="0" rtlCol="0">
              <a:spAutoFit/>
            </a:bodyPr>
            <a:lstStyle/>
            <a:p>
              <a:pPr rtl="0">
                <a:defRPr/>
              </a:pPr>
              <a:r>
                <a:rPr lang="es-419" sz="1000" b="1" dirty="0">
                  <a:latin typeface="CiscoSansTT" panose="020B0503020201020303" pitchFamily="34" charset="0"/>
                  <a:cs typeface="CiscoSansTT" panose="020B0503020201020303" pitchFamily="34" charset="0"/>
                </a:rPr>
                <a:t>Puntos de partida sencillos</a:t>
              </a:r>
            </a:p>
          </p:txBody>
        </p:sp>
        <p:sp>
          <p:nvSpPr>
            <p:cNvPr id="217" name="TextBox 216"/>
            <p:cNvSpPr txBox="1"/>
            <p:nvPr/>
          </p:nvSpPr>
          <p:spPr>
            <a:xfrm>
              <a:off x="1019726" y="3388867"/>
              <a:ext cx="1465314" cy="1059021"/>
            </a:xfrm>
            <a:prstGeom prst="rect">
              <a:avLst/>
            </a:prstGeom>
            <a:noFill/>
          </p:spPr>
          <p:txBody>
            <a:bodyPr wrap="square" lIns="0" tIns="0" rIns="0" bIns="0" rtlCol="0">
              <a:spAutoFit/>
            </a:bodyPr>
            <a:lstStyle/>
            <a:p>
              <a:pPr marL="108000" indent="-108000" rtl="0">
                <a:spcBef>
                  <a:spcPts val="500"/>
                </a:spcBef>
                <a:spcAft>
                  <a:spcPts val="500"/>
                </a:spcAft>
                <a:buFont typeface="Arial" pitchFamily="34" charset="0"/>
                <a:buChar char="•"/>
                <a:defRPr/>
              </a:pPr>
              <a:r>
                <a:rPr lang="es-419" sz="900" dirty="0">
                  <a:solidFill>
                    <a:srgbClr val="FFFFFF"/>
                  </a:solidFill>
                  <a:latin typeface="CiscoSansTT ExtraLight"/>
                </a:rPr>
                <a:t>Cursos introductorios sin requisitos previos </a:t>
              </a:r>
            </a:p>
            <a:p>
              <a:pPr marL="108000" indent="-108000" rtl="0">
                <a:spcBef>
                  <a:spcPts val="500"/>
                </a:spcBef>
                <a:spcAft>
                  <a:spcPts val="500"/>
                </a:spcAft>
                <a:buFont typeface="Arial" pitchFamily="34" charset="0"/>
                <a:buChar char="•"/>
                <a:defRPr/>
              </a:pPr>
              <a:r>
                <a:rPr lang="es-419" sz="900" dirty="0">
                  <a:solidFill>
                    <a:srgbClr val="FFFFFF"/>
                  </a:solidFill>
                  <a:latin typeface="CiscoSansTT ExtraLight"/>
                </a:rPr>
                <a:t>Cursos personalizados gratuitos: aprenda a su propio ritmo</a:t>
              </a:r>
            </a:p>
            <a:p>
              <a:pPr marL="108000" indent="-108000" rtl="0">
                <a:spcBef>
                  <a:spcPts val="500"/>
                </a:spcBef>
                <a:spcAft>
                  <a:spcPts val="500"/>
                </a:spcAft>
                <a:buFont typeface="Arial" pitchFamily="34" charset="0"/>
                <a:buChar char="•"/>
                <a:defRPr/>
              </a:pPr>
              <a:r>
                <a:rPr lang="es-419" sz="900" dirty="0">
                  <a:solidFill>
                    <a:srgbClr val="FFFFFF"/>
                  </a:solidFill>
                  <a:latin typeface="CiscoSansTT ExtraLight"/>
                </a:rPr>
                <a:t>Explore carreras en tecnología y TI</a:t>
              </a:r>
            </a:p>
          </p:txBody>
        </p:sp>
      </p:grpSp>
      <p:grpSp>
        <p:nvGrpSpPr>
          <p:cNvPr id="260" name="Group 31"/>
          <p:cNvGrpSpPr>
            <a:grpSpLocks noChangeAspect="1"/>
          </p:cNvGrpSpPr>
          <p:nvPr/>
        </p:nvGrpSpPr>
        <p:grpSpPr>
          <a:xfrm>
            <a:off x="321019" y="2725675"/>
            <a:ext cx="514924" cy="491792"/>
            <a:chOff x="3435" y="1827"/>
            <a:chExt cx="512" cy="489"/>
          </a:xfrm>
        </p:grpSpPr>
        <p:sp>
          <p:nvSpPr>
            <p:cNvPr id="261" name="Oval 32"/>
            <p:cNvSpPr>
              <a:spLocks noChangeArrowheads="1"/>
            </p:cNvSpPr>
            <p:nvPr/>
          </p:nvSpPr>
          <p:spPr bwMode="auto">
            <a:xfrm>
              <a:off x="3435" y="1835"/>
              <a:ext cx="492" cy="481"/>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62" name="Freeform 33"/>
            <p:cNvSpPr/>
            <p:nvPr/>
          </p:nvSpPr>
          <p:spPr bwMode="auto">
            <a:xfrm>
              <a:off x="3517" y="1913"/>
              <a:ext cx="329" cy="325"/>
            </a:xfrm>
            <a:custGeom>
              <a:avLst/>
              <a:gdLst>
                <a:gd name="T0" fmla="*/ 48 w 675"/>
                <a:gd name="T1" fmla="*/ 341 h 683"/>
                <a:gd name="T2" fmla="*/ 96 w 675"/>
                <a:gd name="T3" fmla="*/ 341 h 683"/>
                <a:gd name="T4" fmla="*/ 115 w 675"/>
                <a:gd name="T5" fmla="*/ 245 h 683"/>
                <a:gd name="T6" fmla="*/ 202 w 675"/>
                <a:gd name="T7" fmla="*/ 137 h 683"/>
                <a:gd name="T8" fmla="*/ 337 w 675"/>
                <a:gd name="T9" fmla="*/ 96 h 683"/>
                <a:gd name="T10" fmla="*/ 431 w 675"/>
                <a:gd name="T11" fmla="*/ 115 h 683"/>
                <a:gd name="T12" fmla="*/ 538 w 675"/>
                <a:gd name="T13" fmla="*/ 204 h 683"/>
                <a:gd name="T14" fmla="*/ 579 w 675"/>
                <a:gd name="T15" fmla="*/ 341 h 683"/>
                <a:gd name="T16" fmla="*/ 560 w 675"/>
                <a:gd name="T17" fmla="*/ 437 h 683"/>
                <a:gd name="T18" fmla="*/ 472 w 675"/>
                <a:gd name="T19" fmla="*/ 545 h 683"/>
                <a:gd name="T20" fmla="*/ 337 w 675"/>
                <a:gd name="T21" fmla="*/ 587 h 683"/>
                <a:gd name="T22" fmla="*/ 243 w 675"/>
                <a:gd name="T23" fmla="*/ 568 h 683"/>
                <a:gd name="T24" fmla="*/ 137 w 675"/>
                <a:gd name="T25" fmla="*/ 479 h 683"/>
                <a:gd name="T26" fmla="*/ 96 w 675"/>
                <a:gd name="T27" fmla="*/ 341 h 683"/>
                <a:gd name="T28" fmla="*/ 48 w 675"/>
                <a:gd name="T29" fmla="*/ 341 h 683"/>
                <a:gd name="T30" fmla="*/ 0 w 675"/>
                <a:gd name="T31" fmla="*/ 341 h 683"/>
                <a:gd name="T32" fmla="*/ 26 w 675"/>
                <a:gd name="T33" fmla="*/ 474 h 683"/>
                <a:gd name="T34" fmla="*/ 148 w 675"/>
                <a:gd name="T35" fmla="*/ 624 h 683"/>
                <a:gd name="T36" fmla="*/ 337 w 675"/>
                <a:gd name="T37" fmla="*/ 683 h 683"/>
                <a:gd name="T38" fmla="*/ 469 w 675"/>
                <a:gd name="T39" fmla="*/ 656 h 683"/>
                <a:gd name="T40" fmla="*/ 618 w 675"/>
                <a:gd name="T41" fmla="*/ 532 h 683"/>
                <a:gd name="T42" fmla="*/ 675 w 675"/>
                <a:gd name="T43" fmla="*/ 341 h 683"/>
                <a:gd name="T44" fmla="*/ 649 w 675"/>
                <a:gd name="T45" fmla="*/ 208 h 683"/>
                <a:gd name="T46" fmla="*/ 527 w 675"/>
                <a:gd name="T47" fmla="*/ 58 h 683"/>
                <a:gd name="T48" fmla="*/ 337 w 675"/>
                <a:gd name="T49" fmla="*/ 0 h 683"/>
                <a:gd name="T50" fmla="*/ 206 w 675"/>
                <a:gd name="T51" fmla="*/ 27 h 683"/>
                <a:gd name="T52" fmla="*/ 57 w 675"/>
                <a:gd name="T53" fmla="*/ 150 h 683"/>
                <a:gd name="T54" fmla="*/ 0 w 675"/>
                <a:gd name="T55" fmla="*/ 341 h 683"/>
                <a:gd name="T56" fmla="*/ 48 w 675"/>
                <a:gd name="T57" fmla="*/ 341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5" h="683">
                  <a:moveTo>
                    <a:pt x="48" y="341"/>
                  </a:moveTo>
                  <a:cubicBezTo>
                    <a:pt x="96" y="341"/>
                    <a:pt x="96" y="341"/>
                    <a:pt x="96" y="341"/>
                  </a:cubicBezTo>
                  <a:cubicBezTo>
                    <a:pt x="96" y="307"/>
                    <a:pt x="102" y="275"/>
                    <a:pt x="115" y="245"/>
                  </a:cubicBezTo>
                  <a:cubicBezTo>
                    <a:pt x="133" y="201"/>
                    <a:pt x="164" y="164"/>
                    <a:pt x="202" y="137"/>
                  </a:cubicBezTo>
                  <a:cubicBezTo>
                    <a:pt x="241" y="111"/>
                    <a:pt x="287" y="96"/>
                    <a:pt x="337" y="96"/>
                  </a:cubicBezTo>
                  <a:cubicBezTo>
                    <a:pt x="371" y="96"/>
                    <a:pt x="402" y="102"/>
                    <a:pt x="431" y="115"/>
                  </a:cubicBezTo>
                  <a:cubicBezTo>
                    <a:pt x="475" y="133"/>
                    <a:pt x="512" y="164"/>
                    <a:pt x="538" y="204"/>
                  </a:cubicBezTo>
                  <a:cubicBezTo>
                    <a:pt x="564" y="243"/>
                    <a:pt x="579" y="290"/>
                    <a:pt x="579" y="341"/>
                  </a:cubicBezTo>
                  <a:cubicBezTo>
                    <a:pt x="579" y="375"/>
                    <a:pt x="572" y="408"/>
                    <a:pt x="560" y="437"/>
                  </a:cubicBezTo>
                  <a:cubicBezTo>
                    <a:pt x="542" y="481"/>
                    <a:pt x="511" y="519"/>
                    <a:pt x="472" y="545"/>
                  </a:cubicBezTo>
                  <a:cubicBezTo>
                    <a:pt x="434" y="572"/>
                    <a:pt x="388" y="587"/>
                    <a:pt x="337" y="587"/>
                  </a:cubicBezTo>
                  <a:cubicBezTo>
                    <a:pt x="304" y="587"/>
                    <a:pt x="272" y="580"/>
                    <a:pt x="243" y="568"/>
                  </a:cubicBezTo>
                  <a:cubicBezTo>
                    <a:pt x="200" y="549"/>
                    <a:pt x="163" y="518"/>
                    <a:pt x="137" y="479"/>
                  </a:cubicBezTo>
                  <a:cubicBezTo>
                    <a:pt x="111" y="440"/>
                    <a:pt x="96" y="392"/>
                    <a:pt x="96" y="341"/>
                  </a:cubicBezTo>
                  <a:cubicBezTo>
                    <a:pt x="48" y="341"/>
                    <a:pt x="48" y="341"/>
                    <a:pt x="48" y="341"/>
                  </a:cubicBezTo>
                  <a:cubicBezTo>
                    <a:pt x="0" y="341"/>
                    <a:pt x="0" y="341"/>
                    <a:pt x="0" y="341"/>
                  </a:cubicBezTo>
                  <a:cubicBezTo>
                    <a:pt x="0" y="388"/>
                    <a:pt x="9" y="433"/>
                    <a:pt x="26" y="474"/>
                  </a:cubicBezTo>
                  <a:cubicBezTo>
                    <a:pt x="52" y="535"/>
                    <a:pt x="94" y="587"/>
                    <a:pt x="148" y="624"/>
                  </a:cubicBezTo>
                  <a:cubicBezTo>
                    <a:pt x="202" y="661"/>
                    <a:pt x="267" y="683"/>
                    <a:pt x="337" y="683"/>
                  </a:cubicBezTo>
                  <a:cubicBezTo>
                    <a:pt x="384" y="683"/>
                    <a:pt x="429" y="673"/>
                    <a:pt x="469" y="656"/>
                  </a:cubicBezTo>
                  <a:cubicBezTo>
                    <a:pt x="530" y="630"/>
                    <a:pt x="581" y="587"/>
                    <a:pt x="618" y="532"/>
                  </a:cubicBezTo>
                  <a:cubicBezTo>
                    <a:pt x="654" y="478"/>
                    <a:pt x="675" y="412"/>
                    <a:pt x="675" y="341"/>
                  </a:cubicBezTo>
                  <a:cubicBezTo>
                    <a:pt x="675" y="294"/>
                    <a:pt x="666" y="249"/>
                    <a:pt x="649" y="208"/>
                  </a:cubicBezTo>
                  <a:cubicBezTo>
                    <a:pt x="623" y="147"/>
                    <a:pt x="580" y="95"/>
                    <a:pt x="527" y="58"/>
                  </a:cubicBezTo>
                  <a:cubicBezTo>
                    <a:pt x="473" y="21"/>
                    <a:pt x="407" y="0"/>
                    <a:pt x="337" y="0"/>
                  </a:cubicBezTo>
                  <a:cubicBezTo>
                    <a:pt x="291" y="0"/>
                    <a:pt x="246" y="9"/>
                    <a:pt x="206" y="27"/>
                  </a:cubicBezTo>
                  <a:cubicBezTo>
                    <a:pt x="145" y="53"/>
                    <a:pt x="93" y="96"/>
                    <a:pt x="57" y="150"/>
                  </a:cubicBezTo>
                  <a:cubicBezTo>
                    <a:pt x="21" y="205"/>
                    <a:pt x="0" y="271"/>
                    <a:pt x="0" y="341"/>
                  </a:cubicBezTo>
                  <a:cubicBezTo>
                    <a:pt x="48" y="341"/>
                    <a:pt x="48" y="341"/>
                    <a:pt x="48" y="341"/>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63" name="Oval 34"/>
            <p:cNvSpPr>
              <a:spLocks noChangeArrowheads="1"/>
            </p:cNvSpPr>
            <p:nvPr/>
          </p:nvSpPr>
          <p:spPr bwMode="auto">
            <a:xfrm>
              <a:off x="3633" y="2028"/>
              <a:ext cx="97" cy="95"/>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64" name="Freeform 35"/>
            <p:cNvSpPr/>
            <p:nvPr/>
          </p:nvSpPr>
          <p:spPr bwMode="auto">
            <a:xfrm>
              <a:off x="3851" y="2249"/>
              <a:ext cx="1" cy="0"/>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1"/>
                    <a:pt x="0" y="1"/>
                  </a:cubicBezTo>
                  <a:cubicBezTo>
                    <a:pt x="0" y="1"/>
                    <a:pt x="0" y="1"/>
                    <a:pt x="0" y="1"/>
                  </a:cubicBezTo>
                  <a:cubicBezTo>
                    <a:pt x="0" y="1"/>
                    <a:pt x="1" y="0"/>
                    <a:pt x="1" y="0"/>
                  </a:cubicBezTo>
                </a:path>
              </a:pathLst>
            </a:custGeom>
            <a:solidFill>
              <a:srgbClr val="4066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65" name="Freeform 36"/>
            <p:cNvSpPr>
              <a:spLocks noEditPoints="1"/>
            </p:cNvSpPr>
            <p:nvPr/>
          </p:nvSpPr>
          <p:spPr bwMode="auto">
            <a:xfrm>
              <a:off x="3710" y="2101"/>
              <a:ext cx="163" cy="148"/>
            </a:xfrm>
            <a:custGeom>
              <a:avLst/>
              <a:gdLst>
                <a:gd name="T0" fmla="*/ 208 w 333"/>
                <a:gd name="T1" fmla="*/ 155 h 312"/>
                <a:gd name="T2" fmla="*/ 171 w 333"/>
                <a:gd name="T3" fmla="*/ 197 h 312"/>
                <a:gd name="T4" fmla="*/ 289 w 333"/>
                <a:gd name="T5" fmla="*/ 312 h 312"/>
                <a:gd name="T6" fmla="*/ 290 w 333"/>
                <a:gd name="T7" fmla="*/ 311 h 312"/>
                <a:gd name="T8" fmla="*/ 333 w 333"/>
                <a:gd name="T9" fmla="*/ 261 h 312"/>
                <a:gd name="T10" fmla="*/ 208 w 333"/>
                <a:gd name="T11" fmla="*/ 155 h 312"/>
                <a:gd name="T12" fmla="*/ 25 w 333"/>
                <a:gd name="T13" fmla="*/ 0 h 312"/>
                <a:gd name="T14" fmla="*/ 0 w 333"/>
                <a:gd name="T15" fmla="*/ 28 h 312"/>
                <a:gd name="T16" fmla="*/ 103 w 333"/>
                <a:gd name="T17" fmla="*/ 129 h 312"/>
                <a:gd name="T18" fmla="*/ 135 w 333"/>
                <a:gd name="T19" fmla="*/ 93 h 312"/>
                <a:gd name="T20" fmla="*/ 25 w 333"/>
                <a:gd name="T21"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3" h="312">
                  <a:moveTo>
                    <a:pt x="208" y="155"/>
                  </a:moveTo>
                  <a:cubicBezTo>
                    <a:pt x="197" y="170"/>
                    <a:pt x="185" y="184"/>
                    <a:pt x="171" y="197"/>
                  </a:cubicBezTo>
                  <a:cubicBezTo>
                    <a:pt x="289" y="312"/>
                    <a:pt x="289" y="312"/>
                    <a:pt x="289" y="312"/>
                  </a:cubicBezTo>
                  <a:cubicBezTo>
                    <a:pt x="289" y="312"/>
                    <a:pt x="290" y="311"/>
                    <a:pt x="290" y="311"/>
                  </a:cubicBezTo>
                  <a:cubicBezTo>
                    <a:pt x="307" y="294"/>
                    <a:pt x="320" y="278"/>
                    <a:pt x="333" y="261"/>
                  </a:cubicBezTo>
                  <a:cubicBezTo>
                    <a:pt x="208" y="155"/>
                    <a:pt x="208" y="155"/>
                    <a:pt x="208" y="155"/>
                  </a:cubicBezTo>
                  <a:moveTo>
                    <a:pt x="25" y="0"/>
                  </a:moveTo>
                  <a:cubicBezTo>
                    <a:pt x="19" y="11"/>
                    <a:pt x="10" y="20"/>
                    <a:pt x="0" y="28"/>
                  </a:cubicBezTo>
                  <a:cubicBezTo>
                    <a:pt x="103" y="129"/>
                    <a:pt x="103" y="129"/>
                    <a:pt x="103" y="129"/>
                  </a:cubicBezTo>
                  <a:cubicBezTo>
                    <a:pt x="115" y="118"/>
                    <a:pt x="125" y="106"/>
                    <a:pt x="135" y="93"/>
                  </a:cubicBezTo>
                  <a:cubicBezTo>
                    <a:pt x="25" y="0"/>
                    <a:pt x="25" y="0"/>
                    <a:pt x="25" y="0"/>
                  </a:cubicBezTo>
                </a:path>
              </a:pathLst>
            </a:custGeom>
            <a:solidFill>
              <a:srgbClr val="003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66" name="Freeform 37"/>
            <p:cNvSpPr/>
            <p:nvPr/>
          </p:nvSpPr>
          <p:spPr bwMode="auto">
            <a:xfrm>
              <a:off x="3761" y="2145"/>
              <a:ext cx="51" cy="49"/>
            </a:xfrm>
            <a:custGeom>
              <a:avLst/>
              <a:gdLst>
                <a:gd name="T0" fmla="*/ 32 w 105"/>
                <a:gd name="T1" fmla="*/ 0 h 104"/>
                <a:gd name="T2" fmla="*/ 0 w 105"/>
                <a:gd name="T3" fmla="*/ 36 h 104"/>
                <a:gd name="T4" fmla="*/ 68 w 105"/>
                <a:gd name="T5" fmla="*/ 104 h 104"/>
                <a:gd name="T6" fmla="*/ 105 w 105"/>
                <a:gd name="T7" fmla="*/ 62 h 104"/>
                <a:gd name="T8" fmla="*/ 32 w 105"/>
                <a:gd name="T9" fmla="*/ 0 h 104"/>
              </a:gdLst>
              <a:ahLst/>
              <a:cxnLst>
                <a:cxn ang="0">
                  <a:pos x="T0" y="T1"/>
                </a:cxn>
                <a:cxn ang="0">
                  <a:pos x="T2" y="T3"/>
                </a:cxn>
                <a:cxn ang="0">
                  <a:pos x="T4" y="T5"/>
                </a:cxn>
                <a:cxn ang="0">
                  <a:pos x="T6" y="T7"/>
                </a:cxn>
                <a:cxn ang="0">
                  <a:pos x="T8" y="T9"/>
                </a:cxn>
              </a:cxnLst>
              <a:rect l="0" t="0" r="r" b="b"/>
              <a:pathLst>
                <a:path w="105" h="104">
                  <a:moveTo>
                    <a:pt x="32" y="0"/>
                  </a:moveTo>
                  <a:cubicBezTo>
                    <a:pt x="22" y="13"/>
                    <a:pt x="12" y="25"/>
                    <a:pt x="0" y="36"/>
                  </a:cubicBezTo>
                  <a:cubicBezTo>
                    <a:pt x="68" y="104"/>
                    <a:pt x="68" y="104"/>
                    <a:pt x="68" y="104"/>
                  </a:cubicBezTo>
                  <a:cubicBezTo>
                    <a:pt x="82" y="91"/>
                    <a:pt x="94" y="77"/>
                    <a:pt x="105" y="62"/>
                  </a:cubicBezTo>
                  <a:cubicBezTo>
                    <a:pt x="32" y="0"/>
                    <a:pt x="32" y="0"/>
                    <a:pt x="32" y="0"/>
                  </a:cubicBezTo>
                </a:path>
              </a:pathLst>
            </a:custGeom>
            <a:solidFill>
              <a:srgbClr val="005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67" name="Freeform 38"/>
            <p:cNvSpPr/>
            <p:nvPr/>
          </p:nvSpPr>
          <p:spPr bwMode="auto">
            <a:xfrm>
              <a:off x="3675" y="2077"/>
              <a:ext cx="48" cy="37"/>
            </a:xfrm>
            <a:custGeom>
              <a:avLst/>
              <a:gdLst>
                <a:gd name="T0" fmla="*/ 38 w 97"/>
                <a:gd name="T1" fmla="*/ 0 h 78"/>
                <a:gd name="T2" fmla="*/ 0 w 97"/>
                <a:gd name="T3" fmla="*/ 8 h 78"/>
                <a:gd name="T4" fmla="*/ 72 w 97"/>
                <a:gd name="T5" fmla="*/ 78 h 78"/>
                <a:gd name="T6" fmla="*/ 97 w 97"/>
                <a:gd name="T7" fmla="*/ 50 h 78"/>
                <a:gd name="T8" fmla="*/ 38 w 97"/>
                <a:gd name="T9" fmla="*/ 0 h 78"/>
              </a:gdLst>
              <a:ahLst/>
              <a:cxnLst>
                <a:cxn ang="0">
                  <a:pos x="T0" y="T1"/>
                </a:cxn>
                <a:cxn ang="0">
                  <a:pos x="T2" y="T3"/>
                </a:cxn>
                <a:cxn ang="0">
                  <a:pos x="T4" y="T5"/>
                </a:cxn>
                <a:cxn ang="0">
                  <a:pos x="T6" y="T7"/>
                </a:cxn>
                <a:cxn ang="0">
                  <a:pos x="T8" y="T9"/>
                </a:cxn>
              </a:cxnLst>
              <a:rect l="0" t="0" r="r" b="b"/>
              <a:pathLst>
                <a:path w="97" h="78">
                  <a:moveTo>
                    <a:pt x="38" y="0"/>
                  </a:moveTo>
                  <a:cubicBezTo>
                    <a:pt x="0" y="8"/>
                    <a:pt x="0" y="8"/>
                    <a:pt x="0" y="8"/>
                  </a:cubicBezTo>
                  <a:cubicBezTo>
                    <a:pt x="72" y="78"/>
                    <a:pt x="72" y="78"/>
                    <a:pt x="72" y="78"/>
                  </a:cubicBezTo>
                  <a:cubicBezTo>
                    <a:pt x="82" y="70"/>
                    <a:pt x="91" y="61"/>
                    <a:pt x="97" y="50"/>
                  </a:cubicBezTo>
                  <a:cubicBezTo>
                    <a:pt x="38" y="0"/>
                    <a:pt x="38" y="0"/>
                    <a:pt x="38" y="0"/>
                  </a:cubicBezTo>
                </a:path>
              </a:pathLst>
            </a:custGeom>
            <a:solidFill>
              <a:srgbClr val="005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68" name="Freeform 39"/>
            <p:cNvSpPr/>
            <p:nvPr/>
          </p:nvSpPr>
          <p:spPr bwMode="auto">
            <a:xfrm>
              <a:off x="3849" y="1867"/>
              <a:ext cx="98" cy="73"/>
            </a:xfrm>
            <a:custGeom>
              <a:avLst/>
              <a:gdLst>
                <a:gd name="T0" fmla="*/ 19 w 98"/>
                <a:gd name="T1" fmla="*/ 73 h 73"/>
                <a:gd name="T2" fmla="*/ 0 w 98"/>
                <a:gd name="T3" fmla="*/ 63 h 73"/>
                <a:gd name="T4" fmla="*/ 65 w 98"/>
                <a:gd name="T5" fmla="*/ 0 h 73"/>
                <a:gd name="T6" fmla="*/ 98 w 98"/>
                <a:gd name="T7" fmla="*/ 10 h 73"/>
                <a:gd name="T8" fmla="*/ 19 w 98"/>
                <a:gd name="T9" fmla="*/ 73 h 73"/>
              </a:gdLst>
              <a:ahLst/>
              <a:cxnLst>
                <a:cxn ang="0">
                  <a:pos x="T0" y="T1"/>
                </a:cxn>
                <a:cxn ang="0">
                  <a:pos x="T2" y="T3"/>
                </a:cxn>
                <a:cxn ang="0">
                  <a:pos x="T4" y="T5"/>
                </a:cxn>
                <a:cxn ang="0">
                  <a:pos x="T6" y="T7"/>
                </a:cxn>
                <a:cxn ang="0">
                  <a:pos x="T8" y="T9"/>
                </a:cxn>
              </a:cxnLst>
              <a:rect l="0" t="0" r="r" b="b"/>
              <a:pathLst>
                <a:path w="98" h="73">
                  <a:moveTo>
                    <a:pt x="19" y="73"/>
                  </a:moveTo>
                  <a:lnTo>
                    <a:pt x="0" y="63"/>
                  </a:lnTo>
                  <a:lnTo>
                    <a:pt x="65" y="0"/>
                  </a:lnTo>
                  <a:lnTo>
                    <a:pt x="98" y="10"/>
                  </a:lnTo>
                  <a:lnTo>
                    <a:pt x="19" y="73"/>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69" name="Freeform 40"/>
            <p:cNvSpPr/>
            <p:nvPr/>
          </p:nvSpPr>
          <p:spPr bwMode="auto">
            <a:xfrm>
              <a:off x="3823" y="1827"/>
              <a:ext cx="73" cy="87"/>
            </a:xfrm>
            <a:custGeom>
              <a:avLst/>
              <a:gdLst>
                <a:gd name="T0" fmla="*/ 60 w 73"/>
                <a:gd name="T1" fmla="*/ 0 h 87"/>
                <a:gd name="T2" fmla="*/ 73 w 73"/>
                <a:gd name="T3" fmla="*/ 26 h 87"/>
                <a:gd name="T4" fmla="*/ 10 w 73"/>
                <a:gd name="T5" fmla="*/ 87 h 87"/>
                <a:gd name="T6" fmla="*/ 0 w 73"/>
                <a:gd name="T7" fmla="*/ 67 h 87"/>
                <a:gd name="T8" fmla="*/ 60 w 73"/>
                <a:gd name="T9" fmla="*/ 0 h 87"/>
              </a:gdLst>
              <a:ahLst/>
              <a:cxnLst>
                <a:cxn ang="0">
                  <a:pos x="T0" y="T1"/>
                </a:cxn>
                <a:cxn ang="0">
                  <a:pos x="T2" y="T3"/>
                </a:cxn>
                <a:cxn ang="0">
                  <a:pos x="T4" y="T5"/>
                </a:cxn>
                <a:cxn ang="0">
                  <a:pos x="T6" y="T7"/>
                </a:cxn>
                <a:cxn ang="0">
                  <a:pos x="T8" y="T9"/>
                </a:cxn>
              </a:cxnLst>
              <a:rect l="0" t="0" r="r" b="b"/>
              <a:pathLst>
                <a:path w="73" h="87">
                  <a:moveTo>
                    <a:pt x="60" y="0"/>
                  </a:moveTo>
                  <a:lnTo>
                    <a:pt x="73" y="26"/>
                  </a:lnTo>
                  <a:lnTo>
                    <a:pt x="10" y="87"/>
                  </a:lnTo>
                  <a:lnTo>
                    <a:pt x="0" y="67"/>
                  </a:lnTo>
                  <a:lnTo>
                    <a:pt x="6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70" name="Freeform 41"/>
            <p:cNvSpPr/>
            <p:nvPr/>
          </p:nvSpPr>
          <p:spPr bwMode="auto">
            <a:xfrm>
              <a:off x="3672" y="1847"/>
              <a:ext cx="246" cy="240"/>
            </a:xfrm>
            <a:custGeom>
              <a:avLst/>
              <a:gdLst>
                <a:gd name="T0" fmla="*/ 10 w 503"/>
                <a:gd name="T1" fmla="*/ 494 h 504"/>
                <a:gd name="T2" fmla="*/ 10 w 503"/>
                <a:gd name="T3" fmla="*/ 494 h 504"/>
                <a:gd name="T4" fmla="*/ 40 w 503"/>
                <a:gd name="T5" fmla="*/ 494 h 504"/>
                <a:gd name="T6" fmla="*/ 494 w 503"/>
                <a:gd name="T7" fmla="*/ 44 h 504"/>
                <a:gd name="T8" fmla="*/ 494 w 503"/>
                <a:gd name="T9" fmla="*/ 10 h 504"/>
                <a:gd name="T10" fmla="*/ 459 w 503"/>
                <a:gd name="T11" fmla="*/ 10 h 504"/>
                <a:gd name="T12" fmla="*/ 14 w 503"/>
                <a:gd name="T13" fmla="*/ 463 h 504"/>
                <a:gd name="T14" fmla="*/ 10 w 503"/>
                <a:gd name="T15" fmla="*/ 49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2" h="503">
                  <a:moveTo>
                    <a:pt x="10" y="494"/>
                  </a:moveTo>
                  <a:cubicBezTo>
                    <a:pt x="10" y="494"/>
                    <a:pt x="10" y="494"/>
                    <a:pt x="10" y="494"/>
                  </a:cubicBezTo>
                  <a:cubicBezTo>
                    <a:pt x="19" y="504"/>
                    <a:pt x="31" y="504"/>
                    <a:pt x="40" y="494"/>
                  </a:cubicBezTo>
                  <a:cubicBezTo>
                    <a:pt x="494" y="44"/>
                    <a:pt x="494" y="44"/>
                    <a:pt x="494" y="44"/>
                  </a:cubicBezTo>
                  <a:cubicBezTo>
                    <a:pt x="503" y="35"/>
                    <a:pt x="503" y="19"/>
                    <a:pt x="494" y="10"/>
                  </a:cubicBezTo>
                  <a:cubicBezTo>
                    <a:pt x="484" y="0"/>
                    <a:pt x="469" y="0"/>
                    <a:pt x="459" y="10"/>
                  </a:cubicBezTo>
                  <a:cubicBezTo>
                    <a:pt x="14" y="463"/>
                    <a:pt x="14" y="463"/>
                    <a:pt x="14" y="463"/>
                  </a:cubicBezTo>
                  <a:cubicBezTo>
                    <a:pt x="4" y="473"/>
                    <a:pt x="0" y="484"/>
                    <a:pt x="10" y="494"/>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pic>
        <p:nvPicPr>
          <p:cNvPr id="2" name="Picture 1" descr="A close-up of a logo&#10;&#10;Description automatically generated">
            <a:extLst>
              <a:ext uri="{FF2B5EF4-FFF2-40B4-BE49-F238E27FC236}">
                <a16:creationId xmlns:a16="http://schemas.microsoft.com/office/drawing/2014/main" id="{485BB6A4-EC54-5EAA-DF8C-53FACD3CA594}"/>
              </a:ext>
            </a:extLst>
          </p:cNvPr>
          <p:cNvPicPr>
            <a:picLocks noChangeAspect="1"/>
          </p:cNvPicPr>
          <p:nvPr/>
        </p:nvPicPr>
        <p:blipFill>
          <a:blip r:embed="rId3"/>
          <a:stretch>
            <a:fillRect/>
          </a:stretch>
        </p:blipFill>
        <p:spPr>
          <a:xfrm>
            <a:off x="6645160" y="362153"/>
            <a:ext cx="2061074" cy="501100"/>
          </a:xfrm>
          <a:prstGeom prst="rect">
            <a:avLst/>
          </a:prstGeom>
        </p:spPr>
      </p:pic>
    </p:spTree>
    <p:extLst>
      <p:ext uri="{BB962C8B-B14F-4D97-AF65-F5344CB8AC3E}">
        <p14:creationId xmlns:p14="http://schemas.microsoft.com/office/powerpoint/2010/main" val="114287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C831C-100C-C4A6-E452-3F3CCD6DC9A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0AB1632-2165-5E1E-4BB7-E90D9D7DF157}"/>
              </a:ext>
            </a:extLst>
          </p:cNvPr>
          <p:cNvSpPr>
            <a:spLocks noGrp="1"/>
          </p:cNvSpPr>
          <p:nvPr>
            <p:ph type="title"/>
          </p:nvPr>
        </p:nvSpPr>
        <p:spPr>
          <a:xfrm>
            <a:off x="134315" y="138040"/>
            <a:ext cx="8345488" cy="731837"/>
          </a:xfrm>
        </p:spPr>
        <p:txBody>
          <a:bodyPr anchor="ctr">
            <a:noAutofit/>
          </a:bodyPr>
          <a:lstStyle/>
          <a:p>
            <a:pPr rtl="0"/>
            <a:r>
              <a:rPr lang="es-419" sz="2700" dirty="0" err="1">
                <a:solidFill>
                  <a:schemeClr val="accent1"/>
                </a:solidFill>
                <a:latin typeface="CiscoSansTT Thin" panose="020B0203020201020303" pitchFamily="34" charset="0"/>
                <a:cs typeface="CiscoSansTT Thin" panose="020B0203020201020303" pitchFamily="34" charset="0"/>
              </a:rPr>
              <a:t>Indeed</a:t>
            </a:r>
            <a:r>
              <a:rPr lang="es-419" sz="2700" dirty="0">
                <a:solidFill>
                  <a:schemeClr val="accent1"/>
                </a:solidFill>
                <a:latin typeface="CiscoSansTT Thin" panose="020B0203020201020303" pitchFamily="34" charset="0"/>
                <a:cs typeface="CiscoSansTT Thin" panose="020B0203020201020303" pitchFamily="34" charset="0"/>
              </a:rPr>
              <a:t> + Centro de carreras profesionales de Cisco </a:t>
            </a:r>
            <a:r>
              <a:rPr lang="es-419" sz="2700" dirty="0" err="1">
                <a:solidFill>
                  <a:schemeClr val="accent1"/>
                </a:solidFill>
                <a:latin typeface="CiscoSansTT Thin" panose="020B0203020201020303" pitchFamily="34" charset="0"/>
                <a:cs typeface="CiscoSansTT Thin" panose="020B0203020201020303" pitchFamily="34" charset="0"/>
              </a:rPr>
              <a:t>Networking</a:t>
            </a:r>
            <a:r>
              <a:rPr lang="es-419" sz="2700" dirty="0">
                <a:solidFill>
                  <a:schemeClr val="accent1"/>
                </a:solidFill>
                <a:latin typeface="CiscoSansTT Thin" panose="020B0203020201020303" pitchFamily="34" charset="0"/>
                <a:cs typeface="CiscoSansTT Thin" panose="020B0203020201020303" pitchFamily="34" charset="0"/>
              </a:rPr>
              <a:t> </a:t>
            </a:r>
            <a:r>
              <a:rPr lang="es-419" sz="2700" dirty="0" err="1">
                <a:solidFill>
                  <a:schemeClr val="accent1"/>
                </a:solidFill>
                <a:latin typeface="CiscoSansTT Thin" panose="020B0203020201020303" pitchFamily="34" charset="0"/>
                <a:cs typeface="CiscoSansTT Thin" panose="020B0203020201020303" pitchFamily="34" charset="0"/>
              </a:rPr>
              <a:t>Academy</a:t>
            </a:r>
            <a:endParaRPr lang="es-419" sz="2700" dirty="0">
              <a:solidFill>
                <a:schemeClr val="accent1"/>
              </a:solidFill>
              <a:latin typeface="CiscoSansTT Thin" panose="020B0203020201020303" pitchFamily="34" charset="0"/>
              <a:cs typeface="CiscoSansTT Thin" panose="020B0203020201020303" pitchFamily="34" charset="0"/>
            </a:endParaRPr>
          </a:p>
        </p:txBody>
      </p:sp>
      <p:sp>
        <p:nvSpPr>
          <p:cNvPr id="16" name="Rounded Rectangle 15">
            <a:extLst>
              <a:ext uri="{FF2B5EF4-FFF2-40B4-BE49-F238E27FC236}">
                <a16:creationId xmlns:a16="http://schemas.microsoft.com/office/drawing/2014/main" id="{DFB5206E-1B12-F8D6-7DC5-0BE8BB81CE5B}"/>
              </a:ext>
            </a:extLst>
          </p:cNvPr>
          <p:cNvSpPr/>
          <p:nvPr/>
        </p:nvSpPr>
        <p:spPr>
          <a:xfrm>
            <a:off x="342900" y="1578326"/>
            <a:ext cx="2620108" cy="2948940"/>
          </a:xfrm>
          <a:prstGeom prst="roundRect">
            <a:avLst>
              <a:gd name="adj" fmla="val 9620"/>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9">
              <a:defRPr/>
            </a:pPr>
            <a:endParaRPr lang="en-US" sz="1350">
              <a:solidFill>
                <a:srgbClr val="414244"/>
              </a:solidFill>
              <a:latin typeface="CiscoSansTT Light"/>
            </a:endParaRPr>
          </a:p>
        </p:txBody>
      </p:sp>
      <p:sp>
        <p:nvSpPr>
          <p:cNvPr id="17" name="Rounded Rectangle 16">
            <a:extLst>
              <a:ext uri="{FF2B5EF4-FFF2-40B4-BE49-F238E27FC236}">
                <a16:creationId xmlns:a16="http://schemas.microsoft.com/office/drawing/2014/main" id="{334EB2A4-2958-E97F-9994-3BE3639BDEE7}"/>
              </a:ext>
            </a:extLst>
          </p:cNvPr>
          <p:cNvSpPr/>
          <p:nvPr/>
        </p:nvSpPr>
        <p:spPr>
          <a:xfrm>
            <a:off x="3148731" y="1578326"/>
            <a:ext cx="2620108" cy="2948940"/>
          </a:xfrm>
          <a:prstGeom prst="roundRect">
            <a:avLst>
              <a:gd name="adj" fmla="val 9620"/>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9">
              <a:defRPr/>
            </a:pPr>
            <a:endParaRPr lang="en-US" sz="1350">
              <a:solidFill>
                <a:srgbClr val="414244"/>
              </a:solidFill>
              <a:latin typeface="CiscoSansTT Light"/>
            </a:endParaRPr>
          </a:p>
        </p:txBody>
      </p:sp>
      <p:sp>
        <p:nvSpPr>
          <p:cNvPr id="18" name="Rounded Rectangle 17">
            <a:extLst>
              <a:ext uri="{FF2B5EF4-FFF2-40B4-BE49-F238E27FC236}">
                <a16:creationId xmlns:a16="http://schemas.microsoft.com/office/drawing/2014/main" id="{A0F9A13E-0D9B-B9FC-5E26-D06997725743}"/>
              </a:ext>
            </a:extLst>
          </p:cNvPr>
          <p:cNvSpPr/>
          <p:nvPr/>
        </p:nvSpPr>
        <p:spPr>
          <a:xfrm>
            <a:off x="5969599" y="1578326"/>
            <a:ext cx="2620108" cy="2948940"/>
          </a:xfrm>
          <a:prstGeom prst="roundRect">
            <a:avLst>
              <a:gd name="adj" fmla="val 9620"/>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9">
              <a:defRPr/>
            </a:pPr>
            <a:endParaRPr lang="en-US" sz="1350">
              <a:solidFill>
                <a:srgbClr val="414244"/>
              </a:solidFill>
              <a:latin typeface="CiscoSansTT Light"/>
            </a:endParaRPr>
          </a:p>
        </p:txBody>
      </p:sp>
      <p:pic>
        <p:nvPicPr>
          <p:cNvPr id="3" name="Picture 2" descr="A screenshot of a web page&#10;&#10;Description automatically generated">
            <a:extLst>
              <a:ext uri="{FF2B5EF4-FFF2-40B4-BE49-F238E27FC236}">
                <a16:creationId xmlns:a16="http://schemas.microsoft.com/office/drawing/2014/main" id="{6C66AC29-64F0-3449-43A1-056CC140023F}"/>
              </a:ext>
            </a:extLst>
          </p:cNvPr>
          <p:cNvPicPr/>
          <p:nvPr/>
        </p:nvPicPr>
        <p:blipFill>
          <a:blip r:embed="rId3"/>
          <a:stretch>
            <a:fillRect/>
          </a:stretch>
        </p:blipFill>
        <p:spPr>
          <a:xfrm>
            <a:off x="452804" y="1739492"/>
            <a:ext cx="2400300" cy="1783080"/>
          </a:xfrm>
          <a:prstGeom prst="round2SameRect">
            <a:avLst>
              <a:gd name="adj1" fmla="val 6136"/>
              <a:gd name="adj2" fmla="val 0"/>
            </a:avLst>
          </a:prstGeom>
          <a:ln>
            <a:solidFill>
              <a:schemeClr val="accent4">
                <a:lumMod val="40000"/>
                <a:lumOff val="60000"/>
              </a:schemeClr>
            </a:solidFill>
          </a:ln>
        </p:spPr>
      </p:pic>
      <p:pic>
        <p:nvPicPr>
          <p:cNvPr id="8" name="Picture 7" descr="A screenshot of a web page&#10;&#10;Description automatically generated">
            <a:extLst>
              <a:ext uri="{FF2B5EF4-FFF2-40B4-BE49-F238E27FC236}">
                <a16:creationId xmlns:a16="http://schemas.microsoft.com/office/drawing/2014/main" id="{5A1BB3D2-34BF-0794-6A79-D8E9A9ECDCBB}"/>
              </a:ext>
            </a:extLst>
          </p:cNvPr>
          <p:cNvPicPr/>
          <p:nvPr/>
        </p:nvPicPr>
        <p:blipFill>
          <a:blip r:embed="rId4"/>
          <a:stretch>
            <a:fillRect/>
          </a:stretch>
        </p:blipFill>
        <p:spPr>
          <a:xfrm>
            <a:off x="3258634" y="1739493"/>
            <a:ext cx="2400300" cy="1645920"/>
          </a:xfrm>
          <a:prstGeom prst="round2SameRect">
            <a:avLst>
              <a:gd name="adj1" fmla="val 5067"/>
              <a:gd name="adj2" fmla="val 0"/>
            </a:avLst>
          </a:prstGeom>
          <a:ln>
            <a:solidFill>
              <a:schemeClr val="accent4">
                <a:lumMod val="40000"/>
                <a:lumOff val="60000"/>
              </a:schemeClr>
            </a:solidFill>
          </a:ln>
        </p:spPr>
      </p:pic>
      <p:pic>
        <p:nvPicPr>
          <p:cNvPr id="15" name="Picture 14" descr="A screenshot of a web page&#10;&#10;Description automatically generated">
            <a:extLst>
              <a:ext uri="{FF2B5EF4-FFF2-40B4-BE49-F238E27FC236}">
                <a16:creationId xmlns:a16="http://schemas.microsoft.com/office/drawing/2014/main" id="{8A5747E5-2B54-9C5A-79FE-A7C24A9DF9E5}"/>
              </a:ext>
            </a:extLst>
          </p:cNvPr>
          <p:cNvPicPr/>
          <p:nvPr/>
        </p:nvPicPr>
        <p:blipFill>
          <a:blip r:embed="rId5"/>
          <a:stretch>
            <a:fillRect/>
          </a:stretch>
        </p:blipFill>
        <p:spPr>
          <a:xfrm>
            <a:off x="6079502" y="1739492"/>
            <a:ext cx="2400300" cy="1783080"/>
          </a:xfrm>
          <a:prstGeom prst="round2SameRect">
            <a:avLst>
              <a:gd name="adj1" fmla="val 3843"/>
              <a:gd name="adj2" fmla="val 0"/>
            </a:avLst>
          </a:prstGeom>
          <a:ln>
            <a:solidFill>
              <a:schemeClr val="accent4">
                <a:lumMod val="40000"/>
                <a:lumOff val="60000"/>
              </a:schemeClr>
            </a:solidFill>
          </a:ln>
        </p:spPr>
      </p:pic>
      <p:sp>
        <p:nvSpPr>
          <p:cNvPr id="19" name="TextBox 18">
            <a:extLst>
              <a:ext uri="{FF2B5EF4-FFF2-40B4-BE49-F238E27FC236}">
                <a16:creationId xmlns:a16="http://schemas.microsoft.com/office/drawing/2014/main" id="{125A04C5-919C-100F-B926-320B6ACA7D48}"/>
              </a:ext>
            </a:extLst>
          </p:cNvPr>
          <p:cNvSpPr txBox="1"/>
          <p:nvPr/>
        </p:nvSpPr>
        <p:spPr>
          <a:xfrm>
            <a:off x="452804" y="1249012"/>
            <a:ext cx="2400300" cy="2834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wrap="square" lIns="68580" tIns="34290" rIns="68580" bIns="34290" rtlCol="0" anchor="t">
            <a:noAutofit/>
          </a:bodyPr>
          <a:lstStyle/>
          <a:p>
            <a:pPr algn="ctr" defTabSz="457169" rtl="0">
              <a:defRPr/>
            </a:pPr>
            <a:r>
              <a:rPr lang="es-419" sz="1200" dirty="0">
                <a:solidFill>
                  <a:srgbClr val="414244"/>
                </a:solidFill>
                <a:latin typeface="CiscoSansTT Thin"/>
                <a:cs typeface="CiscoSansTT Thin" charset="0"/>
              </a:rPr>
              <a:t>Encontrar trabajos</a:t>
            </a:r>
          </a:p>
        </p:txBody>
      </p:sp>
      <p:sp>
        <p:nvSpPr>
          <p:cNvPr id="20" name="TextBox 19">
            <a:extLst>
              <a:ext uri="{FF2B5EF4-FFF2-40B4-BE49-F238E27FC236}">
                <a16:creationId xmlns:a16="http://schemas.microsoft.com/office/drawing/2014/main" id="{3A671C41-0F78-3758-63D8-81279986348B}"/>
              </a:ext>
            </a:extLst>
          </p:cNvPr>
          <p:cNvSpPr txBox="1"/>
          <p:nvPr/>
        </p:nvSpPr>
        <p:spPr>
          <a:xfrm>
            <a:off x="3258634" y="1249012"/>
            <a:ext cx="2400300" cy="2834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wrap="square" lIns="68580" tIns="34290" rIns="68580" bIns="34290" rtlCol="0" anchor="t">
            <a:noAutofit/>
          </a:bodyPr>
          <a:lstStyle>
            <a:defPPr>
              <a:defRPr lang="en-US"/>
            </a:defPPr>
            <a:lvl1pPr algn="ctr">
              <a:defRPr sz="1500">
                <a:solidFill>
                  <a:schemeClr val="lt1"/>
                </a:solidFill>
                <a:latin typeface="CiscoSansTT Thin" panose="020B0203020201020303" pitchFamily="34" charset="0"/>
                <a:cs typeface="CiscoSansTT Thin" panose="020B02030202010203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457169" rtl="0">
              <a:defRPr/>
            </a:pPr>
            <a:r>
              <a:rPr lang="es-419" sz="1100" dirty="0">
                <a:solidFill>
                  <a:srgbClr val="414244"/>
                </a:solidFill>
                <a:latin typeface="CiscoSansTT Thin"/>
                <a:cs typeface="CiscoSansTT Thin" charset="0"/>
              </a:rPr>
              <a:t>Preparación profesional</a:t>
            </a:r>
          </a:p>
        </p:txBody>
      </p:sp>
      <p:sp>
        <p:nvSpPr>
          <p:cNvPr id="21" name="TextBox 20">
            <a:extLst>
              <a:ext uri="{FF2B5EF4-FFF2-40B4-BE49-F238E27FC236}">
                <a16:creationId xmlns:a16="http://schemas.microsoft.com/office/drawing/2014/main" id="{6DB6293B-E158-2627-4682-76F58EF0F8D8}"/>
              </a:ext>
            </a:extLst>
          </p:cNvPr>
          <p:cNvSpPr txBox="1"/>
          <p:nvPr/>
        </p:nvSpPr>
        <p:spPr>
          <a:xfrm>
            <a:off x="6079502" y="1244512"/>
            <a:ext cx="2400300" cy="2834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wrap="square" lIns="68580" tIns="34290" rIns="68580" bIns="34290" rtlCol="0" anchor="t">
            <a:noAutofit/>
          </a:bodyPr>
          <a:lstStyle>
            <a:defPPr>
              <a:defRPr lang="en-US"/>
            </a:defPPr>
            <a:lvl1pPr algn="ctr">
              <a:defRPr sz="1500">
                <a:solidFill>
                  <a:schemeClr val="lt1"/>
                </a:solidFill>
                <a:latin typeface="CiscoSansTT Thin" panose="020B0203020201020303" pitchFamily="34" charset="0"/>
                <a:cs typeface="CiscoSansTT Thin" panose="020B02030202010203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457169" rtl="0">
              <a:defRPr/>
            </a:pPr>
            <a:r>
              <a:rPr lang="es-419" sz="1100" dirty="0">
                <a:solidFill>
                  <a:srgbClr val="414244"/>
                </a:solidFill>
                <a:latin typeface="CiscoSansTT Thin"/>
                <a:cs typeface="CiscoSansTT Thin" charset="0"/>
              </a:rPr>
              <a:t>Recursos de desarrollo profesional</a:t>
            </a:r>
          </a:p>
        </p:txBody>
      </p:sp>
      <p:sp>
        <p:nvSpPr>
          <p:cNvPr id="22" name="TextBox 21">
            <a:extLst>
              <a:ext uri="{FF2B5EF4-FFF2-40B4-BE49-F238E27FC236}">
                <a16:creationId xmlns:a16="http://schemas.microsoft.com/office/drawing/2014/main" id="{09224C1E-7228-4EA8-F4E5-D548975AE38C}"/>
              </a:ext>
            </a:extLst>
          </p:cNvPr>
          <p:cNvSpPr txBox="1"/>
          <p:nvPr/>
        </p:nvSpPr>
        <p:spPr>
          <a:xfrm>
            <a:off x="452804" y="3582974"/>
            <a:ext cx="2510204" cy="730969"/>
          </a:xfrm>
          <a:prstGeom prst="rect">
            <a:avLst/>
          </a:prstGeom>
          <a:noFill/>
        </p:spPr>
        <p:txBody>
          <a:bodyPr wrap="square" rtlCol="0">
            <a:spAutoFit/>
          </a:bodyPr>
          <a:lstStyle/>
          <a:p>
            <a:pPr defTabSz="457169" rtl="0">
              <a:spcAft>
                <a:spcPts val="900"/>
              </a:spcAft>
              <a:defRPr/>
            </a:pPr>
            <a:r>
              <a:rPr lang="es-419" sz="850" dirty="0">
                <a:solidFill>
                  <a:srgbClr val="414244"/>
                </a:solidFill>
                <a:latin typeface="CiscoSansTT Thin" panose="020B0203020201020303" pitchFamily="34" charset="0"/>
                <a:cs typeface="CiscoSansTT Thin" panose="020B0203020201020303" pitchFamily="34" charset="0"/>
              </a:rPr>
              <a:t>Puestos de trabajo de TI disponibles de empleadores altamente calificados en EE. UU.</a:t>
            </a:r>
          </a:p>
          <a:p>
            <a:pPr defTabSz="457169" rtl="0">
              <a:defRPr/>
            </a:pPr>
            <a:r>
              <a:rPr lang="es-419" sz="850" dirty="0">
                <a:solidFill>
                  <a:srgbClr val="414244"/>
                </a:solidFill>
                <a:latin typeface="CiscoSansTT Thin" panose="020B0203020201020303" pitchFamily="34" charset="0"/>
                <a:cs typeface="CiscoSansTT Thin" panose="020B0203020201020303" pitchFamily="34" charset="0"/>
              </a:rPr>
              <a:t>Empleos alineados con las habilidades aprendidas a través del currículo de </a:t>
            </a:r>
            <a:r>
              <a:rPr lang="es-419" sz="850" dirty="0" err="1">
                <a:solidFill>
                  <a:srgbClr val="414244"/>
                </a:solidFill>
                <a:latin typeface="CiscoSansTT Thin" panose="020B0203020201020303" pitchFamily="34" charset="0"/>
                <a:cs typeface="CiscoSansTT Thin" panose="020B0203020201020303" pitchFamily="34" charset="0"/>
              </a:rPr>
              <a:t>NetAcad</a:t>
            </a:r>
            <a:r>
              <a:rPr lang="es-419" sz="850" dirty="0">
                <a:solidFill>
                  <a:srgbClr val="414244"/>
                </a:solidFill>
                <a:latin typeface="CiscoSansTT Thin" panose="020B0203020201020303" pitchFamily="34" charset="0"/>
                <a:cs typeface="CiscoSansTT Thin" panose="020B0203020201020303" pitchFamily="34" charset="0"/>
              </a:rPr>
              <a:t> ​</a:t>
            </a:r>
          </a:p>
        </p:txBody>
      </p:sp>
      <p:sp>
        <p:nvSpPr>
          <p:cNvPr id="23" name="TextBox 22">
            <a:extLst>
              <a:ext uri="{FF2B5EF4-FFF2-40B4-BE49-F238E27FC236}">
                <a16:creationId xmlns:a16="http://schemas.microsoft.com/office/drawing/2014/main" id="{481B8C43-1C98-9BBE-C86A-A4FF6514908D}"/>
              </a:ext>
            </a:extLst>
          </p:cNvPr>
          <p:cNvSpPr txBox="1"/>
          <p:nvPr/>
        </p:nvSpPr>
        <p:spPr>
          <a:xfrm>
            <a:off x="3258634" y="3582974"/>
            <a:ext cx="2400300" cy="920765"/>
          </a:xfrm>
          <a:prstGeom prst="rect">
            <a:avLst/>
          </a:prstGeom>
          <a:noFill/>
        </p:spPr>
        <p:txBody>
          <a:bodyPr wrap="square" rtlCol="0">
            <a:spAutoFit/>
          </a:bodyPr>
          <a:lstStyle/>
          <a:p>
            <a:pPr defTabSz="457169" rtl="0">
              <a:spcAft>
                <a:spcPts val="300"/>
              </a:spcAft>
              <a:defRPr/>
            </a:pPr>
            <a:r>
              <a:rPr lang="es-419" sz="850" dirty="0">
                <a:solidFill>
                  <a:srgbClr val="414244"/>
                </a:solidFill>
                <a:latin typeface="CiscoSansTT Thin" panose="020B0203020201020303" pitchFamily="34" charset="0"/>
                <a:cs typeface="CiscoSansTT Thin" panose="020B0203020201020303" pitchFamily="34" charset="0"/>
              </a:rPr>
              <a:t>Servicios de preparación profesional gratuitos y con descuentos* </a:t>
            </a:r>
          </a:p>
          <a:p>
            <a:pPr marL="173831" lvl="1" defTabSz="457169" rtl="0">
              <a:spcAft>
                <a:spcPts val="150"/>
              </a:spcAft>
              <a:defRPr/>
            </a:pPr>
            <a:r>
              <a:rPr lang="es-419" sz="750" dirty="0">
                <a:solidFill>
                  <a:srgbClr val="414244"/>
                </a:solidFill>
                <a:latin typeface="CiscoSansTT Thin" panose="020B0203020201020303" pitchFamily="34" charset="0"/>
                <a:cs typeface="CiscoSansTT Thin" panose="020B0203020201020303" pitchFamily="34" charset="0"/>
              </a:rPr>
              <a:t>Reanudar la escritura</a:t>
            </a:r>
          </a:p>
          <a:p>
            <a:pPr marL="173831" lvl="1" defTabSz="457169" rtl="0">
              <a:spcAft>
                <a:spcPts val="150"/>
              </a:spcAft>
              <a:defRPr/>
            </a:pPr>
            <a:r>
              <a:rPr lang="es-419" sz="750" dirty="0">
                <a:solidFill>
                  <a:srgbClr val="414244"/>
                </a:solidFill>
                <a:latin typeface="CiscoSansTT Thin" panose="020B0203020201020303" pitchFamily="34" charset="0"/>
                <a:cs typeface="CiscoSansTT Thin" panose="020B0203020201020303" pitchFamily="34" charset="0"/>
              </a:rPr>
              <a:t>Orientación profesional, </a:t>
            </a:r>
          </a:p>
          <a:p>
            <a:pPr marL="173831" lvl="1" defTabSz="457169" rtl="0">
              <a:spcAft>
                <a:spcPts val="150"/>
              </a:spcAft>
              <a:defRPr/>
            </a:pPr>
            <a:r>
              <a:rPr lang="es-419" sz="750" dirty="0">
                <a:solidFill>
                  <a:srgbClr val="414244"/>
                </a:solidFill>
                <a:latin typeface="CiscoSansTT Thin" panose="020B0203020201020303" pitchFamily="34" charset="0"/>
                <a:cs typeface="CiscoSansTT Thin" panose="020B0203020201020303" pitchFamily="34" charset="0"/>
              </a:rPr>
              <a:t>Simulacros de entrevistas y servicios de preparación para la negociación de ofertas</a:t>
            </a:r>
          </a:p>
        </p:txBody>
      </p:sp>
      <p:sp>
        <p:nvSpPr>
          <p:cNvPr id="24" name="TextBox 23">
            <a:extLst>
              <a:ext uri="{FF2B5EF4-FFF2-40B4-BE49-F238E27FC236}">
                <a16:creationId xmlns:a16="http://schemas.microsoft.com/office/drawing/2014/main" id="{CC9A0161-0EF4-0668-7010-9041D195858A}"/>
              </a:ext>
            </a:extLst>
          </p:cNvPr>
          <p:cNvSpPr txBox="1"/>
          <p:nvPr/>
        </p:nvSpPr>
        <p:spPr>
          <a:xfrm>
            <a:off x="6079502" y="3582974"/>
            <a:ext cx="2400300" cy="730969"/>
          </a:xfrm>
          <a:prstGeom prst="rect">
            <a:avLst/>
          </a:prstGeom>
          <a:noFill/>
        </p:spPr>
        <p:txBody>
          <a:bodyPr wrap="square" rtlCol="0">
            <a:spAutoFit/>
          </a:bodyPr>
          <a:lstStyle/>
          <a:p>
            <a:pPr defTabSz="457169" rtl="0">
              <a:spcAft>
                <a:spcPts val="900"/>
              </a:spcAft>
              <a:defRPr/>
            </a:pPr>
            <a:r>
              <a:rPr lang="es-419" sz="850" dirty="0">
                <a:solidFill>
                  <a:srgbClr val="414244"/>
                </a:solidFill>
                <a:latin typeface="CiscoSansTT Thin" panose="020B0203020201020303" pitchFamily="34" charset="0"/>
                <a:cs typeface="CiscoSansTT Thin" panose="020B0203020201020303" pitchFamily="34" charset="0"/>
              </a:rPr>
              <a:t>Acceso al taller de preparación profesional en netacad.com</a:t>
            </a:r>
          </a:p>
          <a:p>
            <a:pPr defTabSz="457169" rtl="0">
              <a:defRPr/>
            </a:pPr>
            <a:r>
              <a:rPr lang="es-419" sz="850" dirty="0">
                <a:solidFill>
                  <a:srgbClr val="414244"/>
                </a:solidFill>
                <a:latin typeface="CiscoSansTT Thin" panose="020B0203020201020303" pitchFamily="34" charset="0"/>
                <a:cs typeface="CiscoSansTT Thin" panose="020B0203020201020303" pitchFamily="34" charset="0"/>
              </a:rPr>
              <a:t>Información y acceso a cursos a pedido y recursos de desarrollo de habilidades</a:t>
            </a:r>
          </a:p>
        </p:txBody>
      </p:sp>
      <p:sp>
        <p:nvSpPr>
          <p:cNvPr id="28" name="TextBox 27">
            <a:extLst>
              <a:ext uri="{FF2B5EF4-FFF2-40B4-BE49-F238E27FC236}">
                <a16:creationId xmlns:a16="http://schemas.microsoft.com/office/drawing/2014/main" id="{6B1C6CD5-77F1-6250-A02A-16C452868B3A}"/>
              </a:ext>
            </a:extLst>
          </p:cNvPr>
          <p:cNvSpPr txBox="1"/>
          <p:nvPr/>
        </p:nvSpPr>
        <p:spPr>
          <a:xfrm>
            <a:off x="0" y="4893429"/>
            <a:ext cx="6079502" cy="265457"/>
          </a:xfrm>
          <a:prstGeom prst="rect">
            <a:avLst/>
          </a:prstGeom>
          <a:noFill/>
        </p:spPr>
        <p:txBody>
          <a:bodyPr wrap="square">
            <a:spAutoFit/>
          </a:bodyPr>
          <a:lstStyle/>
          <a:p>
            <a:pPr defTabSz="457169" rtl="0">
              <a:defRPr/>
            </a:pPr>
            <a:r>
              <a:rPr lang="es-419" sz="375" dirty="0">
                <a:solidFill>
                  <a:srgbClr val="FFFFFF"/>
                </a:solidFill>
                <a:latin typeface="CiscoSansTT Thin" panose="020B0203020201020303" pitchFamily="34" charset="0"/>
                <a:cs typeface="CiscoSansTT Thin" panose="020B0203020201020303" pitchFamily="34" charset="0"/>
              </a:rPr>
              <a:t>[1] Los servicios profesionales seleccionados requieren pago​</a:t>
            </a:r>
          </a:p>
          <a:p>
            <a:pPr defTabSz="457169" rtl="0">
              <a:defRPr/>
            </a:pPr>
            <a:r>
              <a:rPr lang="es-419" sz="375" dirty="0">
                <a:solidFill>
                  <a:srgbClr val="FFFFFF"/>
                </a:solidFill>
                <a:latin typeface="CiscoSansTT Thin" panose="020B0203020201020303" pitchFamily="34" charset="0"/>
                <a:cs typeface="CiscoSansTT Thin" panose="020B0203020201020303" pitchFamily="34" charset="0"/>
              </a:rPr>
              <a:t>[2] Límite de un servicio gratuito por cuenta </a:t>
            </a:r>
            <a:r>
              <a:rPr lang="es-419" sz="375" dirty="0" err="1">
                <a:solidFill>
                  <a:srgbClr val="FFFFFF"/>
                </a:solidFill>
                <a:latin typeface="CiscoSansTT Thin" panose="020B0203020201020303" pitchFamily="34" charset="0"/>
                <a:cs typeface="CiscoSansTT Thin" panose="020B0203020201020303" pitchFamily="34" charset="0"/>
              </a:rPr>
              <a:t>Indeed</a:t>
            </a:r>
            <a:r>
              <a:rPr lang="es-419" sz="375" dirty="0">
                <a:solidFill>
                  <a:srgbClr val="FFFFFF"/>
                </a:solidFill>
                <a:latin typeface="CiscoSansTT Thin" panose="020B0203020201020303" pitchFamily="34" charset="0"/>
                <a:cs typeface="CiscoSansTT Thin" panose="020B0203020201020303" pitchFamily="34" charset="0"/>
              </a:rPr>
              <a:t>. Se requiere una cuenta </a:t>
            </a:r>
            <a:r>
              <a:rPr lang="es-419" sz="375" dirty="0" err="1">
                <a:solidFill>
                  <a:srgbClr val="FFFFFF"/>
                </a:solidFill>
                <a:latin typeface="CiscoSansTT Thin" panose="020B0203020201020303" pitchFamily="34" charset="0"/>
                <a:cs typeface="CiscoSansTT Thin" panose="020B0203020201020303" pitchFamily="34" charset="0"/>
              </a:rPr>
              <a:t>Indeed</a:t>
            </a:r>
            <a:r>
              <a:rPr lang="es-419" sz="375" dirty="0">
                <a:solidFill>
                  <a:srgbClr val="FFFFFF"/>
                </a:solidFill>
                <a:latin typeface="CiscoSansTT Thin" panose="020B0203020201020303" pitchFamily="34" charset="0"/>
                <a:cs typeface="CiscoSansTT Thin" panose="020B0203020201020303" pitchFamily="34" charset="0"/>
              </a:rPr>
              <a:t> gratuita para recibir un descuento. Oferta disponible mientras duren los suministros. La oferta vence el 23 de agosto de 2025​</a:t>
            </a:r>
          </a:p>
          <a:p>
            <a:pPr marL="86916" indent="-83344" defTabSz="457169" rtl="0">
              <a:defRPr/>
            </a:pPr>
            <a:r>
              <a:rPr lang="es-419" sz="375" dirty="0">
                <a:solidFill>
                  <a:srgbClr val="FFFFFF"/>
                </a:solidFill>
                <a:latin typeface="CiscoSansTT Thin" panose="020B0203020201020303" pitchFamily="34" charset="0"/>
                <a:cs typeface="CiscoSansTT Thin" panose="020B0203020201020303" pitchFamily="34" charset="0"/>
              </a:rPr>
              <a:t>[3] En función de las respuestas a la encuesta realizadas entre el 2005 y el año fiscal 2022 de estudiantes que tomaron cursos alineados con la certificación de Cisco. 2. Informe sobre habilidades y salarios de TI, edición nro. 17 3. 2023 Pearson VUE </a:t>
            </a:r>
            <a:r>
              <a:rPr lang="es-419" sz="375" dirty="0" err="1">
                <a:solidFill>
                  <a:srgbClr val="FFFFFF"/>
                </a:solidFill>
                <a:latin typeface="CiscoSansTT Thin" panose="020B0203020201020303" pitchFamily="34" charset="0"/>
                <a:cs typeface="CiscoSansTT Thin" panose="020B0203020201020303" pitchFamily="34" charset="0"/>
              </a:rPr>
              <a:t>Value</a:t>
            </a:r>
            <a:r>
              <a:rPr lang="es-419" sz="375" dirty="0">
                <a:solidFill>
                  <a:srgbClr val="FFFFFF"/>
                </a:solidFill>
                <a:latin typeface="CiscoSansTT Thin" panose="020B0203020201020303" pitchFamily="34" charset="0"/>
                <a:cs typeface="CiscoSansTT Thin" panose="020B0203020201020303" pitchFamily="34" charset="0"/>
              </a:rPr>
              <a:t> </a:t>
            </a:r>
            <a:r>
              <a:rPr lang="es-419" sz="375" dirty="0" err="1">
                <a:solidFill>
                  <a:srgbClr val="FFFFFF"/>
                </a:solidFill>
                <a:latin typeface="CiscoSansTT Thin" panose="020B0203020201020303" pitchFamily="34" charset="0"/>
                <a:cs typeface="CiscoSansTT Thin" panose="020B0203020201020303" pitchFamily="34" charset="0"/>
              </a:rPr>
              <a:t>of</a:t>
            </a:r>
            <a:r>
              <a:rPr lang="es-419" sz="375" dirty="0">
                <a:solidFill>
                  <a:srgbClr val="FFFFFF"/>
                </a:solidFill>
                <a:latin typeface="CiscoSansTT Thin" panose="020B0203020201020303" pitchFamily="34" charset="0"/>
                <a:cs typeface="CiscoSansTT Thin" panose="020B0203020201020303" pitchFamily="34" charset="0"/>
              </a:rPr>
              <a:t> IT </a:t>
            </a:r>
            <a:r>
              <a:rPr lang="es-419" sz="375" dirty="0" err="1">
                <a:solidFill>
                  <a:srgbClr val="FFFFFF"/>
                </a:solidFill>
                <a:latin typeface="CiscoSansTT Thin" panose="020B0203020201020303" pitchFamily="34" charset="0"/>
                <a:cs typeface="CiscoSansTT Thin" panose="020B0203020201020303" pitchFamily="34" charset="0"/>
              </a:rPr>
              <a:t>Certification</a:t>
            </a:r>
            <a:endParaRPr lang="es-419" sz="375" dirty="0">
              <a:solidFill>
                <a:srgbClr val="FFFFFF"/>
              </a:solidFill>
              <a:latin typeface="CiscoSansTT Thin" panose="020B0203020201020303" pitchFamily="34" charset="0"/>
              <a:cs typeface="CiscoSansTT Thin" panose="020B0203020201020303" pitchFamily="34" charset="0"/>
            </a:endParaRPr>
          </a:p>
        </p:txBody>
      </p:sp>
      <p:sp>
        <p:nvSpPr>
          <p:cNvPr id="5" name="TextBox 4">
            <a:extLst>
              <a:ext uri="{FF2B5EF4-FFF2-40B4-BE49-F238E27FC236}">
                <a16:creationId xmlns:a16="http://schemas.microsoft.com/office/drawing/2014/main" id="{420B8869-7231-1625-BB42-A83DA55ACF29}"/>
              </a:ext>
            </a:extLst>
          </p:cNvPr>
          <p:cNvSpPr txBox="1"/>
          <p:nvPr/>
        </p:nvSpPr>
        <p:spPr>
          <a:xfrm>
            <a:off x="4307059" y="4630446"/>
            <a:ext cx="2947914" cy="297180"/>
          </a:xfrm>
          <a:prstGeom prst="rect">
            <a:avLst/>
          </a:prstGeom>
          <a:noFill/>
        </p:spPr>
        <p:txBody>
          <a:bodyPr wrap="square">
            <a:spAutoFit/>
          </a:bodyPr>
          <a:lstStyle/>
          <a:p>
            <a:pPr defTabSz="457169" rtl="0">
              <a:defRPr/>
            </a:pPr>
            <a:r>
              <a:rPr lang="es-419" sz="1350" dirty="0">
                <a:solidFill>
                  <a:srgbClr val="00BCEB"/>
                </a:solidFill>
                <a:latin typeface="CiscoSansTT ExtraLight" panose="020B0303020201020303" pitchFamily="34" charset="0"/>
                <a:hlinkClick r:id="rId6"/>
              </a:rPr>
              <a:t>https://wwwˌindeedˌcom/netacad</a:t>
            </a:r>
          </a:p>
        </p:txBody>
      </p:sp>
    </p:spTree>
    <p:extLst>
      <p:ext uri="{BB962C8B-B14F-4D97-AF65-F5344CB8AC3E}">
        <p14:creationId xmlns:p14="http://schemas.microsoft.com/office/powerpoint/2010/main" val="3003438965"/>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4325"/>
          </a:xfrm>
          <a:prstGeom prst="rect">
            <a:avLst/>
          </a:prstGeom>
        </p:spPr>
      </p:pic>
      <p:sp>
        <p:nvSpPr>
          <p:cNvPr id="26" name="Rectangle 25"/>
          <p:cNvSpPr/>
          <p:nvPr/>
        </p:nvSpPr>
        <p:spPr>
          <a:xfrm>
            <a:off x="3175" y="-24293"/>
            <a:ext cx="9144000" cy="5142157"/>
          </a:xfrm>
          <a:prstGeom prst="rect">
            <a:avLst/>
          </a:prstGeom>
          <a:solidFill>
            <a:srgbClr val="0D274D">
              <a:alpha val="92157"/>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3" name="Title 2"/>
          <p:cNvSpPr>
            <a:spLocks noGrp="1"/>
          </p:cNvSpPr>
          <p:nvPr>
            <p:ph type="title" idx="4294967295"/>
          </p:nvPr>
        </p:nvSpPr>
        <p:spPr>
          <a:xfrm>
            <a:off x="437766" y="341313"/>
            <a:ext cx="8345488" cy="731837"/>
          </a:xfrm>
        </p:spPr>
        <p:txBody>
          <a:bodyPr/>
          <a:lstStyle/>
          <a:p>
            <a:pPr rtl="0"/>
            <a:r>
              <a:rPr lang="es-419"/>
              <a:t>La ventaja de la certificación</a:t>
            </a:r>
          </a:p>
        </p:txBody>
      </p:sp>
      <p:sp>
        <p:nvSpPr>
          <p:cNvPr id="43" name="Rectangle 42"/>
          <p:cNvSpPr/>
          <p:nvPr/>
        </p:nvSpPr>
        <p:spPr>
          <a:xfrm>
            <a:off x="536762" y="4434112"/>
            <a:ext cx="4028888" cy="123111"/>
          </a:xfrm>
          <a:prstGeom prst="rect">
            <a:avLst/>
          </a:prstGeom>
        </p:spPr>
        <p:txBody>
          <a:bodyPr wrap="square" lIns="0" tIns="0" rIns="0" bIns="0">
            <a:spAutoFit/>
          </a:bodyPr>
          <a:lstStyle/>
          <a:p>
            <a:pPr marL="228600" indent="-228600" rtl="0">
              <a:spcAft>
                <a:spcPts val="300"/>
              </a:spcAft>
              <a:buFont typeface="+mj-lt"/>
              <a:buAutoNum type="arabicPeriod"/>
            </a:pPr>
            <a:r>
              <a:rPr lang="es-419" sz="800">
                <a:latin typeface="+mn-lt"/>
                <a:cs typeface="CiscoSansTT" panose="020B0503020201020303" pitchFamily="34" charset="0"/>
              </a:rPr>
              <a:t>Tech Manager Readout, Cisco e Illuminas, octubre de 2019</a:t>
            </a:r>
          </a:p>
        </p:txBody>
      </p:sp>
      <p:sp>
        <p:nvSpPr>
          <p:cNvPr id="44" name="Rectangle 4"/>
          <p:cNvSpPr>
            <a:spLocks noChangeArrowheads="1"/>
          </p:cNvSpPr>
          <p:nvPr/>
        </p:nvSpPr>
        <p:spPr bwMode="ltGray">
          <a:xfrm>
            <a:off x="477677" y="4684245"/>
            <a:ext cx="3383123" cy="246851"/>
          </a:xfrm>
          <a:prstGeom prst="rect">
            <a:avLst/>
          </a:prstGeom>
          <a:noFill/>
          <a:ln w="9525">
            <a:noFill/>
            <a:miter lim="800000"/>
          </a:ln>
          <a:effectLst/>
        </p:spPr>
        <p:txBody>
          <a:bodyPr wrap="square" lIns="61586" tIns="30792" rIns="61586" bIns="30792" anchor="b">
            <a:spAutoFit/>
          </a:bodyPr>
          <a:lstStyle/>
          <a:p>
            <a:pPr algn="l" defTabSz="610744" rtl="0" fontAlgn="auto">
              <a:spcBef>
                <a:spcPct val="0"/>
              </a:spcBef>
              <a:spcAft>
                <a:spcPct val="0"/>
              </a:spcAft>
              <a:defRPr/>
            </a:pPr>
            <a:r>
              <a:rPr lang="es-419" sz="600" kern="1200" spc="20" baseline="0" dirty="0">
                <a:latin typeface="+mn-lt"/>
                <a:ea typeface="+mn-ea"/>
                <a:cs typeface="CiscoSans Thin"/>
              </a:rPr>
              <a:t>C97-2556358-00 © 2025 Cisco o sus filiales. Todos los derechos reservados. Información pública de Cisco</a:t>
            </a:r>
          </a:p>
        </p:txBody>
      </p:sp>
      <p:sp>
        <p:nvSpPr>
          <p:cNvPr id="51" name="Rectangle 50"/>
          <p:cNvSpPr/>
          <p:nvPr/>
        </p:nvSpPr>
        <p:spPr>
          <a:xfrm>
            <a:off x="3175" y="1201739"/>
            <a:ext cx="9144000" cy="527050"/>
          </a:xfrm>
          <a:prstGeom prst="rect">
            <a:avLst/>
          </a:prstGeom>
          <a:solidFill>
            <a:srgbClr val="13397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517526" y="1248642"/>
            <a:ext cx="8115298" cy="433243"/>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419" sz="1600">
                <a:solidFill>
                  <a:schemeClr val="tx1"/>
                </a:solidFill>
              </a:rPr>
              <a:t>El 99 % de las organizaciones utiliza certificaciones técnicas para tomar decisiones de contratación.</a:t>
            </a:r>
            <a:r>
              <a:rPr lang="es-419" sz="1600" baseline="30000">
                <a:solidFill>
                  <a:schemeClr val="tx1"/>
                </a:solidFill>
              </a:rPr>
              <a:t>1</a:t>
            </a:r>
          </a:p>
        </p:txBody>
      </p:sp>
      <p:grpSp>
        <p:nvGrpSpPr>
          <p:cNvPr id="7" name="Group 6"/>
          <p:cNvGrpSpPr/>
          <p:nvPr/>
        </p:nvGrpSpPr>
        <p:grpSpPr>
          <a:xfrm>
            <a:off x="6764381" y="2339248"/>
            <a:ext cx="1884319" cy="1370292"/>
            <a:chOff x="536762" y="2316994"/>
            <a:chExt cx="1884319" cy="1370292"/>
          </a:xfrm>
        </p:grpSpPr>
        <p:sp>
          <p:nvSpPr>
            <p:cNvPr id="2" name="Rounded Rectangle 1"/>
            <p:cNvSpPr/>
            <p:nvPr/>
          </p:nvSpPr>
          <p:spPr>
            <a:xfrm>
              <a:off x="536762" y="3174525"/>
              <a:ext cx="1884319" cy="512761"/>
            </a:xfrm>
            <a:prstGeom prst="roundRect">
              <a:avLst>
                <a:gd name="adj" fmla="val 5000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419" sz="1200" b="1" dirty="0">
                  <a:solidFill>
                    <a:schemeClr val="bg1"/>
                  </a:solidFill>
                </a:rPr>
                <a:t>Mayor potencial </a:t>
              </a:r>
              <a:br>
                <a:rPr lang="es-419" sz="1200" b="1" dirty="0">
                  <a:solidFill>
                    <a:schemeClr val="bg1"/>
                  </a:solidFill>
                </a:rPr>
              </a:br>
              <a:r>
                <a:rPr lang="es-419" sz="1200" b="1" dirty="0">
                  <a:solidFill>
                    <a:schemeClr val="bg1"/>
                  </a:solidFill>
                </a:rPr>
                <a:t>de ganancias</a:t>
              </a:r>
            </a:p>
          </p:txBody>
        </p:sp>
        <p:grpSp>
          <p:nvGrpSpPr>
            <p:cNvPr id="99" name="Group 98"/>
            <p:cNvGrpSpPr/>
            <p:nvPr/>
          </p:nvGrpSpPr>
          <p:grpSpPr>
            <a:xfrm>
              <a:off x="1128641" y="2316994"/>
              <a:ext cx="700562" cy="630748"/>
              <a:chOff x="4852859" y="3694115"/>
              <a:chExt cx="904528" cy="814388"/>
            </a:xfrm>
          </p:grpSpPr>
          <p:grpSp>
            <p:nvGrpSpPr>
              <p:cNvPr id="100" name="Group 93"/>
              <p:cNvGrpSpPr>
                <a:grpSpLocks noChangeAspect="1"/>
              </p:cNvGrpSpPr>
              <p:nvPr/>
            </p:nvGrpSpPr>
            <p:grpSpPr>
              <a:xfrm rot="20698448">
                <a:off x="5151594" y="3850215"/>
                <a:ext cx="605793" cy="348790"/>
                <a:chOff x="2748" y="1544"/>
                <a:chExt cx="264" cy="152"/>
              </a:xfrm>
              <a:solidFill>
                <a:schemeClr val="accent2"/>
              </a:solidFill>
            </p:grpSpPr>
            <p:sp>
              <p:nvSpPr>
                <p:cNvPr id="109" name="Freeform 94"/>
                <p:cNvSpPr/>
                <p:nvPr/>
              </p:nvSpPr>
              <p:spPr bwMode="auto">
                <a:xfrm>
                  <a:off x="2948" y="1544"/>
                  <a:ext cx="64" cy="65"/>
                </a:xfrm>
                <a:custGeom>
                  <a:avLst/>
                  <a:gdLst>
                    <a:gd name="T0" fmla="*/ 57 w 69"/>
                    <a:gd name="T1" fmla="*/ 70 h 70"/>
                    <a:gd name="T2" fmla="*/ 57 w 69"/>
                    <a:gd name="T3" fmla="*/ 70 h 70"/>
                    <a:gd name="T4" fmla="*/ 46 w 69"/>
                    <a:gd name="T5" fmla="*/ 57 h 70"/>
                    <a:gd name="T6" fmla="*/ 46 w 69"/>
                    <a:gd name="T7" fmla="*/ 24 h 70"/>
                    <a:gd name="T8" fmla="*/ 12 w 69"/>
                    <a:gd name="T9" fmla="*/ 24 h 70"/>
                    <a:gd name="T10" fmla="*/ 0 w 69"/>
                    <a:gd name="T11" fmla="*/ 12 h 70"/>
                    <a:gd name="T12" fmla="*/ 12 w 69"/>
                    <a:gd name="T13" fmla="*/ 0 h 70"/>
                    <a:gd name="T14" fmla="*/ 12 w 69"/>
                    <a:gd name="T15" fmla="*/ 0 h 70"/>
                    <a:gd name="T16" fmla="*/ 57 w 69"/>
                    <a:gd name="T17" fmla="*/ 0 h 70"/>
                    <a:gd name="T18" fmla="*/ 69 w 69"/>
                    <a:gd name="T19" fmla="*/ 13 h 70"/>
                    <a:gd name="T20" fmla="*/ 69 w 69"/>
                    <a:gd name="T21" fmla="*/ 57 h 70"/>
                    <a:gd name="T22" fmla="*/ 57 w 69"/>
                    <a:gd name="T2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70">
                      <a:moveTo>
                        <a:pt x="57" y="70"/>
                      </a:moveTo>
                      <a:cubicBezTo>
                        <a:pt x="57" y="70"/>
                        <a:pt x="57" y="70"/>
                        <a:pt x="57" y="70"/>
                      </a:cubicBezTo>
                      <a:cubicBezTo>
                        <a:pt x="51" y="69"/>
                        <a:pt x="46" y="64"/>
                        <a:pt x="46" y="57"/>
                      </a:cubicBezTo>
                      <a:cubicBezTo>
                        <a:pt x="46" y="24"/>
                        <a:pt x="46" y="24"/>
                        <a:pt x="46" y="24"/>
                      </a:cubicBezTo>
                      <a:cubicBezTo>
                        <a:pt x="12" y="24"/>
                        <a:pt x="12" y="24"/>
                        <a:pt x="12" y="24"/>
                      </a:cubicBezTo>
                      <a:cubicBezTo>
                        <a:pt x="6" y="23"/>
                        <a:pt x="0" y="18"/>
                        <a:pt x="0" y="12"/>
                      </a:cubicBezTo>
                      <a:cubicBezTo>
                        <a:pt x="0" y="5"/>
                        <a:pt x="6" y="0"/>
                        <a:pt x="12" y="0"/>
                      </a:cubicBezTo>
                      <a:cubicBezTo>
                        <a:pt x="12" y="0"/>
                        <a:pt x="12" y="0"/>
                        <a:pt x="12" y="0"/>
                      </a:cubicBezTo>
                      <a:cubicBezTo>
                        <a:pt x="57" y="0"/>
                        <a:pt x="57" y="0"/>
                        <a:pt x="57" y="0"/>
                      </a:cubicBezTo>
                      <a:cubicBezTo>
                        <a:pt x="64" y="0"/>
                        <a:pt x="69" y="6"/>
                        <a:pt x="69" y="13"/>
                      </a:cubicBezTo>
                      <a:cubicBezTo>
                        <a:pt x="69" y="57"/>
                        <a:pt x="69" y="57"/>
                        <a:pt x="69" y="57"/>
                      </a:cubicBezTo>
                      <a:cubicBezTo>
                        <a:pt x="69" y="64"/>
                        <a:pt x="64" y="70"/>
                        <a:pt x="57" y="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CiscoSansTT ExtraLight" panose="020B0303020201020303" pitchFamily="34" charset="0"/>
                  </a:endParaRPr>
                </a:p>
              </p:txBody>
            </p:sp>
            <p:sp>
              <p:nvSpPr>
                <p:cNvPr id="110" name="Freeform 95"/>
                <p:cNvSpPr/>
                <p:nvPr/>
              </p:nvSpPr>
              <p:spPr bwMode="auto">
                <a:xfrm>
                  <a:off x="2748" y="1554"/>
                  <a:ext cx="255" cy="142"/>
                </a:xfrm>
                <a:custGeom>
                  <a:avLst/>
                  <a:gdLst>
                    <a:gd name="T0" fmla="*/ 14 w 277"/>
                    <a:gd name="T1" fmla="*/ 153 h 153"/>
                    <a:gd name="T2" fmla="*/ 4 w 277"/>
                    <a:gd name="T3" fmla="*/ 148 h 153"/>
                    <a:gd name="T4" fmla="*/ 7 w 277"/>
                    <a:gd name="T5" fmla="*/ 132 h 153"/>
                    <a:gd name="T6" fmla="*/ 116 w 277"/>
                    <a:gd name="T7" fmla="*/ 49 h 153"/>
                    <a:gd name="T8" fmla="*/ 129 w 277"/>
                    <a:gd name="T9" fmla="*/ 48 h 153"/>
                    <a:gd name="T10" fmla="*/ 182 w 277"/>
                    <a:gd name="T11" fmla="*/ 78 h 153"/>
                    <a:gd name="T12" fmla="*/ 256 w 277"/>
                    <a:gd name="T13" fmla="*/ 5 h 153"/>
                    <a:gd name="T14" fmla="*/ 272 w 277"/>
                    <a:gd name="T15" fmla="*/ 5 h 153"/>
                    <a:gd name="T16" fmla="*/ 272 w 277"/>
                    <a:gd name="T17" fmla="*/ 21 h 153"/>
                    <a:gd name="T18" fmla="*/ 193 w 277"/>
                    <a:gd name="T19" fmla="*/ 101 h 153"/>
                    <a:gd name="T20" fmla="*/ 178 w 277"/>
                    <a:gd name="T21" fmla="*/ 103 h 153"/>
                    <a:gd name="T22" fmla="*/ 124 w 277"/>
                    <a:gd name="T23" fmla="*/ 72 h 153"/>
                    <a:gd name="T24" fmla="*/ 20 w 277"/>
                    <a:gd name="T25" fmla="*/ 151 h 153"/>
                    <a:gd name="T26" fmla="*/ 14 w 277"/>
                    <a:gd name="T27"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7" h="153">
                      <a:moveTo>
                        <a:pt x="14" y="153"/>
                      </a:moveTo>
                      <a:cubicBezTo>
                        <a:pt x="10" y="153"/>
                        <a:pt x="7" y="151"/>
                        <a:pt x="4" y="148"/>
                      </a:cubicBezTo>
                      <a:cubicBezTo>
                        <a:pt x="0" y="144"/>
                        <a:pt x="1" y="136"/>
                        <a:pt x="7" y="132"/>
                      </a:cubicBezTo>
                      <a:cubicBezTo>
                        <a:pt x="116" y="49"/>
                        <a:pt x="116" y="49"/>
                        <a:pt x="116" y="49"/>
                      </a:cubicBezTo>
                      <a:cubicBezTo>
                        <a:pt x="120" y="47"/>
                        <a:pt x="125" y="46"/>
                        <a:pt x="129" y="48"/>
                      </a:cubicBezTo>
                      <a:cubicBezTo>
                        <a:pt x="182" y="78"/>
                        <a:pt x="182" y="78"/>
                        <a:pt x="182" y="78"/>
                      </a:cubicBezTo>
                      <a:cubicBezTo>
                        <a:pt x="256" y="5"/>
                        <a:pt x="256" y="5"/>
                        <a:pt x="256" y="5"/>
                      </a:cubicBezTo>
                      <a:cubicBezTo>
                        <a:pt x="260" y="0"/>
                        <a:pt x="268" y="0"/>
                        <a:pt x="272" y="5"/>
                      </a:cubicBezTo>
                      <a:cubicBezTo>
                        <a:pt x="277" y="9"/>
                        <a:pt x="277" y="16"/>
                        <a:pt x="272" y="21"/>
                      </a:cubicBezTo>
                      <a:cubicBezTo>
                        <a:pt x="193" y="101"/>
                        <a:pt x="193" y="101"/>
                        <a:pt x="193" y="101"/>
                      </a:cubicBezTo>
                      <a:cubicBezTo>
                        <a:pt x="189" y="105"/>
                        <a:pt x="183" y="105"/>
                        <a:pt x="178" y="103"/>
                      </a:cubicBezTo>
                      <a:cubicBezTo>
                        <a:pt x="124" y="72"/>
                        <a:pt x="124" y="72"/>
                        <a:pt x="124" y="72"/>
                      </a:cubicBezTo>
                      <a:cubicBezTo>
                        <a:pt x="20" y="151"/>
                        <a:pt x="20" y="151"/>
                        <a:pt x="20" y="151"/>
                      </a:cubicBezTo>
                      <a:cubicBezTo>
                        <a:pt x="18" y="152"/>
                        <a:pt x="16" y="153"/>
                        <a:pt x="14" y="1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CiscoSansTT ExtraLight" panose="020B0303020201020303" pitchFamily="34" charset="0"/>
                  </a:endParaRPr>
                </a:p>
              </p:txBody>
            </p:sp>
          </p:grpSp>
          <p:grpSp>
            <p:nvGrpSpPr>
              <p:cNvPr id="101" name="Group 83"/>
              <p:cNvGrpSpPr>
                <a:grpSpLocks noChangeAspect="1"/>
              </p:cNvGrpSpPr>
              <p:nvPr/>
            </p:nvGrpSpPr>
            <p:grpSpPr>
              <a:xfrm>
                <a:off x="4852859" y="3694115"/>
                <a:ext cx="814388" cy="814388"/>
                <a:chOff x="3129" y="2327"/>
                <a:chExt cx="513" cy="513"/>
              </a:xfrm>
            </p:grpSpPr>
            <p:sp>
              <p:nvSpPr>
                <p:cNvPr id="102" name="Freeform 84"/>
                <p:cNvSpPr/>
                <p:nvPr/>
              </p:nvSpPr>
              <p:spPr bwMode="auto">
                <a:xfrm>
                  <a:off x="3129" y="2497"/>
                  <a:ext cx="405" cy="343"/>
                </a:xfrm>
                <a:custGeom>
                  <a:avLst/>
                  <a:gdLst>
                    <a:gd name="T0" fmla="*/ 262 w 539"/>
                    <a:gd name="T1" fmla="*/ 0 h 456"/>
                    <a:gd name="T2" fmla="*/ 241 w 539"/>
                    <a:gd name="T3" fmla="*/ 0 h 456"/>
                    <a:gd name="T4" fmla="*/ 239 w 539"/>
                    <a:gd name="T5" fmla="*/ 0 h 456"/>
                    <a:gd name="T6" fmla="*/ 0 w 539"/>
                    <a:gd name="T7" fmla="*/ 276 h 456"/>
                    <a:gd name="T8" fmla="*/ 262 w 539"/>
                    <a:gd name="T9" fmla="*/ 456 h 456"/>
                    <a:gd name="T10" fmla="*/ 520 w 539"/>
                    <a:gd name="T11" fmla="*/ 307 h 456"/>
                    <a:gd name="T12" fmla="*/ 262 w 539"/>
                    <a:gd name="T13" fmla="*/ 0 h 456"/>
                  </a:gdLst>
                  <a:ahLst/>
                  <a:cxnLst>
                    <a:cxn ang="0">
                      <a:pos x="T0" y="T1"/>
                    </a:cxn>
                    <a:cxn ang="0">
                      <a:pos x="T2" y="T3"/>
                    </a:cxn>
                    <a:cxn ang="0">
                      <a:pos x="T4" y="T5"/>
                    </a:cxn>
                    <a:cxn ang="0">
                      <a:pos x="T6" y="T7"/>
                    </a:cxn>
                    <a:cxn ang="0">
                      <a:pos x="T8" y="T9"/>
                    </a:cxn>
                    <a:cxn ang="0">
                      <a:pos x="T10" y="T11"/>
                    </a:cxn>
                    <a:cxn ang="0">
                      <a:pos x="T12" y="T13"/>
                    </a:cxn>
                  </a:cxnLst>
                  <a:rect l="0" t="0" r="r" b="b"/>
                  <a:pathLst>
                    <a:path w="539" h="456">
                      <a:moveTo>
                        <a:pt x="262" y="0"/>
                      </a:moveTo>
                      <a:cubicBezTo>
                        <a:pt x="255" y="0"/>
                        <a:pt x="248" y="0"/>
                        <a:pt x="241" y="0"/>
                      </a:cubicBezTo>
                      <a:cubicBezTo>
                        <a:pt x="239" y="0"/>
                        <a:pt x="239" y="0"/>
                        <a:pt x="239" y="0"/>
                      </a:cubicBezTo>
                      <a:cubicBezTo>
                        <a:pt x="108" y="13"/>
                        <a:pt x="0" y="137"/>
                        <a:pt x="0" y="276"/>
                      </a:cubicBezTo>
                      <a:cubicBezTo>
                        <a:pt x="0" y="438"/>
                        <a:pt x="150" y="456"/>
                        <a:pt x="262" y="456"/>
                      </a:cubicBezTo>
                      <a:cubicBezTo>
                        <a:pt x="373" y="456"/>
                        <a:pt x="502" y="440"/>
                        <a:pt x="520" y="307"/>
                      </a:cubicBezTo>
                      <a:cubicBezTo>
                        <a:pt x="539" y="152"/>
                        <a:pt x="415" y="0"/>
                        <a:pt x="262" y="0"/>
                      </a:cubicBezTo>
                      <a:close/>
                    </a:path>
                  </a:pathLst>
                </a:custGeom>
                <a:solidFill>
                  <a:srgbClr val="B4E2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CiscoSansTT ExtraLight" panose="020B0303020201020303" pitchFamily="34" charset="0"/>
                  </a:endParaRPr>
                </a:p>
              </p:txBody>
            </p:sp>
            <p:sp>
              <p:nvSpPr>
                <p:cNvPr id="103" name="Freeform 85"/>
                <p:cNvSpPr/>
                <p:nvPr/>
              </p:nvSpPr>
              <p:spPr bwMode="auto">
                <a:xfrm>
                  <a:off x="3219" y="2327"/>
                  <a:ext cx="213" cy="141"/>
                </a:xfrm>
                <a:custGeom>
                  <a:avLst/>
                  <a:gdLst>
                    <a:gd name="T0" fmla="*/ 281 w 283"/>
                    <a:gd name="T1" fmla="*/ 67 h 188"/>
                    <a:gd name="T2" fmla="*/ 241 w 283"/>
                    <a:gd name="T3" fmla="*/ 188 h 188"/>
                    <a:gd name="T4" fmla="*/ 43 w 283"/>
                    <a:gd name="T5" fmla="*/ 188 h 188"/>
                    <a:gd name="T6" fmla="*/ 3 w 283"/>
                    <a:gd name="T7" fmla="*/ 67 h 188"/>
                    <a:gd name="T8" fmla="*/ 5 w 283"/>
                    <a:gd name="T9" fmla="*/ 49 h 188"/>
                    <a:gd name="T10" fmla="*/ 22 w 283"/>
                    <a:gd name="T11" fmla="*/ 40 h 188"/>
                    <a:gd name="T12" fmla="*/ 85 w 283"/>
                    <a:gd name="T13" fmla="*/ 40 h 188"/>
                    <a:gd name="T14" fmla="*/ 142 w 283"/>
                    <a:gd name="T15" fmla="*/ 0 h 188"/>
                    <a:gd name="T16" fmla="*/ 198 w 283"/>
                    <a:gd name="T17" fmla="*/ 40 h 188"/>
                    <a:gd name="T18" fmla="*/ 262 w 283"/>
                    <a:gd name="T19" fmla="*/ 40 h 188"/>
                    <a:gd name="T20" fmla="*/ 278 w 283"/>
                    <a:gd name="T21" fmla="*/ 49 h 188"/>
                    <a:gd name="T22" fmla="*/ 281 w 283"/>
                    <a:gd name="T23" fmla="*/ 6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188">
                      <a:moveTo>
                        <a:pt x="281" y="67"/>
                      </a:moveTo>
                      <a:cubicBezTo>
                        <a:pt x="241" y="188"/>
                        <a:pt x="241" y="188"/>
                        <a:pt x="241" y="188"/>
                      </a:cubicBezTo>
                      <a:cubicBezTo>
                        <a:pt x="43" y="188"/>
                        <a:pt x="43" y="188"/>
                        <a:pt x="43" y="188"/>
                      </a:cubicBezTo>
                      <a:cubicBezTo>
                        <a:pt x="3" y="67"/>
                        <a:pt x="3" y="67"/>
                        <a:pt x="3" y="67"/>
                      </a:cubicBezTo>
                      <a:cubicBezTo>
                        <a:pt x="0" y="61"/>
                        <a:pt x="2" y="54"/>
                        <a:pt x="5" y="49"/>
                      </a:cubicBezTo>
                      <a:cubicBezTo>
                        <a:pt x="9" y="44"/>
                        <a:pt x="15" y="40"/>
                        <a:pt x="22" y="40"/>
                      </a:cubicBezTo>
                      <a:cubicBezTo>
                        <a:pt x="85" y="40"/>
                        <a:pt x="85" y="40"/>
                        <a:pt x="85" y="40"/>
                      </a:cubicBezTo>
                      <a:cubicBezTo>
                        <a:pt x="93" y="17"/>
                        <a:pt x="116" y="0"/>
                        <a:pt x="142" y="0"/>
                      </a:cubicBezTo>
                      <a:cubicBezTo>
                        <a:pt x="168" y="0"/>
                        <a:pt x="190" y="17"/>
                        <a:pt x="198" y="40"/>
                      </a:cubicBezTo>
                      <a:cubicBezTo>
                        <a:pt x="262" y="40"/>
                        <a:pt x="262" y="40"/>
                        <a:pt x="262" y="40"/>
                      </a:cubicBezTo>
                      <a:cubicBezTo>
                        <a:pt x="268" y="40"/>
                        <a:pt x="274" y="44"/>
                        <a:pt x="278" y="49"/>
                      </a:cubicBezTo>
                      <a:cubicBezTo>
                        <a:pt x="282" y="54"/>
                        <a:pt x="283" y="61"/>
                        <a:pt x="281" y="67"/>
                      </a:cubicBezTo>
                      <a:close/>
                    </a:path>
                  </a:pathLst>
                </a:custGeom>
                <a:solidFill>
                  <a:srgbClr val="B4E2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CiscoSansTT ExtraLight" panose="020B0303020201020303" pitchFamily="34" charset="0"/>
                  </a:endParaRPr>
                </a:p>
              </p:txBody>
            </p:sp>
            <p:sp>
              <p:nvSpPr>
                <p:cNvPr id="104" name="Freeform 86"/>
                <p:cNvSpPr/>
                <p:nvPr/>
              </p:nvSpPr>
              <p:spPr bwMode="auto">
                <a:xfrm>
                  <a:off x="3280" y="2600"/>
                  <a:ext cx="90" cy="168"/>
                </a:xfrm>
                <a:custGeom>
                  <a:avLst/>
                  <a:gdLst>
                    <a:gd name="T0" fmla="*/ 120 w 120"/>
                    <a:gd name="T1" fmla="*/ 149 h 224"/>
                    <a:gd name="T2" fmla="*/ 81 w 120"/>
                    <a:gd name="T3" fmla="*/ 194 h 224"/>
                    <a:gd name="T4" fmla="*/ 81 w 120"/>
                    <a:gd name="T5" fmla="*/ 208 h 224"/>
                    <a:gd name="T6" fmla="*/ 61 w 120"/>
                    <a:gd name="T7" fmla="*/ 224 h 224"/>
                    <a:gd name="T8" fmla="*/ 41 w 120"/>
                    <a:gd name="T9" fmla="*/ 208 h 224"/>
                    <a:gd name="T10" fmla="*/ 41 w 120"/>
                    <a:gd name="T11" fmla="*/ 194 h 224"/>
                    <a:gd name="T12" fmla="*/ 0 w 120"/>
                    <a:gd name="T13" fmla="*/ 149 h 224"/>
                    <a:gd name="T14" fmla="*/ 20 w 120"/>
                    <a:gd name="T15" fmla="*/ 133 h 224"/>
                    <a:gd name="T16" fmla="*/ 40 w 120"/>
                    <a:gd name="T17" fmla="*/ 149 h 224"/>
                    <a:gd name="T18" fmla="*/ 60 w 120"/>
                    <a:gd name="T19" fmla="*/ 165 h 224"/>
                    <a:gd name="T20" fmla="*/ 61 w 120"/>
                    <a:gd name="T21" fmla="*/ 165 h 224"/>
                    <a:gd name="T22" fmla="*/ 80 w 120"/>
                    <a:gd name="T23" fmla="*/ 149 h 224"/>
                    <a:gd name="T24" fmla="*/ 61 w 120"/>
                    <a:gd name="T25" fmla="*/ 133 h 224"/>
                    <a:gd name="T26" fmla="*/ 60 w 120"/>
                    <a:gd name="T27" fmla="*/ 133 h 224"/>
                    <a:gd name="T28" fmla="*/ 0 w 120"/>
                    <a:gd name="T29" fmla="*/ 85 h 224"/>
                    <a:gd name="T30" fmla="*/ 41 w 120"/>
                    <a:gd name="T31" fmla="*/ 40 h 224"/>
                    <a:gd name="T32" fmla="*/ 41 w 120"/>
                    <a:gd name="T33" fmla="*/ 16 h 224"/>
                    <a:gd name="T34" fmla="*/ 61 w 120"/>
                    <a:gd name="T35" fmla="*/ 0 h 224"/>
                    <a:gd name="T36" fmla="*/ 81 w 120"/>
                    <a:gd name="T37" fmla="*/ 16 h 224"/>
                    <a:gd name="T38" fmla="*/ 81 w 120"/>
                    <a:gd name="T39" fmla="*/ 40 h 224"/>
                    <a:gd name="T40" fmla="*/ 120 w 120"/>
                    <a:gd name="T41" fmla="*/ 85 h 224"/>
                    <a:gd name="T42" fmla="*/ 100 w 120"/>
                    <a:gd name="T43" fmla="*/ 101 h 224"/>
                    <a:gd name="T44" fmla="*/ 80 w 120"/>
                    <a:gd name="T45" fmla="*/ 85 h 224"/>
                    <a:gd name="T46" fmla="*/ 61 w 120"/>
                    <a:gd name="T47" fmla="*/ 69 h 224"/>
                    <a:gd name="T48" fmla="*/ 60 w 120"/>
                    <a:gd name="T49" fmla="*/ 69 h 224"/>
                    <a:gd name="T50" fmla="*/ 40 w 120"/>
                    <a:gd name="T51" fmla="*/ 85 h 224"/>
                    <a:gd name="T52" fmla="*/ 60 w 120"/>
                    <a:gd name="T53" fmla="*/ 101 h 224"/>
                    <a:gd name="T54" fmla="*/ 61 w 120"/>
                    <a:gd name="T55" fmla="*/ 101 h 224"/>
                    <a:gd name="T56" fmla="*/ 120 w 120"/>
                    <a:gd name="T57" fmla="*/ 149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0" h="224">
                      <a:moveTo>
                        <a:pt x="120" y="149"/>
                      </a:moveTo>
                      <a:cubicBezTo>
                        <a:pt x="120" y="170"/>
                        <a:pt x="104" y="187"/>
                        <a:pt x="81" y="194"/>
                      </a:cubicBezTo>
                      <a:cubicBezTo>
                        <a:pt x="81" y="208"/>
                        <a:pt x="81" y="208"/>
                        <a:pt x="81" y="208"/>
                      </a:cubicBezTo>
                      <a:cubicBezTo>
                        <a:pt x="81" y="217"/>
                        <a:pt x="72" y="224"/>
                        <a:pt x="61" y="224"/>
                      </a:cubicBezTo>
                      <a:cubicBezTo>
                        <a:pt x="50" y="224"/>
                        <a:pt x="41" y="217"/>
                        <a:pt x="41" y="208"/>
                      </a:cubicBezTo>
                      <a:cubicBezTo>
                        <a:pt x="41" y="194"/>
                        <a:pt x="41" y="194"/>
                        <a:pt x="41" y="194"/>
                      </a:cubicBezTo>
                      <a:cubicBezTo>
                        <a:pt x="18" y="187"/>
                        <a:pt x="0" y="170"/>
                        <a:pt x="0" y="149"/>
                      </a:cubicBezTo>
                      <a:cubicBezTo>
                        <a:pt x="0" y="140"/>
                        <a:pt x="10" y="133"/>
                        <a:pt x="20" y="133"/>
                      </a:cubicBezTo>
                      <a:cubicBezTo>
                        <a:pt x="32" y="133"/>
                        <a:pt x="40" y="140"/>
                        <a:pt x="40" y="149"/>
                      </a:cubicBezTo>
                      <a:cubicBezTo>
                        <a:pt x="40" y="158"/>
                        <a:pt x="50" y="165"/>
                        <a:pt x="60" y="165"/>
                      </a:cubicBezTo>
                      <a:cubicBezTo>
                        <a:pt x="61" y="165"/>
                        <a:pt x="61" y="165"/>
                        <a:pt x="61" y="165"/>
                      </a:cubicBezTo>
                      <a:cubicBezTo>
                        <a:pt x="72" y="165"/>
                        <a:pt x="80" y="158"/>
                        <a:pt x="80" y="149"/>
                      </a:cubicBezTo>
                      <a:cubicBezTo>
                        <a:pt x="80" y="140"/>
                        <a:pt x="72" y="133"/>
                        <a:pt x="61" y="133"/>
                      </a:cubicBezTo>
                      <a:cubicBezTo>
                        <a:pt x="60" y="133"/>
                        <a:pt x="60" y="133"/>
                        <a:pt x="60" y="133"/>
                      </a:cubicBezTo>
                      <a:cubicBezTo>
                        <a:pt x="28" y="133"/>
                        <a:pt x="0" y="111"/>
                        <a:pt x="0" y="85"/>
                      </a:cubicBezTo>
                      <a:cubicBezTo>
                        <a:pt x="0" y="64"/>
                        <a:pt x="18" y="46"/>
                        <a:pt x="41" y="40"/>
                      </a:cubicBezTo>
                      <a:cubicBezTo>
                        <a:pt x="41" y="16"/>
                        <a:pt x="41" y="16"/>
                        <a:pt x="41" y="16"/>
                      </a:cubicBezTo>
                      <a:cubicBezTo>
                        <a:pt x="41" y="7"/>
                        <a:pt x="50" y="0"/>
                        <a:pt x="61" y="0"/>
                      </a:cubicBezTo>
                      <a:cubicBezTo>
                        <a:pt x="72" y="0"/>
                        <a:pt x="81" y="7"/>
                        <a:pt x="81" y="16"/>
                      </a:cubicBezTo>
                      <a:cubicBezTo>
                        <a:pt x="81" y="40"/>
                        <a:pt x="81" y="40"/>
                        <a:pt x="81" y="40"/>
                      </a:cubicBezTo>
                      <a:cubicBezTo>
                        <a:pt x="104" y="47"/>
                        <a:pt x="120" y="64"/>
                        <a:pt x="120" y="85"/>
                      </a:cubicBezTo>
                      <a:cubicBezTo>
                        <a:pt x="120" y="94"/>
                        <a:pt x="112" y="101"/>
                        <a:pt x="100" y="101"/>
                      </a:cubicBezTo>
                      <a:cubicBezTo>
                        <a:pt x="90" y="101"/>
                        <a:pt x="80" y="94"/>
                        <a:pt x="80" y="85"/>
                      </a:cubicBezTo>
                      <a:cubicBezTo>
                        <a:pt x="80" y="76"/>
                        <a:pt x="72" y="69"/>
                        <a:pt x="61" y="69"/>
                      </a:cubicBezTo>
                      <a:cubicBezTo>
                        <a:pt x="60" y="69"/>
                        <a:pt x="60" y="69"/>
                        <a:pt x="60" y="69"/>
                      </a:cubicBezTo>
                      <a:cubicBezTo>
                        <a:pt x="50" y="69"/>
                        <a:pt x="40" y="76"/>
                        <a:pt x="40" y="85"/>
                      </a:cubicBezTo>
                      <a:cubicBezTo>
                        <a:pt x="40" y="94"/>
                        <a:pt x="50" y="101"/>
                        <a:pt x="60" y="101"/>
                      </a:cubicBezTo>
                      <a:cubicBezTo>
                        <a:pt x="61" y="101"/>
                        <a:pt x="61" y="101"/>
                        <a:pt x="61" y="101"/>
                      </a:cubicBezTo>
                      <a:cubicBezTo>
                        <a:pt x="94" y="101"/>
                        <a:pt x="120" y="123"/>
                        <a:pt x="120" y="14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CiscoSansTT ExtraLight" panose="020B0303020201020303" pitchFamily="34" charset="0"/>
                  </a:endParaRPr>
                </a:p>
              </p:txBody>
            </p:sp>
            <p:sp>
              <p:nvSpPr>
                <p:cNvPr id="105" name="Freeform 87"/>
                <p:cNvSpPr/>
                <p:nvPr/>
              </p:nvSpPr>
              <p:spPr bwMode="auto">
                <a:xfrm>
                  <a:off x="3431" y="2660"/>
                  <a:ext cx="211" cy="90"/>
                </a:xfrm>
                <a:custGeom>
                  <a:avLst/>
                  <a:gdLst>
                    <a:gd name="T0" fmla="*/ 281 w 281"/>
                    <a:gd name="T1" fmla="*/ 40 h 120"/>
                    <a:gd name="T2" fmla="*/ 241 w 281"/>
                    <a:gd name="T3" fmla="*/ 80 h 120"/>
                    <a:gd name="T4" fmla="*/ 140 w 281"/>
                    <a:gd name="T5" fmla="*/ 120 h 120"/>
                    <a:gd name="T6" fmla="*/ 40 w 281"/>
                    <a:gd name="T7" fmla="*/ 80 h 120"/>
                    <a:gd name="T8" fmla="*/ 0 w 281"/>
                    <a:gd name="T9" fmla="*/ 40 h 120"/>
                    <a:gd name="T10" fmla="*/ 40 w 281"/>
                    <a:gd name="T11" fmla="*/ 0 h 120"/>
                    <a:gd name="T12" fmla="*/ 241 w 281"/>
                    <a:gd name="T13" fmla="*/ 0 h 120"/>
                    <a:gd name="T14" fmla="*/ 281 w 281"/>
                    <a:gd name="T15" fmla="*/ 4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 h="120">
                      <a:moveTo>
                        <a:pt x="281" y="40"/>
                      </a:moveTo>
                      <a:cubicBezTo>
                        <a:pt x="281" y="62"/>
                        <a:pt x="263" y="80"/>
                        <a:pt x="241" y="80"/>
                      </a:cubicBezTo>
                      <a:cubicBezTo>
                        <a:pt x="140" y="120"/>
                        <a:pt x="140" y="120"/>
                        <a:pt x="140" y="120"/>
                      </a:cubicBezTo>
                      <a:cubicBezTo>
                        <a:pt x="40" y="80"/>
                        <a:pt x="40" y="80"/>
                        <a:pt x="40" y="80"/>
                      </a:cubicBezTo>
                      <a:cubicBezTo>
                        <a:pt x="18" y="80"/>
                        <a:pt x="0" y="62"/>
                        <a:pt x="0" y="40"/>
                      </a:cubicBezTo>
                      <a:cubicBezTo>
                        <a:pt x="0" y="18"/>
                        <a:pt x="18" y="0"/>
                        <a:pt x="40" y="0"/>
                      </a:cubicBezTo>
                      <a:cubicBezTo>
                        <a:pt x="241" y="0"/>
                        <a:pt x="241" y="0"/>
                        <a:pt x="241" y="0"/>
                      </a:cubicBezTo>
                      <a:cubicBezTo>
                        <a:pt x="263" y="0"/>
                        <a:pt x="281" y="18"/>
                        <a:pt x="281" y="40"/>
                      </a:cubicBezTo>
                      <a:close/>
                    </a:path>
                  </a:pathLst>
                </a:custGeom>
                <a:solidFill>
                  <a:srgbClr val="FAA9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CiscoSansTT ExtraLight" panose="020B0303020201020303" pitchFamily="34" charset="0"/>
                  </a:endParaRPr>
                </a:p>
              </p:txBody>
            </p:sp>
            <p:sp>
              <p:nvSpPr>
                <p:cNvPr id="106" name="Freeform 88"/>
                <p:cNvSpPr/>
                <p:nvPr/>
              </p:nvSpPr>
              <p:spPr bwMode="auto">
                <a:xfrm>
                  <a:off x="3431" y="2720"/>
                  <a:ext cx="211" cy="90"/>
                </a:xfrm>
                <a:custGeom>
                  <a:avLst/>
                  <a:gdLst>
                    <a:gd name="T0" fmla="*/ 281 w 281"/>
                    <a:gd name="T1" fmla="*/ 40 h 120"/>
                    <a:gd name="T2" fmla="*/ 241 w 281"/>
                    <a:gd name="T3" fmla="*/ 80 h 120"/>
                    <a:gd name="T4" fmla="*/ 140 w 281"/>
                    <a:gd name="T5" fmla="*/ 120 h 120"/>
                    <a:gd name="T6" fmla="*/ 40 w 281"/>
                    <a:gd name="T7" fmla="*/ 80 h 120"/>
                    <a:gd name="T8" fmla="*/ 0 w 281"/>
                    <a:gd name="T9" fmla="*/ 40 h 120"/>
                    <a:gd name="T10" fmla="*/ 40 w 281"/>
                    <a:gd name="T11" fmla="*/ 0 h 120"/>
                    <a:gd name="T12" fmla="*/ 241 w 281"/>
                    <a:gd name="T13" fmla="*/ 0 h 120"/>
                    <a:gd name="T14" fmla="*/ 281 w 281"/>
                    <a:gd name="T15" fmla="*/ 4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 h="120">
                      <a:moveTo>
                        <a:pt x="281" y="40"/>
                      </a:moveTo>
                      <a:cubicBezTo>
                        <a:pt x="281" y="62"/>
                        <a:pt x="263" y="80"/>
                        <a:pt x="241" y="80"/>
                      </a:cubicBezTo>
                      <a:cubicBezTo>
                        <a:pt x="140" y="120"/>
                        <a:pt x="140" y="120"/>
                        <a:pt x="140" y="120"/>
                      </a:cubicBezTo>
                      <a:cubicBezTo>
                        <a:pt x="40" y="80"/>
                        <a:pt x="40" y="80"/>
                        <a:pt x="40" y="80"/>
                      </a:cubicBezTo>
                      <a:cubicBezTo>
                        <a:pt x="18" y="80"/>
                        <a:pt x="0" y="62"/>
                        <a:pt x="0" y="40"/>
                      </a:cubicBezTo>
                      <a:cubicBezTo>
                        <a:pt x="0" y="18"/>
                        <a:pt x="18" y="0"/>
                        <a:pt x="40" y="0"/>
                      </a:cubicBezTo>
                      <a:cubicBezTo>
                        <a:pt x="241" y="0"/>
                        <a:pt x="241" y="0"/>
                        <a:pt x="241" y="0"/>
                      </a:cubicBezTo>
                      <a:cubicBezTo>
                        <a:pt x="263" y="0"/>
                        <a:pt x="281" y="18"/>
                        <a:pt x="281" y="40"/>
                      </a:cubicBezTo>
                      <a:close/>
                    </a:path>
                  </a:pathLst>
                </a:custGeom>
                <a:solidFill>
                  <a:srgbClr val="FFB6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CiscoSansTT ExtraLight" panose="020B0303020201020303" pitchFamily="34" charset="0"/>
                  </a:endParaRPr>
                </a:p>
              </p:txBody>
            </p:sp>
            <p:sp>
              <p:nvSpPr>
                <p:cNvPr id="107" name="Freeform 89"/>
                <p:cNvSpPr/>
                <p:nvPr/>
              </p:nvSpPr>
              <p:spPr bwMode="auto">
                <a:xfrm>
                  <a:off x="3431" y="2780"/>
                  <a:ext cx="211" cy="60"/>
                </a:xfrm>
                <a:custGeom>
                  <a:avLst/>
                  <a:gdLst>
                    <a:gd name="T0" fmla="*/ 281 w 281"/>
                    <a:gd name="T1" fmla="*/ 40 h 80"/>
                    <a:gd name="T2" fmla="*/ 241 w 281"/>
                    <a:gd name="T3" fmla="*/ 80 h 80"/>
                    <a:gd name="T4" fmla="*/ 40 w 281"/>
                    <a:gd name="T5" fmla="*/ 80 h 80"/>
                    <a:gd name="T6" fmla="*/ 0 w 281"/>
                    <a:gd name="T7" fmla="*/ 40 h 80"/>
                    <a:gd name="T8" fmla="*/ 40 w 281"/>
                    <a:gd name="T9" fmla="*/ 0 h 80"/>
                    <a:gd name="T10" fmla="*/ 241 w 281"/>
                    <a:gd name="T11" fmla="*/ 0 h 80"/>
                    <a:gd name="T12" fmla="*/ 281 w 281"/>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281" h="80">
                      <a:moveTo>
                        <a:pt x="281" y="40"/>
                      </a:moveTo>
                      <a:cubicBezTo>
                        <a:pt x="281" y="62"/>
                        <a:pt x="263" y="80"/>
                        <a:pt x="241" y="80"/>
                      </a:cubicBezTo>
                      <a:cubicBezTo>
                        <a:pt x="40" y="80"/>
                        <a:pt x="40" y="80"/>
                        <a:pt x="40" y="80"/>
                      </a:cubicBezTo>
                      <a:cubicBezTo>
                        <a:pt x="18" y="80"/>
                        <a:pt x="0" y="62"/>
                        <a:pt x="0" y="40"/>
                      </a:cubicBezTo>
                      <a:cubicBezTo>
                        <a:pt x="0" y="18"/>
                        <a:pt x="18" y="0"/>
                        <a:pt x="40" y="0"/>
                      </a:cubicBezTo>
                      <a:cubicBezTo>
                        <a:pt x="241" y="0"/>
                        <a:pt x="241" y="0"/>
                        <a:pt x="241" y="0"/>
                      </a:cubicBezTo>
                      <a:cubicBezTo>
                        <a:pt x="263" y="0"/>
                        <a:pt x="281" y="18"/>
                        <a:pt x="281" y="40"/>
                      </a:cubicBezTo>
                      <a:close/>
                    </a:path>
                  </a:pathLst>
                </a:custGeom>
                <a:solidFill>
                  <a:srgbClr val="FAA9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CiscoSansTT ExtraLight" panose="020B0303020201020303" pitchFamily="34" charset="0"/>
                  </a:endParaRPr>
                </a:p>
              </p:txBody>
            </p:sp>
            <p:sp>
              <p:nvSpPr>
                <p:cNvPr id="108" name="Freeform 90"/>
                <p:cNvSpPr/>
                <p:nvPr/>
              </p:nvSpPr>
              <p:spPr bwMode="auto">
                <a:xfrm>
                  <a:off x="3221" y="2448"/>
                  <a:ext cx="210" cy="61"/>
                </a:xfrm>
                <a:custGeom>
                  <a:avLst/>
                  <a:gdLst>
                    <a:gd name="T0" fmla="*/ 280 w 280"/>
                    <a:gd name="T1" fmla="*/ 40 h 80"/>
                    <a:gd name="T2" fmla="*/ 240 w 280"/>
                    <a:gd name="T3" fmla="*/ 80 h 80"/>
                    <a:gd name="T4" fmla="*/ 40 w 280"/>
                    <a:gd name="T5" fmla="*/ 80 h 80"/>
                    <a:gd name="T6" fmla="*/ 0 w 280"/>
                    <a:gd name="T7" fmla="*/ 40 h 80"/>
                    <a:gd name="T8" fmla="*/ 40 w 280"/>
                    <a:gd name="T9" fmla="*/ 0 h 80"/>
                    <a:gd name="T10" fmla="*/ 240 w 280"/>
                    <a:gd name="T11" fmla="*/ 0 h 80"/>
                    <a:gd name="T12" fmla="*/ 280 w 2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280" h="80">
                      <a:moveTo>
                        <a:pt x="280" y="40"/>
                      </a:moveTo>
                      <a:cubicBezTo>
                        <a:pt x="280" y="62"/>
                        <a:pt x="262" y="80"/>
                        <a:pt x="240" y="80"/>
                      </a:cubicBezTo>
                      <a:cubicBezTo>
                        <a:pt x="40" y="80"/>
                        <a:pt x="40" y="80"/>
                        <a:pt x="40" y="80"/>
                      </a:cubicBezTo>
                      <a:cubicBezTo>
                        <a:pt x="18" y="80"/>
                        <a:pt x="0" y="62"/>
                        <a:pt x="0" y="40"/>
                      </a:cubicBezTo>
                      <a:cubicBezTo>
                        <a:pt x="0" y="18"/>
                        <a:pt x="18" y="0"/>
                        <a:pt x="40" y="0"/>
                      </a:cubicBezTo>
                      <a:cubicBezTo>
                        <a:pt x="240" y="0"/>
                        <a:pt x="240" y="0"/>
                        <a:pt x="240" y="0"/>
                      </a:cubicBezTo>
                      <a:cubicBezTo>
                        <a:pt x="262" y="0"/>
                        <a:pt x="280" y="18"/>
                        <a:pt x="280" y="40"/>
                      </a:cubicBezTo>
                      <a:close/>
                    </a:path>
                  </a:pathLst>
                </a:custGeom>
                <a:solidFill>
                  <a:srgbClr val="0EB9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CiscoSansTT ExtraLight" panose="020B0303020201020303" pitchFamily="34" charset="0"/>
                  </a:endParaRPr>
                </a:p>
              </p:txBody>
            </p:sp>
          </p:grpSp>
        </p:grpSp>
      </p:grpSp>
      <p:grpSp>
        <p:nvGrpSpPr>
          <p:cNvPr id="5" name="Group 4"/>
          <p:cNvGrpSpPr/>
          <p:nvPr/>
        </p:nvGrpSpPr>
        <p:grpSpPr>
          <a:xfrm>
            <a:off x="2755668" y="2430507"/>
            <a:ext cx="1884319" cy="1279033"/>
            <a:chOff x="6764381" y="2430507"/>
            <a:chExt cx="1884319" cy="1279033"/>
          </a:xfrm>
        </p:grpSpPr>
        <p:sp>
          <p:nvSpPr>
            <p:cNvPr id="46" name="Rounded Rectangle 45"/>
            <p:cNvSpPr/>
            <p:nvPr/>
          </p:nvSpPr>
          <p:spPr>
            <a:xfrm>
              <a:off x="6764381" y="3196779"/>
              <a:ext cx="1884319" cy="512761"/>
            </a:xfrm>
            <a:prstGeom prst="roundRect">
              <a:avLst>
                <a:gd name="adj" fmla="val 50000"/>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419" sz="1200" b="1">
                  <a:solidFill>
                    <a:schemeClr val="tx1"/>
                  </a:solidFill>
                </a:rPr>
                <a:t>Comunidad con certificación de Cisco</a:t>
              </a:r>
            </a:p>
          </p:txBody>
        </p:sp>
        <p:grpSp>
          <p:nvGrpSpPr>
            <p:cNvPr id="147" name="Group 124"/>
            <p:cNvGrpSpPr>
              <a:grpSpLocks noChangeAspect="1"/>
            </p:cNvGrpSpPr>
            <p:nvPr/>
          </p:nvGrpSpPr>
          <p:grpSpPr>
            <a:xfrm>
              <a:off x="7378179" y="2430507"/>
              <a:ext cx="656722" cy="443508"/>
              <a:chOff x="1284" y="543"/>
              <a:chExt cx="3191" cy="2155"/>
            </a:xfrm>
          </p:grpSpPr>
          <p:sp>
            <p:nvSpPr>
              <p:cNvPr id="148" name="Freeform 125"/>
              <p:cNvSpPr/>
              <p:nvPr/>
            </p:nvSpPr>
            <p:spPr bwMode="auto">
              <a:xfrm>
                <a:off x="1284" y="543"/>
                <a:ext cx="3191" cy="2155"/>
              </a:xfrm>
              <a:custGeom>
                <a:avLst/>
                <a:gdLst>
                  <a:gd name="T0" fmla="*/ 2608 w 2608"/>
                  <a:gd name="T1" fmla="*/ 1642 h 1802"/>
                  <a:gd name="T2" fmla="*/ 2448 w 2608"/>
                  <a:gd name="T3" fmla="*/ 1802 h 1802"/>
                  <a:gd name="T4" fmla="*/ 161 w 2608"/>
                  <a:gd name="T5" fmla="*/ 1802 h 1802"/>
                  <a:gd name="T6" fmla="*/ 0 w 2608"/>
                  <a:gd name="T7" fmla="*/ 1642 h 1802"/>
                  <a:gd name="T8" fmla="*/ 0 w 2608"/>
                  <a:gd name="T9" fmla="*/ 160 h 1802"/>
                  <a:gd name="T10" fmla="*/ 161 w 2608"/>
                  <a:gd name="T11" fmla="*/ 0 h 1802"/>
                  <a:gd name="T12" fmla="*/ 2448 w 2608"/>
                  <a:gd name="T13" fmla="*/ 0 h 1802"/>
                  <a:gd name="T14" fmla="*/ 2608 w 2608"/>
                  <a:gd name="T15" fmla="*/ 160 h 1802"/>
                  <a:gd name="T16" fmla="*/ 2608 w 2608"/>
                  <a:gd name="T17" fmla="*/ 1642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8" h="1802">
                    <a:moveTo>
                      <a:pt x="2608" y="1642"/>
                    </a:moveTo>
                    <a:cubicBezTo>
                      <a:pt x="2608" y="1730"/>
                      <a:pt x="2536" y="1802"/>
                      <a:pt x="2448" y="1802"/>
                    </a:cubicBezTo>
                    <a:cubicBezTo>
                      <a:pt x="161" y="1802"/>
                      <a:pt x="161" y="1802"/>
                      <a:pt x="161" y="1802"/>
                    </a:cubicBezTo>
                    <a:cubicBezTo>
                      <a:pt x="72" y="1802"/>
                      <a:pt x="0" y="1730"/>
                      <a:pt x="0" y="1642"/>
                    </a:cubicBezTo>
                    <a:cubicBezTo>
                      <a:pt x="0" y="160"/>
                      <a:pt x="0" y="160"/>
                      <a:pt x="0" y="160"/>
                    </a:cubicBezTo>
                    <a:cubicBezTo>
                      <a:pt x="0" y="72"/>
                      <a:pt x="72" y="0"/>
                      <a:pt x="161" y="0"/>
                    </a:cubicBezTo>
                    <a:cubicBezTo>
                      <a:pt x="2448" y="0"/>
                      <a:pt x="2448" y="0"/>
                      <a:pt x="2448" y="0"/>
                    </a:cubicBezTo>
                    <a:cubicBezTo>
                      <a:pt x="2536" y="0"/>
                      <a:pt x="2608" y="72"/>
                      <a:pt x="2608" y="160"/>
                    </a:cubicBezTo>
                    <a:lnTo>
                      <a:pt x="2608" y="1642"/>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sp>
            <p:nvSpPr>
              <p:cNvPr id="149" name="Freeform 126"/>
              <p:cNvSpPr>
                <a:spLocks noEditPoints="1"/>
              </p:cNvSpPr>
              <p:nvPr/>
            </p:nvSpPr>
            <p:spPr bwMode="auto">
              <a:xfrm>
                <a:off x="1440" y="696"/>
                <a:ext cx="2880" cy="1851"/>
              </a:xfrm>
              <a:custGeom>
                <a:avLst/>
                <a:gdLst>
                  <a:gd name="T0" fmla="*/ 2199 w 2353"/>
                  <a:gd name="T1" fmla="*/ 1548 h 1548"/>
                  <a:gd name="T2" fmla="*/ 154 w 2353"/>
                  <a:gd name="T3" fmla="*/ 1548 h 1548"/>
                  <a:gd name="T4" fmla="*/ 0 w 2353"/>
                  <a:gd name="T5" fmla="*/ 1404 h 1548"/>
                  <a:gd name="T6" fmla="*/ 0 w 2353"/>
                  <a:gd name="T7" fmla="*/ 144 h 1548"/>
                  <a:gd name="T8" fmla="*/ 154 w 2353"/>
                  <a:gd name="T9" fmla="*/ 0 h 1548"/>
                  <a:gd name="T10" fmla="*/ 2199 w 2353"/>
                  <a:gd name="T11" fmla="*/ 0 h 1548"/>
                  <a:gd name="T12" fmla="*/ 2353 w 2353"/>
                  <a:gd name="T13" fmla="*/ 144 h 1548"/>
                  <a:gd name="T14" fmla="*/ 2353 w 2353"/>
                  <a:gd name="T15" fmla="*/ 1404 h 1548"/>
                  <a:gd name="T16" fmla="*/ 2199 w 2353"/>
                  <a:gd name="T17" fmla="*/ 1548 h 1548"/>
                  <a:gd name="T18" fmla="*/ 154 w 2353"/>
                  <a:gd name="T19" fmla="*/ 96 h 1548"/>
                  <a:gd name="T20" fmla="*/ 96 w 2353"/>
                  <a:gd name="T21" fmla="*/ 144 h 1548"/>
                  <a:gd name="T22" fmla="*/ 96 w 2353"/>
                  <a:gd name="T23" fmla="*/ 1404 h 1548"/>
                  <a:gd name="T24" fmla="*/ 154 w 2353"/>
                  <a:gd name="T25" fmla="*/ 1452 h 1548"/>
                  <a:gd name="T26" fmla="*/ 2199 w 2353"/>
                  <a:gd name="T27" fmla="*/ 1452 h 1548"/>
                  <a:gd name="T28" fmla="*/ 2257 w 2353"/>
                  <a:gd name="T29" fmla="*/ 1404 h 1548"/>
                  <a:gd name="T30" fmla="*/ 2257 w 2353"/>
                  <a:gd name="T31" fmla="*/ 144 h 1548"/>
                  <a:gd name="T32" fmla="*/ 2199 w 2353"/>
                  <a:gd name="T33" fmla="*/ 96 h 1548"/>
                  <a:gd name="T34" fmla="*/ 154 w 2353"/>
                  <a:gd name="T35" fmla="*/ 96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3" h="1548">
                    <a:moveTo>
                      <a:pt x="2199" y="1548"/>
                    </a:moveTo>
                    <a:cubicBezTo>
                      <a:pt x="154" y="1548"/>
                      <a:pt x="154" y="1548"/>
                      <a:pt x="154" y="1548"/>
                    </a:cubicBezTo>
                    <a:cubicBezTo>
                      <a:pt x="69" y="1548"/>
                      <a:pt x="0" y="1483"/>
                      <a:pt x="0" y="1404"/>
                    </a:cubicBezTo>
                    <a:cubicBezTo>
                      <a:pt x="0" y="144"/>
                      <a:pt x="0" y="144"/>
                      <a:pt x="0" y="144"/>
                    </a:cubicBezTo>
                    <a:cubicBezTo>
                      <a:pt x="0" y="64"/>
                      <a:pt x="69" y="0"/>
                      <a:pt x="154" y="0"/>
                    </a:cubicBezTo>
                    <a:cubicBezTo>
                      <a:pt x="2199" y="0"/>
                      <a:pt x="2199" y="0"/>
                      <a:pt x="2199" y="0"/>
                    </a:cubicBezTo>
                    <a:cubicBezTo>
                      <a:pt x="2284" y="0"/>
                      <a:pt x="2353" y="64"/>
                      <a:pt x="2353" y="144"/>
                    </a:cubicBezTo>
                    <a:cubicBezTo>
                      <a:pt x="2353" y="1404"/>
                      <a:pt x="2353" y="1404"/>
                      <a:pt x="2353" y="1404"/>
                    </a:cubicBezTo>
                    <a:cubicBezTo>
                      <a:pt x="2353" y="1483"/>
                      <a:pt x="2284" y="1548"/>
                      <a:pt x="2199" y="1548"/>
                    </a:cubicBezTo>
                    <a:close/>
                    <a:moveTo>
                      <a:pt x="154" y="96"/>
                    </a:moveTo>
                    <a:cubicBezTo>
                      <a:pt x="122" y="96"/>
                      <a:pt x="96" y="117"/>
                      <a:pt x="96" y="144"/>
                    </a:cubicBezTo>
                    <a:cubicBezTo>
                      <a:pt x="96" y="1404"/>
                      <a:pt x="96" y="1404"/>
                      <a:pt x="96" y="1404"/>
                    </a:cubicBezTo>
                    <a:cubicBezTo>
                      <a:pt x="96" y="1430"/>
                      <a:pt x="122" y="1452"/>
                      <a:pt x="154" y="1452"/>
                    </a:cubicBezTo>
                    <a:cubicBezTo>
                      <a:pt x="2199" y="1452"/>
                      <a:pt x="2199" y="1452"/>
                      <a:pt x="2199" y="1452"/>
                    </a:cubicBezTo>
                    <a:cubicBezTo>
                      <a:pt x="2231" y="1452"/>
                      <a:pt x="2257" y="1430"/>
                      <a:pt x="2257" y="1404"/>
                    </a:cubicBezTo>
                    <a:cubicBezTo>
                      <a:pt x="2257" y="144"/>
                      <a:pt x="2257" y="144"/>
                      <a:pt x="2257" y="144"/>
                    </a:cubicBezTo>
                    <a:cubicBezTo>
                      <a:pt x="2257" y="117"/>
                      <a:pt x="2231" y="96"/>
                      <a:pt x="2199" y="96"/>
                    </a:cubicBezTo>
                    <a:lnTo>
                      <a:pt x="154" y="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sp>
            <p:nvSpPr>
              <p:cNvPr id="150" name="Freeform 127"/>
              <p:cNvSpPr/>
              <p:nvPr/>
            </p:nvSpPr>
            <p:spPr bwMode="auto">
              <a:xfrm>
                <a:off x="1885" y="1432"/>
                <a:ext cx="458" cy="822"/>
              </a:xfrm>
              <a:custGeom>
                <a:avLst/>
                <a:gdLst>
                  <a:gd name="T0" fmla="*/ 343 w 375"/>
                  <a:gd name="T1" fmla="*/ 678 h 688"/>
                  <a:gd name="T2" fmla="*/ 204 w 375"/>
                  <a:gd name="T3" fmla="*/ 573 h 688"/>
                  <a:gd name="T4" fmla="*/ 170 w 375"/>
                  <a:gd name="T5" fmla="*/ 573 h 688"/>
                  <a:gd name="T6" fmla="*/ 32 w 375"/>
                  <a:gd name="T7" fmla="*/ 678 h 688"/>
                  <a:gd name="T8" fmla="*/ 0 w 375"/>
                  <a:gd name="T9" fmla="*/ 662 h 688"/>
                  <a:gd name="T10" fmla="*/ 0 w 375"/>
                  <a:gd name="T11" fmla="*/ 0 h 688"/>
                  <a:gd name="T12" fmla="*/ 375 w 375"/>
                  <a:gd name="T13" fmla="*/ 0 h 688"/>
                  <a:gd name="T14" fmla="*/ 375 w 375"/>
                  <a:gd name="T15" fmla="*/ 662 h 688"/>
                  <a:gd name="T16" fmla="*/ 343 w 375"/>
                  <a:gd name="T17" fmla="*/ 678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5" h="688">
                    <a:moveTo>
                      <a:pt x="343" y="678"/>
                    </a:moveTo>
                    <a:cubicBezTo>
                      <a:pt x="204" y="573"/>
                      <a:pt x="204" y="573"/>
                      <a:pt x="204" y="573"/>
                    </a:cubicBezTo>
                    <a:cubicBezTo>
                      <a:pt x="194" y="565"/>
                      <a:pt x="180" y="565"/>
                      <a:pt x="170" y="573"/>
                    </a:cubicBezTo>
                    <a:cubicBezTo>
                      <a:pt x="32" y="678"/>
                      <a:pt x="32" y="678"/>
                      <a:pt x="32" y="678"/>
                    </a:cubicBezTo>
                    <a:cubicBezTo>
                      <a:pt x="19" y="688"/>
                      <a:pt x="0" y="679"/>
                      <a:pt x="0" y="662"/>
                    </a:cubicBezTo>
                    <a:cubicBezTo>
                      <a:pt x="0" y="0"/>
                      <a:pt x="0" y="0"/>
                      <a:pt x="0" y="0"/>
                    </a:cubicBezTo>
                    <a:cubicBezTo>
                      <a:pt x="375" y="0"/>
                      <a:pt x="375" y="0"/>
                      <a:pt x="375" y="0"/>
                    </a:cubicBezTo>
                    <a:cubicBezTo>
                      <a:pt x="375" y="662"/>
                      <a:pt x="375" y="662"/>
                      <a:pt x="375" y="662"/>
                    </a:cubicBezTo>
                    <a:cubicBezTo>
                      <a:pt x="375" y="679"/>
                      <a:pt x="356" y="688"/>
                      <a:pt x="343" y="678"/>
                    </a:cubicBezTo>
                    <a:close/>
                  </a:path>
                </a:pathLst>
              </a:custGeom>
              <a:solidFill>
                <a:srgbClr val="B4E2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sp>
            <p:nvSpPr>
              <p:cNvPr id="151" name="Oval 128"/>
              <p:cNvSpPr>
                <a:spLocks noChangeArrowheads="1"/>
              </p:cNvSpPr>
              <p:nvPr/>
            </p:nvSpPr>
            <p:spPr bwMode="auto">
              <a:xfrm>
                <a:off x="1733" y="992"/>
                <a:ext cx="762" cy="745"/>
              </a:xfrm>
              <a:prstGeom prst="ellipse">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sp>
            <p:nvSpPr>
              <p:cNvPr id="152" name="Freeform 129"/>
              <p:cNvSpPr/>
              <p:nvPr/>
            </p:nvSpPr>
            <p:spPr bwMode="auto">
              <a:xfrm>
                <a:off x="2723" y="1108"/>
                <a:ext cx="1264" cy="205"/>
              </a:xfrm>
              <a:custGeom>
                <a:avLst/>
                <a:gdLst>
                  <a:gd name="T0" fmla="*/ 947 w 1033"/>
                  <a:gd name="T1" fmla="*/ 172 h 172"/>
                  <a:gd name="T2" fmla="*/ 86 w 1033"/>
                  <a:gd name="T3" fmla="*/ 172 h 172"/>
                  <a:gd name="T4" fmla="*/ 0 w 1033"/>
                  <a:gd name="T5" fmla="*/ 86 h 172"/>
                  <a:gd name="T6" fmla="*/ 86 w 1033"/>
                  <a:gd name="T7" fmla="*/ 0 h 172"/>
                  <a:gd name="T8" fmla="*/ 947 w 1033"/>
                  <a:gd name="T9" fmla="*/ 0 h 172"/>
                  <a:gd name="T10" fmla="*/ 1033 w 1033"/>
                  <a:gd name="T11" fmla="*/ 86 h 172"/>
                  <a:gd name="T12" fmla="*/ 947 w 1033"/>
                  <a:gd name="T13" fmla="*/ 172 h 172"/>
                </a:gdLst>
                <a:ahLst/>
                <a:cxnLst>
                  <a:cxn ang="0">
                    <a:pos x="T0" y="T1"/>
                  </a:cxn>
                  <a:cxn ang="0">
                    <a:pos x="T2" y="T3"/>
                  </a:cxn>
                  <a:cxn ang="0">
                    <a:pos x="T4" y="T5"/>
                  </a:cxn>
                  <a:cxn ang="0">
                    <a:pos x="T6" y="T7"/>
                  </a:cxn>
                  <a:cxn ang="0">
                    <a:pos x="T8" y="T9"/>
                  </a:cxn>
                  <a:cxn ang="0">
                    <a:pos x="T10" y="T11"/>
                  </a:cxn>
                  <a:cxn ang="0">
                    <a:pos x="T12" y="T13"/>
                  </a:cxn>
                </a:cxnLst>
                <a:rect l="0" t="0" r="r" b="b"/>
                <a:pathLst>
                  <a:path w="1033" h="172">
                    <a:moveTo>
                      <a:pt x="947" y="172"/>
                    </a:moveTo>
                    <a:cubicBezTo>
                      <a:pt x="86" y="172"/>
                      <a:pt x="86" y="172"/>
                      <a:pt x="86" y="172"/>
                    </a:cubicBezTo>
                    <a:cubicBezTo>
                      <a:pt x="38" y="172"/>
                      <a:pt x="0" y="133"/>
                      <a:pt x="0" y="86"/>
                    </a:cubicBezTo>
                    <a:cubicBezTo>
                      <a:pt x="0" y="39"/>
                      <a:pt x="38" y="0"/>
                      <a:pt x="86" y="0"/>
                    </a:cubicBezTo>
                    <a:cubicBezTo>
                      <a:pt x="947" y="0"/>
                      <a:pt x="947" y="0"/>
                      <a:pt x="947" y="0"/>
                    </a:cubicBezTo>
                    <a:cubicBezTo>
                      <a:pt x="994" y="0"/>
                      <a:pt x="1033" y="39"/>
                      <a:pt x="1033" y="86"/>
                    </a:cubicBezTo>
                    <a:cubicBezTo>
                      <a:pt x="1033" y="133"/>
                      <a:pt x="994" y="172"/>
                      <a:pt x="947" y="172"/>
                    </a:cubicBezTo>
                    <a:close/>
                  </a:path>
                </a:pathLst>
              </a:custGeom>
              <a:solidFill>
                <a:schemeClr val="bg2">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sp>
            <p:nvSpPr>
              <p:cNvPr id="153" name="Freeform 130"/>
              <p:cNvSpPr/>
              <p:nvPr/>
            </p:nvSpPr>
            <p:spPr bwMode="auto">
              <a:xfrm>
                <a:off x="2723" y="1928"/>
                <a:ext cx="721" cy="206"/>
              </a:xfrm>
              <a:custGeom>
                <a:avLst/>
                <a:gdLst>
                  <a:gd name="T0" fmla="*/ 503 w 589"/>
                  <a:gd name="T1" fmla="*/ 172 h 172"/>
                  <a:gd name="T2" fmla="*/ 86 w 589"/>
                  <a:gd name="T3" fmla="*/ 172 h 172"/>
                  <a:gd name="T4" fmla="*/ 0 w 589"/>
                  <a:gd name="T5" fmla="*/ 86 h 172"/>
                  <a:gd name="T6" fmla="*/ 86 w 589"/>
                  <a:gd name="T7" fmla="*/ 0 h 172"/>
                  <a:gd name="T8" fmla="*/ 503 w 589"/>
                  <a:gd name="T9" fmla="*/ 0 h 172"/>
                  <a:gd name="T10" fmla="*/ 589 w 589"/>
                  <a:gd name="T11" fmla="*/ 86 h 172"/>
                  <a:gd name="T12" fmla="*/ 503 w 589"/>
                  <a:gd name="T13" fmla="*/ 172 h 172"/>
                </a:gdLst>
                <a:ahLst/>
                <a:cxnLst>
                  <a:cxn ang="0">
                    <a:pos x="T0" y="T1"/>
                  </a:cxn>
                  <a:cxn ang="0">
                    <a:pos x="T2" y="T3"/>
                  </a:cxn>
                  <a:cxn ang="0">
                    <a:pos x="T4" y="T5"/>
                  </a:cxn>
                  <a:cxn ang="0">
                    <a:pos x="T6" y="T7"/>
                  </a:cxn>
                  <a:cxn ang="0">
                    <a:pos x="T8" y="T9"/>
                  </a:cxn>
                  <a:cxn ang="0">
                    <a:pos x="T10" y="T11"/>
                  </a:cxn>
                  <a:cxn ang="0">
                    <a:pos x="T12" y="T13"/>
                  </a:cxn>
                </a:cxnLst>
                <a:rect l="0" t="0" r="r" b="b"/>
                <a:pathLst>
                  <a:path w="589" h="172">
                    <a:moveTo>
                      <a:pt x="503" y="172"/>
                    </a:moveTo>
                    <a:cubicBezTo>
                      <a:pt x="86" y="172"/>
                      <a:pt x="86" y="172"/>
                      <a:pt x="86" y="172"/>
                    </a:cubicBezTo>
                    <a:cubicBezTo>
                      <a:pt x="38" y="172"/>
                      <a:pt x="0" y="133"/>
                      <a:pt x="0" y="86"/>
                    </a:cubicBezTo>
                    <a:cubicBezTo>
                      <a:pt x="0" y="39"/>
                      <a:pt x="38" y="0"/>
                      <a:pt x="86" y="0"/>
                    </a:cubicBezTo>
                    <a:cubicBezTo>
                      <a:pt x="503" y="0"/>
                      <a:pt x="503" y="0"/>
                      <a:pt x="503" y="0"/>
                    </a:cubicBezTo>
                    <a:cubicBezTo>
                      <a:pt x="551" y="0"/>
                      <a:pt x="589" y="39"/>
                      <a:pt x="589" y="86"/>
                    </a:cubicBezTo>
                    <a:cubicBezTo>
                      <a:pt x="589" y="133"/>
                      <a:pt x="551" y="172"/>
                      <a:pt x="503" y="172"/>
                    </a:cubicBezTo>
                    <a:close/>
                  </a:path>
                </a:pathLst>
              </a:custGeom>
              <a:solidFill>
                <a:schemeClr val="bg2">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sp>
            <p:nvSpPr>
              <p:cNvPr id="154" name="Freeform 131"/>
              <p:cNvSpPr/>
              <p:nvPr/>
            </p:nvSpPr>
            <p:spPr bwMode="auto">
              <a:xfrm>
                <a:off x="2723" y="1518"/>
                <a:ext cx="1264" cy="205"/>
              </a:xfrm>
              <a:custGeom>
                <a:avLst/>
                <a:gdLst>
                  <a:gd name="T0" fmla="*/ 947 w 1033"/>
                  <a:gd name="T1" fmla="*/ 172 h 172"/>
                  <a:gd name="T2" fmla="*/ 86 w 1033"/>
                  <a:gd name="T3" fmla="*/ 172 h 172"/>
                  <a:gd name="T4" fmla="*/ 0 w 1033"/>
                  <a:gd name="T5" fmla="*/ 86 h 172"/>
                  <a:gd name="T6" fmla="*/ 86 w 1033"/>
                  <a:gd name="T7" fmla="*/ 0 h 172"/>
                  <a:gd name="T8" fmla="*/ 947 w 1033"/>
                  <a:gd name="T9" fmla="*/ 0 h 172"/>
                  <a:gd name="T10" fmla="*/ 1033 w 1033"/>
                  <a:gd name="T11" fmla="*/ 86 h 172"/>
                  <a:gd name="T12" fmla="*/ 947 w 1033"/>
                  <a:gd name="T13" fmla="*/ 172 h 172"/>
                </a:gdLst>
                <a:ahLst/>
                <a:cxnLst>
                  <a:cxn ang="0">
                    <a:pos x="T0" y="T1"/>
                  </a:cxn>
                  <a:cxn ang="0">
                    <a:pos x="T2" y="T3"/>
                  </a:cxn>
                  <a:cxn ang="0">
                    <a:pos x="T4" y="T5"/>
                  </a:cxn>
                  <a:cxn ang="0">
                    <a:pos x="T6" y="T7"/>
                  </a:cxn>
                  <a:cxn ang="0">
                    <a:pos x="T8" y="T9"/>
                  </a:cxn>
                  <a:cxn ang="0">
                    <a:pos x="T10" y="T11"/>
                  </a:cxn>
                  <a:cxn ang="0">
                    <a:pos x="T12" y="T13"/>
                  </a:cxn>
                </a:cxnLst>
                <a:rect l="0" t="0" r="r" b="b"/>
                <a:pathLst>
                  <a:path w="1033" h="172">
                    <a:moveTo>
                      <a:pt x="947" y="172"/>
                    </a:moveTo>
                    <a:cubicBezTo>
                      <a:pt x="86" y="172"/>
                      <a:pt x="86" y="172"/>
                      <a:pt x="86" y="172"/>
                    </a:cubicBezTo>
                    <a:cubicBezTo>
                      <a:pt x="38" y="172"/>
                      <a:pt x="0" y="133"/>
                      <a:pt x="0" y="86"/>
                    </a:cubicBezTo>
                    <a:cubicBezTo>
                      <a:pt x="0" y="39"/>
                      <a:pt x="38" y="0"/>
                      <a:pt x="86" y="0"/>
                    </a:cubicBezTo>
                    <a:cubicBezTo>
                      <a:pt x="947" y="0"/>
                      <a:pt x="947" y="0"/>
                      <a:pt x="947" y="0"/>
                    </a:cubicBezTo>
                    <a:cubicBezTo>
                      <a:pt x="994" y="0"/>
                      <a:pt x="1033" y="39"/>
                      <a:pt x="1033" y="86"/>
                    </a:cubicBezTo>
                    <a:cubicBezTo>
                      <a:pt x="1033" y="133"/>
                      <a:pt x="994" y="172"/>
                      <a:pt x="947" y="172"/>
                    </a:cubicBezTo>
                    <a:close/>
                  </a:path>
                </a:pathLst>
              </a:custGeom>
              <a:solidFill>
                <a:schemeClr val="bg2">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grpSp>
      </p:grpSp>
      <p:grpSp>
        <p:nvGrpSpPr>
          <p:cNvPr id="4" name="Group 3"/>
          <p:cNvGrpSpPr/>
          <p:nvPr/>
        </p:nvGrpSpPr>
        <p:grpSpPr>
          <a:xfrm>
            <a:off x="751311" y="2301282"/>
            <a:ext cx="1884319" cy="1408258"/>
            <a:chOff x="4688508" y="2301282"/>
            <a:chExt cx="1884319" cy="1408258"/>
          </a:xfrm>
        </p:grpSpPr>
        <p:sp>
          <p:nvSpPr>
            <p:cNvPr id="41" name="Rounded Rectangle 40"/>
            <p:cNvSpPr/>
            <p:nvPr/>
          </p:nvSpPr>
          <p:spPr>
            <a:xfrm>
              <a:off x="4688508" y="3196779"/>
              <a:ext cx="1884319" cy="512761"/>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419" sz="1200" b="1">
                  <a:solidFill>
                    <a:schemeClr val="bg1"/>
                  </a:solidFill>
                  <a:hlinkClick r:id="rId4"/>
                </a:rPr>
                <a:t>Valida</a:t>
              </a:r>
              <a:r>
                <a:rPr lang="es-419" sz="1200" b="1">
                  <a:solidFill>
                    <a:schemeClr val="bg1"/>
                  </a:solidFill>
                </a:rPr>
                <a:t> habilidades</a:t>
              </a:r>
            </a:p>
          </p:txBody>
        </p:sp>
        <p:grpSp>
          <p:nvGrpSpPr>
            <p:cNvPr id="48" name="Group 47"/>
            <p:cNvGrpSpPr/>
            <p:nvPr/>
          </p:nvGrpSpPr>
          <p:grpSpPr>
            <a:xfrm>
              <a:off x="5339330" y="2301282"/>
              <a:ext cx="582675" cy="656666"/>
              <a:chOff x="3336553" y="2439379"/>
              <a:chExt cx="458868" cy="517137"/>
            </a:xfrm>
          </p:grpSpPr>
          <p:sp>
            <p:nvSpPr>
              <p:cNvPr id="49" name="Freeform 48"/>
              <p:cNvSpPr/>
              <p:nvPr/>
            </p:nvSpPr>
            <p:spPr bwMode="auto">
              <a:xfrm>
                <a:off x="3336553" y="2439379"/>
                <a:ext cx="458868" cy="517137"/>
              </a:xfrm>
              <a:custGeom>
                <a:avLst/>
                <a:gdLst>
                  <a:gd name="T0" fmla="*/ 261 w 572"/>
                  <a:gd name="T1" fmla="*/ 0 h 661"/>
                  <a:gd name="T2" fmla="*/ 261 w 572"/>
                  <a:gd name="T3" fmla="*/ 0 h 661"/>
                  <a:gd name="T4" fmla="*/ 463 w 572"/>
                  <a:gd name="T5" fmla="*/ 78 h 661"/>
                  <a:gd name="T6" fmla="*/ 525 w 572"/>
                  <a:gd name="T7" fmla="*/ 225 h 661"/>
                  <a:gd name="T8" fmla="*/ 521 w 572"/>
                  <a:gd name="T9" fmla="*/ 256 h 661"/>
                  <a:gd name="T10" fmla="*/ 526 w 572"/>
                  <a:gd name="T11" fmla="*/ 288 h 661"/>
                  <a:gd name="T12" fmla="*/ 550 w 572"/>
                  <a:gd name="T13" fmla="*/ 325 h 661"/>
                  <a:gd name="T14" fmla="*/ 557 w 572"/>
                  <a:gd name="T15" fmla="*/ 337 h 661"/>
                  <a:gd name="T16" fmla="*/ 547 w 572"/>
                  <a:gd name="T17" fmla="*/ 398 h 661"/>
                  <a:gd name="T18" fmla="*/ 539 w 572"/>
                  <a:gd name="T19" fmla="*/ 418 h 661"/>
                  <a:gd name="T20" fmla="*/ 539 w 572"/>
                  <a:gd name="T21" fmla="*/ 438 h 661"/>
                  <a:gd name="T22" fmla="*/ 527 w 572"/>
                  <a:gd name="T23" fmla="*/ 466 h 661"/>
                  <a:gd name="T24" fmla="*/ 517 w 572"/>
                  <a:gd name="T25" fmla="*/ 491 h 661"/>
                  <a:gd name="T26" fmla="*/ 512 w 572"/>
                  <a:gd name="T27" fmla="*/ 509 h 661"/>
                  <a:gd name="T28" fmla="*/ 490 w 572"/>
                  <a:gd name="T29" fmla="*/ 564 h 661"/>
                  <a:gd name="T30" fmla="*/ 433 w 572"/>
                  <a:gd name="T31" fmla="*/ 578 h 661"/>
                  <a:gd name="T32" fmla="*/ 431 w 572"/>
                  <a:gd name="T33" fmla="*/ 578 h 661"/>
                  <a:gd name="T34" fmla="*/ 388 w 572"/>
                  <a:gd name="T35" fmla="*/ 573 h 661"/>
                  <a:gd name="T36" fmla="*/ 367 w 572"/>
                  <a:gd name="T37" fmla="*/ 583 h 661"/>
                  <a:gd name="T38" fmla="*/ 348 w 572"/>
                  <a:gd name="T39" fmla="*/ 620 h 661"/>
                  <a:gd name="T40" fmla="*/ 331 w 572"/>
                  <a:gd name="T41" fmla="*/ 656 h 661"/>
                  <a:gd name="T42" fmla="*/ 311 w 572"/>
                  <a:gd name="T43" fmla="*/ 659 h 661"/>
                  <a:gd name="T44" fmla="*/ 277 w 572"/>
                  <a:gd name="T45" fmla="*/ 661 h 661"/>
                  <a:gd name="T46" fmla="*/ 43 w 572"/>
                  <a:gd name="T47" fmla="*/ 563 h 661"/>
                  <a:gd name="T48" fmla="*/ 41 w 572"/>
                  <a:gd name="T49" fmla="*/ 561 h 661"/>
                  <a:gd name="T50" fmla="*/ 50 w 572"/>
                  <a:gd name="T51" fmla="*/ 532 h 661"/>
                  <a:gd name="T52" fmla="*/ 62 w 572"/>
                  <a:gd name="T53" fmla="*/ 384 h 661"/>
                  <a:gd name="T54" fmla="*/ 53 w 572"/>
                  <a:gd name="T55" fmla="*/ 369 h 661"/>
                  <a:gd name="T56" fmla="*/ 19 w 572"/>
                  <a:gd name="T57" fmla="*/ 299 h 661"/>
                  <a:gd name="T58" fmla="*/ 26 w 572"/>
                  <a:gd name="T59" fmla="*/ 135 h 661"/>
                  <a:gd name="T60" fmla="*/ 157 w 572"/>
                  <a:gd name="T61" fmla="*/ 20 h 661"/>
                  <a:gd name="T62" fmla="*/ 205 w 572"/>
                  <a:gd name="T63" fmla="*/ 7 h 661"/>
                  <a:gd name="T64" fmla="*/ 247 w 572"/>
                  <a:gd name="T65" fmla="*/ 1 h 661"/>
                  <a:gd name="T66" fmla="*/ 260 w 572"/>
                  <a:gd name="T67" fmla="*/ 0 h 661"/>
                  <a:gd name="T68" fmla="*/ 261 w 572"/>
                  <a:gd name="T69" fmla="*/ 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2" h="661">
                    <a:moveTo>
                      <a:pt x="261" y="0"/>
                    </a:moveTo>
                    <a:cubicBezTo>
                      <a:pt x="261" y="0"/>
                      <a:pt x="261" y="0"/>
                      <a:pt x="261" y="0"/>
                    </a:cubicBezTo>
                    <a:cubicBezTo>
                      <a:pt x="355" y="3"/>
                      <a:pt x="417" y="27"/>
                      <a:pt x="463" y="78"/>
                    </a:cubicBezTo>
                    <a:cubicBezTo>
                      <a:pt x="505" y="125"/>
                      <a:pt x="525" y="173"/>
                      <a:pt x="525" y="225"/>
                    </a:cubicBezTo>
                    <a:cubicBezTo>
                      <a:pt x="525" y="236"/>
                      <a:pt x="525" y="246"/>
                      <a:pt x="521" y="256"/>
                    </a:cubicBezTo>
                    <a:cubicBezTo>
                      <a:pt x="516" y="267"/>
                      <a:pt x="517" y="275"/>
                      <a:pt x="526" y="288"/>
                    </a:cubicBezTo>
                    <a:cubicBezTo>
                      <a:pt x="535" y="300"/>
                      <a:pt x="542" y="313"/>
                      <a:pt x="550" y="325"/>
                    </a:cubicBezTo>
                    <a:cubicBezTo>
                      <a:pt x="552" y="329"/>
                      <a:pt x="555" y="333"/>
                      <a:pt x="557" y="337"/>
                    </a:cubicBezTo>
                    <a:cubicBezTo>
                      <a:pt x="572" y="362"/>
                      <a:pt x="568" y="382"/>
                      <a:pt x="547" y="398"/>
                    </a:cubicBezTo>
                    <a:cubicBezTo>
                      <a:pt x="536" y="405"/>
                      <a:pt x="536" y="410"/>
                      <a:pt x="539" y="418"/>
                    </a:cubicBezTo>
                    <a:cubicBezTo>
                      <a:pt x="542" y="424"/>
                      <a:pt x="542" y="431"/>
                      <a:pt x="539" y="438"/>
                    </a:cubicBezTo>
                    <a:cubicBezTo>
                      <a:pt x="536" y="447"/>
                      <a:pt x="532" y="457"/>
                      <a:pt x="527" y="466"/>
                    </a:cubicBezTo>
                    <a:cubicBezTo>
                      <a:pt x="524" y="474"/>
                      <a:pt x="520" y="483"/>
                      <a:pt x="517" y="491"/>
                    </a:cubicBezTo>
                    <a:cubicBezTo>
                      <a:pt x="515" y="497"/>
                      <a:pt x="512" y="503"/>
                      <a:pt x="512" y="509"/>
                    </a:cubicBezTo>
                    <a:cubicBezTo>
                      <a:pt x="511" y="533"/>
                      <a:pt x="504" y="552"/>
                      <a:pt x="490" y="564"/>
                    </a:cubicBezTo>
                    <a:cubicBezTo>
                      <a:pt x="476" y="576"/>
                      <a:pt x="457" y="581"/>
                      <a:pt x="433" y="578"/>
                    </a:cubicBezTo>
                    <a:cubicBezTo>
                      <a:pt x="431" y="578"/>
                      <a:pt x="431" y="578"/>
                      <a:pt x="431" y="578"/>
                    </a:cubicBezTo>
                    <a:cubicBezTo>
                      <a:pt x="417" y="577"/>
                      <a:pt x="403" y="575"/>
                      <a:pt x="388" y="573"/>
                    </a:cubicBezTo>
                    <a:cubicBezTo>
                      <a:pt x="377" y="571"/>
                      <a:pt x="372" y="574"/>
                      <a:pt x="367" y="583"/>
                    </a:cubicBezTo>
                    <a:cubicBezTo>
                      <a:pt x="348" y="620"/>
                      <a:pt x="348" y="620"/>
                      <a:pt x="348" y="620"/>
                    </a:cubicBezTo>
                    <a:cubicBezTo>
                      <a:pt x="331" y="656"/>
                      <a:pt x="331" y="656"/>
                      <a:pt x="331" y="656"/>
                    </a:cubicBezTo>
                    <a:cubicBezTo>
                      <a:pt x="311" y="659"/>
                      <a:pt x="311" y="659"/>
                      <a:pt x="311" y="659"/>
                    </a:cubicBezTo>
                    <a:cubicBezTo>
                      <a:pt x="300" y="660"/>
                      <a:pt x="288" y="661"/>
                      <a:pt x="277" y="661"/>
                    </a:cubicBezTo>
                    <a:cubicBezTo>
                      <a:pt x="186" y="661"/>
                      <a:pt x="103" y="623"/>
                      <a:pt x="43" y="563"/>
                    </a:cubicBezTo>
                    <a:cubicBezTo>
                      <a:pt x="41" y="561"/>
                      <a:pt x="41" y="561"/>
                      <a:pt x="41" y="561"/>
                    </a:cubicBezTo>
                    <a:cubicBezTo>
                      <a:pt x="50" y="532"/>
                      <a:pt x="50" y="532"/>
                      <a:pt x="50" y="532"/>
                    </a:cubicBezTo>
                    <a:cubicBezTo>
                      <a:pt x="65" y="472"/>
                      <a:pt x="74" y="407"/>
                      <a:pt x="62" y="384"/>
                    </a:cubicBezTo>
                    <a:cubicBezTo>
                      <a:pt x="53" y="369"/>
                      <a:pt x="53" y="369"/>
                      <a:pt x="53" y="369"/>
                    </a:cubicBezTo>
                    <a:cubicBezTo>
                      <a:pt x="41" y="346"/>
                      <a:pt x="28" y="323"/>
                      <a:pt x="19" y="299"/>
                    </a:cubicBezTo>
                    <a:cubicBezTo>
                      <a:pt x="0" y="244"/>
                      <a:pt x="2" y="185"/>
                      <a:pt x="26" y="135"/>
                    </a:cubicBezTo>
                    <a:cubicBezTo>
                      <a:pt x="51" y="81"/>
                      <a:pt x="98" y="41"/>
                      <a:pt x="157" y="20"/>
                    </a:cubicBezTo>
                    <a:cubicBezTo>
                      <a:pt x="174" y="13"/>
                      <a:pt x="190" y="9"/>
                      <a:pt x="205" y="7"/>
                    </a:cubicBezTo>
                    <a:cubicBezTo>
                      <a:pt x="220" y="4"/>
                      <a:pt x="235" y="2"/>
                      <a:pt x="247" y="1"/>
                    </a:cubicBezTo>
                    <a:cubicBezTo>
                      <a:pt x="252" y="1"/>
                      <a:pt x="256" y="0"/>
                      <a:pt x="260" y="0"/>
                    </a:cubicBezTo>
                    <a:cubicBezTo>
                      <a:pt x="260" y="0"/>
                      <a:pt x="260" y="0"/>
                      <a:pt x="261"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grpSp>
            <p:nvGrpSpPr>
              <p:cNvPr id="50" name="Group 49"/>
              <p:cNvGrpSpPr>
                <a:grpSpLocks noChangeAspect="1"/>
              </p:cNvGrpSpPr>
              <p:nvPr/>
            </p:nvGrpSpPr>
            <p:grpSpPr>
              <a:xfrm>
                <a:off x="3470017" y="2505788"/>
                <a:ext cx="191940" cy="190173"/>
                <a:chOff x="5790601" y="1358639"/>
                <a:chExt cx="566984" cy="567982"/>
              </a:xfrm>
              <a:solidFill>
                <a:schemeClr val="bg1"/>
              </a:solidFill>
            </p:grpSpPr>
            <p:sp>
              <p:nvSpPr>
                <p:cNvPr id="53" name="Freeform 272"/>
                <p:cNvSpPr/>
                <p:nvPr/>
              </p:nvSpPr>
              <p:spPr bwMode="auto">
                <a:xfrm>
                  <a:off x="6019590" y="1358639"/>
                  <a:ext cx="106997" cy="567982"/>
                </a:xfrm>
                <a:custGeom>
                  <a:avLst/>
                  <a:gdLst>
                    <a:gd name="T0" fmla="*/ 0 w 45"/>
                    <a:gd name="T1" fmla="*/ 217 h 240"/>
                    <a:gd name="T2" fmla="*/ 0 w 45"/>
                    <a:gd name="T3" fmla="*/ 22 h 240"/>
                    <a:gd name="T4" fmla="*/ 23 w 45"/>
                    <a:gd name="T5" fmla="*/ 0 h 240"/>
                    <a:gd name="T6" fmla="*/ 45 w 45"/>
                    <a:gd name="T7" fmla="*/ 22 h 240"/>
                    <a:gd name="T8" fmla="*/ 45 w 45"/>
                    <a:gd name="T9" fmla="*/ 217 h 240"/>
                    <a:gd name="T10" fmla="*/ 23 w 45"/>
                    <a:gd name="T11" fmla="*/ 240 h 240"/>
                    <a:gd name="T12" fmla="*/ 0 w 45"/>
                    <a:gd name="T13" fmla="*/ 217 h 240"/>
                  </a:gdLst>
                  <a:ahLst/>
                  <a:cxnLst>
                    <a:cxn ang="0">
                      <a:pos x="T0" y="T1"/>
                    </a:cxn>
                    <a:cxn ang="0">
                      <a:pos x="T2" y="T3"/>
                    </a:cxn>
                    <a:cxn ang="0">
                      <a:pos x="T4" y="T5"/>
                    </a:cxn>
                    <a:cxn ang="0">
                      <a:pos x="T6" y="T7"/>
                    </a:cxn>
                    <a:cxn ang="0">
                      <a:pos x="T8" y="T9"/>
                    </a:cxn>
                    <a:cxn ang="0">
                      <a:pos x="T10" y="T11"/>
                    </a:cxn>
                    <a:cxn ang="0">
                      <a:pos x="T12" y="T13"/>
                    </a:cxn>
                  </a:cxnLst>
                  <a:rect l="0" t="0" r="r" b="b"/>
                  <a:pathLst>
                    <a:path w="45" h="240">
                      <a:moveTo>
                        <a:pt x="0" y="217"/>
                      </a:moveTo>
                      <a:cubicBezTo>
                        <a:pt x="0" y="22"/>
                        <a:pt x="0" y="22"/>
                        <a:pt x="0" y="22"/>
                      </a:cubicBezTo>
                      <a:cubicBezTo>
                        <a:pt x="0" y="10"/>
                        <a:pt x="10" y="0"/>
                        <a:pt x="23" y="0"/>
                      </a:cubicBezTo>
                      <a:cubicBezTo>
                        <a:pt x="35" y="0"/>
                        <a:pt x="45" y="10"/>
                        <a:pt x="45" y="22"/>
                      </a:cubicBezTo>
                      <a:cubicBezTo>
                        <a:pt x="45" y="217"/>
                        <a:pt x="45" y="217"/>
                        <a:pt x="45" y="217"/>
                      </a:cubicBezTo>
                      <a:cubicBezTo>
                        <a:pt x="45" y="230"/>
                        <a:pt x="35" y="240"/>
                        <a:pt x="23" y="240"/>
                      </a:cubicBezTo>
                      <a:cubicBezTo>
                        <a:pt x="10" y="240"/>
                        <a:pt x="0" y="230"/>
                        <a:pt x="0" y="2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sp>
              <p:nvSpPr>
                <p:cNvPr id="54" name="Freeform 273"/>
                <p:cNvSpPr/>
                <p:nvPr/>
              </p:nvSpPr>
              <p:spPr bwMode="auto">
                <a:xfrm>
                  <a:off x="5790601" y="1587631"/>
                  <a:ext cx="566984" cy="106997"/>
                </a:xfrm>
                <a:custGeom>
                  <a:avLst/>
                  <a:gdLst>
                    <a:gd name="T0" fmla="*/ 22 w 240"/>
                    <a:gd name="T1" fmla="*/ 0 h 45"/>
                    <a:gd name="T2" fmla="*/ 217 w 240"/>
                    <a:gd name="T3" fmla="*/ 0 h 45"/>
                    <a:gd name="T4" fmla="*/ 240 w 240"/>
                    <a:gd name="T5" fmla="*/ 23 h 45"/>
                    <a:gd name="T6" fmla="*/ 217 w 240"/>
                    <a:gd name="T7" fmla="*/ 45 h 45"/>
                    <a:gd name="T8" fmla="*/ 22 w 240"/>
                    <a:gd name="T9" fmla="*/ 45 h 45"/>
                    <a:gd name="T10" fmla="*/ 0 w 240"/>
                    <a:gd name="T11" fmla="*/ 23 h 45"/>
                    <a:gd name="T12" fmla="*/ 22 w 240"/>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240" h="45">
                      <a:moveTo>
                        <a:pt x="22" y="0"/>
                      </a:moveTo>
                      <a:cubicBezTo>
                        <a:pt x="217" y="0"/>
                        <a:pt x="217" y="0"/>
                        <a:pt x="217" y="0"/>
                      </a:cubicBezTo>
                      <a:cubicBezTo>
                        <a:pt x="229" y="0"/>
                        <a:pt x="240" y="10"/>
                        <a:pt x="240" y="23"/>
                      </a:cubicBezTo>
                      <a:cubicBezTo>
                        <a:pt x="240" y="35"/>
                        <a:pt x="229" y="45"/>
                        <a:pt x="217" y="45"/>
                      </a:cubicBezTo>
                      <a:cubicBezTo>
                        <a:pt x="22" y="45"/>
                        <a:pt x="22" y="45"/>
                        <a:pt x="22" y="45"/>
                      </a:cubicBezTo>
                      <a:cubicBezTo>
                        <a:pt x="10" y="45"/>
                        <a:pt x="0" y="35"/>
                        <a:pt x="0" y="23"/>
                      </a:cubicBezTo>
                      <a:cubicBezTo>
                        <a:pt x="0" y="10"/>
                        <a:pt x="10" y="0"/>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sp>
              <p:nvSpPr>
                <p:cNvPr id="55" name="Freeform 274"/>
                <p:cNvSpPr/>
                <p:nvPr/>
              </p:nvSpPr>
              <p:spPr bwMode="auto">
                <a:xfrm>
                  <a:off x="5851598" y="1420637"/>
                  <a:ext cx="441987" cy="441986"/>
                </a:xfrm>
                <a:custGeom>
                  <a:avLst/>
                  <a:gdLst>
                    <a:gd name="T0" fmla="*/ 9 w 187"/>
                    <a:gd name="T1" fmla="*/ 147 h 187"/>
                    <a:gd name="T2" fmla="*/ 147 w 187"/>
                    <a:gd name="T3" fmla="*/ 9 h 187"/>
                    <a:gd name="T4" fmla="*/ 178 w 187"/>
                    <a:gd name="T5" fmla="*/ 9 h 187"/>
                    <a:gd name="T6" fmla="*/ 178 w 187"/>
                    <a:gd name="T7" fmla="*/ 41 h 187"/>
                    <a:gd name="T8" fmla="*/ 41 w 187"/>
                    <a:gd name="T9" fmla="*/ 178 h 187"/>
                    <a:gd name="T10" fmla="*/ 9 w 187"/>
                    <a:gd name="T11" fmla="*/ 178 h 187"/>
                    <a:gd name="T12" fmla="*/ 9 w 187"/>
                    <a:gd name="T13" fmla="*/ 178 h 187"/>
                    <a:gd name="T14" fmla="*/ 9 w 187"/>
                    <a:gd name="T15" fmla="*/ 147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187">
                      <a:moveTo>
                        <a:pt x="9" y="147"/>
                      </a:moveTo>
                      <a:cubicBezTo>
                        <a:pt x="147" y="9"/>
                        <a:pt x="147" y="9"/>
                        <a:pt x="147" y="9"/>
                      </a:cubicBezTo>
                      <a:cubicBezTo>
                        <a:pt x="155" y="0"/>
                        <a:pt x="170" y="0"/>
                        <a:pt x="178" y="9"/>
                      </a:cubicBezTo>
                      <a:cubicBezTo>
                        <a:pt x="187" y="18"/>
                        <a:pt x="187" y="32"/>
                        <a:pt x="178" y="41"/>
                      </a:cubicBezTo>
                      <a:cubicBezTo>
                        <a:pt x="41" y="178"/>
                        <a:pt x="41" y="178"/>
                        <a:pt x="41" y="178"/>
                      </a:cubicBezTo>
                      <a:cubicBezTo>
                        <a:pt x="32" y="187"/>
                        <a:pt x="18" y="187"/>
                        <a:pt x="9" y="178"/>
                      </a:cubicBezTo>
                      <a:cubicBezTo>
                        <a:pt x="9" y="178"/>
                        <a:pt x="9" y="178"/>
                        <a:pt x="9" y="178"/>
                      </a:cubicBezTo>
                      <a:cubicBezTo>
                        <a:pt x="0" y="170"/>
                        <a:pt x="0" y="155"/>
                        <a:pt x="9" y="1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sp>
              <p:nvSpPr>
                <p:cNvPr id="56" name="Freeform 275"/>
                <p:cNvSpPr/>
                <p:nvPr/>
              </p:nvSpPr>
              <p:spPr bwMode="auto">
                <a:xfrm>
                  <a:off x="5851588" y="1420638"/>
                  <a:ext cx="441986" cy="441987"/>
                </a:xfrm>
                <a:custGeom>
                  <a:avLst/>
                  <a:gdLst>
                    <a:gd name="T0" fmla="*/ 41 w 187"/>
                    <a:gd name="T1" fmla="*/ 9 h 187"/>
                    <a:gd name="T2" fmla="*/ 178 w 187"/>
                    <a:gd name="T3" fmla="*/ 147 h 187"/>
                    <a:gd name="T4" fmla="*/ 178 w 187"/>
                    <a:gd name="T5" fmla="*/ 178 h 187"/>
                    <a:gd name="T6" fmla="*/ 147 w 187"/>
                    <a:gd name="T7" fmla="*/ 178 h 187"/>
                    <a:gd name="T8" fmla="*/ 9 w 187"/>
                    <a:gd name="T9" fmla="*/ 41 h 187"/>
                    <a:gd name="T10" fmla="*/ 9 w 187"/>
                    <a:gd name="T11" fmla="*/ 9 h 187"/>
                    <a:gd name="T12" fmla="*/ 9 w 187"/>
                    <a:gd name="T13" fmla="*/ 9 h 187"/>
                    <a:gd name="T14" fmla="*/ 41 w 187"/>
                    <a:gd name="T15" fmla="*/ 9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187">
                      <a:moveTo>
                        <a:pt x="41" y="9"/>
                      </a:moveTo>
                      <a:cubicBezTo>
                        <a:pt x="178" y="147"/>
                        <a:pt x="178" y="147"/>
                        <a:pt x="178" y="147"/>
                      </a:cubicBezTo>
                      <a:cubicBezTo>
                        <a:pt x="187" y="155"/>
                        <a:pt x="187" y="170"/>
                        <a:pt x="178" y="178"/>
                      </a:cubicBezTo>
                      <a:cubicBezTo>
                        <a:pt x="170" y="187"/>
                        <a:pt x="155" y="187"/>
                        <a:pt x="147" y="178"/>
                      </a:cubicBezTo>
                      <a:cubicBezTo>
                        <a:pt x="9" y="41"/>
                        <a:pt x="9" y="41"/>
                        <a:pt x="9" y="41"/>
                      </a:cubicBezTo>
                      <a:cubicBezTo>
                        <a:pt x="0" y="32"/>
                        <a:pt x="0" y="18"/>
                        <a:pt x="9" y="9"/>
                      </a:cubicBezTo>
                      <a:cubicBezTo>
                        <a:pt x="9" y="9"/>
                        <a:pt x="9" y="9"/>
                        <a:pt x="9" y="9"/>
                      </a:cubicBezTo>
                      <a:cubicBezTo>
                        <a:pt x="18" y="0"/>
                        <a:pt x="32" y="0"/>
                        <a:pt x="4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sp>
              <p:nvSpPr>
                <p:cNvPr id="57" name="Freeform 277"/>
                <p:cNvSpPr>
                  <a:spLocks noEditPoints="1"/>
                </p:cNvSpPr>
                <p:nvPr/>
              </p:nvSpPr>
              <p:spPr bwMode="auto">
                <a:xfrm>
                  <a:off x="5899593" y="1467639"/>
                  <a:ext cx="346989" cy="346989"/>
                </a:xfrm>
                <a:custGeom>
                  <a:avLst/>
                  <a:gdLst>
                    <a:gd name="T0" fmla="*/ 74 w 147"/>
                    <a:gd name="T1" fmla="*/ 36 h 147"/>
                    <a:gd name="T2" fmla="*/ 112 w 147"/>
                    <a:gd name="T3" fmla="*/ 74 h 147"/>
                    <a:gd name="T4" fmla="*/ 74 w 147"/>
                    <a:gd name="T5" fmla="*/ 112 h 147"/>
                    <a:gd name="T6" fmla="*/ 35 w 147"/>
                    <a:gd name="T7" fmla="*/ 74 h 147"/>
                    <a:gd name="T8" fmla="*/ 74 w 147"/>
                    <a:gd name="T9" fmla="*/ 36 h 147"/>
                    <a:gd name="T10" fmla="*/ 74 w 147"/>
                    <a:gd name="T11" fmla="*/ 0 h 147"/>
                    <a:gd name="T12" fmla="*/ 0 w 147"/>
                    <a:gd name="T13" fmla="*/ 74 h 147"/>
                    <a:gd name="T14" fmla="*/ 74 w 147"/>
                    <a:gd name="T15" fmla="*/ 147 h 147"/>
                    <a:gd name="T16" fmla="*/ 147 w 147"/>
                    <a:gd name="T17" fmla="*/ 74 h 147"/>
                    <a:gd name="T18" fmla="*/ 74 w 14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147">
                      <a:moveTo>
                        <a:pt x="74" y="36"/>
                      </a:moveTo>
                      <a:cubicBezTo>
                        <a:pt x="95" y="36"/>
                        <a:pt x="112" y="53"/>
                        <a:pt x="112" y="74"/>
                      </a:cubicBezTo>
                      <a:cubicBezTo>
                        <a:pt x="112" y="95"/>
                        <a:pt x="95" y="112"/>
                        <a:pt x="74" y="112"/>
                      </a:cubicBezTo>
                      <a:cubicBezTo>
                        <a:pt x="53" y="112"/>
                        <a:pt x="35" y="95"/>
                        <a:pt x="35" y="74"/>
                      </a:cubicBezTo>
                      <a:cubicBezTo>
                        <a:pt x="35" y="53"/>
                        <a:pt x="53" y="36"/>
                        <a:pt x="74" y="36"/>
                      </a:cubicBezTo>
                      <a:moveTo>
                        <a:pt x="74" y="0"/>
                      </a:moveTo>
                      <a:cubicBezTo>
                        <a:pt x="33" y="0"/>
                        <a:pt x="0" y="33"/>
                        <a:pt x="0" y="74"/>
                      </a:cubicBezTo>
                      <a:cubicBezTo>
                        <a:pt x="0" y="114"/>
                        <a:pt x="33" y="147"/>
                        <a:pt x="74" y="147"/>
                      </a:cubicBezTo>
                      <a:cubicBezTo>
                        <a:pt x="114" y="147"/>
                        <a:pt x="147" y="114"/>
                        <a:pt x="147" y="74"/>
                      </a:cubicBezTo>
                      <a:cubicBezTo>
                        <a:pt x="147" y="33"/>
                        <a:pt x="114" y="0"/>
                        <a:pt x="74" y="0"/>
                      </a:cubicBezTo>
                      <a:close/>
                    </a:path>
                  </a:pathLst>
                </a:custGeom>
                <a:solidFill>
                  <a:srgbClr val="B4E2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grpSp>
        </p:grpSp>
      </p:grpSp>
      <p:grpSp>
        <p:nvGrpSpPr>
          <p:cNvPr id="6" name="Group 5"/>
          <p:cNvGrpSpPr/>
          <p:nvPr/>
        </p:nvGrpSpPr>
        <p:grpSpPr>
          <a:xfrm>
            <a:off x="4760025" y="2326605"/>
            <a:ext cx="1884319" cy="1382935"/>
            <a:chOff x="2612635" y="2304351"/>
            <a:chExt cx="1884319" cy="1382935"/>
          </a:xfrm>
        </p:grpSpPr>
        <p:sp>
          <p:nvSpPr>
            <p:cNvPr id="42" name="Rounded Rectangle 41"/>
            <p:cNvSpPr/>
            <p:nvPr/>
          </p:nvSpPr>
          <p:spPr>
            <a:xfrm>
              <a:off x="2612635" y="3174525"/>
              <a:ext cx="1884319" cy="512761"/>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419" sz="1200" b="1">
                  <a:solidFill>
                    <a:schemeClr val="bg1"/>
                  </a:solidFill>
                </a:rPr>
                <a:t>Preparación laboral</a:t>
              </a:r>
            </a:p>
          </p:txBody>
        </p:sp>
        <p:grpSp>
          <p:nvGrpSpPr>
            <p:cNvPr id="58" name="Group 57"/>
            <p:cNvGrpSpPr/>
            <p:nvPr/>
          </p:nvGrpSpPr>
          <p:grpSpPr>
            <a:xfrm>
              <a:off x="3213418" y="2304351"/>
              <a:ext cx="682753" cy="651603"/>
              <a:chOff x="5383001" y="2528960"/>
              <a:chExt cx="495333" cy="472734"/>
            </a:xfrm>
          </p:grpSpPr>
          <p:sp>
            <p:nvSpPr>
              <p:cNvPr id="59" name="Freeform 5"/>
              <p:cNvSpPr>
                <a:spLocks noEditPoints="1"/>
              </p:cNvSpPr>
              <p:nvPr/>
            </p:nvSpPr>
            <p:spPr bwMode="auto">
              <a:xfrm>
                <a:off x="5383001" y="2528960"/>
                <a:ext cx="495333" cy="472734"/>
              </a:xfrm>
              <a:custGeom>
                <a:avLst/>
                <a:gdLst>
                  <a:gd name="T0" fmla="*/ 854 w 875"/>
                  <a:gd name="T1" fmla="*/ 769 h 856"/>
                  <a:gd name="T2" fmla="*/ 614 w 875"/>
                  <a:gd name="T3" fmla="*/ 543 h 856"/>
                  <a:gd name="T4" fmla="*/ 685 w 875"/>
                  <a:gd name="T5" fmla="*/ 338 h 856"/>
                  <a:gd name="T6" fmla="*/ 342 w 875"/>
                  <a:gd name="T7" fmla="*/ 0 h 856"/>
                  <a:gd name="T8" fmla="*/ 0 w 875"/>
                  <a:gd name="T9" fmla="*/ 338 h 856"/>
                  <a:gd name="T10" fmla="*/ 342 w 875"/>
                  <a:gd name="T11" fmla="*/ 676 h 856"/>
                  <a:gd name="T12" fmla="*/ 541 w 875"/>
                  <a:gd name="T13" fmla="*/ 613 h 856"/>
                  <a:gd name="T14" fmla="*/ 785 w 875"/>
                  <a:gd name="T15" fmla="*/ 842 h 856"/>
                  <a:gd name="T16" fmla="*/ 819 w 875"/>
                  <a:gd name="T17" fmla="*/ 856 h 856"/>
                  <a:gd name="T18" fmla="*/ 856 w 875"/>
                  <a:gd name="T19" fmla="*/ 840 h 856"/>
                  <a:gd name="T20" fmla="*/ 854 w 875"/>
                  <a:gd name="T21" fmla="*/ 769 h 856"/>
                  <a:gd name="T22" fmla="*/ 80 w 875"/>
                  <a:gd name="T23" fmla="*/ 338 h 856"/>
                  <a:gd name="T24" fmla="*/ 342 w 875"/>
                  <a:gd name="T25" fmla="*/ 81 h 856"/>
                  <a:gd name="T26" fmla="*/ 604 w 875"/>
                  <a:gd name="T27" fmla="*/ 338 h 856"/>
                  <a:gd name="T28" fmla="*/ 342 w 875"/>
                  <a:gd name="T29" fmla="*/ 595 h 856"/>
                  <a:gd name="T30" fmla="*/ 80 w 875"/>
                  <a:gd name="T31" fmla="*/ 338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5" h="856">
                    <a:moveTo>
                      <a:pt x="854" y="769"/>
                    </a:moveTo>
                    <a:cubicBezTo>
                      <a:pt x="614" y="543"/>
                      <a:pt x="614" y="543"/>
                      <a:pt x="614" y="543"/>
                    </a:cubicBezTo>
                    <a:cubicBezTo>
                      <a:pt x="659" y="486"/>
                      <a:pt x="685" y="415"/>
                      <a:pt x="685" y="338"/>
                    </a:cubicBezTo>
                    <a:cubicBezTo>
                      <a:pt x="685" y="152"/>
                      <a:pt x="531" y="0"/>
                      <a:pt x="342" y="0"/>
                    </a:cubicBezTo>
                    <a:cubicBezTo>
                      <a:pt x="153" y="0"/>
                      <a:pt x="0" y="152"/>
                      <a:pt x="0" y="338"/>
                    </a:cubicBezTo>
                    <a:cubicBezTo>
                      <a:pt x="0" y="524"/>
                      <a:pt x="153" y="676"/>
                      <a:pt x="342" y="676"/>
                    </a:cubicBezTo>
                    <a:cubicBezTo>
                      <a:pt x="416" y="676"/>
                      <a:pt x="485" y="652"/>
                      <a:pt x="541" y="613"/>
                    </a:cubicBezTo>
                    <a:cubicBezTo>
                      <a:pt x="785" y="842"/>
                      <a:pt x="785" y="842"/>
                      <a:pt x="785" y="842"/>
                    </a:cubicBezTo>
                    <a:cubicBezTo>
                      <a:pt x="795" y="852"/>
                      <a:pt x="807" y="856"/>
                      <a:pt x="819" y="856"/>
                    </a:cubicBezTo>
                    <a:cubicBezTo>
                      <a:pt x="833" y="856"/>
                      <a:pt x="846" y="851"/>
                      <a:pt x="856" y="840"/>
                    </a:cubicBezTo>
                    <a:cubicBezTo>
                      <a:pt x="875" y="820"/>
                      <a:pt x="874" y="788"/>
                      <a:pt x="854" y="769"/>
                    </a:cubicBezTo>
                    <a:close/>
                    <a:moveTo>
                      <a:pt x="80" y="338"/>
                    </a:moveTo>
                    <a:cubicBezTo>
                      <a:pt x="80" y="196"/>
                      <a:pt x="198" y="81"/>
                      <a:pt x="342" y="81"/>
                    </a:cubicBezTo>
                    <a:cubicBezTo>
                      <a:pt x="487" y="81"/>
                      <a:pt x="604" y="196"/>
                      <a:pt x="604" y="338"/>
                    </a:cubicBezTo>
                    <a:cubicBezTo>
                      <a:pt x="604" y="480"/>
                      <a:pt x="487" y="595"/>
                      <a:pt x="342" y="595"/>
                    </a:cubicBezTo>
                    <a:cubicBezTo>
                      <a:pt x="198" y="595"/>
                      <a:pt x="80" y="480"/>
                      <a:pt x="80" y="338"/>
                    </a:cubicBezTo>
                    <a:close/>
                  </a:path>
                </a:pathLst>
              </a:custGeom>
              <a:solidFill>
                <a:srgbClr val="B4E2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grpSp>
            <p:nvGrpSpPr>
              <p:cNvPr id="60" name="Group 24"/>
              <p:cNvGrpSpPr>
                <a:grpSpLocks noChangeAspect="1"/>
              </p:cNvGrpSpPr>
              <p:nvPr/>
            </p:nvGrpSpPr>
            <p:grpSpPr>
              <a:xfrm>
                <a:off x="5469226" y="2636209"/>
                <a:ext cx="208309" cy="147462"/>
                <a:chOff x="2902" y="2096"/>
                <a:chExt cx="873" cy="618"/>
              </a:xfrm>
            </p:grpSpPr>
            <p:sp>
              <p:nvSpPr>
                <p:cNvPr id="61" name="Freeform 25"/>
                <p:cNvSpPr>
                  <a:spLocks noEditPoints="1"/>
                </p:cNvSpPr>
                <p:nvPr/>
              </p:nvSpPr>
              <p:spPr bwMode="auto">
                <a:xfrm>
                  <a:off x="3155" y="2096"/>
                  <a:ext cx="367" cy="264"/>
                </a:xfrm>
                <a:custGeom>
                  <a:avLst/>
                  <a:gdLst>
                    <a:gd name="T0" fmla="*/ 42 w 299"/>
                    <a:gd name="T1" fmla="*/ 220 h 220"/>
                    <a:gd name="T2" fmla="*/ 80 w 299"/>
                    <a:gd name="T3" fmla="*/ 220 h 220"/>
                    <a:gd name="T4" fmla="*/ 111 w 299"/>
                    <a:gd name="T5" fmla="*/ 220 h 220"/>
                    <a:gd name="T6" fmla="*/ 188 w 299"/>
                    <a:gd name="T7" fmla="*/ 220 h 220"/>
                    <a:gd name="T8" fmla="*/ 220 w 299"/>
                    <a:gd name="T9" fmla="*/ 220 h 220"/>
                    <a:gd name="T10" fmla="*/ 258 w 299"/>
                    <a:gd name="T11" fmla="*/ 220 h 220"/>
                    <a:gd name="T12" fmla="*/ 299 w 299"/>
                    <a:gd name="T13" fmla="*/ 172 h 220"/>
                    <a:gd name="T14" fmla="*/ 299 w 299"/>
                    <a:gd name="T15" fmla="*/ 169 h 220"/>
                    <a:gd name="T16" fmla="*/ 299 w 299"/>
                    <a:gd name="T17" fmla="*/ 151 h 220"/>
                    <a:gd name="T18" fmla="*/ 299 w 299"/>
                    <a:gd name="T19" fmla="*/ 47 h 220"/>
                    <a:gd name="T20" fmla="*/ 258 w 299"/>
                    <a:gd name="T21" fmla="*/ 0 h 220"/>
                    <a:gd name="T22" fmla="*/ 42 w 299"/>
                    <a:gd name="T23" fmla="*/ 0 h 220"/>
                    <a:gd name="T24" fmla="*/ 0 w 299"/>
                    <a:gd name="T25" fmla="*/ 47 h 220"/>
                    <a:gd name="T26" fmla="*/ 0 w 299"/>
                    <a:gd name="T27" fmla="*/ 151 h 220"/>
                    <a:gd name="T28" fmla="*/ 0 w 299"/>
                    <a:gd name="T29" fmla="*/ 169 h 220"/>
                    <a:gd name="T30" fmla="*/ 0 w 299"/>
                    <a:gd name="T31" fmla="*/ 172 h 220"/>
                    <a:gd name="T32" fmla="*/ 42 w 299"/>
                    <a:gd name="T33" fmla="*/ 220 h 220"/>
                    <a:gd name="T34" fmla="*/ 35 w 299"/>
                    <a:gd name="T35" fmla="*/ 59 h 220"/>
                    <a:gd name="T36" fmla="*/ 51 w 299"/>
                    <a:gd name="T37" fmla="*/ 41 h 220"/>
                    <a:gd name="T38" fmla="*/ 248 w 299"/>
                    <a:gd name="T39" fmla="*/ 41 h 220"/>
                    <a:gd name="T40" fmla="*/ 264 w 299"/>
                    <a:gd name="T41" fmla="*/ 59 h 220"/>
                    <a:gd name="T42" fmla="*/ 264 w 299"/>
                    <a:gd name="T43" fmla="*/ 181 h 220"/>
                    <a:gd name="T44" fmla="*/ 35 w 299"/>
                    <a:gd name="T45" fmla="*/ 181 h 220"/>
                    <a:gd name="T46" fmla="*/ 35 w 299"/>
                    <a:gd name="T47" fmla="*/ 5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9" h="220">
                      <a:moveTo>
                        <a:pt x="42" y="220"/>
                      </a:moveTo>
                      <a:cubicBezTo>
                        <a:pt x="80" y="220"/>
                        <a:pt x="80" y="220"/>
                        <a:pt x="80" y="220"/>
                      </a:cubicBezTo>
                      <a:cubicBezTo>
                        <a:pt x="111" y="220"/>
                        <a:pt x="111" y="220"/>
                        <a:pt x="111" y="220"/>
                      </a:cubicBezTo>
                      <a:cubicBezTo>
                        <a:pt x="188" y="220"/>
                        <a:pt x="188" y="220"/>
                        <a:pt x="188" y="220"/>
                      </a:cubicBezTo>
                      <a:cubicBezTo>
                        <a:pt x="220" y="220"/>
                        <a:pt x="220" y="220"/>
                        <a:pt x="220" y="220"/>
                      </a:cubicBezTo>
                      <a:cubicBezTo>
                        <a:pt x="258" y="220"/>
                        <a:pt x="258" y="220"/>
                        <a:pt x="258" y="220"/>
                      </a:cubicBezTo>
                      <a:cubicBezTo>
                        <a:pt x="281" y="220"/>
                        <a:pt x="299" y="198"/>
                        <a:pt x="299" y="172"/>
                      </a:cubicBezTo>
                      <a:cubicBezTo>
                        <a:pt x="299" y="169"/>
                        <a:pt x="299" y="169"/>
                        <a:pt x="299" y="169"/>
                      </a:cubicBezTo>
                      <a:cubicBezTo>
                        <a:pt x="299" y="151"/>
                        <a:pt x="299" y="151"/>
                        <a:pt x="299" y="151"/>
                      </a:cubicBezTo>
                      <a:cubicBezTo>
                        <a:pt x="299" y="47"/>
                        <a:pt x="299" y="47"/>
                        <a:pt x="299" y="47"/>
                      </a:cubicBezTo>
                      <a:cubicBezTo>
                        <a:pt x="299" y="21"/>
                        <a:pt x="281" y="0"/>
                        <a:pt x="258" y="0"/>
                      </a:cubicBezTo>
                      <a:cubicBezTo>
                        <a:pt x="42" y="0"/>
                        <a:pt x="42" y="0"/>
                        <a:pt x="42" y="0"/>
                      </a:cubicBezTo>
                      <a:cubicBezTo>
                        <a:pt x="19" y="0"/>
                        <a:pt x="0" y="21"/>
                        <a:pt x="0" y="47"/>
                      </a:cubicBezTo>
                      <a:cubicBezTo>
                        <a:pt x="0" y="151"/>
                        <a:pt x="0" y="151"/>
                        <a:pt x="0" y="151"/>
                      </a:cubicBezTo>
                      <a:cubicBezTo>
                        <a:pt x="0" y="169"/>
                        <a:pt x="0" y="169"/>
                        <a:pt x="0" y="169"/>
                      </a:cubicBezTo>
                      <a:cubicBezTo>
                        <a:pt x="0" y="172"/>
                        <a:pt x="0" y="172"/>
                        <a:pt x="0" y="172"/>
                      </a:cubicBezTo>
                      <a:cubicBezTo>
                        <a:pt x="0" y="198"/>
                        <a:pt x="19" y="220"/>
                        <a:pt x="42" y="220"/>
                      </a:cubicBezTo>
                      <a:close/>
                      <a:moveTo>
                        <a:pt x="35" y="59"/>
                      </a:moveTo>
                      <a:cubicBezTo>
                        <a:pt x="35" y="49"/>
                        <a:pt x="42" y="41"/>
                        <a:pt x="51" y="41"/>
                      </a:cubicBezTo>
                      <a:cubicBezTo>
                        <a:pt x="248" y="41"/>
                        <a:pt x="248" y="41"/>
                        <a:pt x="248" y="41"/>
                      </a:cubicBezTo>
                      <a:cubicBezTo>
                        <a:pt x="257" y="41"/>
                        <a:pt x="264" y="49"/>
                        <a:pt x="264" y="59"/>
                      </a:cubicBezTo>
                      <a:cubicBezTo>
                        <a:pt x="264" y="181"/>
                        <a:pt x="264" y="181"/>
                        <a:pt x="264" y="181"/>
                      </a:cubicBezTo>
                      <a:cubicBezTo>
                        <a:pt x="35" y="181"/>
                        <a:pt x="35" y="181"/>
                        <a:pt x="35" y="181"/>
                      </a:cubicBezTo>
                      <a:lnTo>
                        <a:pt x="35" y="59"/>
                      </a:ln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62" name="Freeform 26"/>
                <p:cNvSpPr/>
                <p:nvPr/>
              </p:nvSpPr>
              <p:spPr bwMode="auto">
                <a:xfrm>
                  <a:off x="2902" y="2206"/>
                  <a:ext cx="873" cy="233"/>
                </a:xfrm>
                <a:custGeom>
                  <a:avLst/>
                  <a:gdLst>
                    <a:gd name="T0" fmla="*/ 711 w 711"/>
                    <a:gd name="T1" fmla="*/ 126 h 194"/>
                    <a:gd name="T2" fmla="*/ 711 w 711"/>
                    <a:gd name="T3" fmla="*/ 44 h 194"/>
                    <a:gd name="T4" fmla="*/ 666 w 711"/>
                    <a:gd name="T5" fmla="*/ 0 h 194"/>
                    <a:gd name="T6" fmla="*/ 45 w 711"/>
                    <a:gd name="T7" fmla="*/ 0 h 194"/>
                    <a:gd name="T8" fmla="*/ 0 w 711"/>
                    <a:gd name="T9" fmla="*/ 44 h 194"/>
                    <a:gd name="T10" fmla="*/ 0 w 711"/>
                    <a:gd name="T11" fmla="*/ 126 h 194"/>
                    <a:gd name="T12" fmla="*/ 351 w 711"/>
                    <a:gd name="T13" fmla="*/ 194 h 194"/>
                    <a:gd name="T14" fmla="*/ 711 w 711"/>
                    <a:gd name="T15" fmla="*/ 126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1" h="194">
                      <a:moveTo>
                        <a:pt x="711" y="126"/>
                      </a:moveTo>
                      <a:cubicBezTo>
                        <a:pt x="711" y="44"/>
                        <a:pt x="711" y="44"/>
                        <a:pt x="711" y="44"/>
                      </a:cubicBezTo>
                      <a:cubicBezTo>
                        <a:pt x="711" y="20"/>
                        <a:pt x="691" y="0"/>
                        <a:pt x="666" y="0"/>
                      </a:cubicBezTo>
                      <a:cubicBezTo>
                        <a:pt x="45" y="0"/>
                        <a:pt x="45" y="0"/>
                        <a:pt x="45" y="0"/>
                      </a:cubicBezTo>
                      <a:cubicBezTo>
                        <a:pt x="20" y="0"/>
                        <a:pt x="0" y="20"/>
                        <a:pt x="0" y="44"/>
                      </a:cubicBezTo>
                      <a:cubicBezTo>
                        <a:pt x="0" y="126"/>
                        <a:pt x="0" y="126"/>
                        <a:pt x="0" y="126"/>
                      </a:cubicBezTo>
                      <a:cubicBezTo>
                        <a:pt x="351" y="194"/>
                        <a:pt x="351" y="194"/>
                        <a:pt x="351" y="194"/>
                      </a:cubicBezTo>
                      <a:lnTo>
                        <a:pt x="711" y="126"/>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63" name="Freeform 27"/>
                <p:cNvSpPr/>
                <p:nvPr/>
              </p:nvSpPr>
              <p:spPr bwMode="auto">
                <a:xfrm>
                  <a:off x="2902" y="2397"/>
                  <a:ext cx="873" cy="317"/>
                </a:xfrm>
                <a:custGeom>
                  <a:avLst/>
                  <a:gdLst>
                    <a:gd name="T0" fmla="*/ 0 w 711"/>
                    <a:gd name="T1" fmla="*/ 0 h 264"/>
                    <a:gd name="T2" fmla="*/ 0 w 711"/>
                    <a:gd name="T3" fmla="*/ 219 h 264"/>
                    <a:gd name="T4" fmla="*/ 45 w 711"/>
                    <a:gd name="T5" fmla="*/ 264 h 264"/>
                    <a:gd name="T6" fmla="*/ 666 w 711"/>
                    <a:gd name="T7" fmla="*/ 264 h 264"/>
                    <a:gd name="T8" fmla="*/ 711 w 711"/>
                    <a:gd name="T9" fmla="*/ 219 h 264"/>
                    <a:gd name="T10" fmla="*/ 711 w 711"/>
                    <a:gd name="T11" fmla="*/ 0 h 264"/>
                    <a:gd name="T12" fmla="*/ 352 w 711"/>
                    <a:gd name="T13" fmla="*/ 68 h 264"/>
                    <a:gd name="T14" fmla="*/ 0 w 711"/>
                    <a:gd name="T15" fmla="*/ 0 h 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1" h="264">
                      <a:moveTo>
                        <a:pt x="0" y="0"/>
                      </a:moveTo>
                      <a:cubicBezTo>
                        <a:pt x="0" y="219"/>
                        <a:pt x="0" y="219"/>
                        <a:pt x="0" y="219"/>
                      </a:cubicBezTo>
                      <a:cubicBezTo>
                        <a:pt x="0" y="244"/>
                        <a:pt x="20" y="264"/>
                        <a:pt x="45" y="264"/>
                      </a:cubicBezTo>
                      <a:cubicBezTo>
                        <a:pt x="666" y="264"/>
                        <a:pt x="666" y="264"/>
                        <a:pt x="666" y="264"/>
                      </a:cubicBezTo>
                      <a:cubicBezTo>
                        <a:pt x="691" y="264"/>
                        <a:pt x="711" y="244"/>
                        <a:pt x="711" y="219"/>
                      </a:cubicBezTo>
                      <a:cubicBezTo>
                        <a:pt x="711" y="0"/>
                        <a:pt x="711" y="0"/>
                        <a:pt x="711" y="0"/>
                      </a:cubicBezTo>
                      <a:cubicBezTo>
                        <a:pt x="352" y="68"/>
                        <a:pt x="352" y="68"/>
                        <a:pt x="352" y="68"/>
                      </a:cubicBezTo>
                      <a:lnTo>
                        <a:pt x="0" y="0"/>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64" name="Freeform 28"/>
                <p:cNvSpPr/>
                <p:nvPr/>
              </p:nvSpPr>
              <p:spPr bwMode="auto">
                <a:xfrm>
                  <a:off x="3296" y="2401"/>
                  <a:ext cx="75" cy="99"/>
                </a:xfrm>
                <a:custGeom>
                  <a:avLst/>
                  <a:gdLst>
                    <a:gd name="T0" fmla="*/ 45 w 61"/>
                    <a:gd name="T1" fmla="*/ 83 h 83"/>
                    <a:gd name="T2" fmla="*/ 15 w 61"/>
                    <a:gd name="T3" fmla="*/ 83 h 83"/>
                    <a:gd name="T4" fmla="*/ 0 w 61"/>
                    <a:gd name="T5" fmla="*/ 68 h 83"/>
                    <a:gd name="T6" fmla="*/ 0 w 61"/>
                    <a:gd name="T7" fmla="*/ 15 h 83"/>
                    <a:gd name="T8" fmla="*/ 15 w 61"/>
                    <a:gd name="T9" fmla="*/ 0 h 83"/>
                    <a:gd name="T10" fmla="*/ 45 w 61"/>
                    <a:gd name="T11" fmla="*/ 0 h 83"/>
                    <a:gd name="T12" fmla="*/ 61 w 61"/>
                    <a:gd name="T13" fmla="*/ 15 h 83"/>
                    <a:gd name="T14" fmla="*/ 61 w 61"/>
                    <a:gd name="T15" fmla="*/ 68 h 83"/>
                    <a:gd name="T16" fmla="*/ 45 w 61"/>
                    <a:gd name="T1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83">
                      <a:moveTo>
                        <a:pt x="45" y="83"/>
                      </a:moveTo>
                      <a:cubicBezTo>
                        <a:pt x="15" y="83"/>
                        <a:pt x="15" y="83"/>
                        <a:pt x="15" y="83"/>
                      </a:cubicBezTo>
                      <a:cubicBezTo>
                        <a:pt x="7" y="83"/>
                        <a:pt x="0" y="76"/>
                        <a:pt x="0" y="68"/>
                      </a:cubicBezTo>
                      <a:cubicBezTo>
                        <a:pt x="0" y="15"/>
                        <a:pt x="0" y="15"/>
                        <a:pt x="0" y="15"/>
                      </a:cubicBezTo>
                      <a:cubicBezTo>
                        <a:pt x="0" y="7"/>
                        <a:pt x="7" y="0"/>
                        <a:pt x="15" y="0"/>
                      </a:cubicBezTo>
                      <a:cubicBezTo>
                        <a:pt x="45" y="0"/>
                        <a:pt x="45" y="0"/>
                        <a:pt x="45" y="0"/>
                      </a:cubicBezTo>
                      <a:cubicBezTo>
                        <a:pt x="54" y="0"/>
                        <a:pt x="61" y="7"/>
                        <a:pt x="61" y="15"/>
                      </a:cubicBezTo>
                      <a:cubicBezTo>
                        <a:pt x="61" y="68"/>
                        <a:pt x="61" y="68"/>
                        <a:pt x="61" y="68"/>
                      </a:cubicBezTo>
                      <a:cubicBezTo>
                        <a:pt x="61" y="76"/>
                        <a:pt x="54" y="83"/>
                        <a:pt x="45" y="83"/>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grpSp>
      </p:grpSp>
    </p:spTree>
    <p:extLst>
      <p:ext uri="{BB962C8B-B14F-4D97-AF65-F5344CB8AC3E}">
        <p14:creationId xmlns:p14="http://schemas.microsoft.com/office/powerpoint/2010/main" val="353364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942900" y="1152860"/>
            <a:ext cx="1042938" cy="104293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itle 2"/>
          <p:cNvSpPr>
            <a:spLocks noGrp="1"/>
          </p:cNvSpPr>
          <p:nvPr>
            <p:ph type="title" idx="4294967295"/>
          </p:nvPr>
        </p:nvSpPr>
        <p:spPr>
          <a:xfrm>
            <a:off x="1102260" y="341313"/>
            <a:ext cx="7680994" cy="731837"/>
          </a:xfrm>
        </p:spPr>
        <p:txBody>
          <a:bodyPr/>
          <a:lstStyle/>
          <a:p>
            <a:pPr rtl="0"/>
            <a:r>
              <a:rPr lang="es-419"/>
              <a:t>Habilidades para el trabajo: las principales habilidades que desean los empleadores</a:t>
            </a:r>
          </a:p>
        </p:txBody>
      </p:sp>
      <p:sp>
        <p:nvSpPr>
          <p:cNvPr id="26" name="Rounded Rectangle 25"/>
          <p:cNvSpPr/>
          <p:nvPr/>
        </p:nvSpPr>
        <p:spPr>
          <a:xfrm>
            <a:off x="430866" y="1947513"/>
            <a:ext cx="2006514" cy="2484063"/>
          </a:xfrm>
          <a:prstGeom prst="roundRect">
            <a:avLst>
              <a:gd name="adj" fmla="val 2323"/>
            </a:avLst>
          </a:prstGeom>
          <a:solidFill>
            <a:srgbClr val="13397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0D274D"/>
              </a:solidFill>
              <a:effectLst/>
              <a:uLnTx/>
              <a:uFillTx/>
              <a:ea typeface="+mn-ea"/>
              <a:cs typeface="+mn-cs"/>
            </a:endParaRPr>
          </a:p>
        </p:txBody>
      </p:sp>
      <p:sp>
        <p:nvSpPr>
          <p:cNvPr id="32" name="Rectangle 31"/>
          <p:cNvSpPr/>
          <p:nvPr/>
        </p:nvSpPr>
        <p:spPr>
          <a:xfrm>
            <a:off x="578950" y="2262659"/>
            <a:ext cx="1680799" cy="54793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base" latinLnBrk="0" hangingPunct="1">
              <a:lnSpc>
                <a:spcPct val="100000"/>
              </a:lnSpc>
              <a:spcBef>
                <a:spcPct val="0"/>
              </a:spcBef>
              <a:spcAft>
                <a:spcPts val="400"/>
              </a:spcAft>
              <a:buClrTx/>
              <a:buSzTx/>
              <a:buFontTx/>
              <a:buNone/>
              <a:defRPr/>
            </a:pPr>
            <a:r>
              <a:rPr kumimoji="0" lang="es-419" sz="1500" b="1" i="0" u="none" strike="noStrike" kern="1200" cap="none" spc="0" normalizeH="0" baseline="0" dirty="0" err="1">
                <a:ln>
                  <a:noFill/>
                </a:ln>
                <a:solidFill>
                  <a:srgbClr val="00BCEB"/>
                </a:solidFill>
                <a:effectLst/>
                <a:uLnTx/>
                <a:uFillTx/>
                <a:ea typeface="+mn-ea"/>
                <a:cs typeface="+mn-cs"/>
              </a:rPr>
              <a:t>Networking</a:t>
            </a:r>
            <a:r>
              <a:rPr kumimoji="0" lang="es-419" sz="1500" b="1" i="0" u="none" strike="noStrike" kern="1200" cap="none" spc="0" normalizeH="0" baseline="0" dirty="0">
                <a:ln>
                  <a:noFill/>
                </a:ln>
                <a:solidFill>
                  <a:srgbClr val="00BCEB"/>
                </a:solidFill>
                <a:effectLst/>
                <a:uLnTx/>
                <a:uFillTx/>
                <a:ea typeface="+mn-ea"/>
                <a:cs typeface="+mn-cs"/>
              </a:rPr>
              <a:t> </a:t>
            </a:r>
            <a:br>
              <a:rPr kumimoji="0" lang="es-419" sz="1500" b="1" i="0" u="none" strike="noStrike" kern="1200" cap="none" spc="0" normalizeH="0" baseline="0" dirty="0">
                <a:ln>
                  <a:noFill/>
                </a:ln>
                <a:solidFill>
                  <a:srgbClr val="00BCEB"/>
                </a:solidFill>
                <a:effectLst/>
                <a:uLnTx/>
                <a:uFillTx/>
                <a:ea typeface="+mn-ea"/>
                <a:cs typeface="+mn-cs"/>
              </a:rPr>
            </a:br>
            <a:r>
              <a:rPr kumimoji="0" lang="es-419" sz="1500" b="1" i="0" u="none" strike="noStrike" kern="1200" cap="none" spc="0" normalizeH="0" baseline="0" dirty="0">
                <a:ln>
                  <a:noFill/>
                </a:ln>
                <a:solidFill>
                  <a:srgbClr val="00BCEB"/>
                </a:solidFill>
                <a:effectLst/>
                <a:uLnTx/>
                <a:uFillTx/>
                <a:ea typeface="+mn-ea"/>
                <a:cs typeface="+mn-cs"/>
              </a:rPr>
              <a:t>y Software </a:t>
            </a:r>
          </a:p>
        </p:txBody>
      </p:sp>
      <p:sp>
        <p:nvSpPr>
          <p:cNvPr id="24" name="Rectangle 23"/>
          <p:cNvSpPr/>
          <p:nvPr/>
        </p:nvSpPr>
        <p:spPr>
          <a:xfrm>
            <a:off x="578950" y="2934219"/>
            <a:ext cx="1945531" cy="162339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defTabSz="457200" rtl="0" eaLnBrk="1" fontAlgn="base" latinLnBrk="0" hangingPunct="1">
              <a:lnSpc>
                <a:spcPct val="100000"/>
              </a:lnSpc>
              <a:spcBef>
                <a:spcPct val="0"/>
              </a:spcBef>
              <a:spcAft>
                <a:spcPts val="500"/>
              </a:spcAft>
              <a:buClrTx/>
              <a:buSzTx/>
              <a:buFont typeface="Arial" pitchFamily="34" charset="0"/>
              <a:buChar char="•"/>
              <a:defRPr/>
            </a:pPr>
            <a:r>
              <a:rPr kumimoji="0" lang="es-419" sz="1000" b="0" i="0" u="none" strike="noStrike" kern="1200" cap="none" spc="0" normalizeH="0" baseline="0" dirty="0">
                <a:ln>
                  <a:noFill/>
                </a:ln>
                <a:solidFill>
                  <a:srgbClr val="FFFFFF"/>
                </a:solidFill>
                <a:effectLst/>
                <a:uLnTx/>
                <a:uFillTx/>
                <a:ea typeface="+mn-ea"/>
                <a:cs typeface="+mn-cs"/>
              </a:rPr>
              <a:t>Arquitectura y diseño </a:t>
            </a:r>
            <a:br>
              <a:rPr kumimoji="0" lang="es-419" sz="1000" b="0" i="0" u="none" strike="noStrike" kern="1200" cap="none" spc="0" normalizeH="0" baseline="0" dirty="0">
                <a:ln>
                  <a:noFill/>
                </a:ln>
                <a:solidFill>
                  <a:srgbClr val="FFFFFF"/>
                </a:solidFill>
                <a:effectLst/>
                <a:uLnTx/>
                <a:uFillTx/>
                <a:ea typeface="+mn-ea"/>
                <a:cs typeface="+mn-cs"/>
              </a:rPr>
            </a:br>
            <a:r>
              <a:rPr kumimoji="0" lang="es-419" sz="1000" b="0" i="0" u="none" strike="noStrike" kern="1200" cap="none" spc="0" normalizeH="0" baseline="0" dirty="0">
                <a:ln>
                  <a:noFill/>
                </a:ln>
                <a:solidFill>
                  <a:srgbClr val="FFFFFF"/>
                </a:solidFill>
                <a:effectLst/>
                <a:uLnTx/>
                <a:uFillTx/>
                <a:ea typeface="+mn-ea"/>
                <a:cs typeface="+mn-cs"/>
              </a:rPr>
              <a:t>de red </a:t>
            </a:r>
          </a:p>
          <a:p>
            <a:pPr marL="171450" marR="0" lvl="0" indent="-171450" defTabSz="457200" rtl="0" eaLnBrk="1" fontAlgn="base" latinLnBrk="0" hangingPunct="1">
              <a:lnSpc>
                <a:spcPct val="100000"/>
              </a:lnSpc>
              <a:spcBef>
                <a:spcPct val="0"/>
              </a:spcBef>
              <a:spcAft>
                <a:spcPts val="500"/>
              </a:spcAft>
              <a:buClrTx/>
              <a:buSzTx/>
              <a:buFont typeface="Arial" pitchFamily="34" charset="0"/>
              <a:buChar char="•"/>
              <a:defRPr/>
            </a:pPr>
            <a:r>
              <a:rPr kumimoji="0" lang="es-419" sz="1000" b="0" i="0" u="none" strike="noStrike" kern="1200" cap="none" spc="0" normalizeH="0" baseline="0" dirty="0">
                <a:ln>
                  <a:noFill/>
                </a:ln>
                <a:solidFill>
                  <a:srgbClr val="FFFFFF"/>
                </a:solidFill>
                <a:effectLst/>
                <a:uLnTx/>
                <a:uFillTx/>
                <a:ea typeface="+mn-ea"/>
                <a:cs typeface="+mn-cs"/>
              </a:rPr>
              <a:t>Centro de datos</a:t>
            </a:r>
          </a:p>
          <a:p>
            <a:pPr marL="171450" marR="0" lvl="0" indent="-171450" defTabSz="457200" rtl="0" eaLnBrk="1" fontAlgn="base" latinLnBrk="0" hangingPunct="1">
              <a:lnSpc>
                <a:spcPct val="100000"/>
              </a:lnSpc>
              <a:spcBef>
                <a:spcPct val="0"/>
              </a:spcBef>
              <a:spcAft>
                <a:spcPts val="500"/>
              </a:spcAft>
              <a:buClrTx/>
              <a:buSzTx/>
              <a:buFont typeface="Arial" pitchFamily="34" charset="0"/>
              <a:buChar char="•"/>
              <a:defRPr/>
            </a:pPr>
            <a:r>
              <a:rPr kumimoji="0" lang="es-419" sz="1000" b="0" i="0" u="none" strike="noStrike" kern="1200" cap="none" spc="0" normalizeH="0" baseline="0" dirty="0">
                <a:ln>
                  <a:noFill/>
                </a:ln>
                <a:solidFill>
                  <a:srgbClr val="FFFFFF"/>
                </a:solidFill>
                <a:effectLst/>
                <a:uLnTx/>
                <a:uFillTx/>
                <a:ea typeface="+mn-ea"/>
                <a:cs typeface="+mn-cs"/>
              </a:rPr>
              <a:t>Administración de redes</a:t>
            </a:r>
          </a:p>
          <a:p>
            <a:pPr marL="171450" marR="0" lvl="0" indent="-171450" defTabSz="457200" rtl="0" eaLnBrk="1" fontAlgn="base" latinLnBrk="0" hangingPunct="1">
              <a:lnSpc>
                <a:spcPct val="100000"/>
              </a:lnSpc>
              <a:spcBef>
                <a:spcPct val="0"/>
              </a:spcBef>
              <a:spcAft>
                <a:spcPts val="500"/>
              </a:spcAft>
              <a:buClrTx/>
              <a:buSzTx/>
              <a:buFont typeface="Arial" pitchFamily="34" charset="0"/>
              <a:buChar char="•"/>
              <a:defRPr/>
            </a:pPr>
            <a:r>
              <a:rPr kumimoji="0" lang="es-419" sz="1000" b="0" i="0" u="none" strike="noStrike" kern="1200" cap="none" spc="0" normalizeH="0" baseline="0" dirty="0">
                <a:ln>
                  <a:noFill/>
                </a:ln>
                <a:solidFill>
                  <a:srgbClr val="FFFFFF"/>
                </a:solidFill>
                <a:effectLst/>
                <a:uLnTx/>
                <a:uFillTx/>
                <a:ea typeface="+mn-ea"/>
                <a:cs typeface="+mn-cs"/>
              </a:rPr>
              <a:t>Desarrollo de aplicaciones</a:t>
            </a:r>
          </a:p>
          <a:p>
            <a:pPr marL="171450" marR="0" lvl="0" indent="-171450" defTabSz="457200" rtl="0" eaLnBrk="1" fontAlgn="base" latinLnBrk="0" hangingPunct="1">
              <a:lnSpc>
                <a:spcPct val="100000"/>
              </a:lnSpc>
              <a:spcBef>
                <a:spcPct val="0"/>
              </a:spcBef>
              <a:spcAft>
                <a:spcPts val="500"/>
              </a:spcAft>
              <a:buClrTx/>
              <a:buSzTx/>
              <a:buFont typeface="Arial" pitchFamily="34" charset="0"/>
              <a:buChar char="•"/>
              <a:defRPr/>
            </a:pPr>
            <a:r>
              <a:rPr kumimoji="0" lang="es-419" sz="1000" b="0" i="0" u="none" strike="noStrike" kern="1200" cap="none" spc="0" normalizeH="0" baseline="0" dirty="0">
                <a:ln>
                  <a:noFill/>
                </a:ln>
                <a:solidFill>
                  <a:srgbClr val="FFFFFF"/>
                </a:solidFill>
                <a:effectLst/>
                <a:uLnTx/>
                <a:uFillTx/>
                <a:ea typeface="+mn-ea"/>
                <a:cs typeface="+mn-cs"/>
              </a:rPr>
              <a:t>Programación y desarrollo de software</a:t>
            </a:r>
          </a:p>
          <a:p>
            <a:pPr marL="171450" marR="0" lvl="0" indent="-171450" defTabSz="457200" rtl="0" eaLnBrk="1" fontAlgn="base" latinLnBrk="0" hangingPunct="1">
              <a:lnSpc>
                <a:spcPct val="100000"/>
              </a:lnSpc>
              <a:spcBef>
                <a:spcPct val="0"/>
              </a:spcBef>
              <a:spcAft>
                <a:spcPts val="500"/>
              </a:spcAft>
              <a:buClrTx/>
              <a:buSzTx/>
              <a:buFont typeface="Arial" pitchFamily="34" charset="0"/>
              <a:buChar char="•"/>
              <a:defRPr/>
            </a:pPr>
            <a:endParaRPr kumimoji="0" lang="en-US" sz="1000" b="0" i="0" u="none" strike="noStrike" kern="1200" cap="none" spc="0" normalizeH="0" baseline="0" noProof="0" dirty="0">
              <a:ln>
                <a:noFill/>
              </a:ln>
              <a:solidFill>
                <a:srgbClr val="FFFFFF"/>
              </a:solidFill>
              <a:effectLst/>
              <a:uLnTx/>
              <a:uFillTx/>
              <a:ea typeface="+mn-ea"/>
              <a:cs typeface="+mn-cs"/>
            </a:endParaRPr>
          </a:p>
          <a:p>
            <a:pPr marL="171450" marR="0" lvl="0" indent="-171450" defTabSz="457200" rtl="0" eaLnBrk="1" fontAlgn="base" latinLnBrk="0" hangingPunct="1">
              <a:lnSpc>
                <a:spcPct val="100000"/>
              </a:lnSpc>
              <a:spcBef>
                <a:spcPct val="0"/>
              </a:spcBef>
              <a:spcAft>
                <a:spcPts val="500"/>
              </a:spcAft>
              <a:buClrTx/>
              <a:buSzTx/>
              <a:buFont typeface="Arial" pitchFamily="34" charset="0"/>
              <a:buChar char="•"/>
              <a:defRPr/>
            </a:pPr>
            <a:endParaRPr kumimoji="0" lang="en-US" sz="1000" b="0" i="0" u="none" strike="noStrike" kern="1200" cap="none" spc="0" normalizeH="0" baseline="0" noProof="0" dirty="0">
              <a:ln>
                <a:noFill/>
              </a:ln>
              <a:solidFill>
                <a:srgbClr val="FFFFFF"/>
              </a:solidFill>
              <a:effectLst/>
              <a:uLnTx/>
              <a:uFillTx/>
              <a:ea typeface="+mn-ea"/>
              <a:cs typeface="+mn-cs"/>
            </a:endParaRPr>
          </a:p>
        </p:txBody>
      </p:sp>
      <p:sp>
        <p:nvSpPr>
          <p:cNvPr id="44" name="Rectangle 43"/>
          <p:cNvSpPr/>
          <p:nvPr/>
        </p:nvSpPr>
        <p:spPr>
          <a:xfrm>
            <a:off x="5685604" y="4604710"/>
            <a:ext cx="2607945" cy="3597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defTabSz="457200" rtl="0" eaLnBrk="1" fontAlgn="base" latinLnBrk="0" hangingPunct="1">
              <a:lnSpc>
                <a:spcPct val="100000"/>
              </a:lnSpc>
              <a:spcBef>
                <a:spcPts val="2000"/>
              </a:spcBef>
              <a:spcAft>
                <a:spcPts val="400"/>
              </a:spcAft>
              <a:buClrTx/>
              <a:buSzTx/>
              <a:buFontTx/>
              <a:buNone/>
              <a:defRPr/>
            </a:pPr>
            <a:endParaRPr kumimoji="0" lang="en-US" sz="800" b="0" i="0" u="none" strike="noStrike" kern="1200" cap="none" spc="0" normalizeH="0" baseline="0" noProof="0">
              <a:ln>
                <a:noFill/>
              </a:ln>
              <a:solidFill>
                <a:srgbClr val="FFFFFF"/>
              </a:solidFill>
              <a:effectLst/>
              <a:uLnTx/>
              <a:uFillTx/>
              <a:latin typeface="CiscoSansTT ExtraLight"/>
              <a:ea typeface="+mn-ea"/>
              <a:cs typeface="+mn-cs"/>
            </a:endParaRPr>
          </a:p>
        </p:txBody>
      </p:sp>
      <p:sp>
        <p:nvSpPr>
          <p:cNvPr id="17" name="Round Same Side Corner Rectangle 16"/>
          <p:cNvSpPr/>
          <p:nvPr/>
        </p:nvSpPr>
        <p:spPr>
          <a:xfrm rot="8867378" flipH="1">
            <a:off x="-27019" y="-267338"/>
            <a:ext cx="914400" cy="1349203"/>
          </a:xfrm>
          <a:prstGeom prst="round2SameRect">
            <a:avLst>
              <a:gd name="adj1" fmla="val 50000"/>
              <a:gd name="adj2"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8" name="Group 18"/>
          <p:cNvGrpSpPr>
            <a:grpSpLocks noChangeAspect="1"/>
          </p:cNvGrpSpPr>
          <p:nvPr/>
        </p:nvGrpSpPr>
        <p:grpSpPr>
          <a:xfrm>
            <a:off x="232620" y="415221"/>
            <a:ext cx="579223" cy="434282"/>
            <a:chOff x="-1146" y="764"/>
            <a:chExt cx="1079" cy="809"/>
          </a:xfrm>
        </p:grpSpPr>
        <p:sp>
          <p:nvSpPr>
            <p:cNvPr id="19" name="Freeform 19"/>
            <p:cNvSpPr>
              <a:spLocks noEditPoints="1"/>
            </p:cNvSpPr>
            <p:nvPr/>
          </p:nvSpPr>
          <p:spPr bwMode="auto">
            <a:xfrm>
              <a:off x="-874" y="764"/>
              <a:ext cx="390" cy="281"/>
            </a:xfrm>
            <a:custGeom>
              <a:avLst/>
              <a:gdLst>
                <a:gd name="T0" fmla="*/ 53 w 380"/>
                <a:gd name="T1" fmla="*/ 273 h 273"/>
                <a:gd name="T2" fmla="*/ 102 w 380"/>
                <a:gd name="T3" fmla="*/ 273 h 273"/>
                <a:gd name="T4" fmla="*/ 141 w 380"/>
                <a:gd name="T5" fmla="*/ 273 h 273"/>
                <a:gd name="T6" fmla="*/ 239 w 380"/>
                <a:gd name="T7" fmla="*/ 273 h 273"/>
                <a:gd name="T8" fmla="*/ 280 w 380"/>
                <a:gd name="T9" fmla="*/ 273 h 273"/>
                <a:gd name="T10" fmla="*/ 328 w 380"/>
                <a:gd name="T11" fmla="*/ 273 h 273"/>
                <a:gd name="T12" fmla="*/ 380 w 380"/>
                <a:gd name="T13" fmla="*/ 214 h 273"/>
                <a:gd name="T14" fmla="*/ 380 w 380"/>
                <a:gd name="T15" fmla="*/ 210 h 273"/>
                <a:gd name="T16" fmla="*/ 380 w 380"/>
                <a:gd name="T17" fmla="*/ 188 h 273"/>
                <a:gd name="T18" fmla="*/ 380 w 380"/>
                <a:gd name="T19" fmla="*/ 59 h 273"/>
                <a:gd name="T20" fmla="*/ 328 w 380"/>
                <a:gd name="T21" fmla="*/ 0 h 273"/>
                <a:gd name="T22" fmla="*/ 53 w 380"/>
                <a:gd name="T23" fmla="*/ 0 h 273"/>
                <a:gd name="T24" fmla="*/ 0 w 380"/>
                <a:gd name="T25" fmla="*/ 59 h 273"/>
                <a:gd name="T26" fmla="*/ 0 w 380"/>
                <a:gd name="T27" fmla="*/ 188 h 273"/>
                <a:gd name="T28" fmla="*/ 0 w 380"/>
                <a:gd name="T29" fmla="*/ 210 h 273"/>
                <a:gd name="T30" fmla="*/ 0 w 380"/>
                <a:gd name="T31" fmla="*/ 214 h 273"/>
                <a:gd name="T32" fmla="*/ 53 w 380"/>
                <a:gd name="T33" fmla="*/ 273 h 273"/>
                <a:gd name="T34" fmla="*/ 45 w 380"/>
                <a:gd name="T35" fmla="*/ 74 h 273"/>
                <a:gd name="T36" fmla="*/ 65 w 380"/>
                <a:gd name="T37" fmla="*/ 51 h 273"/>
                <a:gd name="T38" fmla="*/ 315 w 380"/>
                <a:gd name="T39" fmla="*/ 51 h 273"/>
                <a:gd name="T40" fmla="*/ 336 w 380"/>
                <a:gd name="T41" fmla="*/ 74 h 273"/>
                <a:gd name="T42" fmla="*/ 336 w 380"/>
                <a:gd name="T43" fmla="*/ 225 h 273"/>
                <a:gd name="T44" fmla="*/ 45 w 380"/>
                <a:gd name="T45" fmla="*/ 225 h 273"/>
                <a:gd name="T46" fmla="*/ 45 w 380"/>
                <a:gd name="T47" fmla="*/ 74 h 273"/>
                <a:gd name="T48" fmla="*/ 45 w 380"/>
                <a:gd name="T49" fmla="*/ 74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273">
                  <a:moveTo>
                    <a:pt x="53" y="273"/>
                  </a:moveTo>
                  <a:cubicBezTo>
                    <a:pt x="102" y="273"/>
                    <a:pt x="102" y="273"/>
                    <a:pt x="102" y="273"/>
                  </a:cubicBezTo>
                  <a:cubicBezTo>
                    <a:pt x="141" y="273"/>
                    <a:pt x="141" y="273"/>
                    <a:pt x="141" y="273"/>
                  </a:cubicBezTo>
                  <a:cubicBezTo>
                    <a:pt x="239" y="273"/>
                    <a:pt x="239" y="273"/>
                    <a:pt x="239" y="273"/>
                  </a:cubicBezTo>
                  <a:cubicBezTo>
                    <a:pt x="280" y="273"/>
                    <a:pt x="280" y="273"/>
                    <a:pt x="280" y="273"/>
                  </a:cubicBezTo>
                  <a:cubicBezTo>
                    <a:pt x="328" y="273"/>
                    <a:pt x="328" y="273"/>
                    <a:pt x="328" y="273"/>
                  </a:cubicBezTo>
                  <a:cubicBezTo>
                    <a:pt x="357" y="273"/>
                    <a:pt x="380" y="246"/>
                    <a:pt x="380" y="214"/>
                  </a:cubicBezTo>
                  <a:cubicBezTo>
                    <a:pt x="380" y="210"/>
                    <a:pt x="380" y="210"/>
                    <a:pt x="380" y="210"/>
                  </a:cubicBezTo>
                  <a:cubicBezTo>
                    <a:pt x="380" y="188"/>
                    <a:pt x="380" y="188"/>
                    <a:pt x="380" y="188"/>
                  </a:cubicBezTo>
                  <a:cubicBezTo>
                    <a:pt x="380" y="59"/>
                    <a:pt x="380" y="59"/>
                    <a:pt x="380" y="59"/>
                  </a:cubicBezTo>
                  <a:cubicBezTo>
                    <a:pt x="380" y="26"/>
                    <a:pt x="357" y="0"/>
                    <a:pt x="328" y="0"/>
                  </a:cubicBezTo>
                  <a:cubicBezTo>
                    <a:pt x="53" y="0"/>
                    <a:pt x="53" y="0"/>
                    <a:pt x="53" y="0"/>
                  </a:cubicBezTo>
                  <a:cubicBezTo>
                    <a:pt x="24" y="0"/>
                    <a:pt x="0" y="26"/>
                    <a:pt x="0" y="59"/>
                  </a:cubicBezTo>
                  <a:cubicBezTo>
                    <a:pt x="0" y="188"/>
                    <a:pt x="0" y="188"/>
                    <a:pt x="0" y="188"/>
                  </a:cubicBezTo>
                  <a:cubicBezTo>
                    <a:pt x="0" y="210"/>
                    <a:pt x="0" y="210"/>
                    <a:pt x="0" y="210"/>
                  </a:cubicBezTo>
                  <a:cubicBezTo>
                    <a:pt x="0" y="214"/>
                    <a:pt x="0" y="214"/>
                    <a:pt x="0" y="214"/>
                  </a:cubicBezTo>
                  <a:cubicBezTo>
                    <a:pt x="0" y="246"/>
                    <a:pt x="24" y="273"/>
                    <a:pt x="53" y="273"/>
                  </a:cubicBezTo>
                  <a:close/>
                  <a:moveTo>
                    <a:pt x="45" y="74"/>
                  </a:moveTo>
                  <a:cubicBezTo>
                    <a:pt x="45" y="61"/>
                    <a:pt x="53" y="51"/>
                    <a:pt x="65" y="51"/>
                  </a:cubicBezTo>
                  <a:cubicBezTo>
                    <a:pt x="315" y="51"/>
                    <a:pt x="315" y="51"/>
                    <a:pt x="315" y="51"/>
                  </a:cubicBezTo>
                  <a:cubicBezTo>
                    <a:pt x="327" y="51"/>
                    <a:pt x="336" y="61"/>
                    <a:pt x="336" y="74"/>
                  </a:cubicBezTo>
                  <a:cubicBezTo>
                    <a:pt x="336" y="225"/>
                    <a:pt x="336" y="225"/>
                    <a:pt x="336" y="225"/>
                  </a:cubicBezTo>
                  <a:cubicBezTo>
                    <a:pt x="45" y="225"/>
                    <a:pt x="45" y="225"/>
                    <a:pt x="45" y="225"/>
                  </a:cubicBezTo>
                  <a:cubicBezTo>
                    <a:pt x="45" y="74"/>
                    <a:pt x="45" y="74"/>
                    <a:pt x="45" y="74"/>
                  </a:cubicBezTo>
                  <a:cubicBezTo>
                    <a:pt x="45" y="74"/>
                    <a:pt x="45" y="74"/>
                    <a:pt x="45" y="7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2" name="Freeform 20"/>
            <p:cNvSpPr/>
            <p:nvPr/>
          </p:nvSpPr>
          <p:spPr bwMode="auto">
            <a:xfrm>
              <a:off x="-1146" y="881"/>
              <a:ext cx="934" cy="250"/>
            </a:xfrm>
            <a:custGeom>
              <a:avLst/>
              <a:gdLst>
                <a:gd name="T0" fmla="*/ 908 w 908"/>
                <a:gd name="T1" fmla="*/ 158 h 243"/>
                <a:gd name="T2" fmla="*/ 908 w 908"/>
                <a:gd name="T3" fmla="*/ 55 h 243"/>
                <a:gd name="T4" fmla="*/ 850 w 908"/>
                <a:gd name="T5" fmla="*/ 0 h 243"/>
                <a:gd name="T6" fmla="*/ 58 w 908"/>
                <a:gd name="T7" fmla="*/ 0 h 243"/>
                <a:gd name="T8" fmla="*/ 0 w 908"/>
                <a:gd name="T9" fmla="*/ 55 h 243"/>
                <a:gd name="T10" fmla="*/ 0 w 908"/>
                <a:gd name="T11" fmla="*/ 158 h 243"/>
                <a:gd name="T12" fmla="*/ 448 w 908"/>
                <a:gd name="T13" fmla="*/ 243 h 243"/>
                <a:gd name="T14" fmla="*/ 908 w 908"/>
                <a:gd name="T15" fmla="*/ 158 h 243"/>
                <a:gd name="T16" fmla="*/ 908 w 908"/>
                <a:gd name="T17" fmla="*/ 158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7" h="243">
                  <a:moveTo>
                    <a:pt x="908" y="158"/>
                  </a:moveTo>
                  <a:cubicBezTo>
                    <a:pt x="908" y="55"/>
                    <a:pt x="908" y="55"/>
                    <a:pt x="908" y="55"/>
                  </a:cubicBezTo>
                  <a:cubicBezTo>
                    <a:pt x="908" y="25"/>
                    <a:pt x="882" y="0"/>
                    <a:pt x="850" y="0"/>
                  </a:cubicBezTo>
                  <a:cubicBezTo>
                    <a:pt x="58" y="0"/>
                    <a:pt x="58" y="0"/>
                    <a:pt x="58" y="0"/>
                  </a:cubicBezTo>
                  <a:cubicBezTo>
                    <a:pt x="26" y="0"/>
                    <a:pt x="0" y="25"/>
                    <a:pt x="0" y="55"/>
                  </a:cubicBezTo>
                  <a:cubicBezTo>
                    <a:pt x="0" y="158"/>
                    <a:pt x="0" y="158"/>
                    <a:pt x="0" y="158"/>
                  </a:cubicBezTo>
                  <a:cubicBezTo>
                    <a:pt x="448" y="243"/>
                    <a:pt x="448" y="243"/>
                    <a:pt x="448" y="243"/>
                  </a:cubicBezTo>
                  <a:cubicBezTo>
                    <a:pt x="908" y="158"/>
                    <a:pt x="908" y="158"/>
                    <a:pt x="908" y="158"/>
                  </a:cubicBezTo>
                  <a:cubicBezTo>
                    <a:pt x="908" y="158"/>
                    <a:pt x="908" y="158"/>
                    <a:pt x="908" y="15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3" name="Freeform 21"/>
            <p:cNvSpPr/>
            <p:nvPr/>
          </p:nvSpPr>
          <p:spPr bwMode="auto">
            <a:xfrm>
              <a:off x="-1146" y="1087"/>
              <a:ext cx="934" cy="337"/>
            </a:xfrm>
            <a:custGeom>
              <a:avLst/>
              <a:gdLst>
                <a:gd name="T0" fmla="*/ 0 w 908"/>
                <a:gd name="T1" fmla="*/ 0 h 328"/>
                <a:gd name="T2" fmla="*/ 0 w 908"/>
                <a:gd name="T3" fmla="*/ 272 h 328"/>
                <a:gd name="T4" fmla="*/ 58 w 908"/>
                <a:gd name="T5" fmla="*/ 328 h 328"/>
                <a:gd name="T6" fmla="*/ 850 w 908"/>
                <a:gd name="T7" fmla="*/ 328 h 328"/>
                <a:gd name="T8" fmla="*/ 908 w 908"/>
                <a:gd name="T9" fmla="*/ 272 h 328"/>
                <a:gd name="T10" fmla="*/ 908 w 908"/>
                <a:gd name="T11" fmla="*/ 0 h 328"/>
                <a:gd name="T12" fmla="*/ 450 w 908"/>
                <a:gd name="T13" fmla="*/ 84 h 328"/>
                <a:gd name="T14" fmla="*/ 0 w 908"/>
                <a:gd name="T15" fmla="*/ 0 h 328"/>
                <a:gd name="T16" fmla="*/ 0 w 908"/>
                <a:gd name="T1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7" h="328">
                  <a:moveTo>
                    <a:pt x="0" y="0"/>
                  </a:moveTo>
                  <a:cubicBezTo>
                    <a:pt x="0" y="272"/>
                    <a:pt x="0" y="272"/>
                    <a:pt x="0" y="272"/>
                  </a:cubicBezTo>
                  <a:cubicBezTo>
                    <a:pt x="0" y="303"/>
                    <a:pt x="26" y="328"/>
                    <a:pt x="58" y="328"/>
                  </a:cubicBezTo>
                  <a:cubicBezTo>
                    <a:pt x="850" y="328"/>
                    <a:pt x="850" y="328"/>
                    <a:pt x="850" y="328"/>
                  </a:cubicBezTo>
                  <a:cubicBezTo>
                    <a:pt x="882" y="328"/>
                    <a:pt x="908" y="303"/>
                    <a:pt x="908" y="272"/>
                  </a:cubicBezTo>
                  <a:cubicBezTo>
                    <a:pt x="908" y="0"/>
                    <a:pt x="908" y="0"/>
                    <a:pt x="908" y="0"/>
                  </a:cubicBezTo>
                  <a:cubicBezTo>
                    <a:pt x="450" y="84"/>
                    <a:pt x="450" y="84"/>
                    <a:pt x="450" y="84"/>
                  </a:cubicBezTo>
                  <a:cubicBezTo>
                    <a:pt x="0" y="0"/>
                    <a:pt x="0" y="0"/>
                    <a:pt x="0" y="0"/>
                  </a:cubicBezTo>
                  <a:cubicBezTo>
                    <a:pt x="0" y="0"/>
                    <a:pt x="0" y="0"/>
                    <a:pt x="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8" name="Freeform 22"/>
            <p:cNvSpPr/>
            <p:nvPr/>
          </p:nvSpPr>
          <p:spPr bwMode="auto">
            <a:xfrm>
              <a:off x="-723" y="1089"/>
              <a:ext cx="78" cy="108"/>
            </a:xfrm>
            <a:custGeom>
              <a:avLst/>
              <a:gdLst>
                <a:gd name="T0" fmla="*/ 56 w 76"/>
                <a:gd name="T1" fmla="*/ 105 h 105"/>
                <a:gd name="T2" fmla="*/ 19 w 76"/>
                <a:gd name="T3" fmla="*/ 105 h 105"/>
                <a:gd name="T4" fmla="*/ 0 w 76"/>
                <a:gd name="T5" fmla="*/ 86 h 105"/>
                <a:gd name="T6" fmla="*/ 0 w 76"/>
                <a:gd name="T7" fmla="*/ 19 h 105"/>
                <a:gd name="T8" fmla="*/ 19 w 76"/>
                <a:gd name="T9" fmla="*/ 0 h 105"/>
                <a:gd name="T10" fmla="*/ 56 w 76"/>
                <a:gd name="T11" fmla="*/ 0 h 105"/>
                <a:gd name="T12" fmla="*/ 76 w 76"/>
                <a:gd name="T13" fmla="*/ 19 h 105"/>
                <a:gd name="T14" fmla="*/ 76 w 76"/>
                <a:gd name="T15" fmla="*/ 86 h 105"/>
                <a:gd name="T16" fmla="*/ 56 w 76"/>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05">
                  <a:moveTo>
                    <a:pt x="56" y="105"/>
                  </a:moveTo>
                  <a:cubicBezTo>
                    <a:pt x="19" y="105"/>
                    <a:pt x="19" y="105"/>
                    <a:pt x="19" y="105"/>
                  </a:cubicBezTo>
                  <a:cubicBezTo>
                    <a:pt x="9" y="105"/>
                    <a:pt x="0" y="96"/>
                    <a:pt x="0" y="86"/>
                  </a:cubicBezTo>
                  <a:cubicBezTo>
                    <a:pt x="0" y="19"/>
                    <a:pt x="0" y="19"/>
                    <a:pt x="0" y="19"/>
                  </a:cubicBezTo>
                  <a:cubicBezTo>
                    <a:pt x="0" y="9"/>
                    <a:pt x="9" y="0"/>
                    <a:pt x="19" y="0"/>
                  </a:cubicBezTo>
                  <a:cubicBezTo>
                    <a:pt x="56" y="0"/>
                    <a:pt x="56" y="0"/>
                    <a:pt x="56" y="0"/>
                  </a:cubicBezTo>
                  <a:cubicBezTo>
                    <a:pt x="68" y="0"/>
                    <a:pt x="76" y="9"/>
                    <a:pt x="76" y="19"/>
                  </a:cubicBezTo>
                  <a:cubicBezTo>
                    <a:pt x="76" y="86"/>
                    <a:pt x="76" y="86"/>
                    <a:pt x="76" y="86"/>
                  </a:cubicBezTo>
                  <a:cubicBezTo>
                    <a:pt x="76" y="96"/>
                    <a:pt x="68" y="105"/>
                    <a:pt x="56" y="105"/>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9" name="Oval 23"/>
            <p:cNvSpPr>
              <a:spLocks noChangeArrowheads="1"/>
            </p:cNvSpPr>
            <p:nvPr/>
          </p:nvSpPr>
          <p:spPr bwMode="auto">
            <a:xfrm>
              <a:off x="-460" y="1181"/>
              <a:ext cx="393" cy="392"/>
            </a:xfrm>
            <a:prstGeom prst="ellipse">
              <a:avLst/>
            </a:pr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4" name="Oval 24"/>
            <p:cNvSpPr>
              <a:spLocks noChangeArrowheads="1"/>
            </p:cNvSpPr>
            <p:nvPr/>
          </p:nvSpPr>
          <p:spPr bwMode="auto">
            <a:xfrm>
              <a:off x="-291" y="1294"/>
              <a:ext cx="55" cy="5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5" name="Freeform 25"/>
            <p:cNvSpPr/>
            <p:nvPr/>
          </p:nvSpPr>
          <p:spPr bwMode="auto">
            <a:xfrm>
              <a:off x="-315" y="1359"/>
              <a:ext cx="103" cy="100"/>
            </a:xfrm>
            <a:custGeom>
              <a:avLst/>
              <a:gdLst>
                <a:gd name="T0" fmla="*/ 49 w 100"/>
                <a:gd name="T1" fmla="*/ 0 h 97"/>
                <a:gd name="T2" fmla="*/ 51 w 100"/>
                <a:gd name="T3" fmla="*/ 0 h 97"/>
                <a:gd name="T4" fmla="*/ 100 w 100"/>
                <a:gd name="T5" fmla="*/ 48 h 97"/>
                <a:gd name="T6" fmla="*/ 100 w 100"/>
                <a:gd name="T7" fmla="*/ 97 h 97"/>
                <a:gd name="T8" fmla="*/ 0 w 100"/>
                <a:gd name="T9" fmla="*/ 97 h 97"/>
                <a:gd name="T10" fmla="*/ 0 w 100"/>
                <a:gd name="T11" fmla="*/ 48 h 97"/>
                <a:gd name="T12" fmla="*/ 49 w 100"/>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00" h="97">
                  <a:moveTo>
                    <a:pt x="49" y="0"/>
                  </a:moveTo>
                  <a:cubicBezTo>
                    <a:pt x="51" y="0"/>
                    <a:pt x="51" y="0"/>
                    <a:pt x="51" y="0"/>
                  </a:cubicBezTo>
                  <a:cubicBezTo>
                    <a:pt x="78" y="0"/>
                    <a:pt x="100" y="21"/>
                    <a:pt x="100" y="48"/>
                  </a:cubicBezTo>
                  <a:cubicBezTo>
                    <a:pt x="100" y="97"/>
                    <a:pt x="100" y="97"/>
                    <a:pt x="100" y="97"/>
                  </a:cubicBezTo>
                  <a:cubicBezTo>
                    <a:pt x="0" y="97"/>
                    <a:pt x="0" y="97"/>
                    <a:pt x="0" y="97"/>
                  </a:cubicBezTo>
                  <a:cubicBezTo>
                    <a:pt x="0" y="48"/>
                    <a:pt x="0" y="48"/>
                    <a:pt x="0" y="48"/>
                  </a:cubicBezTo>
                  <a:cubicBezTo>
                    <a:pt x="0" y="21"/>
                    <a:pt x="22" y="0"/>
                    <a:pt x="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7" name="Freeform 26"/>
            <p:cNvSpPr/>
            <p:nvPr/>
          </p:nvSpPr>
          <p:spPr bwMode="auto">
            <a:xfrm>
              <a:off x="-420" y="1220"/>
              <a:ext cx="148" cy="314"/>
            </a:xfrm>
            <a:custGeom>
              <a:avLst/>
              <a:gdLst>
                <a:gd name="T0" fmla="*/ 144 w 144"/>
                <a:gd name="T1" fmla="*/ 305 h 305"/>
                <a:gd name="T2" fmla="*/ 0 w 144"/>
                <a:gd name="T3" fmla="*/ 152 h 305"/>
                <a:gd name="T4" fmla="*/ 143 w 144"/>
                <a:gd name="T5" fmla="*/ 0 h 305"/>
              </a:gdLst>
              <a:ahLst/>
              <a:cxnLst>
                <a:cxn ang="0">
                  <a:pos x="T0" y="T1"/>
                </a:cxn>
                <a:cxn ang="0">
                  <a:pos x="T2" y="T3"/>
                </a:cxn>
                <a:cxn ang="0">
                  <a:pos x="T4" y="T5"/>
                </a:cxn>
              </a:cxnLst>
              <a:rect l="0" t="0" r="r" b="b"/>
              <a:pathLst>
                <a:path w="144" h="305">
                  <a:moveTo>
                    <a:pt x="144" y="305"/>
                  </a:moveTo>
                  <a:cubicBezTo>
                    <a:pt x="64" y="300"/>
                    <a:pt x="0" y="234"/>
                    <a:pt x="0" y="152"/>
                  </a:cubicBezTo>
                  <a:cubicBezTo>
                    <a:pt x="0" y="71"/>
                    <a:pt x="63" y="5"/>
                    <a:pt x="143" y="0"/>
                  </a:cubicBezTo>
                </a:path>
              </a:pathLst>
            </a:custGeom>
            <a:noFill/>
            <a:ln w="12700" cap="rnd">
              <a:solidFill>
                <a:schemeClr val="tx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8" name="Freeform 27"/>
            <p:cNvSpPr/>
            <p:nvPr/>
          </p:nvSpPr>
          <p:spPr bwMode="auto">
            <a:xfrm>
              <a:off x="-255" y="1220"/>
              <a:ext cx="148" cy="313"/>
            </a:xfrm>
            <a:custGeom>
              <a:avLst/>
              <a:gdLst>
                <a:gd name="T0" fmla="*/ 0 w 144"/>
                <a:gd name="T1" fmla="*/ 304 h 304"/>
                <a:gd name="T2" fmla="*/ 144 w 144"/>
                <a:gd name="T3" fmla="*/ 152 h 304"/>
                <a:gd name="T4" fmla="*/ 1 w 144"/>
                <a:gd name="T5" fmla="*/ 0 h 304"/>
              </a:gdLst>
              <a:ahLst/>
              <a:cxnLst>
                <a:cxn ang="0">
                  <a:pos x="T0" y="T1"/>
                </a:cxn>
                <a:cxn ang="0">
                  <a:pos x="T2" y="T3"/>
                </a:cxn>
                <a:cxn ang="0">
                  <a:pos x="T4" y="T5"/>
                </a:cxn>
              </a:cxnLst>
              <a:rect l="0" t="0" r="r" b="b"/>
              <a:pathLst>
                <a:path w="144" h="304">
                  <a:moveTo>
                    <a:pt x="0" y="304"/>
                  </a:moveTo>
                  <a:cubicBezTo>
                    <a:pt x="80" y="300"/>
                    <a:pt x="144" y="234"/>
                    <a:pt x="144" y="152"/>
                  </a:cubicBezTo>
                  <a:cubicBezTo>
                    <a:pt x="144" y="71"/>
                    <a:pt x="81" y="5"/>
                    <a:pt x="1" y="0"/>
                  </a:cubicBezTo>
                </a:path>
              </a:pathLst>
            </a:custGeom>
            <a:noFill/>
            <a:ln w="12700" cap="rnd">
              <a:solidFill>
                <a:srgbClr val="0D274D"/>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9" name="Freeform 28"/>
            <p:cNvSpPr/>
            <p:nvPr/>
          </p:nvSpPr>
          <p:spPr bwMode="auto">
            <a:xfrm>
              <a:off x="-256" y="1204"/>
              <a:ext cx="18" cy="33"/>
            </a:xfrm>
            <a:custGeom>
              <a:avLst/>
              <a:gdLst>
                <a:gd name="T0" fmla="*/ 18 w 18"/>
                <a:gd name="T1" fmla="*/ 0 h 33"/>
                <a:gd name="T2" fmla="*/ 0 w 18"/>
                <a:gd name="T3" fmla="*/ 16 h 33"/>
                <a:gd name="T4" fmla="*/ 17 w 18"/>
                <a:gd name="T5" fmla="*/ 33 h 33"/>
              </a:gdLst>
              <a:ahLst/>
              <a:cxnLst>
                <a:cxn ang="0">
                  <a:pos x="T0" y="T1"/>
                </a:cxn>
                <a:cxn ang="0">
                  <a:pos x="T2" y="T3"/>
                </a:cxn>
                <a:cxn ang="0">
                  <a:pos x="T4" y="T5"/>
                </a:cxn>
              </a:cxnLst>
              <a:rect l="0" t="0" r="r" b="b"/>
              <a:pathLst>
                <a:path w="18" h="33">
                  <a:moveTo>
                    <a:pt x="18" y="0"/>
                  </a:moveTo>
                  <a:lnTo>
                    <a:pt x="0" y="16"/>
                  </a:lnTo>
                  <a:lnTo>
                    <a:pt x="17" y="33"/>
                  </a:lnTo>
                </a:path>
              </a:pathLst>
            </a:custGeom>
            <a:noFill/>
            <a:ln w="12700" cap="rnd">
              <a:solidFill>
                <a:srgbClr val="0D274D"/>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0" name="Freeform 29"/>
            <p:cNvSpPr/>
            <p:nvPr/>
          </p:nvSpPr>
          <p:spPr bwMode="auto">
            <a:xfrm>
              <a:off x="-288" y="1517"/>
              <a:ext cx="18" cy="33"/>
            </a:xfrm>
            <a:custGeom>
              <a:avLst/>
              <a:gdLst>
                <a:gd name="T0" fmla="*/ 0 w 18"/>
                <a:gd name="T1" fmla="*/ 33 h 33"/>
                <a:gd name="T2" fmla="*/ 18 w 18"/>
                <a:gd name="T3" fmla="*/ 16 h 33"/>
                <a:gd name="T4" fmla="*/ 0 w 18"/>
                <a:gd name="T5" fmla="*/ 0 h 33"/>
              </a:gdLst>
              <a:ahLst/>
              <a:cxnLst>
                <a:cxn ang="0">
                  <a:pos x="T0" y="T1"/>
                </a:cxn>
                <a:cxn ang="0">
                  <a:pos x="T2" y="T3"/>
                </a:cxn>
                <a:cxn ang="0">
                  <a:pos x="T4" y="T5"/>
                </a:cxn>
              </a:cxnLst>
              <a:rect l="0" t="0" r="r" b="b"/>
              <a:pathLst>
                <a:path w="18" h="33">
                  <a:moveTo>
                    <a:pt x="0" y="33"/>
                  </a:moveTo>
                  <a:lnTo>
                    <a:pt x="18" y="16"/>
                  </a:lnTo>
                  <a:lnTo>
                    <a:pt x="0" y="0"/>
                  </a:lnTo>
                </a:path>
              </a:pathLst>
            </a:custGeom>
            <a:noFill/>
            <a:ln w="12700" cap="rnd">
              <a:solidFill>
                <a:schemeClr val="tx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sp>
        <p:nvSpPr>
          <p:cNvPr id="47" name="Rounded Rectangle 46"/>
          <p:cNvSpPr/>
          <p:nvPr/>
        </p:nvSpPr>
        <p:spPr>
          <a:xfrm>
            <a:off x="2524481" y="1947513"/>
            <a:ext cx="2006514" cy="2484063"/>
          </a:xfrm>
          <a:prstGeom prst="roundRect">
            <a:avLst>
              <a:gd name="adj" fmla="val 2323"/>
            </a:avLst>
          </a:prstGeom>
          <a:solidFill>
            <a:srgbClr val="13397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0D274D"/>
              </a:solidFill>
              <a:effectLst/>
              <a:uLnTx/>
              <a:uFillTx/>
              <a:ea typeface="+mn-ea"/>
              <a:cs typeface="+mn-cs"/>
            </a:endParaRPr>
          </a:p>
        </p:txBody>
      </p:sp>
      <p:sp>
        <p:nvSpPr>
          <p:cNvPr id="48" name="Rectangle 47"/>
          <p:cNvSpPr/>
          <p:nvPr/>
        </p:nvSpPr>
        <p:spPr>
          <a:xfrm>
            <a:off x="2672567" y="2276213"/>
            <a:ext cx="1710344" cy="54793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rtl="0">
              <a:spcAft>
                <a:spcPts val="400"/>
              </a:spcAft>
              <a:defRPr/>
            </a:pPr>
            <a:r>
              <a:rPr lang="es-419" sz="1500" b="1" dirty="0">
                <a:solidFill>
                  <a:srgbClr val="6EBE4A"/>
                </a:solidFill>
              </a:rPr>
              <a:t>Ciberseguridad </a:t>
            </a:r>
            <a:br>
              <a:rPr lang="en-US" sz="1500" b="1" dirty="0">
                <a:solidFill>
                  <a:srgbClr val="6EBE4A"/>
                </a:solidFill>
              </a:rPr>
            </a:br>
            <a:endParaRPr lang="en-US" sz="1500" b="1" dirty="0">
              <a:solidFill>
                <a:srgbClr val="6EBE4A"/>
              </a:solidFill>
            </a:endParaRPr>
          </a:p>
        </p:txBody>
      </p:sp>
      <p:sp>
        <p:nvSpPr>
          <p:cNvPr id="49" name="Rectangle 48"/>
          <p:cNvSpPr/>
          <p:nvPr/>
        </p:nvSpPr>
        <p:spPr>
          <a:xfrm>
            <a:off x="2672566" y="2934220"/>
            <a:ext cx="1710344" cy="145025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rtl="0">
              <a:spcBef>
                <a:spcPct val="0"/>
              </a:spcBef>
              <a:spcAft>
                <a:spcPts val="500"/>
              </a:spcAft>
              <a:buFont typeface="Arial" pitchFamily="34" charset="0"/>
              <a:buChar char="•"/>
              <a:defRPr/>
            </a:pPr>
            <a:r>
              <a:rPr lang="es-419" sz="1000">
                <a:solidFill>
                  <a:srgbClr val="FFFFFF"/>
                </a:solidFill>
              </a:rPr>
              <a:t>Seguridad de red</a:t>
            </a:r>
          </a:p>
          <a:p>
            <a:pPr marL="171450" indent="-171450" rtl="0">
              <a:spcBef>
                <a:spcPct val="0"/>
              </a:spcBef>
              <a:spcAft>
                <a:spcPts val="500"/>
              </a:spcAft>
              <a:buFont typeface="Arial" pitchFamily="34" charset="0"/>
              <a:buChar char="•"/>
              <a:defRPr/>
            </a:pPr>
            <a:r>
              <a:rPr lang="es-419" sz="1000">
                <a:solidFill>
                  <a:srgbClr val="FFFFFF"/>
                </a:solidFill>
              </a:rPr>
              <a:t>Seguridad en la nube</a:t>
            </a:r>
          </a:p>
          <a:p>
            <a:pPr marL="171450" indent="-171450" rtl="0">
              <a:spcBef>
                <a:spcPct val="0"/>
              </a:spcBef>
              <a:spcAft>
                <a:spcPts val="500"/>
              </a:spcAft>
              <a:buFont typeface="Arial" pitchFamily="34" charset="0"/>
              <a:buChar char="•"/>
              <a:defRPr/>
            </a:pPr>
            <a:r>
              <a:rPr lang="es-419" sz="1000">
                <a:solidFill>
                  <a:srgbClr val="FFFFFF"/>
                </a:solidFill>
              </a:rPr>
              <a:t>Seguridad de la inteligencia artificial</a:t>
            </a:r>
          </a:p>
          <a:p>
            <a:pPr marL="171450" indent="-171450" rtl="0">
              <a:spcBef>
                <a:spcPct val="0"/>
              </a:spcBef>
              <a:spcAft>
                <a:spcPts val="500"/>
              </a:spcAft>
              <a:buFont typeface="Arial" pitchFamily="34" charset="0"/>
              <a:buChar char="•"/>
              <a:defRPr/>
            </a:pPr>
            <a:r>
              <a:rPr lang="es-419" sz="1000">
                <a:solidFill>
                  <a:srgbClr val="FFFFFF"/>
                </a:solidFill>
              </a:rPr>
              <a:t>La gestión de riesgos</a:t>
            </a:r>
          </a:p>
          <a:p>
            <a:pPr marL="171450" indent="-171450" rtl="0">
              <a:spcBef>
                <a:spcPct val="0"/>
              </a:spcBef>
              <a:spcAft>
                <a:spcPts val="500"/>
              </a:spcAft>
              <a:buFont typeface="Arial" pitchFamily="34" charset="0"/>
              <a:buChar char="•"/>
              <a:defRPr/>
            </a:pPr>
            <a:r>
              <a:rPr lang="es-419" sz="1000">
                <a:solidFill>
                  <a:srgbClr val="FFFFFF"/>
                </a:solidFill>
              </a:rPr>
              <a:t>Respuesta a incidentes</a:t>
            </a:r>
          </a:p>
        </p:txBody>
      </p:sp>
      <p:sp>
        <p:nvSpPr>
          <p:cNvPr id="50" name="Rounded Rectangle 49"/>
          <p:cNvSpPr/>
          <p:nvPr/>
        </p:nvSpPr>
        <p:spPr>
          <a:xfrm>
            <a:off x="4638720" y="1947513"/>
            <a:ext cx="2006514" cy="2484063"/>
          </a:xfrm>
          <a:prstGeom prst="roundRect">
            <a:avLst>
              <a:gd name="adj" fmla="val 2323"/>
            </a:avLst>
          </a:prstGeom>
          <a:solidFill>
            <a:srgbClr val="13397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0D274D"/>
              </a:solidFill>
              <a:effectLst/>
              <a:uLnTx/>
              <a:uFillTx/>
              <a:ea typeface="+mn-ea"/>
              <a:cs typeface="+mn-cs"/>
            </a:endParaRPr>
          </a:p>
        </p:txBody>
      </p:sp>
      <p:sp>
        <p:nvSpPr>
          <p:cNvPr id="51" name="Rectangle 50"/>
          <p:cNvSpPr/>
          <p:nvPr/>
        </p:nvSpPr>
        <p:spPr>
          <a:xfrm>
            <a:off x="4638720" y="2262659"/>
            <a:ext cx="2092363" cy="77581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rtl="0">
              <a:spcAft>
                <a:spcPts val="400"/>
              </a:spcAft>
              <a:defRPr/>
            </a:pPr>
            <a:r>
              <a:rPr lang="es-419" sz="1500" b="1" dirty="0">
                <a:solidFill>
                  <a:srgbClr val="00BCEB"/>
                </a:solidFill>
              </a:rPr>
              <a:t>Inteligencia artificial </a:t>
            </a:r>
            <a:br>
              <a:rPr lang="es-419" sz="1500" b="1" dirty="0">
                <a:solidFill>
                  <a:srgbClr val="00BCEB"/>
                </a:solidFill>
              </a:rPr>
            </a:br>
            <a:r>
              <a:rPr lang="es-419" sz="1500" b="1" dirty="0">
                <a:solidFill>
                  <a:srgbClr val="00BCEB"/>
                </a:solidFill>
              </a:rPr>
              <a:t>y ciencia de datos</a:t>
            </a:r>
          </a:p>
        </p:txBody>
      </p:sp>
      <p:sp>
        <p:nvSpPr>
          <p:cNvPr id="52" name="Rectangle 51"/>
          <p:cNvSpPr/>
          <p:nvPr/>
        </p:nvSpPr>
        <p:spPr>
          <a:xfrm>
            <a:off x="4675343" y="2934219"/>
            <a:ext cx="1933268" cy="101210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rtl="0">
              <a:spcBef>
                <a:spcPct val="0"/>
              </a:spcBef>
              <a:spcAft>
                <a:spcPts val="500"/>
              </a:spcAft>
              <a:buFont typeface="Arial" pitchFamily="34" charset="0"/>
              <a:buChar char="•"/>
              <a:defRPr/>
            </a:pPr>
            <a:r>
              <a:rPr lang="es-419" sz="1000" dirty="0">
                <a:solidFill>
                  <a:srgbClr val="FFFFFF"/>
                </a:solidFill>
              </a:rPr>
              <a:t>Inteligencia artificial generativa </a:t>
            </a:r>
          </a:p>
          <a:p>
            <a:pPr marL="171450" indent="-171450" rtl="0">
              <a:spcBef>
                <a:spcPct val="0"/>
              </a:spcBef>
              <a:spcAft>
                <a:spcPts val="500"/>
              </a:spcAft>
              <a:buFont typeface="Arial" pitchFamily="34" charset="0"/>
              <a:buChar char="•"/>
              <a:defRPr/>
            </a:pPr>
            <a:r>
              <a:rPr lang="es-419" sz="1000" dirty="0">
                <a:solidFill>
                  <a:srgbClr val="FFFFFF"/>
                </a:solidFill>
              </a:rPr>
              <a:t>Inteligencia artificial responsable y ética</a:t>
            </a:r>
          </a:p>
          <a:p>
            <a:pPr marL="171450" indent="-171450" rtl="0">
              <a:spcBef>
                <a:spcPct val="0"/>
              </a:spcBef>
              <a:spcAft>
                <a:spcPts val="500"/>
              </a:spcAft>
              <a:buFont typeface="Arial" pitchFamily="34" charset="0"/>
              <a:buChar char="•"/>
              <a:defRPr/>
            </a:pPr>
            <a:r>
              <a:rPr lang="es-419" sz="1000" dirty="0">
                <a:solidFill>
                  <a:srgbClr val="FFFFFF"/>
                </a:solidFill>
              </a:rPr>
              <a:t>Ciencia de datos</a:t>
            </a:r>
          </a:p>
          <a:p>
            <a:pPr marL="171450" indent="-171450" rtl="0">
              <a:spcBef>
                <a:spcPct val="0"/>
              </a:spcBef>
              <a:spcAft>
                <a:spcPts val="500"/>
              </a:spcAft>
              <a:buFont typeface="Arial" pitchFamily="34" charset="0"/>
              <a:buChar char="•"/>
              <a:defRPr/>
            </a:pPr>
            <a:r>
              <a:rPr lang="es-419" sz="1000" dirty="0">
                <a:solidFill>
                  <a:srgbClr val="FFFFFF"/>
                </a:solidFill>
              </a:rPr>
              <a:t>Visualización de datos</a:t>
            </a:r>
          </a:p>
          <a:p>
            <a:pPr marL="171450" indent="-171450" rtl="0">
              <a:spcBef>
                <a:spcPct val="0"/>
              </a:spcBef>
              <a:spcAft>
                <a:spcPts val="500"/>
              </a:spcAft>
              <a:buFont typeface="Arial" pitchFamily="34" charset="0"/>
              <a:buChar char="•"/>
              <a:defRPr/>
            </a:pPr>
            <a:r>
              <a:rPr lang="es-419" sz="1000" dirty="0">
                <a:solidFill>
                  <a:srgbClr val="FFFFFF"/>
                </a:solidFill>
              </a:rPr>
              <a:t>Análisis del negocio </a:t>
            </a:r>
          </a:p>
        </p:txBody>
      </p:sp>
      <p:sp>
        <p:nvSpPr>
          <p:cNvPr id="53" name="Rounded Rectangle 52"/>
          <p:cNvSpPr/>
          <p:nvPr/>
        </p:nvSpPr>
        <p:spPr>
          <a:xfrm>
            <a:off x="6731084" y="1947513"/>
            <a:ext cx="2006514" cy="2484063"/>
          </a:xfrm>
          <a:prstGeom prst="roundRect">
            <a:avLst>
              <a:gd name="adj" fmla="val 2323"/>
            </a:avLst>
          </a:prstGeom>
          <a:solidFill>
            <a:srgbClr val="13397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0D274D"/>
              </a:solidFill>
              <a:effectLst/>
              <a:uLnTx/>
              <a:uFillTx/>
              <a:ea typeface="+mn-ea"/>
              <a:cs typeface="+mn-cs"/>
            </a:endParaRPr>
          </a:p>
        </p:txBody>
      </p:sp>
      <p:sp>
        <p:nvSpPr>
          <p:cNvPr id="54" name="Rectangle 53"/>
          <p:cNvSpPr/>
          <p:nvPr/>
        </p:nvSpPr>
        <p:spPr>
          <a:xfrm>
            <a:off x="6903727" y="2262659"/>
            <a:ext cx="1661229" cy="44575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rtl="0">
              <a:spcAft>
                <a:spcPts val="400"/>
              </a:spcAft>
              <a:defRPr/>
            </a:pPr>
            <a:r>
              <a:rPr lang="es-419" sz="1500" b="1" dirty="0">
                <a:solidFill>
                  <a:srgbClr val="6EBE4A"/>
                </a:solidFill>
              </a:rPr>
              <a:t>Habilidades profesionales</a:t>
            </a:r>
          </a:p>
        </p:txBody>
      </p:sp>
      <p:sp>
        <p:nvSpPr>
          <p:cNvPr id="55" name="Rectangle 54"/>
          <p:cNvSpPr/>
          <p:nvPr/>
        </p:nvSpPr>
        <p:spPr>
          <a:xfrm>
            <a:off x="7060139" y="2934219"/>
            <a:ext cx="1588561" cy="145025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lvl="0" indent="-171450" rtl="0">
              <a:spcBef>
                <a:spcPct val="0"/>
              </a:spcBef>
              <a:spcAft>
                <a:spcPts val="500"/>
              </a:spcAft>
              <a:buFont typeface="Arial" pitchFamily="34" charset="0"/>
              <a:buChar char="•"/>
              <a:defRPr/>
            </a:pPr>
            <a:r>
              <a:rPr lang="es-419" sz="1000" dirty="0">
                <a:solidFill>
                  <a:srgbClr val="FFFFFF"/>
                </a:solidFill>
              </a:rPr>
              <a:t>Comunicación</a:t>
            </a:r>
          </a:p>
          <a:p>
            <a:pPr marL="171450" lvl="0" indent="-171450" rtl="0">
              <a:spcBef>
                <a:spcPct val="0"/>
              </a:spcBef>
              <a:spcAft>
                <a:spcPts val="500"/>
              </a:spcAft>
              <a:buFont typeface="Arial" pitchFamily="34" charset="0"/>
              <a:buChar char="•"/>
              <a:defRPr/>
            </a:pPr>
            <a:r>
              <a:rPr lang="es-419" sz="1000" dirty="0">
                <a:solidFill>
                  <a:srgbClr val="FFFFFF"/>
                </a:solidFill>
              </a:rPr>
              <a:t>Pensamiento crítico</a:t>
            </a:r>
          </a:p>
          <a:p>
            <a:pPr marL="171450" lvl="0" indent="-171450" rtl="0">
              <a:spcBef>
                <a:spcPct val="0"/>
              </a:spcBef>
              <a:spcAft>
                <a:spcPts val="500"/>
              </a:spcAft>
              <a:buFont typeface="Arial" pitchFamily="34" charset="0"/>
              <a:buChar char="•"/>
              <a:defRPr/>
            </a:pPr>
            <a:r>
              <a:rPr lang="es-419" sz="1000" dirty="0">
                <a:solidFill>
                  <a:srgbClr val="FFFFFF"/>
                </a:solidFill>
              </a:rPr>
              <a:t>Resolución de problemas </a:t>
            </a:r>
          </a:p>
          <a:p>
            <a:pPr marL="171450" lvl="0" indent="-171450" rtl="0">
              <a:spcBef>
                <a:spcPct val="0"/>
              </a:spcBef>
              <a:spcAft>
                <a:spcPts val="500"/>
              </a:spcAft>
              <a:buFont typeface="Arial" pitchFamily="34" charset="0"/>
              <a:buChar char="•"/>
              <a:defRPr/>
            </a:pPr>
            <a:r>
              <a:rPr lang="es-419" sz="1000" dirty="0">
                <a:solidFill>
                  <a:srgbClr val="FFFFFF"/>
                </a:solidFill>
              </a:rPr>
              <a:t>Autogestión</a:t>
            </a:r>
          </a:p>
          <a:p>
            <a:pPr marL="171450" lvl="0" indent="-171450" rtl="0">
              <a:spcBef>
                <a:spcPct val="0"/>
              </a:spcBef>
              <a:spcAft>
                <a:spcPts val="500"/>
              </a:spcAft>
              <a:buFont typeface="Arial" pitchFamily="34" charset="0"/>
              <a:buChar char="•"/>
              <a:defRPr/>
            </a:pPr>
            <a:r>
              <a:rPr lang="es-419" sz="1000" dirty="0">
                <a:solidFill>
                  <a:srgbClr val="FFFFFF"/>
                </a:solidFill>
              </a:rPr>
              <a:t>Adaptabilidad</a:t>
            </a:r>
          </a:p>
          <a:p>
            <a:pPr marL="171450" lvl="0" indent="-171450" rtl="0">
              <a:spcBef>
                <a:spcPct val="0"/>
              </a:spcBef>
              <a:spcAft>
                <a:spcPts val="500"/>
              </a:spcAft>
              <a:buFont typeface="Arial" pitchFamily="34" charset="0"/>
              <a:buChar char="•"/>
              <a:defRPr/>
            </a:pPr>
            <a:r>
              <a:rPr lang="es-419" sz="1000" dirty="0">
                <a:solidFill>
                  <a:srgbClr val="FFFFFF"/>
                </a:solidFill>
              </a:rPr>
              <a:t>Creatividad</a:t>
            </a:r>
          </a:p>
        </p:txBody>
      </p:sp>
      <p:sp>
        <p:nvSpPr>
          <p:cNvPr id="56" name="Oval 55"/>
          <p:cNvSpPr/>
          <p:nvPr/>
        </p:nvSpPr>
        <p:spPr>
          <a:xfrm>
            <a:off x="3119087" y="1357011"/>
            <a:ext cx="817301" cy="817301"/>
          </a:xfrm>
          <a:prstGeom prst="ellipse">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7" name="Oval 56"/>
          <p:cNvSpPr/>
          <p:nvPr/>
        </p:nvSpPr>
        <p:spPr>
          <a:xfrm>
            <a:off x="5235498" y="1357011"/>
            <a:ext cx="817301" cy="817301"/>
          </a:xfrm>
          <a:prstGeom prst="ellipse">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8" name="Oval 57"/>
          <p:cNvSpPr/>
          <p:nvPr/>
        </p:nvSpPr>
        <p:spPr>
          <a:xfrm>
            <a:off x="7325690" y="1357011"/>
            <a:ext cx="817301" cy="817301"/>
          </a:xfrm>
          <a:prstGeom prst="ellipse">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5" name="Group 4"/>
          <p:cNvGrpSpPr/>
          <p:nvPr/>
        </p:nvGrpSpPr>
        <p:grpSpPr>
          <a:xfrm>
            <a:off x="1025472" y="1337090"/>
            <a:ext cx="817301" cy="817301"/>
            <a:chOff x="1111322" y="1496564"/>
            <a:chExt cx="817301" cy="817301"/>
          </a:xfrm>
        </p:grpSpPr>
        <p:sp>
          <p:nvSpPr>
            <p:cNvPr id="2" name="Oval 1"/>
            <p:cNvSpPr/>
            <p:nvPr/>
          </p:nvSpPr>
          <p:spPr>
            <a:xfrm>
              <a:off x="1111322" y="1496564"/>
              <a:ext cx="817301" cy="817301"/>
            </a:xfrm>
            <a:prstGeom prst="ellipse">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2" name="Picture 41"/>
            <p:cNvPicPr>
              <a:picLocks noChangeAspect="1"/>
            </p:cNvPicPr>
            <p:nvPr/>
          </p:nvPicPr>
          <p:blipFill>
            <a:blip r:embed="rId3"/>
            <a:stretch>
              <a:fillRect/>
            </a:stretch>
          </p:blipFill>
          <p:spPr>
            <a:xfrm>
              <a:off x="1159772" y="1539472"/>
              <a:ext cx="720401" cy="731485"/>
            </a:xfrm>
            <a:prstGeom prst="rect">
              <a:avLst/>
            </a:prstGeom>
          </p:spPr>
        </p:pic>
      </p:grpSp>
      <p:sp>
        <p:nvSpPr>
          <p:cNvPr id="70" name="Oval 69"/>
          <p:cNvSpPr/>
          <p:nvPr/>
        </p:nvSpPr>
        <p:spPr>
          <a:xfrm>
            <a:off x="3119088" y="1337090"/>
            <a:ext cx="817301" cy="817301"/>
          </a:xfrm>
          <a:prstGeom prst="ellipse">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3" name="Oval 72"/>
          <p:cNvSpPr/>
          <p:nvPr/>
        </p:nvSpPr>
        <p:spPr>
          <a:xfrm>
            <a:off x="5233326" y="1337090"/>
            <a:ext cx="817301" cy="817301"/>
          </a:xfrm>
          <a:prstGeom prst="ellipse">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6" name="Oval 75"/>
          <p:cNvSpPr/>
          <p:nvPr/>
        </p:nvSpPr>
        <p:spPr>
          <a:xfrm>
            <a:off x="7325691" y="1337090"/>
            <a:ext cx="817301" cy="817301"/>
          </a:xfrm>
          <a:prstGeom prst="ellipse">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6" name="Picture 65">
            <a:extLst>
              <a:ext uri="{FF2B5EF4-FFF2-40B4-BE49-F238E27FC236}">
                <a16:creationId xmlns:a16="http://schemas.microsoft.com/office/drawing/2014/main" id="{3C4F243A-458E-4702-9468-000C1AD2B05B}"/>
              </a:ext>
            </a:extLst>
          </p:cNvPr>
          <p:cNvPicPr>
            <a:picLocks noChangeAspect="1"/>
          </p:cNvPicPr>
          <p:nvPr/>
        </p:nvPicPr>
        <p:blipFill>
          <a:blip r:embed="rId4"/>
          <a:stretch>
            <a:fillRect/>
          </a:stretch>
        </p:blipFill>
        <p:spPr>
          <a:xfrm>
            <a:off x="3161996" y="1379998"/>
            <a:ext cx="731485" cy="731485"/>
          </a:xfrm>
          <a:prstGeom prst="rect">
            <a:avLst/>
          </a:prstGeom>
        </p:spPr>
      </p:pic>
      <p:pic>
        <p:nvPicPr>
          <p:cNvPr id="67" name="Picture 66"/>
          <p:cNvPicPr>
            <a:picLocks noChangeAspect="1"/>
          </p:cNvPicPr>
          <p:nvPr/>
        </p:nvPicPr>
        <p:blipFill>
          <a:blip r:embed="rId5"/>
          <a:stretch>
            <a:fillRect/>
          </a:stretch>
        </p:blipFill>
        <p:spPr>
          <a:xfrm>
            <a:off x="7368599" y="1379998"/>
            <a:ext cx="731485" cy="731485"/>
          </a:xfrm>
          <a:prstGeom prst="rect">
            <a:avLst/>
          </a:prstGeom>
        </p:spPr>
      </p:pic>
      <p:pic>
        <p:nvPicPr>
          <p:cNvPr id="68" name="Picture 67">
            <a:extLst>
              <a:ext uri="{FF2B5EF4-FFF2-40B4-BE49-F238E27FC236}">
                <a16:creationId xmlns:a16="http://schemas.microsoft.com/office/drawing/2014/main" id="{F1A27840-5323-A14D-B801-743D788342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234" y="1379998"/>
            <a:ext cx="731485" cy="731485"/>
          </a:xfrm>
          <a:prstGeom prst="rect">
            <a:avLst/>
          </a:prstGeom>
        </p:spPr>
      </p:pic>
    </p:spTree>
    <p:extLst>
      <p:ext uri="{BB962C8B-B14F-4D97-AF65-F5344CB8AC3E}">
        <p14:creationId xmlns:p14="http://schemas.microsoft.com/office/powerpoint/2010/main" val="66438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3175" y="1201739"/>
            <a:ext cx="9144000" cy="398462"/>
          </a:xfrm>
          <a:prstGeom prst="rect">
            <a:avLst/>
          </a:prstGeom>
          <a:solidFill>
            <a:srgbClr val="13397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idx="4294967295"/>
          </p:nvPr>
        </p:nvSpPr>
        <p:spPr>
          <a:xfrm>
            <a:off x="437766" y="341313"/>
            <a:ext cx="8345488" cy="731837"/>
          </a:xfrm>
        </p:spPr>
        <p:txBody>
          <a:bodyPr/>
          <a:lstStyle/>
          <a:p>
            <a:pPr rtl="0"/>
            <a:r>
              <a:rPr lang="es-419"/>
              <a:t>Crecimiento de las naciones</a:t>
            </a:r>
            <a:br>
              <a:rPr lang="en-US" dirty="0"/>
            </a:br>
            <a:r>
              <a:rPr lang="es-419" sz="1800"/>
              <a:t>Capital humano. Educación. Resiliencia.</a:t>
            </a:r>
          </a:p>
        </p:txBody>
      </p:sp>
      <p:sp>
        <p:nvSpPr>
          <p:cNvPr id="19" name="Rounded Rectangle 18"/>
          <p:cNvSpPr/>
          <p:nvPr/>
        </p:nvSpPr>
        <p:spPr>
          <a:xfrm>
            <a:off x="517526" y="1184348"/>
            <a:ext cx="8115298" cy="433243"/>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419" sz="1600" b="1">
                <a:solidFill>
                  <a:schemeClr val="tx1"/>
                </a:solidFill>
              </a:rPr>
              <a:t>Pasar de sistemas fraccionados a sistemas innovadores</a:t>
            </a:r>
          </a:p>
        </p:txBody>
      </p:sp>
      <p:sp>
        <p:nvSpPr>
          <p:cNvPr id="18" name="Oval 17"/>
          <p:cNvSpPr/>
          <p:nvPr/>
        </p:nvSpPr>
        <p:spPr>
          <a:xfrm>
            <a:off x="1439884" y="2357635"/>
            <a:ext cx="1568059" cy="1568059"/>
          </a:xfrm>
          <a:prstGeom prst="ellipse">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rtl="0">
              <a:spcAft>
                <a:spcPct val="0"/>
              </a:spcAft>
            </a:pPr>
            <a:r>
              <a:rPr lang="es-419" sz="1200" b="1" dirty="0">
                <a:solidFill>
                  <a:schemeClr val="bg1"/>
                </a:solidFill>
              </a:rPr>
              <a:t>Problemas </a:t>
            </a:r>
            <a:br>
              <a:rPr lang="es-419" sz="1200" b="1" dirty="0">
                <a:solidFill>
                  <a:schemeClr val="bg1"/>
                </a:solidFill>
              </a:rPr>
            </a:br>
            <a:r>
              <a:rPr lang="es-419" sz="1200" b="1" dirty="0">
                <a:solidFill>
                  <a:schemeClr val="bg1"/>
                </a:solidFill>
              </a:rPr>
              <a:t>sistémicos</a:t>
            </a:r>
            <a:br>
              <a:rPr lang="en-US" sz="1200" b="1" dirty="0">
                <a:solidFill>
                  <a:schemeClr val="bg1"/>
                </a:solidFill>
              </a:rPr>
            </a:br>
            <a:r>
              <a:rPr lang="es-419" sz="1200" b="1" dirty="0">
                <a:solidFill>
                  <a:schemeClr val="bg1"/>
                </a:solidFill>
              </a:rPr>
              <a:t>globales</a:t>
            </a:r>
          </a:p>
        </p:txBody>
      </p:sp>
      <p:sp>
        <p:nvSpPr>
          <p:cNvPr id="20" name="Oval 19"/>
          <p:cNvSpPr/>
          <p:nvPr/>
        </p:nvSpPr>
        <p:spPr>
          <a:xfrm>
            <a:off x="1017562" y="1935313"/>
            <a:ext cx="2412703" cy="2412703"/>
          </a:xfrm>
          <a:prstGeom prst="ellipse">
            <a:avLst/>
          </a:prstGeom>
          <a:noFill/>
          <a:ln w="12700">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TextBox 25"/>
          <p:cNvSpPr txBox="1"/>
          <p:nvPr/>
        </p:nvSpPr>
        <p:spPr>
          <a:xfrm>
            <a:off x="321733" y="2552542"/>
            <a:ext cx="953143" cy="257369"/>
          </a:xfrm>
          <a:prstGeom prst="rect">
            <a:avLst/>
          </a:prstGeom>
          <a:solidFill>
            <a:schemeClr val="bg1"/>
          </a:solidFill>
        </p:spPr>
        <p:txBody>
          <a:bodyPr wrap="square" lIns="0" tIns="36000" rIns="0" bIns="36000" rtlCol="0">
            <a:spAutoFit/>
          </a:bodyPr>
          <a:lstStyle/>
          <a:p>
            <a:pPr algn="r" rtl="0"/>
            <a:r>
              <a:rPr lang="es-419" sz="1200" b="1" dirty="0">
                <a:latin typeface="+mn-lt"/>
              </a:rPr>
              <a:t>Descontento</a:t>
            </a:r>
          </a:p>
        </p:txBody>
      </p:sp>
      <p:sp>
        <p:nvSpPr>
          <p:cNvPr id="27" name="TextBox 26"/>
          <p:cNvSpPr txBox="1"/>
          <p:nvPr/>
        </p:nvSpPr>
        <p:spPr>
          <a:xfrm>
            <a:off x="1635126" y="1876985"/>
            <a:ext cx="1143000" cy="257369"/>
          </a:xfrm>
          <a:prstGeom prst="rect">
            <a:avLst/>
          </a:prstGeom>
          <a:solidFill>
            <a:schemeClr val="bg1"/>
          </a:solidFill>
        </p:spPr>
        <p:txBody>
          <a:bodyPr wrap="square" lIns="0" tIns="36000" rIns="0" bIns="36000" rtlCol="0">
            <a:spAutoFit/>
          </a:bodyPr>
          <a:lstStyle/>
          <a:p>
            <a:pPr algn="ctr" rtl="0"/>
            <a:r>
              <a:rPr lang="es-419" sz="1200" b="1" dirty="0">
                <a:latin typeface="+mn-lt"/>
              </a:rPr>
              <a:t>Interrupciones</a:t>
            </a:r>
          </a:p>
        </p:txBody>
      </p:sp>
      <p:sp>
        <p:nvSpPr>
          <p:cNvPr id="28" name="TextBox 27"/>
          <p:cNvSpPr txBox="1"/>
          <p:nvPr/>
        </p:nvSpPr>
        <p:spPr>
          <a:xfrm>
            <a:off x="3137621" y="2552542"/>
            <a:ext cx="1109108" cy="257369"/>
          </a:xfrm>
          <a:prstGeom prst="rect">
            <a:avLst/>
          </a:prstGeom>
          <a:solidFill>
            <a:schemeClr val="bg1"/>
          </a:solidFill>
        </p:spPr>
        <p:txBody>
          <a:bodyPr wrap="square" lIns="0" tIns="36000" rIns="0" bIns="36000" rtlCol="0">
            <a:spAutoFit/>
          </a:bodyPr>
          <a:lstStyle/>
          <a:p>
            <a:pPr rtl="0"/>
            <a:r>
              <a:rPr lang="es-419" sz="1200" b="1" dirty="0">
                <a:latin typeface="+mn-lt"/>
              </a:rPr>
              <a:t>Desconexión</a:t>
            </a:r>
          </a:p>
        </p:txBody>
      </p:sp>
      <p:sp>
        <p:nvSpPr>
          <p:cNvPr id="29" name="TextBox 28"/>
          <p:cNvSpPr txBox="1"/>
          <p:nvPr/>
        </p:nvSpPr>
        <p:spPr>
          <a:xfrm>
            <a:off x="3137621" y="3625225"/>
            <a:ext cx="892511" cy="257369"/>
          </a:xfrm>
          <a:prstGeom prst="rect">
            <a:avLst/>
          </a:prstGeom>
          <a:solidFill>
            <a:schemeClr val="bg1"/>
          </a:solidFill>
        </p:spPr>
        <p:txBody>
          <a:bodyPr wrap="square" lIns="0" tIns="36000" rIns="0" bIns="36000" rtlCol="0">
            <a:spAutoFit/>
          </a:bodyPr>
          <a:lstStyle/>
          <a:p>
            <a:pPr rtl="0"/>
            <a:r>
              <a:rPr lang="es-419" sz="1200" b="1" dirty="0">
                <a:latin typeface="+mn-lt"/>
              </a:rPr>
              <a:t>Disparidad</a:t>
            </a:r>
          </a:p>
        </p:txBody>
      </p:sp>
      <p:sp>
        <p:nvSpPr>
          <p:cNvPr id="30" name="TextBox 29"/>
          <p:cNvSpPr txBox="1"/>
          <p:nvPr/>
        </p:nvSpPr>
        <p:spPr>
          <a:xfrm>
            <a:off x="437766" y="3625225"/>
            <a:ext cx="824903" cy="257369"/>
          </a:xfrm>
          <a:prstGeom prst="rect">
            <a:avLst/>
          </a:prstGeom>
          <a:solidFill>
            <a:schemeClr val="bg1"/>
          </a:solidFill>
        </p:spPr>
        <p:txBody>
          <a:bodyPr wrap="square" lIns="0" tIns="36000" rIns="0" bIns="36000" rtlCol="0">
            <a:spAutoFit/>
          </a:bodyPr>
          <a:lstStyle/>
          <a:p>
            <a:pPr algn="r" rtl="0"/>
            <a:r>
              <a:rPr lang="es-419" sz="1200" b="1" dirty="0">
                <a:latin typeface="+mn-lt"/>
              </a:rPr>
              <a:t>Destrucción</a:t>
            </a:r>
          </a:p>
        </p:txBody>
      </p:sp>
      <p:sp>
        <p:nvSpPr>
          <p:cNvPr id="31" name="Oval 30"/>
          <p:cNvSpPr/>
          <p:nvPr/>
        </p:nvSpPr>
        <p:spPr>
          <a:xfrm>
            <a:off x="6328628" y="2357635"/>
            <a:ext cx="1568059" cy="1568059"/>
          </a:xfrm>
          <a:prstGeom prst="ellipse">
            <a:avLst/>
          </a:prstGeom>
          <a:solidFill>
            <a:schemeClr val="accent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rtl="0">
              <a:spcAft>
                <a:spcPct val="0"/>
              </a:spcAft>
            </a:pPr>
            <a:r>
              <a:rPr lang="es-419" sz="1200" b="1" dirty="0">
                <a:solidFill>
                  <a:schemeClr val="bg1"/>
                </a:solidFill>
              </a:rPr>
              <a:t>Soluciones </a:t>
            </a:r>
            <a:br>
              <a:rPr lang="es-419" sz="1200" b="1" dirty="0">
                <a:solidFill>
                  <a:schemeClr val="bg1"/>
                </a:solidFill>
              </a:rPr>
            </a:br>
            <a:r>
              <a:rPr lang="es-419" sz="1200" b="1" dirty="0">
                <a:solidFill>
                  <a:schemeClr val="bg1"/>
                </a:solidFill>
              </a:rPr>
              <a:t>innovadoras </a:t>
            </a:r>
            <a:br>
              <a:rPr lang="en-US" sz="1200" b="1" dirty="0">
                <a:solidFill>
                  <a:schemeClr val="bg1"/>
                </a:solidFill>
              </a:rPr>
            </a:br>
            <a:r>
              <a:rPr lang="es-419" sz="1200" b="1" dirty="0">
                <a:solidFill>
                  <a:schemeClr val="bg1"/>
                </a:solidFill>
              </a:rPr>
              <a:t>globales</a:t>
            </a:r>
          </a:p>
        </p:txBody>
      </p:sp>
      <p:sp>
        <p:nvSpPr>
          <p:cNvPr id="32" name="Oval 31"/>
          <p:cNvSpPr/>
          <p:nvPr/>
        </p:nvSpPr>
        <p:spPr>
          <a:xfrm>
            <a:off x="5906306" y="1935313"/>
            <a:ext cx="2412703" cy="2412703"/>
          </a:xfrm>
          <a:prstGeom prst="ellipse">
            <a:avLst/>
          </a:prstGeom>
          <a:noFill/>
          <a:ln w="12700">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TextBox 32"/>
          <p:cNvSpPr txBox="1"/>
          <p:nvPr/>
        </p:nvSpPr>
        <p:spPr>
          <a:xfrm>
            <a:off x="5044440" y="2552542"/>
            <a:ext cx="1119179" cy="257369"/>
          </a:xfrm>
          <a:prstGeom prst="rect">
            <a:avLst/>
          </a:prstGeom>
          <a:solidFill>
            <a:schemeClr val="bg1"/>
          </a:solidFill>
        </p:spPr>
        <p:txBody>
          <a:bodyPr wrap="square" lIns="0" tIns="36000" rIns="0" bIns="36000" rtlCol="0">
            <a:spAutoFit/>
          </a:bodyPr>
          <a:lstStyle/>
          <a:p>
            <a:pPr algn="r" rtl="0"/>
            <a:r>
              <a:rPr lang="es-419" sz="1200" b="1" dirty="0">
                <a:latin typeface="+mn-lt"/>
              </a:rPr>
              <a:t>Satisfactorias</a:t>
            </a:r>
          </a:p>
        </p:txBody>
      </p:sp>
      <p:sp>
        <p:nvSpPr>
          <p:cNvPr id="34" name="TextBox 33"/>
          <p:cNvSpPr txBox="1"/>
          <p:nvPr/>
        </p:nvSpPr>
        <p:spPr>
          <a:xfrm>
            <a:off x="6638714" y="1876985"/>
            <a:ext cx="947887" cy="257369"/>
          </a:xfrm>
          <a:prstGeom prst="rect">
            <a:avLst/>
          </a:prstGeom>
          <a:solidFill>
            <a:schemeClr val="bg1"/>
          </a:solidFill>
        </p:spPr>
        <p:txBody>
          <a:bodyPr wrap="square" lIns="0" tIns="36000" rIns="0" bIns="36000" rtlCol="0">
            <a:spAutoFit/>
          </a:bodyPr>
          <a:lstStyle/>
          <a:p>
            <a:pPr algn="ctr" rtl="0"/>
            <a:r>
              <a:rPr lang="es-419" sz="1200" b="1">
                <a:latin typeface="+mn-lt"/>
              </a:rPr>
              <a:t>Seguras</a:t>
            </a:r>
          </a:p>
        </p:txBody>
      </p:sp>
      <p:sp>
        <p:nvSpPr>
          <p:cNvPr id="35" name="TextBox 34"/>
          <p:cNvSpPr txBox="1"/>
          <p:nvPr/>
        </p:nvSpPr>
        <p:spPr>
          <a:xfrm>
            <a:off x="8026364" y="2552542"/>
            <a:ext cx="939835" cy="257369"/>
          </a:xfrm>
          <a:prstGeom prst="rect">
            <a:avLst/>
          </a:prstGeom>
          <a:solidFill>
            <a:schemeClr val="bg1"/>
          </a:solidFill>
        </p:spPr>
        <p:txBody>
          <a:bodyPr wrap="square" lIns="0" tIns="36000" rIns="0" bIns="36000" rtlCol="0">
            <a:spAutoFit/>
          </a:bodyPr>
          <a:lstStyle/>
          <a:p>
            <a:pPr rtl="0"/>
            <a:r>
              <a:rPr lang="es-419" sz="1200" b="1" dirty="0">
                <a:latin typeface="+mn-lt"/>
              </a:rPr>
              <a:t>Inteligentes</a:t>
            </a:r>
          </a:p>
        </p:txBody>
      </p:sp>
      <p:sp>
        <p:nvSpPr>
          <p:cNvPr id="36" name="TextBox 35"/>
          <p:cNvSpPr txBox="1"/>
          <p:nvPr/>
        </p:nvSpPr>
        <p:spPr>
          <a:xfrm>
            <a:off x="8026365" y="3625225"/>
            <a:ext cx="939834" cy="257369"/>
          </a:xfrm>
          <a:prstGeom prst="rect">
            <a:avLst/>
          </a:prstGeom>
          <a:solidFill>
            <a:schemeClr val="bg1"/>
          </a:solidFill>
        </p:spPr>
        <p:txBody>
          <a:bodyPr wrap="square" lIns="0" tIns="36000" rIns="0" bIns="36000" rtlCol="0">
            <a:spAutoFit/>
          </a:bodyPr>
          <a:lstStyle/>
          <a:p>
            <a:pPr rtl="0"/>
            <a:r>
              <a:rPr lang="es-419" sz="1200" b="1" dirty="0">
                <a:latin typeface="+mn-lt"/>
              </a:rPr>
              <a:t>Compartidas</a:t>
            </a:r>
          </a:p>
        </p:txBody>
      </p:sp>
      <p:sp>
        <p:nvSpPr>
          <p:cNvPr id="37" name="TextBox 36"/>
          <p:cNvSpPr txBox="1"/>
          <p:nvPr/>
        </p:nvSpPr>
        <p:spPr>
          <a:xfrm>
            <a:off x="5156200" y="3625225"/>
            <a:ext cx="995213" cy="257369"/>
          </a:xfrm>
          <a:prstGeom prst="rect">
            <a:avLst/>
          </a:prstGeom>
          <a:solidFill>
            <a:schemeClr val="bg1"/>
          </a:solidFill>
        </p:spPr>
        <p:txBody>
          <a:bodyPr wrap="square" lIns="0" tIns="36000" rIns="0" bIns="36000" rtlCol="0">
            <a:spAutoFit/>
          </a:bodyPr>
          <a:lstStyle/>
          <a:p>
            <a:pPr algn="r" rtl="0"/>
            <a:r>
              <a:rPr lang="es-419" sz="1200" b="1" dirty="0">
                <a:latin typeface="+mn-lt"/>
              </a:rPr>
              <a:t>Sustentables</a:t>
            </a:r>
          </a:p>
        </p:txBody>
      </p:sp>
      <p:grpSp>
        <p:nvGrpSpPr>
          <p:cNvPr id="6" name="Group 5"/>
          <p:cNvGrpSpPr/>
          <p:nvPr/>
        </p:nvGrpSpPr>
        <p:grpSpPr>
          <a:xfrm>
            <a:off x="4591050" y="2918445"/>
            <a:ext cx="323233" cy="323233"/>
            <a:chOff x="4501640" y="2927913"/>
            <a:chExt cx="428473" cy="428473"/>
          </a:xfrm>
        </p:grpSpPr>
        <p:sp>
          <p:nvSpPr>
            <p:cNvPr id="4" name="Oval 3"/>
            <p:cNvSpPr/>
            <p:nvPr/>
          </p:nvSpPr>
          <p:spPr>
            <a:xfrm>
              <a:off x="4501640" y="2927913"/>
              <a:ext cx="428473" cy="428473"/>
            </a:xfrm>
            <a:prstGeom prst="ellipse">
              <a:avLst/>
            </a:prstGeom>
            <a:solidFill>
              <a:srgbClr val="1339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5" name="Group 4"/>
            <p:cNvGrpSpPr/>
            <p:nvPr/>
          </p:nvGrpSpPr>
          <p:grpSpPr>
            <a:xfrm>
              <a:off x="4667520" y="3033153"/>
              <a:ext cx="134996" cy="217993"/>
              <a:chOff x="9611107" y="3341370"/>
              <a:chExt cx="134996" cy="217993"/>
            </a:xfrm>
          </p:grpSpPr>
          <p:sp>
            <p:nvSpPr>
              <p:cNvPr id="40" name="Freeform 100"/>
              <p:cNvSpPr/>
              <p:nvPr/>
            </p:nvSpPr>
            <p:spPr bwMode="auto">
              <a:xfrm>
                <a:off x="9611107" y="3341370"/>
                <a:ext cx="134996" cy="132996"/>
              </a:xfrm>
              <a:custGeom>
                <a:avLst/>
                <a:gdLst>
                  <a:gd name="T0" fmla="*/ 46 w 57"/>
                  <a:gd name="T1" fmla="*/ 56 h 56"/>
                  <a:gd name="T2" fmla="*/ 40 w 57"/>
                  <a:gd name="T3" fmla="*/ 53 h 56"/>
                  <a:gd name="T4" fmla="*/ 4 w 57"/>
                  <a:gd name="T5" fmla="*/ 17 h 56"/>
                  <a:gd name="T6" fmla="*/ 4 w 57"/>
                  <a:gd name="T7" fmla="*/ 4 h 56"/>
                  <a:gd name="T8" fmla="*/ 17 w 57"/>
                  <a:gd name="T9" fmla="*/ 4 h 56"/>
                  <a:gd name="T10" fmla="*/ 53 w 57"/>
                  <a:gd name="T11" fmla="*/ 40 h 56"/>
                  <a:gd name="T12" fmla="*/ 53 w 57"/>
                  <a:gd name="T13" fmla="*/ 53 h 56"/>
                  <a:gd name="T14" fmla="*/ 46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46" y="56"/>
                    </a:moveTo>
                    <a:cubicBezTo>
                      <a:pt x="44" y="56"/>
                      <a:pt x="42" y="55"/>
                      <a:pt x="40" y="53"/>
                    </a:cubicBezTo>
                    <a:cubicBezTo>
                      <a:pt x="4" y="17"/>
                      <a:pt x="4" y="17"/>
                      <a:pt x="4" y="17"/>
                    </a:cubicBezTo>
                    <a:cubicBezTo>
                      <a:pt x="0" y="13"/>
                      <a:pt x="0" y="7"/>
                      <a:pt x="4" y="4"/>
                    </a:cubicBezTo>
                    <a:cubicBezTo>
                      <a:pt x="7" y="0"/>
                      <a:pt x="13" y="0"/>
                      <a:pt x="17" y="4"/>
                    </a:cubicBezTo>
                    <a:cubicBezTo>
                      <a:pt x="53" y="40"/>
                      <a:pt x="53" y="40"/>
                      <a:pt x="53" y="40"/>
                    </a:cubicBezTo>
                    <a:cubicBezTo>
                      <a:pt x="57" y="44"/>
                      <a:pt x="57" y="50"/>
                      <a:pt x="53" y="53"/>
                    </a:cubicBezTo>
                    <a:cubicBezTo>
                      <a:pt x="51" y="55"/>
                      <a:pt x="49" y="56"/>
                      <a:pt x="46" y="5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41" name="Freeform 101"/>
              <p:cNvSpPr/>
              <p:nvPr/>
            </p:nvSpPr>
            <p:spPr bwMode="auto">
              <a:xfrm>
                <a:off x="9611107" y="3427367"/>
                <a:ext cx="134996" cy="131996"/>
              </a:xfrm>
              <a:custGeom>
                <a:avLst/>
                <a:gdLst>
                  <a:gd name="T0" fmla="*/ 10 w 57"/>
                  <a:gd name="T1" fmla="*/ 56 h 56"/>
                  <a:gd name="T2" fmla="*/ 4 w 57"/>
                  <a:gd name="T3" fmla="*/ 53 h 56"/>
                  <a:gd name="T4" fmla="*/ 4 w 57"/>
                  <a:gd name="T5" fmla="*/ 40 h 56"/>
                  <a:gd name="T6" fmla="*/ 40 w 57"/>
                  <a:gd name="T7" fmla="*/ 4 h 56"/>
                  <a:gd name="T8" fmla="*/ 53 w 57"/>
                  <a:gd name="T9" fmla="*/ 4 h 56"/>
                  <a:gd name="T10" fmla="*/ 53 w 57"/>
                  <a:gd name="T11" fmla="*/ 17 h 56"/>
                  <a:gd name="T12" fmla="*/ 17 w 57"/>
                  <a:gd name="T13" fmla="*/ 53 h 56"/>
                  <a:gd name="T14" fmla="*/ 10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10" y="56"/>
                    </a:moveTo>
                    <a:cubicBezTo>
                      <a:pt x="8" y="56"/>
                      <a:pt x="5" y="55"/>
                      <a:pt x="4" y="53"/>
                    </a:cubicBezTo>
                    <a:cubicBezTo>
                      <a:pt x="0" y="50"/>
                      <a:pt x="0" y="44"/>
                      <a:pt x="4" y="40"/>
                    </a:cubicBezTo>
                    <a:cubicBezTo>
                      <a:pt x="40" y="4"/>
                      <a:pt x="40" y="4"/>
                      <a:pt x="40" y="4"/>
                    </a:cubicBezTo>
                    <a:cubicBezTo>
                      <a:pt x="43" y="0"/>
                      <a:pt x="49" y="0"/>
                      <a:pt x="53" y="4"/>
                    </a:cubicBezTo>
                    <a:cubicBezTo>
                      <a:pt x="57" y="8"/>
                      <a:pt x="57" y="14"/>
                      <a:pt x="53" y="17"/>
                    </a:cubicBezTo>
                    <a:cubicBezTo>
                      <a:pt x="17" y="53"/>
                      <a:pt x="17" y="53"/>
                      <a:pt x="17" y="53"/>
                    </a:cubicBezTo>
                    <a:cubicBezTo>
                      <a:pt x="15" y="55"/>
                      <a:pt x="13" y="56"/>
                      <a:pt x="10" y="5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grpSp>
      <p:sp>
        <p:nvSpPr>
          <p:cNvPr id="24" name="TextBox 23">
            <a:extLst>
              <a:ext uri="{FF2B5EF4-FFF2-40B4-BE49-F238E27FC236}">
                <a16:creationId xmlns:a16="http://schemas.microsoft.com/office/drawing/2014/main" id="{3395BF90-9BC9-4861-B4C0-8411153650BD}"/>
              </a:ext>
            </a:extLst>
          </p:cNvPr>
          <p:cNvSpPr txBox="1"/>
          <p:nvPr/>
        </p:nvSpPr>
        <p:spPr>
          <a:xfrm>
            <a:off x="4816291" y="4665738"/>
            <a:ext cx="3502718" cy="123111"/>
          </a:xfrm>
          <a:prstGeom prst="rect">
            <a:avLst/>
          </a:prstGeom>
          <a:noFill/>
        </p:spPr>
        <p:txBody>
          <a:bodyPr wrap="square" lIns="0" tIns="0" rIns="0" bIns="0" rtlCol="0">
            <a:spAutoFit/>
          </a:bodyPr>
          <a:lstStyle/>
          <a:p>
            <a:pPr rtl="0"/>
            <a:r>
              <a:rPr lang="es-419" sz="800" dirty="0">
                <a:latin typeface="+mn-lt"/>
              </a:rPr>
              <a:t>Resiliencia multinivel: una perspectiva de capital humano, junio de 2019</a:t>
            </a:r>
          </a:p>
        </p:txBody>
      </p:sp>
    </p:spTree>
    <p:extLst>
      <p:ext uri="{BB962C8B-B14F-4D97-AF65-F5344CB8AC3E}">
        <p14:creationId xmlns:p14="http://schemas.microsoft.com/office/powerpoint/2010/main" val="367719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854" y="1463040"/>
            <a:ext cx="2552848" cy="161266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a:ext>
            </a:extLst>
          </a:blip>
          <a:srcRect b="-606"/>
          <a:stretch>
            <a:fillRect/>
          </a:stretch>
        </p:blipFill>
        <p:spPr>
          <a:xfrm>
            <a:off x="3315628" y="1444335"/>
            <a:ext cx="2552848" cy="163137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6481" y="1435100"/>
            <a:ext cx="2543269" cy="1640608"/>
          </a:xfrm>
          <a:prstGeom prst="rect">
            <a:avLst/>
          </a:prstGeom>
        </p:spPr>
      </p:pic>
      <p:sp>
        <p:nvSpPr>
          <p:cNvPr id="3" name="Title 2"/>
          <p:cNvSpPr>
            <a:spLocks noGrp="1"/>
          </p:cNvSpPr>
          <p:nvPr>
            <p:ph type="title" idx="4294967295"/>
          </p:nvPr>
        </p:nvSpPr>
        <p:spPr>
          <a:xfrm>
            <a:off x="437766" y="341313"/>
            <a:ext cx="8345488" cy="731837"/>
          </a:xfrm>
        </p:spPr>
        <p:txBody>
          <a:bodyPr/>
          <a:lstStyle/>
          <a:p>
            <a:pPr rtl="0"/>
            <a:r>
              <a:rPr lang="es-419" dirty="0"/>
              <a:t>Desarrollo de candidatos para un puesto </a:t>
            </a:r>
            <a:br>
              <a:rPr lang="es-419" dirty="0"/>
            </a:br>
            <a:r>
              <a:rPr lang="es-419" dirty="0"/>
              <a:t>de trabajo completos</a:t>
            </a:r>
          </a:p>
        </p:txBody>
      </p:sp>
      <p:sp>
        <p:nvSpPr>
          <p:cNvPr id="38" name="Rounded Rectangle 37"/>
          <p:cNvSpPr/>
          <p:nvPr/>
        </p:nvSpPr>
        <p:spPr>
          <a:xfrm>
            <a:off x="533400" y="1322244"/>
            <a:ext cx="2550843" cy="3268806"/>
          </a:xfrm>
          <a:prstGeom prst="roundRect">
            <a:avLst>
              <a:gd name="adj" fmla="val 3603"/>
            </a:avLst>
          </a:prstGeom>
          <a:noFill/>
          <a:ln w="9525">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39" name="Rounded Rectangle 38"/>
          <p:cNvSpPr/>
          <p:nvPr/>
        </p:nvSpPr>
        <p:spPr>
          <a:xfrm>
            <a:off x="533400" y="1215075"/>
            <a:ext cx="2550843" cy="395516"/>
          </a:xfrm>
          <a:prstGeom prst="roundRect">
            <a:avLst>
              <a:gd name="adj" fmla="val 50000"/>
            </a:avLst>
          </a:prstGeom>
          <a:solidFill>
            <a:srgbClr val="00BC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40" name="TextBox 39"/>
          <p:cNvSpPr txBox="1"/>
          <p:nvPr/>
        </p:nvSpPr>
        <p:spPr>
          <a:xfrm>
            <a:off x="764786" y="1320500"/>
            <a:ext cx="2088071" cy="184666"/>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1200" b="1" i="0" u="none" strike="noStrike" kern="1200" cap="none" spc="0" normalizeH="0" baseline="0">
                <a:ln>
                  <a:noFill/>
                </a:ln>
                <a:solidFill>
                  <a:srgbClr val="0D274D"/>
                </a:solidFill>
                <a:effectLst/>
                <a:uLnTx/>
                <a:uFillTx/>
                <a:latin typeface="CiscoSansTT ExtraLight"/>
                <a:ea typeface="ＭＳ Ｐゴシック" charset="0"/>
              </a:rPr>
              <a:t>Lo que aprenden</a:t>
            </a:r>
          </a:p>
        </p:txBody>
      </p:sp>
      <p:sp>
        <p:nvSpPr>
          <p:cNvPr id="34" name="Rounded Rectangle 33"/>
          <p:cNvSpPr/>
          <p:nvPr/>
        </p:nvSpPr>
        <p:spPr>
          <a:xfrm>
            <a:off x="3315628" y="1322244"/>
            <a:ext cx="2550843" cy="3268806"/>
          </a:xfrm>
          <a:prstGeom prst="roundRect">
            <a:avLst>
              <a:gd name="adj" fmla="val 3603"/>
            </a:avLst>
          </a:prstGeom>
          <a:noFill/>
          <a:ln w="9525">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47" name="Rounded Rectangle 46"/>
          <p:cNvSpPr/>
          <p:nvPr/>
        </p:nvSpPr>
        <p:spPr>
          <a:xfrm>
            <a:off x="3315628" y="1215075"/>
            <a:ext cx="2550843" cy="395516"/>
          </a:xfrm>
          <a:prstGeom prst="roundRect">
            <a:avLst>
              <a:gd name="adj" fmla="val 50000"/>
            </a:avLst>
          </a:prstGeom>
          <a:solidFill>
            <a:srgbClr val="6EBE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49" name="TextBox 48"/>
          <p:cNvSpPr txBox="1"/>
          <p:nvPr/>
        </p:nvSpPr>
        <p:spPr>
          <a:xfrm>
            <a:off x="3547014" y="1320500"/>
            <a:ext cx="2088071" cy="184666"/>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1200" b="1" i="0" u="none" strike="noStrike" kern="1200" cap="none" spc="0" normalizeH="0" baseline="0">
                <a:ln>
                  <a:noFill/>
                </a:ln>
                <a:solidFill>
                  <a:srgbClr val="0D274D"/>
                </a:solidFill>
                <a:effectLst/>
                <a:uLnTx/>
                <a:uFillTx/>
                <a:latin typeface="CiscoSansTT ExtraLight"/>
                <a:ea typeface="ＭＳ Ｐゴシック" charset="0"/>
              </a:rPr>
              <a:t>Cómo aprenden</a:t>
            </a:r>
          </a:p>
        </p:txBody>
      </p:sp>
      <p:sp>
        <p:nvSpPr>
          <p:cNvPr id="35" name="Rounded Rectangle 34"/>
          <p:cNvSpPr/>
          <p:nvPr/>
        </p:nvSpPr>
        <p:spPr>
          <a:xfrm>
            <a:off x="6097857" y="1322244"/>
            <a:ext cx="2550843" cy="3268806"/>
          </a:xfrm>
          <a:prstGeom prst="roundRect">
            <a:avLst>
              <a:gd name="adj" fmla="val 3603"/>
            </a:avLst>
          </a:prstGeom>
          <a:noFill/>
          <a:ln w="9525">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48" name="Rounded Rectangle 47"/>
          <p:cNvSpPr/>
          <p:nvPr/>
        </p:nvSpPr>
        <p:spPr>
          <a:xfrm>
            <a:off x="6097857" y="1215075"/>
            <a:ext cx="2550843" cy="395516"/>
          </a:xfrm>
          <a:prstGeom prst="roundRect">
            <a:avLst>
              <a:gd name="adj" fmla="val 50000"/>
            </a:avLst>
          </a:prstGeom>
          <a:solidFill>
            <a:srgbClr val="FBAB1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50" name="TextBox 49"/>
          <p:cNvSpPr txBox="1"/>
          <p:nvPr/>
        </p:nvSpPr>
        <p:spPr>
          <a:xfrm>
            <a:off x="6329243" y="1320500"/>
            <a:ext cx="2088071" cy="184666"/>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1200" b="1" i="0" u="none" strike="noStrike" kern="1200" cap="none" spc="0" normalizeH="0" baseline="0">
                <a:ln>
                  <a:noFill/>
                </a:ln>
                <a:solidFill>
                  <a:srgbClr val="0D274D"/>
                </a:solidFill>
                <a:effectLst/>
                <a:uLnTx/>
                <a:uFillTx/>
                <a:latin typeface="CiscoSansTT ExtraLight"/>
                <a:ea typeface="ＭＳ Ｐゴシック" charset="0"/>
              </a:rPr>
              <a:t>Cómo piensan</a:t>
            </a:r>
          </a:p>
        </p:txBody>
      </p:sp>
      <p:sp>
        <p:nvSpPr>
          <p:cNvPr id="57" name="Rectangle 56"/>
          <p:cNvSpPr/>
          <p:nvPr/>
        </p:nvSpPr>
        <p:spPr>
          <a:xfrm>
            <a:off x="587192" y="3090790"/>
            <a:ext cx="2501060" cy="1477328"/>
          </a:xfrm>
          <a:prstGeom prst="rect">
            <a:avLst/>
          </a:prstGeom>
        </p:spPr>
        <p:txBody>
          <a:bodyPr wrap="square">
            <a:spAutoFit/>
          </a:bodyPr>
          <a:lstStyle/>
          <a:p>
            <a:pPr marL="171450" indent="-171450" defTabSz="610872" rtl="0">
              <a:spcBef>
                <a:spcPts val="100"/>
              </a:spcBef>
              <a:spcAft>
                <a:spcPts val="100"/>
              </a:spcAft>
              <a:buFont typeface="Arial" pitchFamily="34" charset="0"/>
              <a:buChar char="•"/>
            </a:pPr>
            <a:r>
              <a:rPr lang="es-419" sz="1000" dirty="0">
                <a:latin typeface="+mn-lt"/>
              </a:rPr>
              <a:t>Redes</a:t>
            </a:r>
          </a:p>
          <a:p>
            <a:pPr marL="171450" indent="-171450" defTabSz="610872" rtl="0">
              <a:spcBef>
                <a:spcPts val="100"/>
              </a:spcBef>
              <a:spcAft>
                <a:spcPts val="100"/>
              </a:spcAft>
              <a:buFont typeface="Arial" pitchFamily="34" charset="0"/>
              <a:buChar char="•"/>
            </a:pPr>
            <a:r>
              <a:rPr lang="es-419" sz="1000" dirty="0">
                <a:latin typeface="+mn-lt"/>
              </a:rPr>
              <a:t>Ciberseguridad</a:t>
            </a:r>
          </a:p>
          <a:p>
            <a:pPr marL="171450" indent="-171450" defTabSz="610872" rtl="0">
              <a:spcBef>
                <a:spcPts val="100"/>
              </a:spcBef>
              <a:spcAft>
                <a:spcPts val="100"/>
              </a:spcAft>
              <a:buFont typeface="Arial" pitchFamily="34" charset="0"/>
              <a:buChar char="•"/>
            </a:pPr>
            <a:r>
              <a:rPr lang="es-419" sz="1000" dirty="0">
                <a:latin typeface="+mn-lt"/>
              </a:rPr>
              <a:t>Inteligencia artificial y ciencia </a:t>
            </a:r>
            <a:br>
              <a:rPr lang="es-419" sz="1000" dirty="0">
                <a:latin typeface="+mn-lt"/>
              </a:rPr>
            </a:br>
            <a:r>
              <a:rPr lang="es-419" sz="1000" dirty="0">
                <a:latin typeface="+mn-lt"/>
              </a:rPr>
              <a:t>de datos </a:t>
            </a:r>
          </a:p>
          <a:p>
            <a:pPr marL="171450" indent="-171450" defTabSz="610872" rtl="0">
              <a:spcBef>
                <a:spcPts val="100"/>
              </a:spcBef>
              <a:spcAft>
                <a:spcPts val="100"/>
              </a:spcAft>
              <a:buFont typeface="Arial" pitchFamily="34" charset="0"/>
              <a:buChar char="•"/>
            </a:pPr>
            <a:r>
              <a:rPr lang="es-419" sz="1000" dirty="0">
                <a:latin typeface="+mn-lt"/>
              </a:rPr>
              <a:t>TI</a:t>
            </a:r>
          </a:p>
          <a:p>
            <a:pPr marL="171450" indent="-171450" defTabSz="610872" rtl="0">
              <a:spcBef>
                <a:spcPts val="100"/>
              </a:spcBef>
              <a:spcAft>
                <a:spcPts val="100"/>
              </a:spcAft>
              <a:buFont typeface="Arial" pitchFamily="34" charset="0"/>
              <a:buChar char="•"/>
            </a:pPr>
            <a:r>
              <a:rPr lang="es-419" sz="1000" dirty="0">
                <a:latin typeface="+mn-lt"/>
              </a:rPr>
              <a:t>Programación</a:t>
            </a:r>
          </a:p>
          <a:p>
            <a:pPr marL="171450" indent="-171450" defTabSz="610872" rtl="0">
              <a:spcBef>
                <a:spcPts val="100"/>
              </a:spcBef>
              <a:spcAft>
                <a:spcPts val="100"/>
              </a:spcAft>
              <a:buFont typeface="Arial" pitchFamily="34" charset="0"/>
              <a:buChar char="•"/>
            </a:pPr>
            <a:r>
              <a:rPr lang="es-419" sz="1000" dirty="0">
                <a:latin typeface="+mn-lt"/>
              </a:rPr>
              <a:t>Instrucción digital</a:t>
            </a:r>
          </a:p>
          <a:p>
            <a:pPr defTabSz="610872">
              <a:spcBef>
                <a:spcPts val="100"/>
              </a:spcBef>
              <a:spcAft>
                <a:spcPts val="100"/>
              </a:spcAft>
            </a:pPr>
            <a:endParaRPr lang="en-US" sz="1000" dirty="0">
              <a:latin typeface="+mn-lt"/>
            </a:endParaRPr>
          </a:p>
        </p:txBody>
      </p:sp>
      <p:sp>
        <p:nvSpPr>
          <p:cNvPr id="58" name="Rectangle 57"/>
          <p:cNvSpPr/>
          <p:nvPr/>
        </p:nvSpPr>
        <p:spPr>
          <a:xfrm>
            <a:off x="3367416" y="3090790"/>
            <a:ext cx="2501060" cy="1143903"/>
          </a:xfrm>
          <a:prstGeom prst="rect">
            <a:avLst/>
          </a:prstGeom>
        </p:spPr>
        <p:txBody>
          <a:bodyPr wrap="square">
            <a:spAutoFit/>
          </a:bodyPr>
          <a:lstStyle/>
          <a:p>
            <a:pPr marL="171450" indent="-171450" defTabSz="610872" rtl="0">
              <a:spcBef>
                <a:spcPts val="100"/>
              </a:spcBef>
              <a:spcAft>
                <a:spcPts val="100"/>
              </a:spcAft>
              <a:buFont typeface="Arial" pitchFamily="34" charset="0"/>
              <a:buChar char="•"/>
            </a:pPr>
            <a:r>
              <a:rPr lang="es-419" sz="1000" dirty="0">
                <a:latin typeface="+mn-lt"/>
              </a:rPr>
              <a:t>Aprender haciendo</a:t>
            </a:r>
          </a:p>
          <a:p>
            <a:pPr marL="171450" indent="-171450" defTabSz="610872" rtl="0">
              <a:spcBef>
                <a:spcPts val="100"/>
              </a:spcBef>
              <a:spcAft>
                <a:spcPts val="100"/>
              </a:spcAft>
              <a:buFont typeface="Arial" pitchFamily="34" charset="0"/>
              <a:buChar char="•"/>
            </a:pPr>
            <a:r>
              <a:rPr lang="es-419" sz="1000" dirty="0">
                <a:latin typeface="+mn-lt"/>
              </a:rPr>
              <a:t>Laboratorios virtuales y físicos</a:t>
            </a:r>
          </a:p>
          <a:p>
            <a:pPr marL="171450" indent="-171450" defTabSz="610872" rtl="0">
              <a:spcBef>
                <a:spcPts val="100"/>
              </a:spcBef>
              <a:spcAft>
                <a:spcPts val="100"/>
              </a:spcAft>
              <a:buFont typeface="Arial" pitchFamily="34" charset="0"/>
              <a:buChar char="•"/>
            </a:pPr>
            <a:r>
              <a:rPr lang="es-419" sz="1000" dirty="0">
                <a:latin typeface="+mn-lt"/>
              </a:rPr>
              <a:t>Actividades interactivas</a:t>
            </a:r>
          </a:p>
          <a:p>
            <a:pPr marL="171450" indent="-171450" defTabSz="610872" rtl="0">
              <a:spcBef>
                <a:spcPts val="100"/>
              </a:spcBef>
              <a:spcAft>
                <a:spcPts val="100"/>
              </a:spcAft>
              <a:buFont typeface="Arial" pitchFamily="34" charset="0"/>
              <a:buChar char="•"/>
            </a:pPr>
            <a:r>
              <a:rPr lang="es-419" sz="1000" dirty="0">
                <a:latin typeface="+mn-lt"/>
              </a:rPr>
              <a:t>Evaluaciones formativas y sumativas</a:t>
            </a:r>
          </a:p>
          <a:p>
            <a:pPr marL="171450" indent="-171450" defTabSz="610872" rtl="0">
              <a:spcBef>
                <a:spcPts val="100"/>
              </a:spcBef>
              <a:spcAft>
                <a:spcPts val="100"/>
              </a:spcAft>
              <a:buFont typeface="Arial" pitchFamily="34" charset="0"/>
              <a:buChar char="•"/>
            </a:pPr>
            <a:r>
              <a:rPr lang="es-419" sz="1000" dirty="0">
                <a:latin typeface="+mn-lt"/>
              </a:rPr>
              <a:t>herramientas de colaboración</a:t>
            </a:r>
          </a:p>
          <a:p>
            <a:pPr marL="171450" indent="-171450" defTabSz="610872" rtl="0">
              <a:spcBef>
                <a:spcPts val="100"/>
              </a:spcBef>
              <a:spcAft>
                <a:spcPts val="100"/>
              </a:spcAft>
              <a:buFont typeface="Arial" pitchFamily="34" charset="0"/>
              <a:buChar char="•"/>
            </a:pPr>
            <a:r>
              <a:rPr lang="es-419" sz="1000" dirty="0">
                <a:latin typeface="+mn-lt"/>
              </a:rPr>
              <a:t>Resolución de problemas</a:t>
            </a:r>
          </a:p>
        </p:txBody>
      </p:sp>
      <p:sp>
        <p:nvSpPr>
          <p:cNvPr id="59" name="Rectangle 58"/>
          <p:cNvSpPr/>
          <p:nvPr/>
        </p:nvSpPr>
        <p:spPr>
          <a:xfrm>
            <a:off x="6147640" y="3090790"/>
            <a:ext cx="2501060" cy="1323439"/>
          </a:xfrm>
          <a:prstGeom prst="rect">
            <a:avLst/>
          </a:prstGeom>
        </p:spPr>
        <p:txBody>
          <a:bodyPr wrap="square">
            <a:spAutoFit/>
          </a:bodyPr>
          <a:lstStyle/>
          <a:p>
            <a:pPr marL="171450" indent="-171450" defTabSz="610872" rtl="0">
              <a:spcBef>
                <a:spcPts val="100"/>
              </a:spcBef>
              <a:spcAft>
                <a:spcPts val="100"/>
              </a:spcAft>
              <a:buFont typeface="Arial" pitchFamily="34" charset="0"/>
              <a:buChar char="•"/>
            </a:pPr>
            <a:r>
              <a:rPr lang="es-419" sz="1000">
                <a:latin typeface="+mn-lt"/>
              </a:rPr>
              <a:t>Comunicación</a:t>
            </a:r>
          </a:p>
          <a:p>
            <a:pPr marL="171450" indent="-171450" defTabSz="610872" rtl="0">
              <a:spcBef>
                <a:spcPts val="100"/>
              </a:spcBef>
              <a:spcAft>
                <a:spcPts val="100"/>
              </a:spcAft>
              <a:buFont typeface="Arial" pitchFamily="34" charset="0"/>
              <a:buChar char="•"/>
            </a:pPr>
            <a:r>
              <a:rPr lang="es-419" sz="1000">
                <a:latin typeface="+mn-lt"/>
              </a:rPr>
              <a:t>Trabajo en equipo</a:t>
            </a:r>
          </a:p>
          <a:p>
            <a:pPr marL="171450" indent="-171450" defTabSz="610872" rtl="0">
              <a:spcBef>
                <a:spcPts val="100"/>
              </a:spcBef>
              <a:spcAft>
                <a:spcPts val="100"/>
              </a:spcAft>
              <a:buFont typeface="Arial" pitchFamily="34" charset="0"/>
              <a:buChar char="•"/>
            </a:pPr>
            <a:r>
              <a:rPr lang="es-419" sz="1000">
                <a:latin typeface="+mn-lt"/>
              </a:rPr>
              <a:t>Adaptabilidad</a:t>
            </a:r>
          </a:p>
          <a:p>
            <a:pPr marL="171450" indent="-171450" defTabSz="610872" rtl="0">
              <a:spcBef>
                <a:spcPts val="100"/>
              </a:spcBef>
              <a:spcAft>
                <a:spcPts val="100"/>
              </a:spcAft>
              <a:buFont typeface="Arial" pitchFamily="34" charset="0"/>
              <a:buChar char="•"/>
            </a:pPr>
            <a:r>
              <a:rPr lang="es-419" sz="1000">
                <a:latin typeface="+mn-lt"/>
              </a:rPr>
              <a:t>Pensamiento crítico</a:t>
            </a:r>
          </a:p>
          <a:p>
            <a:pPr marL="171450" indent="-171450" defTabSz="610872" rtl="0">
              <a:spcBef>
                <a:spcPts val="100"/>
              </a:spcBef>
              <a:spcAft>
                <a:spcPts val="100"/>
              </a:spcAft>
              <a:buFont typeface="Arial" pitchFamily="34" charset="0"/>
              <a:buChar char="•"/>
            </a:pPr>
            <a:r>
              <a:rPr lang="es-419" sz="1000">
                <a:latin typeface="+mn-lt"/>
              </a:rPr>
              <a:t>Ética y responsabilidad</a:t>
            </a:r>
          </a:p>
          <a:p>
            <a:pPr marL="171450" indent="-171450" defTabSz="610872" rtl="0">
              <a:spcBef>
                <a:spcPts val="100"/>
              </a:spcBef>
              <a:spcAft>
                <a:spcPts val="100"/>
              </a:spcAft>
              <a:buFont typeface="Arial" pitchFamily="34" charset="0"/>
              <a:buChar char="•"/>
            </a:pPr>
            <a:r>
              <a:rPr lang="es-419" sz="1000">
                <a:latin typeface="+mn-lt"/>
              </a:rPr>
              <a:t>Entrepreneurship</a:t>
            </a:r>
          </a:p>
          <a:p>
            <a:pPr marL="171450" indent="-171450" defTabSz="610872" rtl="0">
              <a:spcBef>
                <a:spcPts val="100"/>
              </a:spcBef>
              <a:spcAft>
                <a:spcPts val="100"/>
              </a:spcAft>
              <a:buFont typeface="Arial" pitchFamily="34" charset="0"/>
              <a:buChar char="•"/>
            </a:pPr>
            <a:r>
              <a:rPr lang="es-419" sz="1000">
                <a:latin typeface="+mn-lt"/>
              </a:rPr>
              <a:t>y más</a:t>
            </a:r>
          </a:p>
        </p:txBody>
      </p:sp>
      <p:sp>
        <p:nvSpPr>
          <p:cNvPr id="61" name="Rounded Rectangle 60"/>
          <p:cNvSpPr/>
          <p:nvPr/>
        </p:nvSpPr>
        <p:spPr>
          <a:xfrm>
            <a:off x="533400" y="2708024"/>
            <a:ext cx="2550843" cy="378076"/>
          </a:xfrm>
          <a:prstGeom prst="roundRect">
            <a:avLst>
              <a:gd name="adj" fmla="val 0"/>
            </a:avLst>
          </a:prstGeom>
          <a:solidFill>
            <a:srgbClr val="008DB0">
              <a:alpha val="92157"/>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62" name="TextBox 61"/>
          <p:cNvSpPr txBox="1"/>
          <p:nvPr/>
        </p:nvSpPr>
        <p:spPr>
          <a:xfrm>
            <a:off x="764786" y="2812423"/>
            <a:ext cx="2088071" cy="169277"/>
          </a:xfrm>
          <a:prstGeom prst="rect">
            <a:avLst/>
          </a:prstGeom>
          <a:noFill/>
        </p:spPr>
        <p:txBody>
          <a:bodyPr wrap="square" lIns="0" tIns="0" rIns="0" bIns="0" rtlCol="0">
            <a:spAutoFit/>
          </a:bodyPr>
          <a:lstStyle/>
          <a:p>
            <a:pPr lvl="0" algn="ctr" rtl="0"/>
            <a:r>
              <a:rPr lang="es-419" sz="1100">
                <a:latin typeface="CiscoSansTT ExtraLight"/>
              </a:rPr>
              <a:t>Capacidades técnicas:</a:t>
            </a:r>
          </a:p>
        </p:txBody>
      </p:sp>
      <p:sp>
        <p:nvSpPr>
          <p:cNvPr id="64" name="Rounded Rectangle 63"/>
          <p:cNvSpPr/>
          <p:nvPr/>
        </p:nvSpPr>
        <p:spPr>
          <a:xfrm>
            <a:off x="3315628" y="2690864"/>
            <a:ext cx="2550843" cy="378076"/>
          </a:xfrm>
          <a:prstGeom prst="roundRect">
            <a:avLst>
              <a:gd name="adj" fmla="val 0"/>
            </a:avLst>
          </a:prstGeom>
          <a:solidFill>
            <a:srgbClr val="366123">
              <a:alpha val="92157"/>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65" name="TextBox 64"/>
          <p:cNvSpPr txBox="1"/>
          <p:nvPr/>
        </p:nvSpPr>
        <p:spPr>
          <a:xfrm>
            <a:off x="3547014" y="2817450"/>
            <a:ext cx="2088071" cy="152349"/>
          </a:xfrm>
          <a:prstGeom prst="rect">
            <a:avLst/>
          </a:prstGeom>
          <a:noFill/>
        </p:spPr>
        <p:txBody>
          <a:bodyPr wrap="square" lIns="0" tIns="0" rIns="0" bIns="0" rtlCol="0">
            <a:spAutoFit/>
          </a:bodyPr>
          <a:lstStyle/>
          <a:p>
            <a:pPr lvl="0" algn="ctr" rtl="0">
              <a:lnSpc>
                <a:spcPct val="90000"/>
              </a:lnSpc>
            </a:pPr>
            <a:r>
              <a:rPr lang="es-419" sz="1100">
                <a:latin typeface="CiscoSansTT ExtraLight"/>
              </a:rPr>
              <a:t>Práctica</a:t>
            </a:r>
          </a:p>
        </p:txBody>
      </p:sp>
      <p:sp>
        <p:nvSpPr>
          <p:cNvPr id="67" name="Rounded Rectangle 66"/>
          <p:cNvSpPr/>
          <p:nvPr/>
        </p:nvSpPr>
        <p:spPr>
          <a:xfrm>
            <a:off x="6097857" y="2708024"/>
            <a:ext cx="2550843" cy="378076"/>
          </a:xfrm>
          <a:prstGeom prst="roundRect">
            <a:avLst>
              <a:gd name="adj" fmla="val 0"/>
            </a:avLst>
          </a:prstGeom>
          <a:solidFill>
            <a:srgbClr val="875802">
              <a:alpha val="92157"/>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68" name="TextBox 67"/>
          <p:cNvSpPr txBox="1"/>
          <p:nvPr/>
        </p:nvSpPr>
        <p:spPr>
          <a:xfrm>
            <a:off x="6329243" y="2812423"/>
            <a:ext cx="2088071" cy="169277"/>
          </a:xfrm>
          <a:prstGeom prst="rect">
            <a:avLst/>
          </a:prstGeom>
          <a:noFill/>
        </p:spPr>
        <p:txBody>
          <a:bodyPr wrap="square" lIns="0" tIns="0" rIns="0" bIns="0" rtlCol="0">
            <a:spAutoFit/>
          </a:bodyPr>
          <a:lstStyle/>
          <a:p>
            <a:pPr lvl="0" algn="ctr" rtl="0"/>
            <a:r>
              <a:rPr lang="es-419" sz="1100">
                <a:latin typeface="CiscoSansTT ExtraLight"/>
              </a:rPr>
              <a:t>Habilidades profesionales</a:t>
            </a:r>
          </a:p>
        </p:txBody>
      </p:sp>
    </p:spTree>
    <p:extLst>
      <p:ext uri="{BB962C8B-B14F-4D97-AF65-F5344CB8AC3E}">
        <p14:creationId xmlns:p14="http://schemas.microsoft.com/office/powerpoint/2010/main" val="251919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C090C32D-AA33-A071-8C24-11D44FAE7975}"/>
              </a:ext>
            </a:extLst>
          </p:cNvPr>
          <p:cNvSpPr/>
          <p:nvPr/>
        </p:nvSpPr>
        <p:spPr>
          <a:xfrm>
            <a:off x="3871079" y="1266823"/>
            <a:ext cx="1378044" cy="2015220"/>
          </a:xfrm>
          <a:prstGeom prst="roundRect">
            <a:avLst/>
          </a:prstGeom>
          <a:solidFill>
            <a:schemeClr val="tx2">
              <a:lumMod val="20000"/>
              <a:lumOff val="80000"/>
            </a:schemeClr>
          </a:solidFill>
          <a:ln w="952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lstStyle/>
          <a:p>
            <a:pPr algn="ctr"/>
            <a:endParaRPr lang="en-US"/>
          </a:p>
        </p:txBody>
      </p:sp>
      <p:sp>
        <p:nvSpPr>
          <p:cNvPr id="16" name="Rounded Rectangle 15">
            <a:extLst>
              <a:ext uri="{FF2B5EF4-FFF2-40B4-BE49-F238E27FC236}">
                <a16:creationId xmlns:a16="http://schemas.microsoft.com/office/drawing/2014/main" id="{E6CCE669-D87A-C69B-7072-42BE716AE682}"/>
              </a:ext>
            </a:extLst>
          </p:cNvPr>
          <p:cNvSpPr/>
          <p:nvPr/>
        </p:nvSpPr>
        <p:spPr>
          <a:xfrm>
            <a:off x="5680237" y="1266823"/>
            <a:ext cx="1378044" cy="2015220"/>
          </a:xfrm>
          <a:prstGeom prst="roundRect">
            <a:avLst/>
          </a:prstGeom>
          <a:solidFill>
            <a:schemeClr val="bg1">
              <a:lumMod val="10000"/>
              <a:lumOff val="90000"/>
            </a:schemeClr>
          </a:solid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lstStyle/>
          <a:p>
            <a:pPr algn="ctr"/>
            <a:endParaRPr lang="en-US"/>
          </a:p>
        </p:txBody>
      </p:sp>
      <p:sp>
        <p:nvSpPr>
          <p:cNvPr id="17" name="Rounded Rectangle 16">
            <a:extLst>
              <a:ext uri="{FF2B5EF4-FFF2-40B4-BE49-F238E27FC236}">
                <a16:creationId xmlns:a16="http://schemas.microsoft.com/office/drawing/2014/main" id="{5AC468DA-0B7F-C02F-8D2A-C038E3F1F5F9}"/>
              </a:ext>
            </a:extLst>
          </p:cNvPr>
          <p:cNvSpPr/>
          <p:nvPr/>
        </p:nvSpPr>
        <p:spPr>
          <a:xfrm>
            <a:off x="7454634" y="1266823"/>
            <a:ext cx="1378044" cy="2015220"/>
          </a:xfrm>
          <a:prstGeom prst="roundRect">
            <a:avLst/>
          </a:prstGeom>
          <a:solidFill>
            <a:schemeClr val="accent5">
              <a:lumMod val="20000"/>
              <a:lumOff val="80000"/>
            </a:schemeClr>
          </a:solidFill>
          <a:ln w="9525">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lstStyle/>
          <a:p>
            <a:pPr algn="ctr"/>
            <a:endParaRPr lang="en-US"/>
          </a:p>
        </p:txBody>
      </p:sp>
      <p:sp>
        <p:nvSpPr>
          <p:cNvPr id="14" name="Rounded Rectangle 13">
            <a:extLst>
              <a:ext uri="{FF2B5EF4-FFF2-40B4-BE49-F238E27FC236}">
                <a16:creationId xmlns:a16="http://schemas.microsoft.com/office/drawing/2014/main" id="{31936713-2EAF-FED4-388B-02844390E281}"/>
              </a:ext>
            </a:extLst>
          </p:cNvPr>
          <p:cNvSpPr/>
          <p:nvPr/>
        </p:nvSpPr>
        <p:spPr>
          <a:xfrm>
            <a:off x="2090218" y="1266823"/>
            <a:ext cx="1378044" cy="2015220"/>
          </a:xfrm>
          <a:prstGeom prst="roundRect">
            <a:avLst/>
          </a:prstGeom>
          <a:solidFill>
            <a:schemeClr val="accent2">
              <a:lumMod val="20000"/>
              <a:lumOff val="80000"/>
            </a:schemeClr>
          </a:solidFill>
          <a:ln w="952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lstStyle/>
          <a:p>
            <a:pPr algn="ctr"/>
            <a:endParaRPr lang="en-US"/>
          </a:p>
        </p:txBody>
      </p:sp>
      <p:sp>
        <p:nvSpPr>
          <p:cNvPr id="3" name="Rounded Rectangle 2">
            <a:extLst>
              <a:ext uri="{FF2B5EF4-FFF2-40B4-BE49-F238E27FC236}">
                <a16:creationId xmlns:a16="http://schemas.microsoft.com/office/drawing/2014/main" id="{5BB4EFFA-11F7-D3E6-2279-DE84A13D4029}"/>
              </a:ext>
            </a:extLst>
          </p:cNvPr>
          <p:cNvSpPr/>
          <p:nvPr/>
        </p:nvSpPr>
        <p:spPr>
          <a:xfrm>
            <a:off x="309357" y="1266823"/>
            <a:ext cx="1378044" cy="2015220"/>
          </a:xfrm>
          <a:prstGeom prst="roundRect">
            <a:avLst/>
          </a:prstGeom>
          <a:solidFill>
            <a:schemeClr val="accent1">
              <a:lumMod val="20000"/>
              <a:lumOff val="80000"/>
            </a:schemeClr>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lstStyle/>
          <a:p>
            <a:pPr algn="ctr"/>
            <a:endParaRPr lang="en-US"/>
          </a:p>
        </p:txBody>
      </p:sp>
      <p:sp>
        <p:nvSpPr>
          <p:cNvPr id="52" name="Rectangle 51">
            <a:extLst>
              <a:ext uri="{FF2B5EF4-FFF2-40B4-BE49-F238E27FC236}">
                <a16:creationId xmlns:a16="http://schemas.microsoft.com/office/drawing/2014/main" id="{A7812778-272F-6540-86C9-A5AAE2AD19DA}"/>
              </a:ext>
            </a:extLst>
          </p:cNvPr>
          <p:cNvSpPr/>
          <p:nvPr/>
        </p:nvSpPr>
        <p:spPr>
          <a:xfrm>
            <a:off x="0" y="3518872"/>
            <a:ext cx="9144000" cy="1108928"/>
          </a:xfrm>
          <a:prstGeom prst="rect">
            <a:avLst/>
          </a:prstGeom>
          <a:solidFill>
            <a:srgbClr val="F8F8F8"/>
          </a:solidFill>
          <a:ln>
            <a:noFill/>
          </a:ln>
        </p:spPr>
        <p:style>
          <a:lnRef idx="0">
            <a:scrgbClr r="0" g="0" b="0"/>
          </a:lnRef>
          <a:fillRef idx="0">
            <a:scrgbClr r="0" g="0" b="0"/>
          </a:fillRef>
          <a:effectRef idx="0">
            <a:scrgbClr r="0" g="0" b="0"/>
          </a:effectRef>
          <a:fontRef idx="minor">
            <a:schemeClr val="lt1"/>
          </a:fontRef>
        </p:style>
        <p:txBody>
          <a:bodyPr lIns="34290" rIns="34290" rtlCol="0" anchor="ctr"/>
          <a:lstStyle/>
          <a:p>
            <a:pPr algn="ctr"/>
            <a:endParaRPr lang="en-US"/>
          </a:p>
        </p:txBody>
      </p:sp>
      <p:sp>
        <p:nvSpPr>
          <p:cNvPr id="2" name="Title 1">
            <a:extLst>
              <a:ext uri="{FF2B5EF4-FFF2-40B4-BE49-F238E27FC236}">
                <a16:creationId xmlns:a16="http://schemas.microsoft.com/office/drawing/2014/main" id="{726DE92D-FFE5-EBC8-9680-D1BB46295461}"/>
              </a:ext>
            </a:extLst>
          </p:cNvPr>
          <p:cNvSpPr>
            <a:spLocks noGrp="1"/>
          </p:cNvSpPr>
          <p:nvPr>
            <p:ph type="title"/>
          </p:nvPr>
        </p:nvSpPr>
        <p:spPr>
          <a:xfrm>
            <a:off x="309357" y="288059"/>
            <a:ext cx="7159263" cy="514350"/>
          </a:xfrm>
        </p:spPr>
        <p:txBody>
          <a:bodyPr/>
          <a:lstStyle/>
          <a:p>
            <a:pPr rtl="0"/>
            <a:r>
              <a:rPr lang="es-419" sz="2550" dirty="0"/>
              <a:t>Empoderar a todas las personas con posibilidades profesionales</a:t>
            </a:r>
          </a:p>
        </p:txBody>
      </p:sp>
      <p:sp>
        <p:nvSpPr>
          <p:cNvPr id="4" name="TextBox 3">
            <a:extLst>
              <a:ext uri="{FF2B5EF4-FFF2-40B4-BE49-F238E27FC236}">
                <a16:creationId xmlns:a16="http://schemas.microsoft.com/office/drawing/2014/main" id="{51C5F995-A143-F38D-EF4C-206C7E5EBC5F}"/>
              </a:ext>
            </a:extLst>
          </p:cNvPr>
          <p:cNvSpPr txBox="1"/>
          <p:nvPr/>
        </p:nvSpPr>
        <p:spPr>
          <a:xfrm>
            <a:off x="309358" y="1502623"/>
            <a:ext cx="1370909" cy="307777"/>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defTabSz="457169" rtl="0">
              <a:defRPr/>
            </a:pPr>
            <a:r>
              <a:rPr lang="es-419" sz="1400" b="1" dirty="0">
                <a:solidFill>
                  <a:schemeClr val="bg1"/>
                </a:solidFill>
                <a:latin typeface="CiscoSansTT" panose="020B0503020201020303" pitchFamily="34" charset="0"/>
                <a:ea typeface="ＭＳ Ｐゴシック" charset="0"/>
                <a:cs typeface="CiscoSansTT" panose="020B0503020201020303" pitchFamily="34" charset="0"/>
              </a:rPr>
              <a:t>Aprendizaje</a:t>
            </a:r>
          </a:p>
        </p:txBody>
      </p:sp>
      <p:sp>
        <p:nvSpPr>
          <p:cNvPr id="9" name="TextBox 8">
            <a:extLst>
              <a:ext uri="{FF2B5EF4-FFF2-40B4-BE49-F238E27FC236}">
                <a16:creationId xmlns:a16="http://schemas.microsoft.com/office/drawing/2014/main" id="{B10FBFF2-AC31-21DD-C01C-C1FCA56332A0}"/>
              </a:ext>
            </a:extLst>
          </p:cNvPr>
          <p:cNvSpPr txBox="1"/>
          <p:nvPr/>
        </p:nvSpPr>
        <p:spPr>
          <a:xfrm>
            <a:off x="1708167" y="2129949"/>
            <a:ext cx="377026" cy="553998"/>
          </a:xfrm>
          <a:prstGeom prst="rect">
            <a:avLst/>
          </a:prstGeom>
          <a:noFill/>
        </p:spPr>
        <p:txBody>
          <a:bodyPr wrap="none" rtlCol="0">
            <a:spAutoFit/>
          </a:bodyPr>
          <a:lstStyle/>
          <a:p>
            <a:pPr defTabSz="457169" rtl="0">
              <a:defRPr/>
            </a:pPr>
            <a:r>
              <a:rPr lang="es-419" sz="3000">
                <a:solidFill>
                  <a:srgbClr val="414244"/>
                </a:solidFill>
                <a:latin typeface="CiscoSansTT Light"/>
              </a:rPr>
              <a:t>+</a:t>
            </a:r>
          </a:p>
        </p:txBody>
      </p:sp>
      <p:sp>
        <p:nvSpPr>
          <p:cNvPr id="10" name="TextBox 9">
            <a:extLst>
              <a:ext uri="{FF2B5EF4-FFF2-40B4-BE49-F238E27FC236}">
                <a16:creationId xmlns:a16="http://schemas.microsoft.com/office/drawing/2014/main" id="{EDDABC84-4FCC-7C9B-FC3A-B238FA616D44}"/>
              </a:ext>
            </a:extLst>
          </p:cNvPr>
          <p:cNvSpPr txBox="1"/>
          <p:nvPr/>
        </p:nvSpPr>
        <p:spPr>
          <a:xfrm>
            <a:off x="3475205" y="2129854"/>
            <a:ext cx="377026" cy="553998"/>
          </a:xfrm>
          <a:prstGeom prst="rect">
            <a:avLst/>
          </a:prstGeom>
          <a:noFill/>
        </p:spPr>
        <p:txBody>
          <a:bodyPr wrap="none" rtlCol="0">
            <a:spAutoFit/>
          </a:bodyPr>
          <a:lstStyle/>
          <a:p>
            <a:pPr defTabSz="457169" rtl="0">
              <a:defRPr/>
            </a:pPr>
            <a:r>
              <a:rPr lang="es-419" sz="3000">
                <a:solidFill>
                  <a:srgbClr val="414244"/>
                </a:solidFill>
                <a:latin typeface="CiscoSansTT Light"/>
              </a:rPr>
              <a:t>+</a:t>
            </a:r>
          </a:p>
        </p:txBody>
      </p:sp>
      <p:sp>
        <p:nvSpPr>
          <p:cNvPr id="11" name="TextBox 10">
            <a:extLst>
              <a:ext uri="{FF2B5EF4-FFF2-40B4-BE49-F238E27FC236}">
                <a16:creationId xmlns:a16="http://schemas.microsoft.com/office/drawing/2014/main" id="{205706BB-D96C-4BC9-3CD5-FE3ABD4051C2}"/>
              </a:ext>
            </a:extLst>
          </p:cNvPr>
          <p:cNvSpPr txBox="1"/>
          <p:nvPr/>
        </p:nvSpPr>
        <p:spPr>
          <a:xfrm>
            <a:off x="5275953" y="2120288"/>
            <a:ext cx="377026" cy="553998"/>
          </a:xfrm>
          <a:prstGeom prst="rect">
            <a:avLst/>
          </a:prstGeom>
          <a:noFill/>
        </p:spPr>
        <p:txBody>
          <a:bodyPr wrap="none" rtlCol="0">
            <a:spAutoFit/>
          </a:bodyPr>
          <a:lstStyle/>
          <a:p>
            <a:pPr defTabSz="457169" rtl="0">
              <a:defRPr/>
            </a:pPr>
            <a:r>
              <a:rPr lang="es-419" sz="3000">
                <a:solidFill>
                  <a:srgbClr val="414244"/>
                </a:solidFill>
                <a:latin typeface="CiscoSansTT Light"/>
              </a:rPr>
              <a:t>+</a:t>
            </a:r>
          </a:p>
        </p:txBody>
      </p:sp>
      <p:sp>
        <p:nvSpPr>
          <p:cNvPr id="12" name="TextBox 11">
            <a:extLst>
              <a:ext uri="{FF2B5EF4-FFF2-40B4-BE49-F238E27FC236}">
                <a16:creationId xmlns:a16="http://schemas.microsoft.com/office/drawing/2014/main" id="{0333979B-AE52-1DD3-05D9-49BAAEC552BA}"/>
              </a:ext>
            </a:extLst>
          </p:cNvPr>
          <p:cNvSpPr txBox="1"/>
          <p:nvPr/>
        </p:nvSpPr>
        <p:spPr>
          <a:xfrm>
            <a:off x="7091594" y="2129854"/>
            <a:ext cx="377026" cy="553998"/>
          </a:xfrm>
          <a:prstGeom prst="rect">
            <a:avLst/>
          </a:prstGeom>
          <a:noFill/>
        </p:spPr>
        <p:txBody>
          <a:bodyPr wrap="none" rtlCol="0">
            <a:spAutoFit/>
          </a:bodyPr>
          <a:lstStyle/>
          <a:p>
            <a:pPr defTabSz="457169" rtl="0">
              <a:defRPr/>
            </a:pPr>
            <a:r>
              <a:rPr lang="es-419" sz="3000">
                <a:solidFill>
                  <a:srgbClr val="414244"/>
                </a:solidFill>
                <a:latin typeface="CiscoSansTT Light"/>
              </a:rPr>
              <a:t>=</a:t>
            </a:r>
          </a:p>
        </p:txBody>
      </p:sp>
      <p:sp>
        <p:nvSpPr>
          <p:cNvPr id="13" name="TextBox 12">
            <a:extLst>
              <a:ext uri="{FF2B5EF4-FFF2-40B4-BE49-F238E27FC236}">
                <a16:creationId xmlns:a16="http://schemas.microsoft.com/office/drawing/2014/main" id="{19AE9C1C-479F-F7D0-B497-E8B98E65166A}"/>
              </a:ext>
            </a:extLst>
          </p:cNvPr>
          <p:cNvSpPr txBox="1"/>
          <p:nvPr/>
        </p:nvSpPr>
        <p:spPr>
          <a:xfrm>
            <a:off x="643747" y="3819959"/>
            <a:ext cx="7695919" cy="553998"/>
          </a:xfrm>
          <a:prstGeom prst="rect">
            <a:avLst/>
          </a:prstGeom>
          <a:noFill/>
        </p:spPr>
        <p:txBody>
          <a:bodyPr wrap="square" rtlCol="0">
            <a:spAutoFit/>
          </a:bodyPr>
          <a:lstStyle/>
          <a:p>
            <a:pPr algn="ctr" defTabSz="457169" rtl="0">
              <a:defRPr/>
            </a:pPr>
            <a:r>
              <a:rPr lang="es-419" sz="1500" dirty="0">
                <a:solidFill>
                  <a:schemeClr val="bg1"/>
                </a:solidFill>
                <a:latin typeface="CiscoSansTT Light"/>
              </a:rPr>
              <a:t>Cisco </a:t>
            </a:r>
            <a:r>
              <a:rPr lang="es-419" sz="1500" dirty="0" err="1">
                <a:solidFill>
                  <a:schemeClr val="bg1"/>
                </a:solidFill>
                <a:latin typeface="CiscoSansTT Light"/>
              </a:rPr>
              <a:t>Networking</a:t>
            </a:r>
            <a:r>
              <a:rPr lang="es-419" sz="1500" dirty="0">
                <a:solidFill>
                  <a:schemeClr val="bg1"/>
                </a:solidFill>
                <a:latin typeface="CiscoSansTT Light"/>
              </a:rPr>
              <a:t> </a:t>
            </a:r>
            <a:r>
              <a:rPr lang="es-419" sz="1500" dirty="0" err="1">
                <a:solidFill>
                  <a:schemeClr val="bg1"/>
                </a:solidFill>
                <a:latin typeface="CiscoSansTT Light"/>
              </a:rPr>
              <a:t>Academy</a:t>
            </a:r>
            <a:r>
              <a:rPr lang="es-419" sz="1500" dirty="0">
                <a:solidFill>
                  <a:schemeClr val="bg1"/>
                </a:solidFill>
                <a:latin typeface="CiscoSansTT Light"/>
              </a:rPr>
              <a:t> ofrece un currículo práctico de primer nivel diseñado con un fin en mente: las habilidades necesarias para tener éxito en un puesto de trabajo.</a:t>
            </a:r>
          </a:p>
        </p:txBody>
      </p:sp>
      <p:pic>
        <p:nvPicPr>
          <p:cNvPr id="25" name="Graphic 24" descr="Lights On outline">
            <a:extLst>
              <a:ext uri="{FF2B5EF4-FFF2-40B4-BE49-F238E27FC236}">
                <a16:creationId xmlns:a16="http://schemas.microsoft.com/office/drawing/2014/main" id="{64DAB0B6-06D0-0F7D-F354-DD98B381E7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34031" y="2069642"/>
            <a:ext cx="685800" cy="685800"/>
          </a:xfrm>
          <a:prstGeom prst="rect">
            <a:avLst/>
          </a:prstGeom>
        </p:spPr>
      </p:pic>
      <p:pic>
        <p:nvPicPr>
          <p:cNvPr id="27" name="Graphic 26" descr="Briefcase outline">
            <a:extLst>
              <a:ext uri="{FF2B5EF4-FFF2-40B4-BE49-F238E27FC236}">
                <a16:creationId xmlns:a16="http://schemas.microsoft.com/office/drawing/2014/main" id="{92C01609-DD49-8A84-7795-05E553C5C3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93621" y="2069642"/>
            <a:ext cx="685800" cy="685800"/>
          </a:xfrm>
          <a:prstGeom prst="rect">
            <a:avLst/>
          </a:prstGeom>
        </p:spPr>
      </p:pic>
      <p:pic>
        <p:nvPicPr>
          <p:cNvPr id="28" name="Picture 27" descr="A logo for a networking academy&#10;&#10;Description automatically generated">
            <a:extLst>
              <a:ext uri="{FF2B5EF4-FFF2-40B4-BE49-F238E27FC236}">
                <a16:creationId xmlns:a16="http://schemas.microsoft.com/office/drawing/2014/main" id="{C27C755C-F4D7-74C0-4C41-60B9E9463A93}"/>
              </a:ext>
            </a:extLst>
          </p:cNvPr>
          <p:cNvPicPr>
            <a:picLocks noChangeAspect="1"/>
          </p:cNvPicPr>
          <p:nvPr/>
        </p:nvPicPr>
        <p:blipFill>
          <a:blip r:embed="rId7"/>
          <a:stretch>
            <a:fillRect/>
          </a:stretch>
        </p:blipFill>
        <p:spPr>
          <a:xfrm>
            <a:off x="7545730" y="0"/>
            <a:ext cx="1370909" cy="1108929"/>
          </a:xfrm>
          <a:prstGeom prst="rect">
            <a:avLst/>
          </a:prstGeom>
        </p:spPr>
      </p:pic>
      <p:pic>
        <p:nvPicPr>
          <p:cNvPr id="30" name="Graphic 29" descr="Classroom outline">
            <a:extLst>
              <a:ext uri="{FF2B5EF4-FFF2-40B4-BE49-F238E27FC236}">
                <a16:creationId xmlns:a16="http://schemas.microsoft.com/office/drawing/2014/main" id="{F32854C4-F8BA-BF97-F281-2A39C5DF7FB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3747" y="2098356"/>
            <a:ext cx="685800" cy="685800"/>
          </a:xfrm>
          <a:prstGeom prst="rect">
            <a:avLst/>
          </a:prstGeom>
        </p:spPr>
      </p:pic>
      <p:pic>
        <p:nvPicPr>
          <p:cNvPr id="32" name="Graphic 31" descr="Diploma outline">
            <a:extLst>
              <a:ext uri="{FF2B5EF4-FFF2-40B4-BE49-F238E27FC236}">
                <a16:creationId xmlns:a16="http://schemas.microsoft.com/office/drawing/2014/main" id="{BB38DBF0-C193-2351-A379-C4DEBE93ED0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10640" y="2069642"/>
            <a:ext cx="685800" cy="685800"/>
          </a:xfrm>
          <a:prstGeom prst="rect">
            <a:avLst/>
          </a:prstGeom>
        </p:spPr>
      </p:pic>
      <p:pic>
        <p:nvPicPr>
          <p:cNvPr id="46" name="Graphic 45" descr="Checklist outline">
            <a:extLst>
              <a:ext uri="{FF2B5EF4-FFF2-40B4-BE49-F238E27FC236}">
                <a16:creationId xmlns:a16="http://schemas.microsoft.com/office/drawing/2014/main" id="{BDFFC6B9-5777-F96E-987B-8BE3ED65E2A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13328" y="2052412"/>
            <a:ext cx="685800" cy="685800"/>
          </a:xfrm>
          <a:prstGeom prst="rect">
            <a:avLst/>
          </a:prstGeom>
        </p:spPr>
      </p:pic>
      <p:sp>
        <p:nvSpPr>
          <p:cNvPr id="5" name="TextBox 4">
            <a:extLst>
              <a:ext uri="{FF2B5EF4-FFF2-40B4-BE49-F238E27FC236}">
                <a16:creationId xmlns:a16="http://schemas.microsoft.com/office/drawing/2014/main" id="{1920DF2B-C55E-83AB-3251-73EFA6FC834F}"/>
              </a:ext>
            </a:extLst>
          </p:cNvPr>
          <p:cNvSpPr txBox="1"/>
          <p:nvPr/>
        </p:nvSpPr>
        <p:spPr>
          <a:xfrm>
            <a:off x="2095676" y="1505087"/>
            <a:ext cx="1370911" cy="307777"/>
          </a:xfrm>
          <a:prstGeom prst="rect">
            <a:avLst/>
          </a:prstGeom>
          <a:noFill/>
        </p:spPr>
        <p:txBody>
          <a:bodyPr wrap="square" rtlCol="0">
            <a:spAutoFit/>
          </a:bodyPr>
          <a:lstStyle/>
          <a:p>
            <a:pPr algn="ctr" defTabSz="457169" rtl="0">
              <a:defRPr/>
            </a:pPr>
            <a:r>
              <a:rPr lang="es-419" sz="1400" b="1" dirty="0">
                <a:solidFill>
                  <a:schemeClr val="bg1"/>
                </a:solidFill>
                <a:latin typeface="CiscoSansTT" panose="020B0503020201020303" pitchFamily="34" charset="0"/>
                <a:cs typeface="CiscoSansTT" panose="020B0503020201020303" pitchFamily="34" charset="0"/>
              </a:rPr>
              <a:t>Práctica</a:t>
            </a:r>
          </a:p>
        </p:txBody>
      </p:sp>
      <p:sp>
        <p:nvSpPr>
          <p:cNvPr id="6" name="TextBox 5">
            <a:extLst>
              <a:ext uri="{FF2B5EF4-FFF2-40B4-BE49-F238E27FC236}">
                <a16:creationId xmlns:a16="http://schemas.microsoft.com/office/drawing/2014/main" id="{3FD345B7-951B-0666-ABFF-4A85EE82F7FB}"/>
              </a:ext>
            </a:extLst>
          </p:cNvPr>
          <p:cNvSpPr txBox="1"/>
          <p:nvPr/>
        </p:nvSpPr>
        <p:spPr>
          <a:xfrm>
            <a:off x="3874861" y="1505087"/>
            <a:ext cx="1370909" cy="307777"/>
          </a:xfrm>
          <a:prstGeom prst="rect">
            <a:avLst/>
          </a:prstGeom>
          <a:noFill/>
          <a:ln>
            <a:noFill/>
          </a:ln>
        </p:spPr>
        <p:txBody>
          <a:bodyPr wrap="square" rtlCol="0">
            <a:spAutoFit/>
          </a:bodyPr>
          <a:lstStyle/>
          <a:p>
            <a:pPr algn="ctr" defTabSz="457169" rtl="0">
              <a:defRPr/>
            </a:pPr>
            <a:r>
              <a:rPr lang="es-419" sz="1400" b="1" dirty="0">
                <a:solidFill>
                  <a:schemeClr val="bg1"/>
                </a:solidFill>
                <a:latin typeface="CiscoSansTT" panose="020B0503020201020303" pitchFamily="34" charset="0"/>
                <a:cs typeface="CiscoSansTT" panose="020B0503020201020303" pitchFamily="34" charset="0"/>
              </a:rPr>
              <a:t>Credenciales</a:t>
            </a:r>
          </a:p>
        </p:txBody>
      </p:sp>
      <p:sp>
        <p:nvSpPr>
          <p:cNvPr id="7" name="TextBox 6">
            <a:extLst>
              <a:ext uri="{FF2B5EF4-FFF2-40B4-BE49-F238E27FC236}">
                <a16:creationId xmlns:a16="http://schemas.microsoft.com/office/drawing/2014/main" id="{23368454-9CB3-B1F5-4080-C16767703ECE}"/>
              </a:ext>
            </a:extLst>
          </p:cNvPr>
          <p:cNvSpPr txBox="1"/>
          <p:nvPr/>
        </p:nvSpPr>
        <p:spPr>
          <a:xfrm>
            <a:off x="5637336" y="1348333"/>
            <a:ext cx="1463846" cy="523220"/>
          </a:xfrm>
          <a:prstGeom prst="rect">
            <a:avLst/>
          </a:prstGeom>
          <a:noFill/>
          <a:ln>
            <a:noFill/>
          </a:ln>
        </p:spPr>
        <p:txBody>
          <a:bodyPr wrap="square" rtlCol="0">
            <a:spAutoFit/>
          </a:bodyPr>
          <a:lstStyle/>
          <a:p>
            <a:pPr algn="ctr" defTabSz="457169" rtl="0">
              <a:defRPr/>
            </a:pPr>
            <a:r>
              <a:rPr lang="es-419" sz="1400" b="1" dirty="0">
                <a:solidFill>
                  <a:schemeClr val="bg1"/>
                </a:solidFill>
                <a:latin typeface="CiscoSansTT" panose="020B0503020201020303" pitchFamily="34" charset="0"/>
                <a:cs typeface="CiscoSansTT" panose="020B0503020201020303" pitchFamily="34" charset="0"/>
              </a:rPr>
              <a:t>Recursos</a:t>
            </a:r>
            <a:r>
              <a:rPr lang="es-419" sz="1400" b="1" dirty="0">
                <a:solidFill>
                  <a:schemeClr val="bg2"/>
                </a:solidFill>
                <a:latin typeface="CiscoSansTT Light"/>
              </a:rPr>
              <a:t> </a:t>
            </a:r>
            <a:r>
              <a:rPr lang="es-419" sz="1400" b="1" dirty="0">
                <a:solidFill>
                  <a:schemeClr val="bg1"/>
                </a:solidFill>
                <a:latin typeface="CiscoSansTT" panose="020B0503020201020303" pitchFamily="34" charset="0"/>
                <a:cs typeface="CiscoSansTT" panose="020B0503020201020303" pitchFamily="34" charset="0"/>
              </a:rPr>
              <a:t>profesionales</a:t>
            </a:r>
          </a:p>
        </p:txBody>
      </p:sp>
      <p:sp>
        <p:nvSpPr>
          <p:cNvPr id="8" name="TextBox 7">
            <a:extLst>
              <a:ext uri="{FF2B5EF4-FFF2-40B4-BE49-F238E27FC236}">
                <a16:creationId xmlns:a16="http://schemas.microsoft.com/office/drawing/2014/main" id="{22E0CCEB-9FBA-4FC0-F65D-D9F300F8E45D}"/>
              </a:ext>
            </a:extLst>
          </p:cNvPr>
          <p:cNvSpPr txBox="1"/>
          <p:nvPr/>
        </p:nvSpPr>
        <p:spPr>
          <a:xfrm>
            <a:off x="7454634" y="1505087"/>
            <a:ext cx="1363773" cy="523220"/>
          </a:xfrm>
          <a:prstGeom prst="rect">
            <a:avLst/>
          </a:prstGeom>
          <a:noFill/>
          <a:ln>
            <a:noFill/>
          </a:ln>
        </p:spPr>
        <p:txBody>
          <a:bodyPr wrap="square" rtlCol="0">
            <a:spAutoFit/>
          </a:bodyPr>
          <a:lstStyle/>
          <a:p>
            <a:pPr algn="ctr" defTabSz="457169" rtl="0">
              <a:defRPr/>
            </a:pPr>
            <a:r>
              <a:rPr lang="es-419" sz="1400" b="1" dirty="0">
                <a:solidFill>
                  <a:schemeClr val="bg1"/>
                </a:solidFill>
                <a:latin typeface="CiscoSansTT" panose="020B0503020201020303" pitchFamily="34" charset="0"/>
                <a:cs typeface="CiscoSansTT" panose="020B0503020201020303" pitchFamily="34" charset="0"/>
              </a:rPr>
              <a:t>Trabajos principales</a:t>
            </a:r>
          </a:p>
        </p:txBody>
      </p:sp>
    </p:spTree>
    <p:extLst>
      <p:ext uri="{BB962C8B-B14F-4D97-AF65-F5344CB8AC3E}">
        <p14:creationId xmlns:p14="http://schemas.microsoft.com/office/powerpoint/2010/main" val="433636594"/>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6A1EAA6E-7CC0-6F90-5D4D-1B522F08B3C8}"/>
              </a:ext>
            </a:extLst>
          </p:cNvPr>
          <p:cNvSpPr/>
          <p:nvPr/>
        </p:nvSpPr>
        <p:spPr>
          <a:xfrm>
            <a:off x="4699162" y="1159328"/>
            <a:ext cx="3848843" cy="3671619"/>
          </a:xfrm>
          <a:prstGeom prst="roundRect">
            <a:avLst/>
          </a:prstGeom>
          <a:solidFill>
            <a:schemeClr val="tx1"/>
          </a:solidFill>
          <a:ln w="6350">
            <a:solidFill>
              <a:schemeClr val="bg2">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lstStyle/>
          <a:p>
            <a:pPr algn="ctr"/>
            <a:endParaRPr lang="en-US"/>
          </a:p>
        </p:txBody>
      </p:sp>
      <p:sp>
        <p:nvSpPr>
          <p:cNvPr id="10" name="Rounded Rectangle 9">
            <a:extLst>
              <a:ext uri="{FF2B5EF4-FFF2-40B4-BE49-F238E27FC236}">
                <a16:creationId xmlns:a16="http://schemas.microsoft.com/office/drawing/2014/main" id="{F1B3EAB5-F36B-2F03-F023-F11F6AA43305}"/>
              </a:ext>
            </a:extLst>
          </p:cNvPr>
          <p:cNvSpPr/>
          <p:nvPr/>
        </p:nvSpPr>
        <p:spPr>
          <a:xfrm>
            <a:off x="489856" y="1159328"/>
            <a:ext cx="3649346" cy="3671619"/>
          </a:xfrm>
          <a:prstGeom prst="roundRect">
            <a:avLst/>
          </a:prstGeom>
          <a:solidFill>
            <a:schemeClr val="tx1"/>
          </a:solidFill>
          <a:ln w="6350">
            <a:solidFill>
              <a:schemeClr val="bg2">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lstStyle/>
          <a:p>
            <a:pPr algn="ctr"/>
            <a:endParaRPr lang="en-US"/>
          </a:p>
        </p:txBody>
      </p:sp>
      <p:sp>
        <p:nvSpPr>
          <p:cNvPr id="7" name="TextBox 6">
            <a:extLst>
              <a:ext uri="{FF2B5EF4-FFF2-40B4-BE49-F238E27FC236}">
                <a16:creationId xmlns:a16="http://schemas.microsoft.com/office/drawing/2014/main" id="{0AE7B7CA-1EB4-7760-193B-DC2C1C71C2D0}"/>
              </a:ext>
            </a:extLst>
          </p:cNvPr>
          <p:cNvSpPr txBox="1"/>
          <p:nvPr/>
        </p:nvSpPr>
        <p:spPr>
          <a:xfrm>
            <a:off x="1919117" y="1763878"/>
            <a:ext cx="2178946" cy="323165"/>
          </a:xfrm>
          <a:prstGeom prst="rect">
            <a:avLst/>
          </a:prstGeom>
          <a:noFill/>
        </p:spPr>
        <p:txBody>
          <a:bodyPr wrap="square" rtlCol="0">
            <a:spAutoFit/>
          </a:bodyPr>
          <a:lstStyle/>
          <a:p>
            <a:pPr defTabSz="457169" rtl="0">
              <a:defRPr/>
            </a:pPr>
            <a:r>
              <a:rPr lang="es-419" sz="1500" b="1">
                <a:latin typeface="CiscoSansTT" panose="020B0503020201020303" pitchFamily="34" charset="0"/>
                <a:cs typeface="CiscoSansTT" panose="020B0503020201020303" pitchFamily="34" charset="0"/>
              </a:rPr>
              <a:t>Insignias digitales</a:t>
            </a:r>
          </a:p>
        </p:txBody>
      </p:sp>
      <p:sp>
        <p:nvSpPr>
          <p:cNvPr id="17" name="TextBox 16">
            <a:extLst>
              <a:ext uri="{FF2B5EF4-FFF2-40B4-BE49-F238E27FC236}">
                <a16:creationId xmlns:a16="http://schemas.microsoft.com/office/drawing/2014/main" id="{C903C11A-B0BF-C597-FF77-CAC57B02D780}"/>
              </a:ext>
            </a:extLst>
          </p:cNvPr>
          <p:cNvSpPr txBox="1"/>
          <p:nvPr/>
        </p:nvSpPr>
        <p:spPr>
          <a:xfrm>
            <a:off x="6277851" y="1742346"/>
            <a:ext cx="1239891" cy="323165"/>
          </a:xfrm>
          <a:prstGeom prst="rect">
            <a:avLst/>
          </a:prstGeom>
          <a:noFill/>
        </p:spPr>
        <p:txBody>
          <a:bodyPr wrap="none" rtlCol="0">
            <a:spAutoFit/>
          </a:bodyPr>
          <a:lstStyle/>
          <a:p>
            <a:pPr rtl="0">
              <a:defRPr/>
            </a:pPr>
            <a:r>
              <a:rPr lang="es-419" sz="1500" b="1">
                <a:latin typeface="CiscoSansTT" panose="020B0503020201020303" pitchFamily="34" charset="0"/>
                <a:cs typeface="CiscoSansTT" panose="020B0503020201020303" pitchFamily="34" charset="0"/>
              </a:rPr>
              <a:t>Certificaciones</a:t>
            </a:r>
          </a:p>
        </p:txBody>
      </p:sp>
      <p:sp>
        <p:nvSpPr>
          <p:cNvPr id="21" name="TextBox 20">
            <a:extLst>
              <a:ext uri="{FF2B5EF4-FFF2-40B4-BE49-F238E27FC236}">
                <a16:creationId xmlns:a16="http://schemas.microsoft.com/office/drawing/2014/main" id="{9DFDA019-31B3-A081-3C96-DC31C23E69B6}"/>
              </a:ext>
            </a:extLst>
          </p:cNvPr>
          <p:cNvSpPr txBox="1"/>
          <p:nvPr/>
        </p:nvSpPr>
        <p:spPr>
          <a:xfrm>
            <a:off x="848194" y="2547257"/>
            <a:ext cx="3190406" cy="1708160"/>
          </a:xfrm>
          <a:prstGeom prst="rect">
            <a:avLst/>
          </a:prstGeom>
          <a:noFill/>
        </p:spPr>
        <p:txBody>
          <a:bodyPr wrap="square" rtlCol="0">
            <a:spAutoFit/>
          </a:bodyPr>
          <a:lstStyle/>
          <a:p>
            <a:pPr defTabSz="457169" rtl="0">
              <a:defRPr/>
            </a:pPr>
            <a:r>
              <a:rPr lang="es-419" sz="1050" dirty="0">
                <a:solidFill>
                  <a:srgbClr val="1B1C1D"/>
                </a:solidFill>
                <a:latin typeface="CiscoSansTT Extra Light"/>
              </a:rPr>
              <a:t>La mayoría de los cursos o carreras profesionales de Cisco </a:t>
            </a:r>
            <a:r>
              <a:rPr lang="es-419" sz="1050" dirty="0" err="1">
                <a:solidFill>
                  <a:srgbClr val="1B1C1D"/>
                </a:solidFill>
                <a:latin typeface="CiscoSansTT Extra Light"/>
              </a:rPr>
              <a:t>Networking</a:t>
            </a:r>
            <a:r>
              <a:rPr lang="es-419" sz="1050" dirty="0">
                <a:solidFill>
                  <a:srgbClr val="1B1C1D"/>
                </a:solidFill>
                <a:latin typeface="CiscoSansTT Extra Light"/>
              </a:rPr>
              <a:t> </a:t>
            </a:r>
            <a:r>
              <a:rPr lang="es-419" sz="1050" dirty="0" err="1">
                <a:solidFill>
                  <a:srgbClr val="1B1C1D"/>
                </a:solidFill>
                <a:latin typeface="CiscoSansTT Extra Light"/>
              </a:rPr>
              <a:t>Academy</a:t>
            </a:r>
            <a:r>
              <a:rPr lang="es-419" sz="1050" dirty="0">
                <a:solidFill>
                  <a:srgbClr val="1B1C1D"/>
                </a:solidFill>
                <a:latin typeface="CiscoSansTT Extra Light"/>
              </a:rPr>
              <a:t> ofrecen una insignia digital.</a:t>
            </a:r>
          </a:p>
          <a:p>
            <a:pPr defTabSz="457169">
              <a:defRPr/>
            </a:pPr>
            <a:endParaRPr lang="en-US" sz="1050" dirty="0">
              <a:solidFill>
                <a:srgbClr val="1B1C1D"/>
              </a:solidFill>
              <a:latin typeface="CiscoSansTT Extra Light"/>
            </a:endParaRPr>
          </a:p>
          <a:p>
            <a:pPr rtl="0">
              <a:defRPr/>
            </a:pPr>
            <a:r>
              <a:rPr lang="es-419" sz="1050" dirty="0">
                <a:solidFill>
                  <a:srgbClr val="1B1C1D"/>
                </a:solidFill>
                <a:latin typeface="CiscoSansTT Extra Light"/>
              </a:rPr>
              <a:t>Estas credenciales digitales verifican que un estudiante haya cumplido correctamente los criterios para obtener la insignia. </a:t>
            </a:r>
          </a:p>
          <a:p>
            <a:pPr defTabSz="457169">
              <a:defRPr/>
            </a:pPr>
            <a:endParaRPr lang="en-US" sz="1050" dirty="0">
              <a:solidFill>
                <a:srgbClr val="1B1C1D"/>
              </a:solidFill>
              <a:latin typeface="CiscoSansTT Extra Light"/>
            </a:endParaRPr>
          </a:p>
          <a:p>
            <a:pPr defTabSz="457169" rtl="0">
              <a:defRPr/>
            </a:pPr>
            <a:r>
              <a:rPr lang="es-419" sz="1050" dirty="0">
                <a:solidFill>
                  <a:srgbClr val="1B1C1D"/>
                </a:solidFill>
                <a:latin typeface="CiscoSansTT Extra Light"/>
              </a:rPr>
              <a:t>Las insignias digitales emitidas por Cisco son completamente gratuitas y fáciles de compartir </a:t>
            </a:r>
            <a:br>
              <a:rPr lang="es-419" sz="1050" dirty="0">
                <a:solidFill>
                  <a:srgbClr val="1B1C1D"/>
                </a:solidFill>
                <a:latin typeface="CiscoSansTT Extra Light"/>
              </a:rPr>
            </a:br>
            <a:r>
              <a:rPr lang="es-419" sz="1050" dirty="0">
                <a:solidFill>
                  <a:srgbClr val="1B1C1D"/>
                </a:solidFill>
                <a:latin typeface="CiscoSansTT Extra Light"/>
              </a:rPr>
              <a:t>en los currículums, sitios web o medios sociales. </a:t>
            </a:r>
          </a:p>
        </p:txBody>
      </p:sp>
      <p:sp>
        <p:nvSpPr>
          <p:cNvPr id="22" name="TextBox 21">
            <a:extLst>
              <a:ext uri="{FF2B5EF4-FFF2-40B4-BE49-F238E27FC236}">
                <a16:creationId xmlns:a16="http://schemas.microsoft.com/office/drawing/2014/main" id="{FE79A1AD-547D-4F73-193E-E6E56A97FB37}"/>
              </a:ext>
            </a:extLst>
          </p:cNvPr>
          <p:cNvSpPr txBox="1"/>
          <p:nvPr/>
        </p:nvSpPr>
        <p:spPr>
          <a:xfrm>
            <a:off x="5000075" y="2522679"/>
            <a:ext cx="3480378" cy="2031325"/>
          </a:xfrm>
          <a:prstGeom prst="rect">
            <a:avLst/>
          </a:prstGeom>
          <a:noFill/>
        </p:spPr>
        <p:txBody>
          <a:bodyPr wrap="square" rtlCol="0">
            <a:spAutoFit/>
          </a:bodyPr>
          <a:lstStyle/>
          <a:p>
            <a:pPr defTabSz="457169" rtl="0">
              <a:defRPr/>
            </a:pPr>
            <a:r>
              <a:rPr lang="es-419" sz="1050" dirty="0">
                <a:solidFill>
                  <a:srgbClr val="1B1C1D"/>
                </a:solidFill>
                <a:latin typeface="CiscoSansTT Extra Light"/>
              </a:rPr>
              <a:t>El portafolio de Cisco </a:t>
            </a:r>
            <a:r>
              <a:rPr lang="es-419" sz="1050" dirty="0" err="1">
                <a:solidFill>
                  <a:srgbClr val="1B1C1D"/>
                </a:solidFill>
                <a:latin typeface="CiscoSansTT Extra Light"/>
              </a:rPr>
              <a:t>Networking</a:t>
            </a:r>
            <a:r>
              <a:rPr lang="es-419" sz="1050" dirty="0">
                <a:solidFill>
                  <a:srgbClr val="1B1C1D"/>
                </a:solidFill>
                <a:latin typeface="CiscoSansTT Extra Light"/>
              </a:rPr>
              <a:t> </a:t>
            </a:r>
            <a:r>
              <a:rPr lang="es-419" sz="1050" dirty="0" err="1">
                <a:solidFill>
                  <a:srgbClr val="1B1C1D"/>
                </a:solidFill>
                <a:latin typeface="CiscoSansTT Extra Light"/>
              </a:rPr>
              <a:t>Academy</a:t>
            </a:r>
            <a:r>
              <a:rPr lang="es-419" sz="1050" dirty="0">
                <a:solidFill>
                  <a:srgbClr val="1B1C1D"/>
                </a:solidFill>
                <a:latin typeface="CiscoSansTT Extra Light"/>
              </a:rPr>
              <a:t> prepara a los estudiantes para las certificaciones del sector en ciberseguridad, redes, programación e incluso inglés para TI.</a:t>
            </a:r>
          </a:p>
          <a:p>
            <a:pPr defTabSz="457169">
              <a:defRPr/>
            </a:pPr>
            <a:endParaRPr lang="en-US" sz="1050" dirty="0">
              <a:solidFill>
                <a:srgbClr val="1B1C1D"/>
              </a:solidFill>
              <a:latin typeface="CiscoSansTT Extra Light"/>
            </a:endParaRPr>
          </a:p>
          <a:p>
            <a:pPr defTabSz="457169" rtl="0">
              <a:defRPr/>
            </a:pPr>
            <a:r>
              <a:rPr lang="es-419" sz="1050" dirty="0">
                <a:solidFill>
                  <a:srgbClr val="1B1C1D"/>
                </a:solidFill>
                <a:latin typeface="CiscoSansTT Extra Light"/>
              </a:rPr>
              <a:t>Con rutas de progresión que comienzan desde el nivel básico, los estudiantes acceden a hitos claros y alcanzables para ayudarlos a comenzar y hacer crecer su carrera profesional en tecnología.</a:t>
            </a:r>
          </a:p>
          <a:p>
            <a:pPr defTabSz="457169">
              <a:defRPr/>
            </a:pPr>
            <a:endParaRPr lang="en-US" sz="1050" dirty="0">
              <a:solidFill>
                <a:srgbClr val="1B1C1D"/>
              </a:solidFill>
              <a:latin typeface="CiscoSansTT Extra Light"/>
            </a:endParaRPr>
          </a:p>
          <a:p>
            <a:pPr defTabSz="457169" rtl="0">
              <a:defRPr/>
            </a:pPr>
            <a:r>
              <a:rPr lang="es-419" sz="1050" dirty="0">
                <a:solidFill>
                  <a:srgbClr val="1B1C1D"/>
                </a:solidFill>
                <a:latin typeface="CiscoSansTT Extra Light"/>
              </a:rPr>
              <a:t>Hay descuentos en exámenes de certificaciones seleccionadas para los estudiantes de Cisco </a:t>
            </a:r>
            <a:r>
              <a:rPr lang="es-419" sz="1050" dirty="0" err="1">
                <a:solidFill>
                  <a:srgbClr val="1B1C1D"/>
                </a:solidFill>
                <a:latin typeface="CiscoSansTT Extra Light"/>
              </a:rPr>
              <a:t>Networking</a:t>
            </a:r>
            <a:r>
              <a:rPr lang="es-419" sz="1050" dirty="0">
                <a:solidFill>
                  <a:srgbClr val="1B1C1D"/>
                </a:solidFill>
                <a:latin typeface="CiscoSansTT Extra Light"/>
              </a:rPr>
              <a:t> </a:t>
            </a:r>
            <a:r>
              <a:rPr lang="es-419" sz="1050" dirty="0" err="1">
                <a:solidFill>
                  <a:srgbClr val="1B1C1D"/>
                </a:solidFill>
                <a:latin typeface="CiscoSansTT Extra Light"/>
              </a:rPr>
              <a:t>Academy</a:t>
            </a:r>
            <a:r>
              <a:rPr lang="es-419" sz="1050" dirty="0">
                <a:solidFill>
                  <a:srgbClr val="1B1C1D"/>
                </a:solidFill>
                <a:latin typeface="CiscoSansTT Extra Light"/>
              </a:rPr>
              <a:t> que reúnan los requisitos.</a:t>
            </a:r>
          </a:p>
        </p:txBody>
      </p:sp>
      <p:pic>
        <p:nvPicPr>
          <p:cNvPr id="1028" name="Picture 4" descr="Ethical Hacker badge image. Learning. Intermediate level. Issued by Cisco">
            <a:extLst>
              <a:ext uri="{FF2B5EF4-FFF2-40B4-BE49-F238E27FC236}">
                <a16:creationId xmlns:a16="http://schemas.microsoft.com/office/drawing/2014/main" id="{FF24AEDE-72D6-3647-2AC3-D1D94E8FA29E}"/>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968518" y="1503067"/>
            <a:ext cx="778640" cy="7786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isco Certified Support Technician Cybersecurity (CCST Cybersecurity) badge image. Issued by Cisco">
            <a:extLst>
              <a:ext uri="{FF2B5EF4-FFF2-40B4-BE49-F238E27FC236}">
                <a16:creationId xmlns:a16="http://schemas.microsoft.com/office/drawing/2014/main" id="{CD229B24-B480-6E11-9D55-17CED21C921C}"/>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5159982" y="1410435"/>
            <a:ext cx="963903" cy="96390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BDFA041A-1CA3-B2C7-CDA9-1DAFD34014C4}"/>
              </a:ext>
            </a:extLst>
          </p:cNvPr>
          <p:cNvSpPr>
            <a:spLocks noGrp="1"/>
          </p:cNvSpPr>
          <p:nvPr>
            <p:ph type="title"/>
          </p:nvPr>
        </p:nvSpPr>
        <p:spPr/>
        <p:txBody>
          <a:bodyPr/>
          <a:lstStyle/>
          <a:p>
            <a:pPr rtl="0"/>
            <a:r>
              <a:rPr lang="es-419"/>
              <a:t>Credenciales reconocidas por el sector para verificar habilidades</a:t>
            </a:r>
          </a:p>
        </p:txBody>
      </p:sp>
    </p:spTree>
    <p:extLst>
      <p:ext uri="{BB962C8B-B14F-4D97-AF65-F5344CB8AC3E}">
        <p14:creationId xmlns:p14="http://schemas.microsoft.com/office/powerpoint/2010/main" val="660992689"/>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437766" y="341313"/>
            <a:ext cx="8345488" cy="731837"/>
          </a:xfrm>
        </p:spPr>
        <p:txBody>
          <a:bodyPr/>
          <a:lstStyle/>
          <a:p>
            <a:pPr rtl="0"/>
            <a:r>
              <a:rPr lang="es-419"/>
              <a:t>Valor de los partners </a:t>
            </a:r>
            <a:br>
              <a:rPr lang="en-US"/>
            </a:br>
            <a:r>
              <a:rPr lang="es-419" sz="1800"/>
              <a:t>Cisco Networking Academy</a:t>
            </a:r>
          </a:p>
        </p:txBody>
      </p:sp>
      <p:cxnSp>
        <p:nvCxnSpPr>
          <p:cNvPr id="67" name="Straight Connector 66"/>
          <p:cNvCxnSpPr/>
          <p:nvPr/>
        </p:nvCxnSpPr>
        <p:spPr>
          <a:xfrm>
            <a:off x="0" y="2890807"/>
            <a:ext cx="9144000" cy="0"/>
          </a:xfrm>
          <a:prstGeom prst="line">
            <a:avLst/>
          </a:prstGeom>
          <a:ln w="12700" cap="rnd">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3676131" y="1651460"/>
            <a:ext cx="0" cy="1122913"/>
          </a:xfrm>
          <a:prstGeom prst="line">
            <a:avLst/>
          </a:prstGeom>
          <a:ln w="12700" cap="rnd">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5444272" y="1651460"/>
            <a:ext cx="0" cy="1122913"/>
          </a:xfrm>
          <a:prstGeom prst="line">
            <a:avLst/>
          </a:prstGeom>
          <a:ln w="12700" cap="rnd">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1907990" y="1651460"/>
            <a:ext cx="0" cy="1122913"/>
          </a:xfrm>
          <a:prstGeom prst="line">
            <a:avLst/>
          </a:prstGeom>
          <a:ln w="12700" cap="rnd">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7212413" y="1651460"/>
            <a:ext cx="0" cy="1122913"/>
          </a:xfrm>
          <a:prstGeom prst="line">
            <a:avLst/>
          </a:prstGeom>
          <a:ln w="12700" cap="rnd">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40306" y="2378304"/>
            <a:ext cx="1367227" cy="153888"/>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1000" b="0" i="0" u="none" strike="noStrike" kern="1200" cap="none" spc="0" normalizeH="0" baseline="0">
                <a:ln>
                  <a:noFill/>
                </a:ln>
                <a:solidFill>
                  <a:srgbClr val="FFFFFF"/>
                </a:solidFill>
                <a:effectLst/>
                <a:uLnTx/>
                <a:uFillTx/>
                <a:latin typeface="CiscoSansTT ExtraLight"/>
                <a:ea typeface="ＭＳ Ｐゴシック" charset="0"/>
              </a:rPr>
              <a:t>Contenido de vanguardia*</a:t>
            </a:r>
          </a:p>
        </p:txBody>
      </p:sp>
      <p:sp>
        <p:nvSpPr>
          <p:cNvPr id="131" name="TextBox 130"/>
          <p:cNvSpPr txBox="1"/>
          <p:nvPr/>
        </p:nvSpPr>
        <p:spPr>
          <a:xfrm>
            <a:off x="2108447" y="2378304"/>
            <a:ext cx="1367227" cy="307777"/>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1000" b="0" i="0" u="none" strike="noStrike" kern="1200" cap="none" spc="0" normalizeH="0" baseline="0">
                <a:ln>
                  <a:noFill/>
                </a:ln>
                <a:solidFill>
                  <a:srgbClr val="FFFFFF"/>
                </a:solidFill>
                <a:effectLst/>
                <a:uLnTx/>
                <a:uFillTx/>
                <a:latin typeface="CiscoSansTT ExtraLight"/>
                <a:ea typeface="ＭＳ Ｐゴシック" charset="0"/>
              </a:rPr>
              <a:t>Asociación de marcas* Cisco y Networking Academy</a:t>
            </a:r>
          </a:p>
        </p:txBody>
      </p:sp>
      <p:sp>
        <p:nvSpPr>
          <p:cNvPr id="132" name="TextBox 131"/>
          <p:cNvSpPr txBox="1"/>
          <p:nvPr/>
        </p:nvSpPr>
        <p:spPr>
          <a:xfrm>
            <a:off x="3876588" y="2378304"/>
            <a:ext cx="1367227" cy="307777"/>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1000" b="0" i="0" u="none" strike="noStrike" kern="1200" cap="none" spc="0" normalizeH="0" baseline="0">
                <a:ln>
                  <a:noFill/>
                </a:ln>
                <a:solidFill>
                  <a:srgbClr val="FFFFFF"/>
                </a:solidFill>
                <a:effectLst/>
                <a:uLnTx/>
                <a:uFillTx/>
                <a:latin typeface="CiscoSansTT ExtraLight"/>
                <a:ea typeface="ＭＳ Ｐゴシック" charset="0"/>
              </a:rPr>
              <a:t>Reconocimiento* del gobierno y de pares</a:t>
            </a:r>
          </a:p>
        </p:txBody>
      </p:sp>
      <p:sp>
        <p:nvSpPr>
          <p:cNvPr id="133" name="TextBox 132"/>
          <p:cNvSpPr txBox="1"/>
          <p:nvPr/>
        </p:nvSpPr>
        <p:spPr>
          <a:xfrm>
            <a:off x="5536698" y="2378304"/>
            <a:ext cx="1567684" cy="307777"/>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1000" b="0" i="0" u="none" strike="noStrike" kern="1200" cap="none" spc="0" normalizeH="0" baseline="0">
                <a:ln>
                  <a:noFill/>
                </a:ln>
                <a:solidFill>
                  <a:srgbClr val="FFFFFF"/>
                </a:solidFill>
                <a:effectLst/>
                <a:uLnTx/>
                <a:uFillTx/>
                <a:latin typeface="CiscoSansTT ExtraLight"/>
                <a:ea typeface="ＭＳ Ｐゴシック" charset="0"/>
              </a:rPr>
              <a:t>Desarrollo profesional continuo</a:t>
            </a:r>
          </a:p>
        </p:txBody>
      </p:sp>
      <p:sp>
        <p:nvSpPr>
          <p:cNvPr id="134" name="TextBox 133"/>
          <p:cNvSpPr txBox="1"/>
          <p:nvPr/>
        </p:nvSpPr>
        <p:spPr>
          <a:xfrm>
            <a:off x="7412869" y="2378304"/>
            <a:ext cx="1367227" cy="307777"/>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1000" b="0" i="0" u="none" strike="noStrike" kern="1200" cap="none" spc="0" normalizeH="0" baseline="0" dirty="0">
                <a:ln>
                  <a:noFill/>
                </a:ln>
                <a:solidFill>
                  <a:srgbClr val="FFFFFF"/>
                </a:solidFill>
                <a:effectLst/>
                <a:uLnTx/>
                <a:uFillTx/>
                <a:latin typeface="CiscoSansTT ExtraLight"/>
                <a:ea typeface="ＭＳ Ｐゴシック" charset="0"/>
              </a:rPr>
              <a:t>Colaboración en todo </a:t>
            </a:r>
            <a:br>
              <a:rPr kumimoji="0" lang="es-419" sz="1000" b="0" i="0" u="none" strike="noStrike" kern="1200" cap="none" spc="0" normalizeH="0" baseline="0" dirty="0">
                <a:ln>
                  <a:noFill/>
                </a:ln>
                <a:solidFill>
                  <a:srgbClr val="FFFFFF"/>
                </a:solidFill>
                <a:effectLst/>
                <a:uLnTx/>
                <a:uFillTx/>
                <a:latin typeface="CiscoSansTT ExtraLight"/>
                <a:ea typeface="ＭＳ Ｐゴシック" charset="0"/>
              </a:rPr>
            </a:br>
            <a:r>
              <a:rPr kumimoji="0" lang="es-419" sz="1000" b="0" i="0" u="none" strike="noStrike" kern="1200" cap="none" spc="0" normalizeH="0" baseline="0" dirty="0">
                <a:ln>
                  <a:noFill/>
                </a:ln>
                <a:solidFill>
                  <a:srgbClr val="FFFFFF"/>
                </a:solidFill>
                <a:effectLst/>
                <a:uLnTx/>
                <a:uFillTx/>
                <a:latin typeface="CiscoSansTT ExtraLight"/>
                <a:ea typeface="ＭＳ Ｐゴシック" charset="0"/>
              </a:rPr>
              <a:t>el ecosistema</a:t>
            </a:r>
          </a:p>
        </p:txBody>
      </p:sp>
      <p:grpSp>
        <p:nvGrpSpPr>
          <p:cNvPr id="144" name="Group 21"/>
          <p:cNvGrpSpPr>
            <a:grpSpLocks noChangeAspect="1"/>
          </p:cNvGrpSpPr>
          <p:nvPr/>
        </p:nvGrpSpPr>
        <p:grpSpPr>
          <a:xfrm>
            <a:off x="845800" y="1733451"/>
            <a:ext cx="356240" cy="441571"/>
            <a:chOff x="1556" y="444"/>
            <a:chExt cx="1027" cy="1273"/>
          </a:xfrm>
        </p:grpSpPr>
        <p:sp>
          <p:nvSpPr>
            <p:cNvPr id="145" name="Freeform 22"/>
            <p:cNvSpPr/>
            <p:nvPr/>
          </p:nvSpPr>
          <p:spPr bwMode="auto">
            <a:xfrm>
              <a:off x="1556" y="444"/>
              <a:ext cx="1027" cy="1273"/>
            </a:xfrm>
            <a:custGeom>
              <a:avLst/>
              <a:gdLst>
                <a:gd name="T0" fmla="*/ 36 w 432"/>
                <a:gd name="T1" fmla="*/ 0 h 536"/>
                <a:gd name="T2" fmla="*/ 0 w 432"/>
                <a:gd name="T3" fmla="*/ 36 h 536"/>
                <a:gd name="T4" fmla="*/ 0 w 432"/>
                <a:gd name="T5" fmla="*/ 500 h 536"/>
                <a:gd name="T6" fmla="*/ 36 w 432"/>
                <a:gd name="T7" fmla="*/ 536 h 536"/>
                <a:gd name="T8" fmla="*/ 396 w 432"/>
                <a:gd name="T9" fmla="*/ 536 h 536"/>
                <a:gd name="T10" fmla="*/ 432 w 432"/>
                <a:gd name="T11" fmla="*/ 500 h 536"/>
                <a:gd name="T12" fmla="*/ 432 w 432"/>
                <a:gd name="T13" fmla="*/ 135 h 536"/>
                <a:gd name="T14" fmla="*/ 299 w 432"/>
                <a:gd name="T15" fmla="*/ 0 h 536"/>
                <a:gd name="T16" fmla="*/ 36 w 432"/>
                <a:gd name="T17"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536">
                  <a:moveTo>
                    <a:pt x="36" y="0"/>
                  </a:moveTo>
                  <a:cubicBezTo>
                    <a:pt x="16" y="0"/>
                    <a:pt x="0" y="16"/>
                    <a:pt x="0" y="36"/>
                  </a:cubicBezTo>
                  <a:cubicBezTo>
                    <a:pt x="0" y="500"/>
                    <a:pt x="0" y="500"/>
                    <a:pt x="0" y="500"/>
                  </a:cubicBezTo>
                  <a:cubicBezTo>
                    <a:pt x="0" y="520"/>
                    <a:pt x="16" y="536"/>
                    <a:pt x="36" y="536"/>
                  </a:cubicBezTo>
                  <a:cubicBezTo>
                    <a:pt x="396" y="536"/>
                    <a:pt x="396" y="536"/>
                    <a:pt x="396" y="536"/>
                  </a:cubicBezTo>
                  <a:cubicBezTo>
                    <a:pt x="415" y="536"/>
                    <a:pt x="432" y="520"/>
                    <a:pt x="432" y="500"/>
                  </a:cubicBezTo>
                  <a:cubicBezTo>
                    <a:pt x="432" y="135"/>
                    <a:pt x="432" y="135"/>
                    <a:pt x="432" y="135"/>
                  </a:cubicBezTo>
                  <a:cubicBezTo>
                    <a:pt x="299" y="0"/>
                    <a:pt x="299" y="0"/>
                    <a:pt x="299" y="0"/>
                  </a:cubicBezTo>
                  <a:lnTo>
                    <a:pt x="36" y="0"/>
                  </a:lnTo>
                  <a:close/>
                </a:path>
              </a:pathLst>
            </a:custGeom>
            <a:solidFill>
              <a:schemeClr val="tx1">
                <a:lumMod val="10000"/>
                <a:lumOff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46" name="Freeform 23"/>
            <p:cNvSpPr/>
            <p:nvPr/>
          </p:nvSpPr>
          <p:spPr bwMode="auto">
            <a:xfrm>
              <a:off x="1699" y="684"/>
              <a:ext cx="456" cy="95"/>
            </a:xfrm>
            <a:custGeom>
              <a:avLst/>
              <a:gdLst>
                <a:gd name="T0" fmla="*/ 172 w 192"/>
                <a:gd name="T1" fmla="*/ 40 h 40"/>
                <a:gd name="T2" fmla="*/ 20 w 192"/>
                <a:gd name="T3" fmla="*/ 40 h 40"/>
                <a:gd name="T4" fmla="*/ 0 w 192"/>
                <a:gd name="T5" fmla="*/ 20 h 40"/>
                <a:gd name="T6" fmla="*/ 20 w 192"/>
                <a:gd name="T7" fmla="*/ 0 h 40"/>
                <a:gd name="T8" fmla="*/ 172 w 192"/>
                <a:gd name="T9" fmla="*/ 0 h 40"/>
                <a:gd name="T10" fmla="*/ 192 w 192"/>
                <a:gd name="T11" fmla="*/ 20 h 40"/>
                <a:gd name="T12" fmla="*/ 172 w 192"/>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192" h="40">
                  <a:moveTo>
                    <a:pt x="172" y="40"/>
                  </a:moveTo>
                  <a:cubicBezTo>
                    <a:pt x="20" y="40"/>
                    <a:pt x="20" y="40"/>
                    <a:pt x="20" y="40"/>
                  </a:cubicBezTo>
                  <a:cubicBezTo>
                    <a:pt x="9" y="40"/>
                    <a:pt x="0" y="31"/>
                    <a:pt x="0" y="20"/>
                  </a:cubicBezTo>
                  <a:cubicBezTo>
                    <a:pt x="0" y="9"/>
                    <a:pt x="9" y="0"/>
                    <a:pt x="20" y="0"/>
                  </a:cubicBezTo>
                  <a:cubicBezTo>
                    <a:pt x="172" y="0"/>
                    <a:pt x="172" y="0"/>
                    <a:pt x="172" y="0"/>
                  </a:cubicBezTo>
                  <a:cubicBezTo>
                    <a:pt x="183" y="0"/>
                    <a:pt x="192" y="9"/>
                    <a:pt x="192" y="20"/>
                  </a:cubicBezTo>
                  <a:cubicBezTo>
                    <a:pt x="192" y="31"/>
                    <a:pt x="183" y="40"/>
                    <a:pt x="172" y="4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47" name="Freeform 24"/>
            <p:cNvSpPr/>
            <p:nvPr/>
          </p:nvSpPr>
          <p:spPr bwMode="auto">
            <a:xfrm>
              <a:off x="1699" y="917"/>
              <a:ext cx="732" cy="95"/>
            </a:xfrm>
            <a:custGeom>
              <a:avLst/>
              <a:gdLst>
                <a:gd name="T0" fmla="*/ 288 w 308"/>
                <a:gd name="T1" fmla="*/ 40 h 40"/>
                <a:gd name="T2" fmla="*/ 20 w 308"/>
                <a:gd name="T3" fmla="*/ 40 h 40"/>
                <a:gd name="T4" fmla="*/ 0 w 308"/>
                <a:gd name="T5" fmla="*/ 20 h 40"/>
                <a:gd name="T6" fmla="*/ 20 w 308"/>
                <a:gd name="T7" fmla="*/ 0 h 40"/>
                <a:gd name="T8" fmla="*/ 288 w 308"/>
                <a:gd name="T9" fmla="*/ 0 h 40"/>
                <a:gd name="T10" fmla="*/ 308 w 308"/>
                <a:gd name="T11" fmla="*/ 20 h 40"/>
                <a:gd name="T12" fmla="*/ 288 w 30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08" h="40">
                  <a:moveTo>
                    <a:pt x="288" y="40"/>
                  </a:moveTo>
                  <a:cubicBezTo>
                    <a:pt x="20" y="40"/>
                    <a:pt x="20" y="40"/>
                    <a:pt x="20" y="40"/>
                  </a:cubicBezTo>
                  <a:cubicBezTo>
                    <a:pt x="9" y="40"/>
                    <a:pt x="0" y="31"/>
                    <a:pt x="0" y="20"/>
                  </a:cubicBezTo>
                  <a:cubicBezTo>
                    <a:pt x="0" y="9"/>
                    <a:pt x="9" y="0"/>
                    <a:pt x="20" y="0"/>
                  </a:cubicBezTo>
                  <a:cubicBezTo>
                    <a:pt x="288" y="0"/>
                    <a:pt x="288" y="0"/>
                    <a:pt x="288" y="0"/>
                  </a:cubicBezTo>
                  <a:cubicBezTo>
                    <a:pt x="299" y="0"/>
                    <a:pt x="308" y="9"/>
                    <a:pt x="308" y="20"/>
                  </a:cubicBezTo>
                  <a:cubicBezTo>
                    <a:pt x="308" y="31"/>
                    <a:pt x="299" y="40"/>
                    <a:pt x="288" y="4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48" name="Freeform 25"/>
            <p:cNvSpPr/>
            <p:nvPr/>
          </p:nvSpPr>
          <p:spPr bwMode="auto">
            <a:xfrm>
              <a:off x="1699" y="1152"/>
              <a:ext cx="732" cy="95"/>
            </a:xfrm>
            <a:custGeom>
              <a:avLst/>
              <a:gdLst>
                <a:gd name="T0" fmla="*/ 288 w 308"/>
                <a:gd name="T1" fmla="*/ 40 h 40"/>
                <a:gd name="T2" fmla="*/ 20 w 308"/>
                <a:gd name="T3" fmla="*/ 40 h 40"/>
                <a:gd name="T4" fmla="*/ 0 w 308"/>
                <a:gd name="T5" fmla="*/ 20 h 40"/>
                <a:gd name="T6" fmla="*/ 20 w 308"/>
                <a:gd name="T7" fmla="*/ 0 h 40"/>
                <a:gd name="T8" fmla="*/ 288 w 308"/>
                <a:gd name="T9" fmla="*/ 0 h 40"/>
                <a:gd name="T10" fmla="*/ 308 w 308"/>
                <a:gd name="T11" fmla="*/ 20 h 40"/>
                <a:gd name="T12" fmla="*/ 288 w 30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08" h="40">
                  <a:moveTo>
                    <a:pt x="288" y="40"/>
                  </a:moveTo>
                  <a:cubicBezTo>
                    <a:pt x="20" y="40"/>
                    <a:pt x="20" y="40"/>
                    <a:pt x="20" y="40"/>
                  </a:cubicBezTo>
                  <a:cubicBezTo>
                    <a:pt x="9" y="40"/>
                    <a:pt x="0" y="31"/>
                    <a:pt x="0" y="20"/>
                  </a:cubicBezTo>
                  <a:cubicBezTo>
                    <a:pt x="0" y="9"/>
                    <a:pt x="9" y="0"/>
                    <a:pt x="20" y="0"/>
                  </a:cubicBezTo>
                  <a:cubicBezTo>
                    <a:pt x="288" y="0"/>
                    <a:pt x="288" y="0"/>
                    <a:pt x="288" y="0"/>
                  </a:cubicBezTo>
                  <a:cubicBezTo>
                    <a:pt x="299" y="0"/>
                    <a:pt x="308" y="9"/>
                    <a:pt x="308" y="20"/>
                  </a:cubicBezTo>
                  <a:cubicBezTo>
                    <a:pt x="308" y="31"/>
                    <a:pt x="299" y="40"/>
                    <a:pt x="288" y="4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49" name="Freeform 26"/>
            <p:cNvSpPr/>
            <p:nvPr/>
          </p:nvSpPr>
          <p:spPr bwMode="auto">
            <a:xfrm>
              <a:off x="1699" y="1387"/>
              <a:ext cx="732" cy="95"/>
            </a:xfrm>
            <a:custGeom>
              <a:avLst/>
              <a:gdLst>
                <a:gd name="T0" fmla="*/ 288 w 308"/>
                <a:gd name="T1" fmla="*/ 40 h 40"/>
                <a:gd name="T2" fmla="*/ 20 w 308"/>
                <a:gd name="T3" fmla="*/ 40 h 40"/>
                <a:gd name="T4" fmla="*/ 0 w 308"/>
                <a:gd name="T5" fmla="*/ 20 h 40"/>
                <a:gd name="T6" fmla="*/ 20 w 308"/>
                <a:gd name="T7" fmla="*/ 0 h 40"/>
                <a:gd name="T8" fmla="*/ 288 w 308"/>
                <a:gd name="T9" fmla="*/ 0 h 40"/>
                <a:gd name="T10" fmla="*/ 308 w 308"/>
                <a:gd name="T11" fmla="*/ 20 h 40"/>
                <a:gd name="T12" fmla="*/ 288 w 30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08" h="40">
                  <a:moveTo>
                    <a:pt x="288" y="40"/>
                  </a:moveTo>
                  <a:cubicBezTo>
                    <a:pt x="20" y="40"/>
                    <a:pt x="20" y="40"/>
                    <a:pt x="20" y="40"/>
                  </a:cubicBezTo>
                  <a:cubicBezTo>
                    <a:pt x="9" y="40"/>
                    <a:pt x="0" y="31"/>
                    <a:pt x="0" y="20"/>
                  </a:cubicBezTo>
                  <a:cubicBezTo>
                    <a:pt x="0" y="9"/>
                    <a:pt x="9" y="0"/>
                    <a:pt x="20" y="0"/>
                  </a:cubicBezTo>
                  <a:cubicBezTo>
                    <a:pt x="288" y="0"/>
                    <a:pt x="288" y="0"/>
                    <a:pt x="288" y="0"/>
                  </a:cubicBezTo>
                  <a:cubicBezTo>
                    <a:pt x="299" y="0"/>
                    <a:pt x="308" y="9"/>
                    <a:pt x="308" y="20"/>
                  </a:cubicBezTo>
                  <a:cubicBezTo>
                    <a:pt x="308" y="31"/>
                    <a:pt x="299" y="40"/>
                    <a:pt x="288" y="4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50" name="Freeform 27"/>
            <p:cNvSpPr/>
            <p:nvPr/>
          </p:nvSpPr>
          <p:spPr bwMode="auto">
            <a:xfrm>
              <a:off x="2267" y="444"/>
              <a:ext cx="316" cy="320"/>
            </a:xfrm>
            <a:custGeom>
              <a:avLst/>
              <a:gdLst>
                <a:gd name="T0" fmla="*/ 133 w 133"/>
                <a:gd name="T1" fmla="*/ 135 h 135"/>
                <a:gd name="T2" fmla="*/ 0 w 133"/>
                <a:gd name="T3" fmla="*/ 0 h 135"/>
                <a:gd name="T4" fmla="*/ 0 w 133"/>
                <a:gd name="T5" fmla="*/ 0 h 135"/>
                <a:gd name="T6" fmla="*/ 0 w 133"/>
                <a:gd name="T7" fmla="*/ 99 h 135"/>
                <a:gd name="T8" fmla="*/ 36 w 133"/>
                <a:gd name="T9" fmla="*/ 135 h 135"/>
                <a:gd name="T10" fmla="*/ 133 w 133"/>
                <a:gd name="T11" fmla="*/ 135 h 135"/>
              </a:gdLst>
              <a:ahLst/>
              <a:cxnLst>
                <a:cxn ang="0">
                  <a:pos x="T0" y="T1"/>
                </a:cxn>
                <a:cxn ang="0">
                  <a:pos x="T2" y="T3"/>
                </a:cxn>
                <a:cxn ang="0">
                  <a:pos x="T4" y="T5"/>
                </a:cxn>
                <a:cxn ang="0">
                  <a:pos x="T6" y="T7"/>
                </a:cxn>
                <a:cxn ang="0">
                  <a:pos x="T8" y="T9"/>
                </a:cxn>
                <a:cxn ang="0">
                  <a:pos x="T10" y="T11"/>
                </a:cxn>
              </a:cxnLst>
              <a:rect l="0" t="0" r="r" b="b"/>
              <a:pathLst>
                <a:path w="133" h="135">
                  <a:moveTo>
                    <a:pt x="133" y="135"/>
                  </a:moveTo>
                  <a:cubicBezTo>
                    <a:pt x="0" y="0"/>
                    <a:pt x="0" y="0"/>
                    <a:pt x="0" y="0"/>
                  </a:cubicBezTo>
                  <a:cubicBezTo>
                    <a:pt x="0" y="0"/>
                    <a:pt x="0" y="0"/>
                    <a:pt x="0" y="0"/>
                  </a:cubicBezTo>
                  <a:cubicBezTo>
                    <a:pt x="0" y="99"/>
                    <a:pt x="0" y="99"/>
                    <a:pt x="0" y="99"/>
                  </a:cubicBezTo>
                  <a:cubicBezTo>
                    <a:pt x="0" y="119"/>
                    <a:pt x="17" y="135"/>
                    <a:pt x="36" y="135"/>
                  </a:cubicBezTo>
                  <a:cubicBezTo>
                    <a:pt x="133" y="135"/>
                    <a:pt x="133" y="135"/>
                    <a:pt x="133" y="13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grpSp>
        <p:nvGrpSpPr>
          <p:cNvPr id="151" name="Group 150"/>
          <p:cNvGrpSpPr>
            <a:grpSpLocks noChangeAspect="1"/>
          </p:cNvGrpSpPr>
          <p:nvPr/>
        </p:nvGrpSpPr>
        <p:grpSpPr>
          <a:xfrm>
            <a:off x="2559949" y="1737384"/>
            <a:ext cx="464223" cy="433704"/>
            <a:chOff x="-6089650" y="30163"/>
            <a:chExt cx="5505450" cy="5143501"/>
          </a:xfrm>
          <a:solidFill>
            <a:schemeClr val="bg1"/>
          </a:solidFill>
        </p:grpSpPr>
        <p:sp>
          <p:nvSpPr>
            <p:cNvPr id="152" name="Freeform 27"/>
            <p:cNvSpPr/>
            <p:nvPr/>
          </p:nvSpPr>
          <p:spPr bwMode="auto">
            <a:xfrm>
              <a:off x="-6089650" y="39688"/>
              <a:ext cx="4673600" cy="4730750"/>
            </a:xfrm>
            <a:custGeom>
              <a:avLst/>
              <a:gdLst>
                <a:gd name="T0" fmla="*/ 2930 w 2944"/>
                <a:gd name="T1" fmla="*/ 2235 h 2980"/>
                <a:gd name="T2" fmla="*/ 2942 w 2944"/>
                <a:gd name="T3" fmla="*/ 2159 h 2980"/>
                <a:gd name="T4" fmla="*/ 2908 w 2944"/>
                <a:gd name="T5" fmla="*/ 2073 h 2980"/>
                <a:gd name="T6" fmla="*/ 1208 w 2944"/>
                <a:gd name="T7" fmla="*/ 1498 h 2980"/>
                <a:gd name="T8" fmla="*/ 1070 w 2944"/>
                <a:gd name="T9" fmla="*/ 1539 h 2980"/>
                <a:gd name="T10" fmla="*/ 954 w 2944"/>
                <a:gd name="T11" fmla="*/ 1511 h 2980"/>
                <a:gd name="T12" fmla="*/ 834 w 2944"/>
                <a:gd name="T13" fmla="*/ 1405 h 2980"/>
                <a:gd name="T14" fmla="*/ 780 w 2944"/>
                <a:gd name="T15" fmla="*/ 1272 h 2980"/>
                <a:gd name="T16" fmla="*/ 808 w 2944"/>
                <a:gd name="T17" fmla="*/ 1132 h 2980"/>
                <a:gd name="T18" fmla="*/ 1631 w 2944"/>
                <a:gd name="T19" fmla="*/ 229 h 2980"/>
                <a:gd name="T20" fmla="*/ 1398 w 2944"/>
                <a:gd name="T21" fmla="*/ 84 h 2980"/>
                <a:gd name="T22" fmla="*/ 1135 w 2944"/>
                <a:gd name="T23" fmla="*/ 9 h 2980"/>
                <a:gd name="T24" fmla="*/ 896 w 2944"/>
                <a:gd name="T25" fmla="*/ 5 h 2980"/>
                <a:gd name="T26" fmla="*/ 614 w 2944"/>
                <a:gd name="T27" fmla="*/ 74 h 2980"/>
                <a:gd name="T28" fmla="*/ 364 w 2944"/>
                <a:gd name="T29" fmla="*/ 225 h 2980"/>
                <a:gd name="T30" fmla="*/ 192 w 2944"/>
                <a:gd name="T31" fmla="*/ 406 h 2980"/>
                <a:gd name="T32" fmla="*/ 56 w 2944"/>
                <a:gd name="T33" fmla="*/ 666 h 2980"/>
                <a:gd name="T34" fmla="*/ 2 w 2944"/>
                <a:gd name="T35" fmla="*/ 948 h 2980"/>
                <a:gd name="T36" fmla="*/ 28 w 2944"/>
                <a:gd name="T37" fmla="*/ 1233 h 2980"/>
                <a:gd name="T38" fmla="*/ 138 w 2944"/>
                <a:gd name="T39" fmla="*/ 1502 h 2980"/>
                <a:gd name="T40" fmla="*/ 566 w 2944"/>
                <a:gd name="T41" fmla="*/ 1972 h 2980"/>
                <a:gd name="T42" fmla="*/ 888 w 2944"/>
                <a:gd name="T43" fmla="*/ 1676 h 2980"/>
                <a:gd name="T44" fmla="*/ 1010 w 2944"/>
                <a:gd name="T45" fmla="*/ 1657 h 2980"/>
                <a:gd name="T46" fmla="*/ 1142 w 2944"/>
                <a:gd name="T47" fmla="*/ 1713 h 2980"/>
                <a:gd name="T48" fmla="*/ 1215 w 2944"/>
                <a:gd name="T49" fmla="*/ 1812 h 2980"/>
                <a:gd name="T50" fmla="*/ 1251 w 2944"/>
                <a:gd name="T51" fmla="*/ 1896 h 2980"/>
                <a:gd name="T52" fmla="*/ 1361 w 2944"/>
                <a:gd name="T53" fmla="*/ 1858 h 2980"/>
                <a:gd name="T54" fmla="*/ 1476 w 2944"/>
                <a:gd name="T55" fmla="*/ 1875 h 2980"/>
                <a:gd name="T56" fmla="*/ 1573 w 2944"/>
                <a:gd name="T57" fmla="*/ 1948 h 2980"/>
                <a:gd name="T58" fmla="*/ 1629 w 2944"/>
                <a:gd name="T59" fmla="*/ 2081 h 2980"/>
                <a:gd name="T60" fmla="*/ 1616 w 2944"/>
                <a:gd name="T61" fmla="*/ 2187 h 2980"/>
                <a:gd name="T62" fmla="*/ 1700 w 2944"/>
                <a:gd name="T63" fmla="*/ 2189 h 2980"/>
                <a:gd name="T64" fmla="*/ 1827 w 2944"/>
                <a:gd name="T65" fmla="*/ 2258 h 2980"/>
                <a:gd name="T66" fmla="*/ 1885 w 2944"/>
                <a:gd name="T67" fmla="*/ 2347 h 2980"/>
                <a:gd name="T68" fmla="*/ 1898 w 2944"/>
                <a:gd name="T69" fmla="*/ 2471 h 2980"/>
                <a:gd name="T70" fmla="*/ 1861 w 2944"/>
                <a:gd name="T71" fmla="*/ 2568 h 2980"/>
                <a:gd name="T72" fmla="*/ 1962 w 2944"/>
                <a:gd name="T73" fmla="*/ 2586 h 2980"/>
                <a:gd name="T74" fmla="*/ 2055 w 2944"/>
                <a:gd name="T75" fmla="*/ 2655 h 2980"/>
                <a:gd name="T76" fmla="*/ 2105 w 2944"/>
                <a:gd name="T77" fmla="*/ 2751 h 2980"/>
                <a:gd name="T78" fmla="*/ 2113 w 2944"/>
                <a:gd name="T79" fmla="*/ 2855 h 2980"/>
                <a:gd name="T80" fmla="*/ 2135 w 2944"/>
                <a:gd name="T81" fmla="*/ 2943 h 2980"/>
                <a:gd name="T82" fmla="*/ 2221 w 2944"/>
                <a:gd name="T83" fmla="*/ 2978 h 2980"/>
                <a:gd name="T84" fmla="*/ 2298 w 2944"/>
                <a:gd name="T85" fmla="*/ 2967 h 2980"/>
                <a:gd name="T86" fmla="*/ 2359 w 2944"/>
                <a:gd name="T87" fmla="*/ 2920 h 2980"/>
                <a:gd name="T88" fmla="*/ 2393 w 2944"/>
                <a:gd name="T89" fmla="*/ 2836 h 2980"/>
                <a:gd name="T90" fmla="*/ 2376 w 2944"/>
                <a:gd name="T91" fmla="*/ 2747 h 2980"/>
                <a:gd name="T92" fmla="*/ 1691 w 2944"/>
                <a:gd name="T93" fmla="*/ 2051 h 2980"/>
                <a:gd name="T94" fmla="*/ 1691 w 2944"/>
                <a:gd name="T95" fmla="*/ 2000 h 2980"/>
                <a:gd name="T96" fmla="*/ 1730 w 2944"/>
                <a:gd name="T97" fmla="*/ 1970 h 2980"/>
                <a:gd name="T98" fmla="*/ 1756 w 2944"/>
                <a:gd name="T99" fmla="*/ 1972 h 2980"/>
                <a:gd name="T100" fmla="*/ 2447 w 2944"/>
                <a:gd name="T101" fmla="*/ 2654 h 2980"/>
                <a:gd name="T102" fmla="*/ 2535 w 2944"/>
                <a:gd name="T103" fmla="*/ 2680 h 2980"/>
                <a:gd name="T104" fmla="*/ 2609 w 2944"/>
                <a:gd name="T105" fmla="*/ 2663 h 2980"/>
                <a:gd name="T106" fmla="*/ 2667 w 2944"/>
                <a:gd name="T107" fmla="*/ 2611 h 2980"/>
                <a:gd name="T108" fmla="*/ 2693 w 2944"/>
                <a:gd name="T109" fmla="*/ 2523 h 2980"/>
                <a:gd name="T110" fmla="*/ 2675 w 2944"/>
                <a:gd name="T111" fmla="*/ 2448 h 2980"/>
                <a:gd name="T112" fmla="*/ 1990 w 2944"/>
                <a:gd name="T113" fmla="*/ 1752 h 2980"/>
                <a:gd name="T114" fmla="*/ 1986 w 2944"/>
                <a:gd name="T115" fmla="*/ 1709 h 2980"/>
                <a:gd name="T116" fmla="*/ 2021 w 2944"/>
                <a:gd name="T117" fmla="*/ 1674 h 2980"/>
                <a:gd name="T118" fmla="*/ 2072 w 2944"/>
                <a:gd name="T119" fmla="*/ 1685 h 2980"/>
                <a:gd name="T120" fmla="*/ 2725 w 2944"/>
                <a:gd name="T121" fmla="*/ 2321 h 2980"/>
                <a:gd name="T122" fmla="*/ 2800 w 2944"/>
                <a:gd name="T123" fmla="*/ 2333 h 2980"/>
                <a:gd name="T124" fmla="*/ 2886 w 2944"/>
                <a:gd name="T125" fmla="*/ 2297 h 2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44" h="2980">
                  <a:moveTo>
                    <a:pt x="2897" y="2286"/>
                  </a:moveTo>
                  <a:lnTo>
                    <a:pt x="2897" y="2286"/>
                  </a:lnTo>
                  <a:lnTo>
                    <a:pt x="2908" y="2275"/>
                  </a:lnTo>
                  <a:lnTo>
                    <a:pt x="2917" y="2262"/>
                  </a:lnTo>
                  <a:lnTo>
                    <a:pt x="2925" y="2249"/>
                  </a:lnTo>
                  <a:lnTo>
                    <a:pt x="2930" y="2235"/>
                  </a:lnTo>
                  <a:lnTo>
                    <a:pt x="2936" y="2221"/>
                  </a:lnTo>
                  <a:lnTo>
                    <a:pt x="2940" y="2206"/>
                  </a:lnTo>
                  <a:lnTo>
                    <a:pt x="2942" y="2189"/>
                  </a:lnTo>
                  <a:lnTo>
                    <a:pt x="2944" y="2174"/>
                  </a:lnTo>
                  <a:lnTo>
                    <a:pt x="2944" y="2174"/>
                  </a:lnTo>
                  <a:lnTo>
                    <a:pt x="2942" y="2159"/>
                  </a:lnTo>
                  <a:lnTo>
                    <a:pt x="2940" y="2142"/>
                  </a:lnTo>
                  <a:lnTo>
                    <a:pt x="2936" y="2127"/>
                  </a:lnTo>
                  <a:lnTo>
                    <a:pt x="2930" y="2114"/>
                  </a:lnTo>
                  <a:lnTo>
                    <a:pt x="2925" y="2099"/>
                  </a:lnTo>
                  <a:lnTo>
                    <a:pt x="2917" y="2086"/>
                  </a:lnTo>
                  <a:lnTo>
                    <a:pt x="2908" y="2073"/>
                  </a:lnTo>
                  <a:lnTo>
                    <a:pt x="2897" y="2062"/>
                  </a:lnTo>
                  <a:lnTo>
                    <a:pt x="1773" y="938"/>
                  </a:lnTo>
                  <a:lnTo>
                    <a:pt x="1245" y="1467"/>
                  </a:lnTo>
                  <a:lnTo>
                    <a:pt x="1245" y="1467"/>
                  </a:lnTo>
                  <a:lnTo>
                    <a:pt x="1228" y="1483"/>
                  </a:lnTo>
                  <a:lnTo>
                    <a:pt x="1208" y="1498"/>
                  </a:lnTo>
                  <a:lnTo>
                    <a:pt x="1187" y="1509"/>
                  </a:lnTo>
                  <a:lnTo>
                    <a:pt x="1165" y="1521"/>
                  </a:lnTo>
                  <a:lnTo>
                    <a:pt x="1142" y="1528"/>
                  </a:lnTo>
                  <a:lnTo>
                    <a:pt x="1118" y="1536"/>
                  </a:lnTo>
                  <a:lnTo>
                    <a:pt x="1094" y="1537"/>
                  </a:lnTo>
                  <a:lnTo>
                    <a:pt x="1070" y="1539"/>
                  </a:lnTo>
                  <a:lnTo>
                    <a:pt x="1070" y="1539"/>
                  </a:lnTo>
                  <a:lnTo>
                    <a:pt x="1045" y="1537"/>
                  </a:lnTo>
                  <a:lnTo>
                    <a:pt x="1021" y="1536"/>
                  </a:lnTo>
                  <a:lnTo>
                    <a:pt x="997" y="1528"/>
                  </a:lnTo>
                  <a:lnTo>
                    <a:pt x="974" y="1521"/>
                  </a:lnTo>
                  <a:lnTo>
                    <a:pt x="954" y="1511"/>
                  </a:lnTo>
                  <a:lnTo>
                    <a:pt x="931" y="1498"/>
                  </a:lnTo>
                  <a:lnTo>
                    <a:pt x="913" y="1483"/>
                  </a:lnTo>
                  <a:lnTo>
                    <a:pt x="894" y="1468"/>
                  </a:lnTo>
                  <a:lnTo>
                    <a:pt x="851" y="1424"/>
                  </a:lnTo>
                  <a:lnTo>
                    <a:pt x="851" y="1424"/>
                  </a:lnTo>
                  <a:lnTo>
                    <a:pt x="834" y="1405"/>
                  </a:lnTo>
                  <a:lnTo>
                    <a:pt x="819" y="1386"/>
                  </a:lnTo>
                  <a:lnTo>
                    <a:pt x="808" y="1364"/>
                  </a:lnTo>
                  <a:lnTo>
                    <a:pt x="797" y="1342"/>
                  </a:lnTo>
                  <a:lnTo>
                    <a:pt x="790" y="1319"/>
                  </a:lnTo>
                  <a:lnTo>
                    <a:pt x="784" y="1297"/>
                  </a:lnTo>
                  <a:lnTo>
                    <a:pt x="780" y="1272"/>
                  </a:lnTo>
                  <a:lnTo>
                    <a:pt x="780" y="1248"/>
                  </a:lnTo>
                  <a:lnTo>
                    <a:pt x="780" y="1226"/>
                  </a:lnTo>
                  <a:lnTo>
                    <a:pt x="784" y="1202"/>
                  </a:lnTo>
                  <a:lnTo>
                    <a:pt x="790" y="1177"/>
                  </a:lnTo>
                  <a:lnTo>
                    <a:pt x="797" y="1155"/>
                  </a:lnTo>
                  <a:lnTo>
                    <a:pt x="808" y="1132"/>
                  </a:lnTo>
                  <a:lnTo>
                    <a:pt x="821" y="1112"/>
                  </a:lnTo>
                  <a:lnTo>
                    <a:pt x="834" y="1091"/>
                  </a:lnTo>
                  <a:lnTo>
                    <a:pt x="853" y="1073"/>
                  </a:lnTo>
                  <a:lnTo>
                    <a:pt x="1665" y="259"/>
                  </a:lnTo>
                  <a:lnTo>
                    <a:pt x="1665" y="259"/>
                  </a:lnTo>
                  <a:lnTo>
                    <a:pt x="1631" y="229"/>
                  </a:lnTo>
                  <a:lnTo>
                    <a:pt x="1594" y="201"/>
                  </a:lnTo>
                  <a:lnTo>
                    <a:pt x="1557" y="173"/>
                  </a:lnTo>
                  <a:lnTo>
                    <a:pt x="1519" y="149"/>
                  </a:lnTo>
                  <a:lnTo>
                    <a:pt x="1480" y="125"/>
                  </a:lnTo>
                  <a:lnTo>
                    <a:pt x="1439" y="104"/>
                  </a:lnTo>
                  <a:lnTo>
                    <a:pt x="1398" y="84"/>
                  </a:lnTo>
                  <a:lnTo>
                    <a:pt x="1355" y="67"/>
                  </a:lnTo>
                  <a:lnTo>
                    <a:pt x="1312" y="52"/>
                  </a:lnTo>
                  <a:lnTo>
                    <a:pt x="1269" y="37"/>
                  </a:lnTo>
                  <a:lnTo>
                    <a:pt x="1224" y="26"/>
                  </a:lnTo>
                  <a:lnTo>
                    <a:pt x="1180" y="16"/>
                  </a:lnTo>
                  <a:lnTo>
                    <a:pt x="1135" y="9"/>
                  </a:lnTo>
                  <a:lnTo>
                    <a:pt x="1088" y="3"/>
                  </a:lnTo>
                  <a:lnTo>
                    <a:pt x="1042" y="1"/>
                  </a:lnTo>
                  <a:lnTo>
                    <a:pt x="995" y="0"/>
                  </a:lnTo>
                  <a:lnTo>
                    <a:pt x="995" y="0"/>
                  </a:lnTo>
                  <a:lnTo>
                    <a:pt x="946" y="1"/>
                  </a:lnTo>
                  <a:lnTo>
                    <a:pt x="896" y="5"/>
                  </a:lnTo>
                  <a:lnTo>
                    <a:pt x="847" y="11"/>
                  </a:lnTo>
                  <a:lnTo>
                    <a:pt x="801" y="18"/>
                  </a:lnTo>
                  <a:lnTo>
                    <a:pt x="752" y="29"/>
                  </a:lnTo>
                  <a:lnTo>
                    <a:pt x="706" y="43"/>
                  </a:lnTo>
                  <a:lnTo>
                    <a:pt x="659" y="57"/>
                  </a:lnTo>
                  <a:lnTo>
                    <a:pt x="614" y="74"/>
                  </a:lnTo>
                  <a:lnTo>
                    <a:pt x="569" y="95"/>
                  </a:lnTo>
                  <a:lnTo>
                    <a:pt x="526" y="117"/>
                  </a:lnTo>
                  <a:lnTo>
                    <a:pt x="485" y="141"/>
                  </a:lnTo>
                  <a:lnTo>
                    <a:pt x="444" y="166"/>
                  </a:lnTo>
                  <a:lnTo>
                    <a:pt x="403" y="196"/>
                  </a:lnTo>
                  <a:lnTo>
                    <a:pt x="364" y="225"/>
                  </a:lnTo>
                  <a:lnTo>
                    <a:pt x="327" y="257"/>
                  </a:lnTo>
                  <a:lnTo>
                    <a:pt x="291" y="291"/>
                  </a:lnTo>
                  <a:lnTo>
                    <a:pt x="291" y="291"/>
                  </a:lnTo>
                  <a:lnTo>
                    <a:pt x="256" y="328"/>
                  </a:lnTo>
                  <a:lnTo>
                    <a:pt x="224" y="367"/>
                  </a:lnTo>
                  <a:lnTo>
                    <a:pt x="192" y="406"/>
                  </a:lnTo>
                  <a:lnTo>
                    <a:pt x="164" y="448"/>
                  </a:lnTo>
                  <a:lnTo>
                    <a:pt x="138" y="489"/>
                  </a:lnTo>
                  <a:lnTo>
                    <a:pt x="114" y="532"/>
                  </a:lnTo>
                  <a:lnTo>
                    <a:pt x="93" y="576"/>
                  </a:lnTo>
                  <a:lnTo>
                    <a:pt x="73" y="621"/>
                  </a:lnTo>
                  <a:lnTo>
                    <a:pt x="56" y="666"/>
                  </a:lnTo>
                  <a:lnTo>
                    <a:pt x="41" y="713"/>
                  </a:lnTo>
                  <a:lnTo>
                    <a:pt x="28" y="759"/>
                  </a:lnTo>
                  <a:lnTo>
                    <a:pt x="19" y="806"/>
                  </a:lnTo>
                  <a:lnTo>
                    <a:pt x="11" y="853"/>
                  </a:lnTo>
                  <a:lnTo>
                    <a:pt x="6" y="899"/>
                  </a:lnTo>
                  <a:lnTo>
                    <a:pt x="2" y="948"/>
                  </a:lnTo>
                  <a:lnTo>
                    <a:pt x="0" y="996"/>
                  </a:lnTo>
                  <a:lnTo>
                    <a:pt x="2" y="1043"/>
                  </a:lnTo>
                  <a:lnTo>
                    <a:pt x="6" y="1091"/>
                  </a:lnTo>
                  <a:lnTo>
                    <a:pt x="11" y="1138"/>
                  </a:lnTo>
                  <a:lnTo>
                    <a:pt x="19" y="1187"/>
                  </a:lnTo>
                  <a:lnTo>
                    <a:pt x="28" y="1233"/>
                  </a:lnTo>
                  <a:lnTo>
                    <a:pt x="41" y="1280"/>
                  </a:lnTo>
                  <a:lnTo>
                    <a:pt x="56" y="1325"/>
                  </a:lnTo>
                  <a:lnTo>
                    <a:pt x="73" y="1370"/>
                  </a:lnTo>
                  <a:lnTo>
                    <a:pt x="93" y="1414"/>
                  </a:lnTo>
                  <a:lnTo>
                    <a:pt x="114" y="1459"/>
                  </a:lnTo>
                  <a:lnTo>
                    <a:pt x="138" y="1502"/>
                  </a:lnTo>
                  <a:lnTo>
                    <a:pt x="164" y="1543"/>
                  </a:lnTo>
                  <a:lnTo>
                    <a:pt x="192" y="1584"/>
                  </a:lnTo>
                  <a:lnTo>
                    <a:pt x="224" y="1623"/>
                  </a:lnTo>
                  <a:lnTo>
                    <a:pt x="256" y="1663"/>
                  </a:lnTo>
                  <a:lnTo>
                    <a:pt x="291" y="1700"/>
                  </a:lnTo>
                  <a:lnTo>
                    <a:pt x="566" y="1972"/>
                  </a:lnTo>
                  <a:lnTo>
                    <a:pt x="808" y="1730"/>
                  </a:lnTo>
                  <a:lnTo>
                    <a:pt x="808" y="1730"/>
                  </a:lnTo>
                  <a:lnTo>
                    <a:pt x="827" y="1713"/>
                  </a:lnTo>
                  <a:lnTo>
                    <a:pt x="846" y="1698"/>
                  </a:lnTo>
                  <a:lnTo>
                    <a:pt x="868" y="1685"/>
                  </a:lnTo>
                  <a:lnTo>
                    <a:pt x="888" y="1676"/>
                  </a:lnTo>
                  <a:lnTo>
                    <a:pt x="913" y="1666"/>
                  </a:lnTo>
                  <a:lnTo>
                    <a:pt x="935" y="1661"/>
                  </a:lnTo>
                  <a:lnTo>
                    <a:pt x="959" y="1657"/>
                  </a:lnTo>
                  <a:lnTo>
                    <a:pt x="984" y="1657"/>
                  </a:lnTo>
                  <a:lnTo>
                    <a:pt x="984" y="1657"/>
                  </a:lnTo>
                  <a:lnTo>
                    <a:pt x="1010" y="1657"/>
                  </a:lnTo>
                  <a:lnTo>
                    <a:pt x="1034" y="1661"/>
                  </a:lnTo>
                  <a:lnTo>
                    <a:pt x="1056" y="1666"/>
                  </a:lnTo>
                  <a:lnTo>
                    <a:pt x="1081" y="1676"/>
                  </a:lnTo>
                  <a:lnTo>
                    <a:pt x="1101" y="1685"/>
                  </a:lnTo>
                  <a:lnTo>
                    <a:pt x="1122" y="1698"/>
                  </a:lnTo>
                  <a:lnTo>
                    <a:pt x="1142" y="1713"/>
                  </a:lnTo>
                  <a:lnTo>
                    <a:pt x="1161" y="1730"/>
                  </a:lnTo>
                  <a:lnTo>
                    <a:pt x="1161" y="1730"/>
                  </a:lnTo>
                  <a:lnTo>
                    <a:pt x="1178" y="1748"/>
                  </a:lnTo>
                  <a:lnTo>
                    <a:pt x="1193" y="1769"/>
                  </a:lnTo>
                  <a:lnTo>
                    <a:pt x="1206" y="1789"/>
                  </a:lnTo>
                  <a:lnTo>
                    <a:pt x="1215" y="1812"/>
                  </a:lnTo>
                  <a:lnTo>
                    <a:pt x="1223" y="1834"/>
                  </a:lnTo>
                  <a:lnTo>
                    <a:pt x="1228" y="1858"/>
                  </a:lnTo>
                  <a:lnTo>
                    <a:pt x="1232" y="1883"/>
                  </a:lnTo>
                  <a:lnTo>
                    <a:pt x="1234" y="1907"/>
                  </a:lnTo>
                  <a:lnTo>
                    <a:pt x="1234" y="1907"/>
                  </a:lnTo>
                  <a:lnTo>
                    <a:pt x="1251" y="1896"/>
                  </a:lnTo>
                  <a:lnTo>
                    <a:pt x="1267" y="1885"/>
                  </a:lnTo>
                  <a:lnTo>
                    <a:pt x="1284" y="1877"/>
                  </a:lnTo>
                  <a:lnTo>
                    <a:pt x="1303" y="1870"/>
                  </a:lnTo>
                  <a:lnTo>
                    <a:pt x="1321" y="1864"/>
                  </a:lnTo>
                  <a:lnTo>
                    <a:pt x="1342" y="1860"/>
                  </a:lnTo>
                  <a:lnTo>
                    <a:pt x="1361" y="1858"/>
                  </a:lnTo>
                  <a:lnTo>
                    <a:pt x="1381" y="1857"/>
                  </a:lnTo>
                  <a:lnTo>
                    <a:pt x="1381" y="1857"/>
                  </a:lnTo>
                  <a:lnTo>
                    <a:pt x="1405" y="1858"/>
                  </a:lnTo>
                  <a:lnTo>
                    <a:pt x="1430" y="1862"/>
                  </a:lnTo>
                  <a:lnTo>
                    <a:pt x="1454" y="1868"/>
                  </a:lnTo>
                  <a:lnTo>
                    <a:pt x="1476" y="1875"/>
                  </a:lnTo>
                  <a:lnTo>
                    <a:pt x="1499" y="1886"/>
                  </a:lnTo>
                  <a:lnTo>
                    <a:pt x="1519" y="1900"/>
                  </a:lnTo>
                  <a:lnTo>
                    <a:pt x="1540" y="1914"/>
                  </a:lnTo>
                  <a:lnTo>
                    <a:pt x="1557" y="1929"/>
                  </a:lnTo>
                  <a:lnTo>
                    <a:pt x="1557" y="1929"/>
                  </a:lnTo>
                  <a:lnTo>
                    <a:pt x="1573" y="1948"/>
                  </a:lnTo>
                  <a:lnTo>
                    <a:pt x="1588" y="1969"/>
                  </a:lnTo>
                  <a:lnTo>
                    <a:pt x="1601" y="1989"/>
                  </a:lnTo>
                  <a:lnTo>
                    <a:pt x="1611" y="2012"/>
                  </a:lnTo>
                  <a:lnTo>
                    <a:pt x="1620" y="2034"/>
                  </a:lnTo>
                  <a:lnTo>
                    <a:pt x="1626" y="2056"/>
                  </a:lnTo>
                  <a:lnTo>
                    <a:pt x="1629" y="2081"/>
                  </a:lnTo>
                  <a:lnTo>
                    <a:pt x="1631" y="2107"/>
                  </a:lnTo>
                  <a:lnTo>
                    <a:pt x="1631" y="2107"/>
                  </a:lnTo>
                  <a:lnTo>
                    <a:pt x="1629" y="2127"/>
                  </a:lnTo>
                  <a:lnTo>
                    <a:pt x="1628" y="2148"/>
                  </a:lnTo>
                  <a:lnTo>
                    <a:pt x="1622" y="2168"/>
                  </a:lnTo>
                  <a:lnTo>
                    <a:pt x="1616" y="2187"/>
                  </a:lnTo>
                  <a:lnTo>
                    <a:pt x="1616" y="2187"/>
                  </a:lnTo>
                  <a:lnTo>
                    <a:pt x="1633" y="2185"/>
                  </a:lnTo>
                  <a:lnTo>
                    <a:pt x="1652" y="2185"/>
                  </a:lnTo>
                  <a:lnTo>
                    <a:pt x="1652" y="2185"/>
                  </a:lnTo>
                  <a:lnTo>
                    <a:pt x="1676" y="2187"/>
                  </a:lnTo>
                  <a:lnTo>
                    <a:pt x="1700" y="2189"/>
                  </a:lnTo>
                  <a:lnTo>
                    <a:pt x="1725" y="2196"/>
                  </a:lnTo>
                  <a:lnTo>
                    <a:pt x="1747" y="2204"/>
                  </a:lnTo>
                  <a:lnTo>
                    <a:pt x="1769" y="2215"/>
                  </a:lnTo>
                  <a:lnTo>
                    <a:pt x="1790" y="2226"/>
                  </a:lnTo>
                  <a:lnTo>
                    <a:pt x="1809" y="2241"/>
                  </a:lnTo>
                  <a:lnTo>
                    <a:pt x="1827" y="2258"/>
                  </a:lnTo>
                  <a:lnTo>
                    <a:pt x="1827" y="2258"/>
                  </a:lnTo>
                  <a:lnTo>
                    <a:pt x="1842" y="2275"/>
                  </a:lnTo>
                  <a:lnTo>
                    <a:pt x="1855" y="2291"/>
                  </a:lnTo>
                  <a:lnTo>
                    <a:pt x="1868" y="2310"/>
                  </a:lnTo>
                  <a:lnTo>
                    <a:pt x="1878" y="2329"/>
                  </a:lnTo>
                  <a:lnTo>
                    <a:pt x="1885" y="2347"/>
                  </a:lnTo>
                  <a:lnTo>
                    <a:pt x="1893" y="2368"/>
                  </a:lnTo>
                  <a:lnTo>
                    <a:pt x="1896" y="2389"/>
                  </a:lnTo>
                  <a:lnTo>
                    <a:pt x="1900" y="2409"/>
                  </a:lnTo>
                  <a:lnTo>
                    <a:pt x="1900" y="2430"/>
                  </a:lnTo>
                  <a:lnTo>
                    <a:pt x="1900" y="2450"/>
                  </a:lnTo>
                  <a:lnTo>
                    <a:pt x="1898" y="2471"/>
                  </a:lnTo>
                  <a:lnTo>
                    <a:pt x="1895" y="2491"/>
                  </a:lnTo>
                  <a:lnTo>
                    <a:pt x="1889" y="2512"/>
                  </a:lnTo>
                  <a:lnTo>
                    <a:pt x="1881" y="2530"/>
                  </a:lnTo>
                  <a:lnTo>
                    <a:pt x="1872" y="2551"/>
                  </a:lnTo>
                  <a:lnTo>
                    <a:pt x="1861" y="2568"/>
                  </a:lnTo>
                  <a:lnTo>
                    <a:pt x="1861" y="2568"/>
                  </a:lnTo>
                  <a:lnTo>
                    <a:pt x="1867" y="2568"/>
                  </a:lnTo>
                  <a:lnTo>
                    <a:pt x="1867" y="2568"/>
                  </a:lnTo>
                  <a:lnTo>
                    <a:pt x="1891" y="2570"/>
                  </a:lnTo>
                  <a:lnTo>
                    <a:pt x="1915" y="2573"/>
                  </a:lnTo>
                  <a:lnTo>
                    <a:pt x="1939" y="2579"/>
                  </a:lnTo>
                  <a:lnTo>
                    <a:pt x="1962" y="2586"/>
                  </a:lnTo>
                  <a:lnTo>
                    <a:pt x="1984" y="2598"/>
                  </a:lnTo>
                  <a:lnTo>
                    <a:pt x="2005" y="2611"/>
                  </a:lnTo>
                  <a:lnTo>
                    <a:pt x="2023" y="2624"/>
                  </a:lnTo>
                  <a:lnTo>
                    <a:pt x="2042" y="2640"/>
                  </a:lnTo>
                  <a:lnTo>
                    <a:pt x="2042" y="2640"/>
                  </a:lnTo>
                  <a:lnTo>
                    <a:pt x="2055" y="2655"/>
                  </a:lnTo>
                  <a:lnTo>
                    <a:pt x="2066" y="2670"/>
                  </a:lnTo>
                  <a:lnTo>
                    <a:pt x="2077" y="2685"/>
                  </a:lnTo>
                  <a:lnTo>
                    <a:pt x="2087" y="2700"/>
                  </a:lnTo>
                  <a:lnTo>
                    <a:pt x="2094" y="2717"/>
                  </a:lnTo>
                  <a:lnTo>
                    <a:pt x="2100" y="2734"/>
                  </a:lnTo>
                  <a:lnTo>
                    <a:pt x="2105" y="2751"/>
                  </a:lnTo>
                  <a:lnTo>
                    <a:pt x="2109" y="2767"/>
                  </a:lnTo>
                  <a:lnTo>
                    <a:pt x="2113" y="2784"/>
                  </a:lnTo>
                  <a:lnTo>
                    <a:pt x="2115" y="2803"/>
                  </a:lnTo>
                  <a:lnTo>
                    <a:pt x="2115" y="2820"/>
                  </a:lnTo>
                  <a:lnTo>
                    <a:pt x="2115" y="2838"/>
                  </a:lnTo>
                  <a:lnTo>
                    <a:pt x="2113" y="2855"/>
                  </a:lnTo>
                  <a:lnTo>
                    <a:pt x="2109" y="2874"/>
                  </a:lnTo>
                  <a:lnTo>
                    <a:pt x="2104" y="2891"/>
                  </a:lnTo>
                  <a:lnTo>
                    <a:pt x="2098" y="2907"/>
                  </a:lnTo>
                  <a:lnTo>
                    <a:pt x="2124" y="2934"/>
                  </a:lnTo>
                  <a:lnTo>
                    <a:pt x="2124" y="2934"/>
                  </a:lnTo>
                  <a:lnTo>
                    <a:pt x="2135" y="2943"/>
                  </a:lnTo>
                  <a:lnTo>
                    <a:pt x="2148" y="2952"/>
                  </a:lnTo>
                  <a:lnTo>
                    <a:pt x="2161" y="2962"/>
                  </a:lnTo>
                  <a:lnTo>
                    <a:pt x="2176" y="2967"/>
                  </a:lnTo>
                  <a:lnTo>
                    <a:pt x="2189" y="2973"/>
                  </a:lnTo>
                  <a:lnTo>
                    <a:pt x="2204" y="2976"/>
                  </a:lnTo>
                  <a:lnTo>
                    <a:pt x="2221" y="2978"/>
                  </a:lnTo>
                  <a:lnTo>
                    <a:pt x="2236" y="2980"/>
                  </a:lnTo>
                  <a:lnTo>
                    <a:pt x="2236" y="2980"/>
                  </a:lnTo>
                  <a:lnTo>
                    <a:pt x="2253" y="2978"/>
                  </a:lnTo>
                  <a:lnTo>
                    <a:pt x="2268" y="2976"/>
                  </a:lnTo>
                  <a:lnTo>
                    <a:pt x="2283" y="2973"/>
                  </a:lnTo>
                  <a:lnTo>
                    <a:pt x="2298" y="2967"/>
                  </a:lnTo>
                  <a:lnTo>
                    <a:pt x="2311" y="2962"/>
                  </a:lnTo>
                  <a:lnTo>
                    <a:pt x="2324" y="2952"/>
                  </a:lnTo>
                  <a:lnTo>
                    <a:pt x="2337" y="2943"/>
                  </a:lnTo>
                  <a:lnTo>
                    <a:pt x="2348" y="2934"/>
                  </a:lnTo>
                  <a:lnTo>
                    <a:pt x="2348" y="2934"/>
                  </a:lnTo>
                  <a:lnTo>
                    <a:pt x="2359" y="2920"/>
                  </a:lnTo>
                  <a:lnTo>
                    <a:pt x="2369" y="2907"/>
                  </a:lnTo>
                  <a:lnTo>
                    <a:pt x="2376" y="2894"/>
                  </a:lnTo>
                  <a:lnTo>
                    <a:pt x="2384" y="2881"/>
                  </a:lnTo>
                  <a:lnTo>
                    <a:pt x="2387" y="2866"/>
                  </a:lnTo>
                  <a:lnTo>
                    <a:pt x="2391" y="2851"/>
                  </a:lnTo>
                  <a:lnTo>
                    <a:pt x="2393" y="2836"/>
                  </a:lnTo>
                  <a:lnTo>
                    <a:pt x="2395" y="2822"/>
                  </a:lnTo>
                  <a:lnTo>
                    <a:pt x="2393" y="2807"/>
                  </a:lnTo>
                  <a:lnTo>
                    <a:pt x="2391" y="2792"/>
                  </a:lnTo>
                  <a:lnTo>
                    <a:pt x="2387" y="2777"/>
                  </a:lnTo>
                  <a:lnTo>
                    <a:pt x="2384" y="2762"/>
                  </a:lnTo>
                  <a:lnTo>
                    <a:pt x="2376" y="2747"/>
                  </a:lnTo>
                  <a:lnTo>
                    <a:pt x="2369" y="2734"/>
                  </a:lnTo>
                  <a:lnTo>
                    <a:pt x="2359" y="2721"/>
                  </a:lnTo>
                  <a:lnTo>
                    <a:pt x="2348" y="2710"/>
                  </a:lnTo>
                  <a:lnTo>
                    <a:pt x="1697" y="2058"/>
                  </a:lnTo>
                  <a:lnTo>
                    <a:pt x="1697" y="2058"/>
                  </a:lnTo>
                  <a:lnTo>
                    <a:pt x="1691" y="2051"/>
                  </a:lnTo>
                  <a:lnTo>
                    <a:pt x="1687" y="2043"/>
                  </a:lnTo>
                  <a:lnTo>
                    <a:pt x="1685" y="2034"/>
                  </a:lnTo>
                  <a:lnTo>
                    <a:pt x="1684" y="2026"/>
                  </a:lnTo>
                  <a:lnTo>
                    <a:pt x="1685" y="2017"/>
                  </a:lnTo>
                  <a:lnTo>
                    <a:pt x="1687" y="2010"/>
                  </a:lnTo>
                  <a:lnTo>
                    <a:pt x="1691" y="2000"/>
                  </a:lnTo>
                  <a:lnTo>
                    <a:pt x="1697" y="1995"/>
                  </a:lnTo>
                  <a:lnTo>
                    <a:pt x="1708" y="1984"/>
                  </a:lnTo>
                  <a:lnTo>
                    <a:pt x="1708" y="1984"/>
                  </a:lnTo>
                  <a:lnTo>
                    <a:pt x="1715" y="1978"/>
                  </a:lnTo>
                  <a:lnTo>
                    <a:pt x="1723" y="1972"/>
                  </a:lnTo>
                  <a:lnTo>
                    <a:pt x="1730" y="1970"/>
                  </a:lnTo>
                  <a:lnTo>
                    <a:pt x="1740" y="1970"/>
                  </a:lnTo>
                  <a:lnTo>
                    <a:pt x="1740" y="1970"/>
                  </a:lnTo>
                  <a:lnTo>
                    <a:pt x="1740" y="1970"/>
                  </a:lnTo>
                  <a:lnTo>
                    <a:pt x="1740" y="1970"/>
                  </a:lnTo>
                  <a:lnTo>
                    <a:pt x="1749" y="1970"/>
                  </a:lnTo>
                  <a:lnTo>
                    <a:pt x="1756" y="1972"/>
                  </a:lnTo>
                  <a:lnTo>
                    <a:pt x="1766" y="1978"/>
                  </a:lnTo>
                  <a:lnTo>
                    <a:pt x="1771" y="1984"/>
                  </a:lnTo>
                  <a:lnTo>
                    <a:pt x="2423" y="2635"/>
                  </a:lnTo>
                  <a:lnTo>
                    <a:pt x="2423" y="2635"/>
                  </a:lnTo>
                  <a:lnTo>
                    <a:pt x="2434" y="2644"/>
                  </a:lnTo>
                  <a:lnTo>
                    <a:pt x="2447" y="2654"/>
                  </a:lnTo>
                  <a:lnTo>
                    <a:pt x="2460" y="2663"/>
                  </a:lnTo>
                  <a:lnTo>
                    <a:pt x="2475" y="2668"/>
                  </a:lnTo>
                  <a:lnTo>
                    <a:pt x="2490" y="2674"/>
                  </a:lnTo>
                  <a:lnTo>
                    <a:pt x="2505" y="2678"/>
                  </a:lnTo>
                  <a:lnTo>
                    <a:pt x="2520" y="2680"/>
                  </a:lnTo>
                  <a:lnTo>
                    <a:pt x="2535" y="2680"/>
                  </a:lnTo>
                  <a:lnTo>
                    <a:pt x="2535" y="2680"/>
                  </a:lnTo>
                  <a:lnTo>
                    <a:pt x="2552" y="2680"/>
                  </a:lnTo>
                  <a:lnTo>
                    <a:pt x="2566" y="2678"/>
                  </a:lnTo>
                  <a:lnTo>
                    <a:pt x="2581" y="2674"/>
                  </a:lnTo>
                  <a:lnTo>
                    <a:pt x="2596" y="2668"/>
                  </a:lnTo>
                  <a:lnTo>
                    <a:pt x="2609" y="2663"/>
                  </a:lnTo>
                  <a:lnTo>
                    <a:pt x="2622" y="2654"/>
                  </a:lnTo>
                  <a:lnTo>
                    <a:pt x="2636" y="2644"/>
                  </a:lnTo>
                  <a:lnTo>
                    <a:pt x="2647" y="2635"/>
                  </a:lnTo>
                  <a:lnTo>
                    <a:pt x="2647" y="2635"/>
                  </a:lnTo>
                  <a:lnTo>
                    <a:pt x="2658" y="2622"/>
                  </a:lnTo>
                  <a:lnTo>
                    <a:pt x="2667" y="2611"/>
                  </a:lnTo>
                  <a:lnTo>
                    <a:pt x="2675" y="2598"/>
                  </a:lnTo>
                  <a:lnTo>
                    <a:pt x="2682" y="2583"/>
                  </a:lnTo>
                  <a:lnTo>
                    <a:pt x="2686" y="2568"/>
                  </a:lnTo>
                  <a:lnTo>
                    <a:pt x="2690" y="2553"/>
                  </a:lnTo>
                  <a:lnTo>
                    <a:pt x="2693" y="2538"/>
                  </a:lnTo>
                  <a:lnTo>
                    <a:pt x="2693" y="2523"/>
                  </a:lnTo>
                  <a:lnTo>
                    <a:pt x="2693" y="2523"/>
                  </a:lnTo>
                  <a:lnTo>
                    <a:pt x="2693" y="2506"/>
                  </a:lnTo>
                  <a:lnTo>
                    <a:pt x="2690" y="2491"/>
                  </a:lnTo>
                  <a:lnTo>
                    <a:pt x="2686" y="2476"/>
                  </a:lnTo>
                  <a:lnTo>
                    <a:pt x="2682" y="2461"/>
                  </a:lnTo>
                  <a:lnTo>
                    <a:pt x="2675" y="2448"/>
                  </a:lnTo>
                  <a:lnTo>
                    <a:pt x="2667" y="2435"/>
                  </a:lnTo>
                  <a:lnTo>
                    <a:pt x="2658" y="2422"/>
                  </a:lnTo>
                  <a:lnTo>
                    <a:pt x="2647" y="2411"/>
                  </a:lnTo>
                  <a:lnTo>
                    <a:pt x="1995" y="1760"/>
                  </a:lnTo>
                  <a:lnTo>
                    <a:pt x="1995" y="1760"/>
                  </a:lnTo>
                  <a:lnTo>
                    <a:pt x="1990" y="1752"/>
                  </a:lnTo>
                  <a:lnTo>
                    <a:pt x="1986" y="1745"/>
                  </a:lnTo>
                  <a:lnTo>
                    <a:pt x="1984" y="1735"/>
                  </a:lnTo>
                  <a:lnTo>
                    <a:pt x="1982" y="1728"/>
                  </a:lnTo>
                  <a:lnTo>
                    <a:pt x="1982" y="1728"/>
                  </a:lnTo>
                  <a:lnTo>
                    <a:pt x="1984" y="1719"/>
                  </a:lnTo>
                  <a:lnTo>
                    <a:pt x="1986" y="1709"/>
                  </a:lnTo>
                  <a:lnTo>
                    <a:pt x="1990" y="1702"/>
                  </a:lnTo>
                  <a:lnTo>
                    <a:pt x="1995" y="1694"/>
                  </a:lnTo>
                  <a:lnTo>
                    <a:pt x="2007" y="1685"/>
                  </a:lnTo>
                  <a:lnTo>
                    <a:pt x="2007" y="1685"/>
                  </a:lnTo>
                  <a:lnTo>
                    <a:pt x="2014" y="1677"/>
                  </a:lnTo>
                  <a:lnTo>
                    <a:pt x="2021" y="1674"/>
                  </a:lnTo>
                  <a:lnTo>
                    <a:pt x="2031" y="1672"/>
                  </a:lnTo>
                  <a:lnTo>
                    <a:pt x="2038" y="1670"/>
                  </a:lnTo>
                  <a:lnTo>
                    <a:pt x="2048" y="1672"/>
                  </a:lnTo>
                  <a:lnTo>
                    <a:pt x="2055" y="1674"/>
                  </a:lnTo>
                  <a:lnTo>
                    <a:pt x="2064" y="1677"/>
                  </a:lnTo>
                  <a:lnTo>
                    <a:pt x="2072" y="1685"/>
                  </a:lnTo>
                  <a:lnTo>
                    <a:pt x="2673" y="2286"/>
                  </a:lnTo>
                  <a:lnTo>
                    <a:pt x="2673" y="2286"/>
                  </a:lnTo>
                  <a:lnTo>
                    <a:pt x="2684" y="2297"/>
                  </a:lnTo>
                  <a:lnTo>
                    <a:pt x="2697" y="2306"/>
                  </a:lnTo>
                  <a:lnTo>
                    <a:pt x="2710" y="2314"/>
                  </a:lnTo>
                  <a:lnTo>
                    <a:pt x="2725" y="2321"/>
                  </a:lnTo>
                  <a:lnTo>
                    <a:pt x="2738" y="2325"/>
                  </a:lnTo>
                  <a:lnTo>
                    <a:pt x="2753" y="2329"/>
                  </a:lnTo>
                  <a:lnTo>
                    <a:pt x="2770" y="2333"/>
                  </a:lnTo>
                  <a:lnTo>
                    <a:pt x="2785" y="2333"/>
                  </a:lnTo>
                  <a:lnTo>
                    <a:pt x="2785" y="2333"/>
                  </a:lnTo>
                  <a:lnTo>
                    <a:pt x="2800" y="2333"/>
                  </a:lnTo>
                  <a:lnTo>
                    <a:pt x="2817" y="2329"/>
                  </a:lnTo>
                  <a:lnTo>
                    <a:pt x="2832" y="2325"/>
                  </a:lnTo>
                  <a:lnTo>
                    <a:pt x="2846" y="2321"/>
                  </a:lnTo>
                  <a:lnTo>
                    <a:pt x="2860" y="2314"/>
                  </a:lnTo>
                  <a:lnTo>
                    <a:pt x="2873" y="2306"/>
                  </a:lnTo>
                  <a:lnTo>
                    <a:pt x="2886" y="2297"/>
                  </a:lnTo>
                  <a:lnTo>
                    <a:pt x="2897" y="2286"/>
                  </a:lnTo>
                  <a:lnTo>
                    <a:pt x="2897" y="228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53" name="Freeform 28"/>
            <p:cNvSpPr/>
            <p:nvPr/>
          </p:nvSpPr>
          <p:spPr bwMode="auto">
            <a:xfrm>
              <a:off x="-3200400" y="4808538"/>
              <a:ext cx="358775" cy="358775"/>
            </a:xfrm>
            <a:custGeom>
              <a:avLst/>
              <a:gdLst>
                <a:gd name="T0" fmla="*/ 211 w 226"/>
                <a:gd name="T1" fmla="*/ 0 h 226"/>
                <a:gd name="T2" fmla="*/ 0 w 226"/>
                <a:gd name="T3" fmla="*/ 211 h 226"/>
                <a:gd name="T4" fmla="*/ 0 w 226"/>
                <a:gd name="T5" fmla="*/ 211 h 226"/>
                <a:gd name="T6" fmla="*/ 17 w 226"/>
                <a:gd name="T7" fmla="*/ 217 h 226"/>
                <a:gd name="T8" fmla="*/ 33 w 226"/>
                <a:gd name="T9" fmla="*/ 223 h 226"/>
                <a:gd name="T10" fmla="*/ 50 w 226"/>
                <a:gd name="T11" fmla="*/ 224 h 226"/>
                <a:gd name="T12" fmla="*/ 67 w 226"/>
                <a:gd name="T13" fmla="*/ 226 h 226"/>
                <a:gd name="T14" fmla="*/ 67 w 226"/>
                <a:gd name="T15" fmla="*/ 226 h 226"/>
                <a:gd name="T16" fmla="*/ 84 w 226"/>
                <a:gd name="T17" fmla="*/ 224 h 226"/>
                <a:gd name="T18" fmla="*/ 99 w 226"/>
                <a:gd name="T19" fmla="*/ 223 h 226"/>
                <a:gd name="T20" fmla="*/ 114 w 226"/>
                <a:gd name="T21" fmla="*/ 219 h 226"/>
                <a:gd name="T22" fmla="*/ 129 w 226"/>
                <a:gd name="T23" fmla="*/ 213 h 226"/>
                <a:gd name="T24" fmla="*/ 142 w 226"/>
                <a:gd name="T25" fmla="*/ 208 h 226"/>
                <a:gd name="T26" fmla="*/ 155 w 226"/>
                <a:gd name="T27" fmla="*/ 200 h 226"/>
                <a:gd name="T28" fmla="*/ 168 w 226"/>
                <a:gd name="T29" fmla="*/ 191 h 226"/>
                <a:gd name="T30" fmla="*/ 179 w 226"/>
                <a:gd name="T31" fmla="*/ 180 h 226"/>
                <a:gd name="T32" fmla="*/ 179 w 226"/>
                <a:gd name="T33" fmla="*/ 180 h 226"/>
                <a:gd name="T34" fmla="*/ 196 w 226"/>
                <a:gd name="T35" fmla="*/ 161 h 226"/>
                <a:gd name="T36" fmla="*/ 209 w 226"/>
                <a:gd name="T37" fmla="*/ 140 h 226"/>
                <a:gd name="T38" fmla="*/ 218 w 226"/>
                <a:gd name="T39" fmla="*/ 118 h 226"/>
                <a:gd name="T40" fmla="*/ 224 w 226"/>
                <a:gd name="T41" fmla="*/ 94 h 226"/>
                <a:gd name="T42" fmla="*/ 226 w 226"/>
                <a:gd name="T43" fmla="*/ 71 h 226"/>
                <a:gd name="T44" fmla="*/ 224 w 226"/>
                <a:gd name="T45" fmla="*/ 47 h 226"/>
                <a:gd name="T46" fmla="*/ 218 w 226"/>
                <a:gd name="T47" fmla="*/ 23 h 226"/>
                <a:gd name="T48" fmla="*/ 211 w 226"/>
                <a:gd name="T49" fmla="*/ 0 h 226"/>
                <a:gd name="T50" fmla="*/ 211 w 226"/>
                <a:gd name="T51"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6" h="226">
                  <a:moveTo>
                    <a:pt x="211" y="0"/>
                  </a:moveTo>
                  <a:lnTo>
                    <a:pt x="0" y="211"/>
                  </a:lnTo>
                  <a:lnTo>
                    <a:pt x="0" y="211"/>
                  </a:lnTo>
                  <a:lnTo>
                    <a:pt x="17" y="217"/>
                  </a:lnTo>
                  <a:lnTo>
                    <a:pt x="33" y="223"/>
                  </a:lnTo>
                  <a:lnTo>
                    <a:pt x="50" y="224"/>
                  </a:lnTo>
                  <a:lnTo>
                    <a:pt x="67" y="226"/>
                  </a:lnTo>
                  <a:lnTo>
                    <a:pt x="67" y="226"/>
                  </a:lnTo>
                  <a:lnTo>
                    <a:pt x="84" y="224"/>
                  </a:lnTo>
                  <a:lnTo>
                    <a:pt x="99" y="223"/>
                  </a:lnTo>
                  <a:lnTo>
                    <a:pt x="114" y="219"/>
                  </a:lnTo>
                  <a:lnTo>
                    <a:pt x="129" y="213"/>
                  </a:lnTo>
                  <a:lnTo>
                    <a:pt x="142" y="208"/>
                  </a:lnTo>
                  <a:lnTo>
                    <a:pt x="155" y="200"/>
                  </a:lnTo>
                  <a:lnTo>
                    <a:pt x="168" y="191"/>
                  </a:lnTo>
                  <a:lnTo>
                    <a:pt x="179" y="180"/>
                  </a:lnTo>
                  <a:lnTo>
                    <a:pt x="179" y="180"/>
                  </a:lnTo>
                  <a:lnTo>
                    <a:pt x="196" y="161"/>
                  </a:lnTo>
                  <a:lnTo>
                    <a:pt x="209" y="140"/>
                  </a:lnTo>
                  <a:lnTo>
                    <a:pt x="218" y="118"/>
                  </a:lnTo>
                  <a:lnTo>
                    <a:pt x="224" y="94"/>
                  </a:lnTo>
                  <a:lnTo>
                    <a:pt x="226" y="71"/>
                  </a:lnTo>
                  <a:lnTo>
                    <a:pt x="224" y="47"/>
                  </a:lnTo>
                  <a:lnTo>
                    <a:pt x="218" y="23"/>
                  </a:lnTo>
                  <a:lnTo>
                    <a:pt x="211" y="0"/>
                  </a:lnTo>
                  <a:lnTo>
                    <a:pt x="2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54" name="Freeform 29"/>
            <p:cNvSpPr/>
            <p:nvPr/>
          </p:nvSpPr>
          <p:spPr bwMode="auto">
            <a:xfrm>
              <a:off x="-5213350" y="2813051"/>
              <a:ext cx="936625" cy="938213"/>
            </a:xfrm>
            <a:custGeom>
              <a:avLst/>
              <a:gdLst>
                <a:gd name="T0" fmla="*/ 159 w 590"/>
                <a:gd name="T1" fmla="*/ 591 h 591"/>
                <a:gd name="T2" fmla="*/ 196 w 590"/>
                <a:gd name="T3" fmla="*/ 586 h 591"/>
                <a:gd name="T4" fmla="*/ 232 w 590"/>
                <a:gd name="T5" fmla="*/ 572 h 591"/>
                <a:gd name="T6" fmla="*/ 252 w 590"/>
                <a:gd name="T7" fmla="*/ 559 h 591"/>
                <a:gd name="T8" fmla="*/ 271 w 590"/>
                <a:gd name="T9" fmla="*/ 544 h 591"/>
                <a:gd name="T10" fmla="*/ 544 w 590"/>
                <a:gd name="T11" fmla="*/ 270 h 591"/>
                <a:gd name="T12" fmla="*/ 555 w 590"/>
                <a:gd name="T13" fmla="*/ 259 h 591"/>
                <a:gd name="T14" fmla="*/ 574 w 590"/>
                <a:gd name="T15" fmla="*/ 233 h 591"/>
                <a:gd name="T16" fmla="*/ 585 w 590"/>
                <a:gd name="T17" fmla="*/ 203 h 591"/>
                <a:gd name="T18" fmla="*/ 590 w 590"/>
                <a:gd name="T19" fmla="*/ 173 h 591"/>
                <a:gd name="T20" fmla="*/ 590 w 590"/>
                <a:gd name="T21" fmla="*/ 143 h 591"/>
                <a:gd name="T22" fmla="*/ 585 w 590"/>
                <a:gd name="T23" fmla="*/ 113 h 591"/>
                <a:gd name="T24" fmla="*/ 574 w 590"/>
                <a:gd name="T25" fmla="*/ 85 h 591"/>
                <a:gd name="T26" fmla="*/ 555 w 590"/>
                <a:gd name="T27" fmla="*/ 59 h 591"/>
                <a:gd name="T28" fmla="*/ 544 w 590"/>
                <a:gd name="T29" fmla="*/ 46 h 591"/>
                <a:gd name="T30" fmla="*/ 519 w 590"/>
                <a:gd name="T31" fmla="*/ 26 h 591"/>
                <a:gd name="T32" fmla="*/ 493 w 590"/>
                <a:gd name="T33" fmla="*/ 13 h 591"/>
                <a:gd name="T34" fmla="*/ 463 w 590"/>
                <a:gd name="T35" fmla="*/ 3 h 591"/>
                <a:gd name="T36" fmla="*/ 432 w 590"/>
                <a:gd name="T37" fmla="*/ 0 h 591"/>
                <a:gd name="T38" fmla="*/ 417 w 590"/>
                <a:gd name="T39" fmla="*/ 1 h 591"/>
                <a:gd name="T40" fmla="*/ 387 w 590"/>
                <a:gd name="T41" fmla="*/ 7 h 591"/>
                <a:gd name="T42" fmla="*/ 359 w 590"/>
                <a:gd name="T43" fmla="*/ 18 h 591"/>
                <a:gd name="T44" fmla="*/ 333 w 590"/>
                <a:gd name="T45" fmla="*/ 35 h 591"/>
                <a:gd name="T46" fmla="*/ 77 w 590"/>
                <a:gd name="T47" fmla="*/ 291 h 591"/>
                <a:gd name="T48" fmla="*/ 47 w 590"/>
                <a:gd name="T49" fmla="*/ 321 h 591"/>
                <a:gd name="T50" fmla="*/ 19 w 590"/>
                <a:gd name="T51" fmla="*/ 360 h 591"/>
                <a:gd name="T52" fmla="*/ 10 w 590"/>
                <a:gd name="T53" fmla="*/ 377 h 591"/>
                <a:gd name="T54" fmla="*/ 0 w 590"/>
                <a:gd name="T55" fmla="*/ 414 h 591"/>
                <a:gd name="T56" fmla="*/ 0 w 590"/>
                <a:gd name="T57" fmla="*/ 433 h 591"/>
                <a:gd name="T58" fmla="*/ 2 w 590"/>
                <a:gd name="T59" fmla="*/ 464 h 591"/>
                <a:gd name="T60" fmla="*/ 12 w 590"/>
                <a:gd name="T61" fmla="*/ 492 h 591"/>
                <a:gd name="T62" fmla="*/ 27 w 590"/>
                <a:gd name="T63" fmla="*/ 520 h 591"/>
                <a:gd name="T64" fmla="*/ 47 w 590"/>
                <a:gd name="T65" fmla="*/ 544 h 591"/>
                <a:gd name="T66" fmla="*/ 58 w 590"/>
                <a:gd name="T67" fmla="*/ 556 h 591"/>
                <a:gd name="T68" fmla="*/ 84 w 590"/>
                <a:gd name="T69" fmla="*/ 572 h 591"/>
                <a:gd name="T70" fmla="*/ 112 w 590"/>
                <a:gd name="T71" fmla="*/ 584 h 591"/>
                <a:gd name="T72" fmla="*/ 142 w 590"/>
                <a:gd name="T73" fmla="*/ 589 h 591"/>
                <a:gd name="T74" fmla="*/ 159 w 590"/>
                <a:gd name="T75" fmla="*/ 59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0" h="591">
                  <a:moveTo>
                    <a:pt x="159" y="591"/>
                  </a:moveTo>
                  <a:lnTo>
                    <a:pt x="159" y="591"/>
                  </a:lnTo>
                  <a:lnTo>
                    <a:pt x="178" y="589"/>
                  </a:lnTo>
                  <a:lnTo>
                    <a:pt x="196" y="586"/>
                  </a:lnTo>
                  <a:lnTo>
                    <a:pt x="213" y="580"/>
                  </a:lnTo>
                  <a:lnTo>
                    <a:pt x="232" y="572"/>
                  </a:lnTo>
                  <a:lnTo>
                    <a:pt x="232" y="572"/>
                  </a:lnTo>
                  <a:lnTo>
                    <a:pt x="252" y="559"/>
                  </a:lnTo>
                  <a:lnTo>
                    <a:pt x="262" y="552"/>
                  </a:lnTo>
                  <a:lnTo>
                    <a:pt x="271" y="544"/>
                  </a:lnTo>
                  <a:lnTo>
                    <a:pt x="301" y="515"/>
                  </a:lnTo>
                  <a:lnTo>
                    <a:pt x="544" y="270"/>
                  </a:lnTo>
                  <a:lnTo>
                    <a:pt x="544" y="270"/>
                  </a:lnTo>
                  <a:lnTo>
                    <a:pt x="555" y="259"/>
                  </a:lnTo>
                  <a:lnTo>
                    <a:pt x="564" y="246"/>
                  </a:lnTo>
                  <a:lnTo>
                    <a:pt x="574" y="233"/>
                  </a:lnTo>
                  <a:lnTo>
                    <a:pt x="579" y="218"/>
                  </a:lnTo>
                  <a:lnTo>
                    <a:pt x="585" y="203"/>
                  </a:lnTo>
                  <a:lnTo>
                    <a:pt x="588" y="188"/>
                  </a:lnTo>
                  <a:lnTo>
                    <a:pt x="590" y="173"/>
                  </a:lnTo>
                  <a:lnTo>
                    <a:pt x="590" y="158"/>
                  </a:lnTo>
                  <a:lnTo>
                    <a:pt x="590" y="143"/>
                  </a:lnTo>
                  <a:lnTo>
                    <a:pt x="588" y="128"/>
                  </a:lnTo>
                  <a:lnTo>
                    <a:pt x="585" y="113"/>
                  </a:lnTo>
                  <a:lnTo>
                    <a:pt x="579" y="98"/>
                  </a:lnTo>
                  <a:lnTo>
                    <a:pt x="574" y="85"/>
                  </a:lnTo>
                  <a:lnTo>
                    <a:pt x="564" y="70"/>
                  </a:lnTo>
                  <a:lnTo>
                    <a:pt x="555" y="59"/>
                  </a:lnTo>
                  <a:lnTo>
                    <a:pt x="544" y="46"/>
                  </a:lnTo>
                  <a:lnTo>
                    <a:pt x="544" y="46"/>
                  </a:lnTo>
                  <a:lnTo>
                    <a:pt x="532" y="35"/>
                  </a:lnTo>
                  <a:lnTo>
                    <a:pt x="519" y="26"/>
                  </a:lnTo>
                  <a:lnTo>
                    <a:pt x="506" y="18"/>
                  </a:lnTo>
                  <a:lnTo>
                    <a:pt x="493" y="13"/>
                  </a:lnTo>
                  <a:lnTo>
                    <a:pt x="478" y="7"/>
                  </a:lnTo>
                  <a:lnTo>
                    <a:pt x="463" y="3"/>
                  </a:lnTo>
                  <a:lnTo>
                    <a:pt x="448" y="1"/>
                  </a:lnTo>
                  <a:lnTo>
                    <a:pt x="432" y="0"/>
                  </a:lnTo>
                  <a:lnTo>
                    <a:pt x="432" y="0"/>
                  </a:lnTo>
                  <a:lnTo>
                    <a:pt x="417" y="1"/>
                  </a:lnTo>
                  <a:lnTo>
                    <a:pt x="402" y="3"/>
                  </a:lnTo>
                  <a:lnTo>
                    <a:pt x="387" y="7"/>
                  </a:lnTo>
                  <a:lnTo>
                    <a:pt x="372" y="13"/>
                  </a:lnTo>
                  <a:lnTo>
                    <a:pt x="359" y="18"/>
                  </a:lnTo>
                  <a:lnTo>
                    <a:pt x="344" y="26"/>
                  </a:lnTo>
                  <a:lnTo>
                    <a:pt x="333" y="35"/>
                  </a:lnTo>
                  <a:lnTo>
                    <a:pt x="320" y="46"/>
                  </a:lnTo>
                  <a:lnTo>
                    <a:pt x="77" y="291"/>
                  </a:lnTo>
                  <a:lnTo>
                    <a:pt x="47" y="321"/>
                  </a:lnTo>
                  <a:lnTo>
                    <a:pt x="47" y="321"/>
                  </a:lnTo>
                  <a:lnTo>
                    <a:pt x="30" y="339"/>
                  </a:lnTo>
                  <a:lnTo>
                    <a:pt x="19" y="360"/>
                  </a:lnTo>
                  <a:lnTo>
                    <a:pt x="19" y="360"/>
                  </a:lnTo>
                  <a:lnTo>
                    <a:pt x="10" y="377"/>
                  </a:lnTo>
                  <a:lnTo>
                    <a:pt x="4" y="395"/>
                  </a:lnTo>
                  <a:lnTo>
                    <a:pt x="0" y="414"/>
                  </a:lnTo>
                  <a:lnTo>
                    <a:pt x="0" y="433"/>
                  </a:lnTo>
                  <a:lnTo>
                    <a:pt x="0" y="433"/>
                  </a:lnTo>
                  <a:lnTo>
                    <a:pt x="0" y="447"/>
                  </a:lnTo>
                  <a:lnTo>
                    <a:pt x="2" y="464"/>
                  </a:lnTo>
                  <a:lnTo>
                    <a:pt x="6" y="479"/>
                  </a:lnTo>
                  <a:lnTo>
                    <a:pt x="12" y="492"/>
                  </a:lnTo>
                  <a:lnTo>
                    <a:pt x="19" y="507"/>
                  </a:lnTo>
                  <a:lnTo>
                    <a:pt x="27" y="520"/>
                  </a:lnTo>
                  <a:lnTo>
                    <a:pt x="36" y="533"/>
                  </a:lnTo>
                  <a:lnTo>
                    <a:pt x="47" y="544"/>
                  </a:lnTo>
                  <a:lnTo>
                    <a:pt x="47" y="544"/>
                  </a:lnTo>
                  <a:lnTo>
                    <a:pt x="58" y="556"/>
                  </a:lnTo>
                  <a:lnTo>
                    <a:pt x="71" y="565"/>
                  </a:lnTo>
                  <a:lnTo>
                    <a:pt x="84" y="572"/>
                  </a:lnTo>
                  <a:lnTo>
                    <a:pt x="98" y="578"/>
                  </a:lnTo>
                  <a:lnTo>
                    <a:pt x="112" y="584"/>
                  </a:lnTo>
                  <a:lnTo>
                    <a:pt x="127" y="587"/>
                  </a:lnTo>
                  <a:lnTo>
                    <a:pt x="142" y="589"/>
                  </a:lnTo>
                  <a:lnTo>
                    <a:pt x="159" y="591"/>
                  </a:lnTo>
                  <a:lnTo>
                    <a:pt x="159" y="59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55" name="Freeform 30"/>
            <p:cNvSpPr/>
            <p:nvPr/>
          </p:nvSpPr>
          <p:spPr bwMode="auto">
            <a:xfrm>
              <a:off x="-3787775" y="4260851"/>
              <a:ext cx="909638" cy="912813"/>
            </a:xfrm>
            <a:custGeom>
              <a:avLst/>
              <a:gdLst>
                <a:gd name="T0" fmla="*/ 529 w 573"/>
                <a:gd name="T1" fmla="*/ 47 h 575"/>
                <a:gd name="T2" fmla="*/ 504 w 573"/>
                <a:gd name="T3" fmla="*/ 26 h 575"/>
                <a:gd name="T4" fmla="*/ 476 w 573"/>
                <a:gd name="T5" fmla="*/ 11 h 575"/>
                <a:gd name="T6" fmla="*/ 448 w 573"/>
                <a:gd name="T7" fmla="*/ 2 h 575"/>
                <a:gd name="T8" fmla="*/ 417 w 573"/>
                <a:gd name="T9" fmla="*/ 0 h 575"/>
                <a:gd name="T10" fmla="*/ 402 w 573"/>
                <a:gd name="T11" fmla="*/ 2 h 575"/>
                <a:gd name="T12" fmla="*/ 389 w 573"/>
                <a:gd name="T13" fmla="*/ 4 h 575"/>
                <a:gd name="T14" fmla="*/ 362 w 573"/>
                <a:gd name="T15" fmla="*/ 9 h 575"/>
                <a:gd name="T16" fmla="*/ 336 w 573"/>
                <a:gd name="T17" fmla="*/ 21 h 575"/>
                <a:gd name="T18" fmla="*/ 314 w 573"/>
                <a:gd name="T19" fmla="*/ 37 h 575"/>
                <a:gd name="T20" fmla="*/ 299 w 573"/>
                <a:gd name="T21" fmla="*/ 51 h 575"/>
                <a:gd name="T22" fmla="*/ 45 w 573"/>
                <a:gd name="T23" fmla="*/ 304 h 575"/>
                <a:gd name="T24" fmla="*/ 38 w 573"/>
                <a:gd name="T25" fmla="*/ 314 h 575"/>
                <a:gd name="T26" fmla="*/ 17 w 573"/>
                <a:gd name="T27" fmla="*/ 345 h 575"/>
                <a:gd name="T28" fmla="*/ 8 w 573"/>
                <a:gd name="T29" fmla="*/ 368 h 575"/>
                <a:gd name="T30" fmla="*/ 0 w 573"/>
                <a:gd name="T31" fmla="*/ 416 h 575"/>
                <a:gd name="T32" fmla="*/ 6 w 573"/>
                <a:gd name="T33" fmla="*/ 465 h 575"/>
                <a:gd name="T34" fmla="*/ 28 w 573"/>
                <a:gd name="T35" fmla="*/ 510 h 575"/>
                <a:gd name="T36" fmla="*/ 45 w 573"/>
                <a:gd name="T37" fmla="*/ 528 h 575"/>
                <a:gd name="T38" fmla="*/ 69 w 573"/>
                <a:gd name="T39" fmla="*/ 549 h 575"/>
                <a:gd name="T40" fmla="*/ 97 w 573"/>
                <a:gd name="T41" fmla="*/ 564 h 575"/>
                <a:gd name="T42" fmla="*/ 125 w 573"/>
                <a:gd name="T43" fmla="*/ 573 h 575"/>
                <a:gd name="T44" fmla="*/ 157 w 573"/>
                <a:gd name="T45" fmla="*/ 575 h 575"/>
                <a:gd name="T46" fmla="*/ 176 w 573"/>
                <a:gd name="T47" fmla="*/ 575 h 575"/>
                <a:gd name="T48" fmla="*/ 213 w 573"/>
                <a:gd name="T49" fmla="*/ 566 h 575"/>
                <a:gd name="T50" fmla="*/ 230 w 573"/>
                <a:gd name="T51" fmla="*/ 558 h 575"/>
                <a:gd name="T52" fmla="*/ 260 w 573"/>
                <a:gd name="T53" fmla="*/ 538 h 575"/>
                <a:gd name="T54" fmla="*/ 299 w 573"/>
                <a:gd name="T55" fmla="*/ 498 h 575"/>
                <a:gd name="T56" fmla="*/ 529 w 573"/>
                <a:gd name="T57" fmla="*/ 271 h 575"/>
                <a:gd name="T58" fmla="*/ 538 w 573"/>
                <a:gd name="T59" fmla="*/ 260 h 575"/>
                <a:gd name="T60" fmla="*/ 553 w 573"/>
                <a:gd name="T61" fmla="*/ 237 h 575"/>
                <a:gd name="T62" fmla="*/ 564 w 573"/>
                <a:gd name="T63" fmla="*/ 213 h 575"/>
                <a:gd name="T64" fmla="*/ 573 w 573"/>
                <a:gd name="T65" fmla="*/ 174 h 575"/>
                <a:gd name="T66" fmla="*/ 573 w 573"/>
                <a:gd name="T67" fmla="*/ 155 h 575"/>
                <a:gd name="T68" fmla="*/ 570 w 573"/>
                <a:gd name="T69" fmla="*/ 121 h 575"/>
                <a:gd name="T70" fmla="*/ 558 w 573"/>
                <a:gd name="T71" fmla="*/ 90 h 575"/>
                <a:gd name="T72" fmla="*/ 540 w 573"/>
                <a:gd name="T73" fmla="*/ 60 h 575"/>
                <a:gd name="T74" fmla="*/ 529 w 573"/>
                <a:gd name="T75" fmla="*/ 47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3" h="575">
                  <a:moveTo>
                    <a:pt x="529" y="47"/>
                  </a:moveTo>
                  <a:lnTo>
                    <a:pt x="529" y="47"/>
                  </a:lnTo>
                  <a:lnTo>
                    <a:pt x="517" y="36"/>
                  </a:lnTo>
                  <a:lnTo>
                    <a:pt x="504" y="26"/>
                  </a:lnTo>
                  <a:lnTo>
                    <a:pt x="491" y="19"/>
                  </a:lnTo>
                  <a:lnTo>
                    <a:pt x="476" y="11"/>
                  </a:lnTo>
                  <a:lnTo>
                    <a:pt x="463" y="6"/>
                  </a:lnTo>
                  <a:lnTo>
                    <a:pt x="448" y="2"/>
                  </a:lnTo>
                  <a:lnTo>
                    <a:pt x="431" y="0"/>
                  </a:lnTo>
                  <a:lnTo>
                    <a:pt x="417" y="0"/>
                  </a:lnTo>
                  <a:lnTo>
                    <a:pt x="417" y="0"/>
                  </a:lnTo>
                  <a:lnTo>
                    <a:pt x="402" y="2"/>
                  </a:lnTo>
                  <a:lnTo>
                    <a:pt x="402" y="2"/>
                  </a:lnTo>
                  <a:lnTo>
                    <a:pt x="389" y="4"/>
                  </a:lnTo>
                  <a:lnTo>
                    <a:pt x="375" y="6"/>
                  </a:lnTo>
                  <a:lnTo>
                    <a:pt x="362" y="9"/>
                  </a:lnTo>
                  <a:lnTo>
                    <a:pt x="349" y="15"/>
                  </a:lnTo>
                  <a:lnTo>
                    <a:pt x="336" y="21"/>
                  </a:lnTo>
                  <a:lnTo>
                    <a:pt x="325" y="28"/>
                  </a:lnTo>
                  <a:lnTo>
                    <a:pt x="314" y="37"/>
                  </a:lnTo>
                  <a:lnTo>
                    <a:pt x="305" y="47"/>
                  </a:lnTo>
                  <a:lnTo>
                    <a:pt x="299" y="51"/>
                  </a:lnTo>
                  <a:lnTo>
                    <a:pt x="75" y="275"/>
                  </a:lnTo>
                  <a:lnTo>
                    <a:pt x="45" y="304"/>
                  </a:lnTo>
                  <a:lnTo>
                    <a:pt x="45" y="304"/>
                  </a:lnTo>
                  <a:lnTo>
                    <a:pt x="38" y="314"/>
                  </a:lnTo>
                  <a:lnTo>
                    <a:pt x="30" y="325"/>
                  </a:lnTo>
                  <a:lnTo>
                    <a:pt x="17" y="345"/>
                  </a:lnTo>
                  <a:lnTo>
                    <a:pt x="17" y="345"/>
                  </a:lnTo>
                  <a:lnTo>
                    <a:pt x="8" y="368"/>
                  </a:lnTo>
                  <a:lnTo>
                    <a:pt x="2" y="392"/>
                  </a:lnTo>
                  <a:lnTo>
                    <a:pt x="0" y="416"/>
                  </a:lnTo>
                  <a:lnTo>
                    <a:pt x="0" y="441"/>
                  </a:lnTo>
                  <a:lnTo>
                    <a:pt x="6" y="465"/>
                  </a:lnTo>
                  <a:lnTo>
                    <a:pt x="15" y="487"/>
                  </a:lnTo>
                  <a:lnTo>
                    <a:pt x="28" y="510"/>
                  </a:lnTo>
                  <a:lnTo>
                    <a:pt x="45" y="528"/>
                  </a:lnTo>
                  <a:lnTo>
                    <a:pt x="45" y="528"/>
                  </a:lnTo>
                  <a:lnTo>
                    <a:pt x="56" y="540"/>
                  </a:lnTo>
                  <a:lnTo>
                    <a:pt x="69" y="549"/>
                  </a:lnTo>
                  <a:lnTo>
                    <a:pt x="82" y="556"/>
                  </a:lnTo>
                  <a:lnTo>
                    <a:pt x="97" y="564"/>
                  </a:lnTo>
                  <a:lnTo>
                    <a:pt x="110" y="569"/>
                  </a:lnTo>
                  <a:lnTo>
                    <a:pt x="125" y="573"/>
                  </a:lnTo>
                  <a:lnTo>
                    <a:pt x="142" y="575"/>
                  </a:lnTo>
                  <a:lnTo>
                    <a:pt x="157" y="575"/>
                  </a:lnTo>
                  <a:lnTo>
                    <a:pt x="157" y="575"/>
                  </a:lnTo>
                  <a:lnTo>
                    <a:pt x="176" y="575"/>
                  </a:lnTo>
                  <a:lnTo>
                    <a:pt x="194" y="571"/>
                  </a:lnTo>
                  <a:lnTo>
                    <a:pt x="213" y="566"/>
                  </a:lnTo>
                  <a:lnTo>
                    <a:pt x="230" y="558"/>
                  </a:lnTo>
                  <a:lnTo>
                    <a:pt x="230" y="558"/>
                  </a:lnTo>
                  <a:lnTo>
                    <a:pt x="250" y="545"/>
                  </a:lnTo>
                  <a:lnTo>
                    <a:pt x="260" y="538"/>
                  </a:lnTo>
                  <a:lnTo>
                    <a:pt x="269" y="528"/>
                  </a:lnTo>
                  <a:lnTo>
                    <a:pt x="299" y="498"/>
                  </a:lnTo>
                  <a:lnTo>
                    <a:pt x="523" y="275"/>
                  </a:lnTo>
                  <a:lnTo>
                    <a:pt x="529" y="271"/>
                  </a:lnTo>
                  <a:lnTo>
                    <a:pt x="529" y="271"/>
                  </a:lnTo>
                  <a:lnTo>
                    <a:pt x="538" y="260"/>
                  </a:lnTo>
                  <a:lnTo>
                    <a:pt x="547" y="248"/>
                  </a:lnTo>
                  <a:lnTo>
                    <a:pt x="553" y="237"/>
                  </a:lnTo>
                  <a:lnTo>
                    <a:pt x="560" y="224"/>
                  </a:lnTo>
                  <a:lnTo>
                    <a:pt x="564" y="213"/>
                  </a:lnTo>
                  <a:lnTo>
                    <a:pt x="568" y="200"/>
                  </a:lnTo>
                  <a:lnTo>
                    <a:pt x="573" y="174"/>
                  </a:lnTo>
                  <a:lnTo>
                    <a:pt x="573" y="174"/>
                  </a:lnTo>
                  <a:lnTo>
                    <a:pt x="573" y="155"/>
                  </a:lnTo>
                  <a:lnTo>
                    <a:pt x="573" y="138"/>
                  </a:lnTo>
                  <a:lnTo>
                    <a:pt x="570" y="121"/>
                  </a:lnTo>
                  <a:lnTo>
                    <a:pt x="566" y="105"/>
                  </a:lnTo>
                  <a:lnTo>
                    <a:pt x="558" y="90"/>
                  </a:lnTo>
                  <a:lnTo>
                    <a:pt x="551" y="75"/>
                  </a:lnTo>
                  <a:lnTo>
                    <a:pt x="540" y="60"/>
                  </a:lnTo>
                  <a:lnTo>
                    <a:pt x="529" y="47"/>
                  </a:lnTo>
                  <a:lnTo>
                    <a:pt x="529" y="4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56" name="Freeform 31"/>
            <p:cNvSpPr/>
            <p:nvPr/>
          </p:nvSpPr>
          <p:spPr bwMode="auto">
            <a:xfrm>
              <a:off x="-4264025" y="3651251"/>
              <a:ext cx="1049338" cy="1047750"/>
            </a:xfrm>
            <a:custGeom>
              <a:avLst/>
              <a:gdLst>
                <a:gd name="T0" fmla="*/ 158 w 661"/>
                <a:gd name="T1" fmla="*/ 660 h 660"/>
                <a:gd name="T2" fmla="*/ 196 w 661"/>
                <a:gd name="T3" fmla="*/ 657 h 660"/>
                <a:gd name="T4" fmla="*/ 231 w 661"/>
                <a:gd name="T5" fmla="*/ 642 h 660"/>
                <a:gd name="T6" fmla="*/ 252 w 661"/>
                <a:gd name="T7" fmla="*/ 631 h 660"/>
                <a:gd name="T8" fmla="*/ 270 w 661"/>
                <a:gd name="T9" fmla="*/ 614 h 660"/>
                <a:gd name="T10" fmla="*/ 524 w 661"/>
                <a:gd name="T11" fmla="*/ 360 h 660"/>
                <a:gd name="T12" fmla="*/ 614 w 661"/>
                <a:gd name="T13" fmla="*/ 270 h 660"/>
                <a:gd name="T14" fmla="*/ 625 w 661"/>
                <a:gd name="T15" fmla="*/ 259 h 660"/>
                <a:gd name="T16" fmla="*/ 642 w 661"/>
                <a:gd name="T17" fmla="*/ 233 h 660"/>
                <a:gd name="T18" fmla="*/ 653 w 661"/>
                <a:gd name="T19" fmla="*/ 203 h 660"/>
                <a:gd name="T20" fmla="*/ 659 w 661"/>
                <a:gd name="T21" fmla="*/ 173 h 660"/>
                <a:gd name="T22" fmla="*/ 659 w 661"/>
                <a:gd name="T23" fmla="*/ 143 h 660"/>
                <a:gd name="T24" fmla="*/ 653 w 661"/>
                <a:gd name="T25" fmla="*/ 114 h 660"/>
                <a:gd name="T26" fmla="*/ 642 w 661"/>
                <a:gd name="T27" fmla="*/ 86 h 660"/>
                <a:gd name="T28" fmla="*/ 625 w 661"/>
                <a:gd name="T29" fmla="*/ 59 h 660"/>
                <a:gd name="T30" fmla="*/ 614 w 661"/>
                <a:gd name="T31" fmla="*/ 46 h 660"/>
                <a:gd name="T32" fmla="*/ 590 w 661"/>
                <a:gd name="T33" fmla="*/ 28 h 660"/>
                <a:gd name="T34" fmla="*/ 562 w 661"/>
                <a:gd name="T35" fmla="*/ 13 h 660"/>
                <a:gd name="T36" fmla="*/ 534 w 661"/>
                <a:gd name="T37" fmla="*/ 3 h 660"/>
                <a:gd name="T38" fmla="*/ 502 w 661"/>
                <a:gd name="T39" fmla="*/ 0 h 660"/>
                <a:gd name="T40" fmla="*/ 487 w 661"/>
                <a:gd name="T41" fmla="*/ 2 h 660"/>
                <a:gd name="T42" fmla="*/ 455 w 661"/>
                <a:gd name="T43" fmla="*/ 7 h 660"/>
                <a:gd name="T44" fmla="*/ 427 w 661"/>
                <a:gd name="T45" fmla="*/ 18 h 660"/>
                <a:gd name="T46" fmla="*/ 401 w 661"/>
                <a:gd name="T47" fmla="*/ 37 h 660"/>
                <a:gd name="T48" fmla="*/ 377 w 661"/>
                <a:gd name="T49" fmla="*/ 59 h 660"/>
                <a:gd name="T50" fmla="*/ 76 w 661"/>
                <a:gd name="T51" fmla="*/ 360 h 660"/>
                <a:gd name="T52" fmla="*/ 46 w 661"/>
                <a:gd name="T53" fmla="*/ 390 h 660"/>
                <a:gd name="T54" fmla="*/ 32 w 661"/>
                <a:gd name="T55" fmla="*/ 408 h 660"/>
                <a:gd name="T56" fmla="*/ 18 w 661"/>
                <a:gd name="T57" fmla="*/ 429 h 660"/>
                <a:gd name="T58" fmla="*/ 4 w 661"/>
                <a:gd name="T59" fmla="*/ 477 h 660"/>
                <a:gd name="T60" fmla="*/ 2 w 661"/>
                <a:gd name="T61" fmla="*/ 526 h 660"/>
                <a:gd name="T62" fmla="*/ 17 w 661"/>
                <a:gd name="T63" fmla="*/ 573 h 660"/>
                <a:gd name="T64" fmla="*/ 46 w 661"/>
                <a:gd name="T65" fmla="*/ 614 h 660"/>
                <a:gd name="T66" fmla="*/ 58 w 661"/>
                <a:gd name="T67" fmla="*/ 625 h 660"/>
                <a:gd name="T68" fmla="*/ 84 w 661"/>
                <a:gd name="T69" fmla="*/ 642 h 660"/>
                <a:gd name="T70" fmla="*/ 112 w 661"/>
                <a:gd name="T71" fmla="*/ 655 h 660"/>
                <a:gd name="T72" fmla="*/ 144 w 661"/>
                <a:gd name="T73" fmla="*/ 660 h 660"/>
                <a:gd name="T74" fmla="*/ 158 w 661"/>
                <a:gd name="T75" fmla="*/ 66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1" h="660">
                  <a:moveTo>
                    <a:pt x="158" y="660"/>
                  </a:moveTo>
                  <a:lnTo>
                    <a:pt x="158" y="660"/>
                  </a:lnTo>
                  <a:lnTo>
                    <a:pt x="177" y="660"/>
                  </a:lnTo>
                  <a:lnTo>
                    <a:pt x="196" y="657"/>
                  </a:lnTo>
                  <a:lnTo>
                    <a:pt x="214" y="649"/>
                  </a:lnTo>
                  <a:lnTo>
                    <a:pt x="231" y="642"/>
                  </a:lnTo>
                  <a:lnTo>
                    <a:pt x="231" y="642"/>
                  </a:lnTo>
                  <a:lnTo>
                    <a:pt x="252" y="631"/>
                  </a:lnTo>
                  <a:lnTo>
                    <a:pt x="261" y="623"/>
                  </a:lnTo>
                  <a:lnTo>
                    <a:pt x="270" y="614"/>
                  </a:lnTo>
                  <a:lnTo>
                    <a:pt x="300" y="584"/>
                  </a:lnTo>
                  <a:lnTo>
                    <a:pt x="524" y="360"/>
                  </a:lnTo>
                  <a:lnTo>
                    <a:pt x="601" y="283"/>
                  </a:lnTo>
                  <a:lnTo>
                    <a:pt x="614" y="270"/>
                  </a:lnTo>
                  <a:lnTo>
                    <a:pt x="614" y="270"/>
                  </a:lnTo>
                  <a:lnTo>
                    <a:pt x="625" y="259"/>
                  </a:lnTo>
                  <a:lnTo>
                    <a:pt x="634" y="246"/>
                  </a:lnTo>
                  <a:lnTo>
                    <a:pt x="642" y="233"/>
                  </a:lnTo>
                  <a:lnTo>
                    <a:pt x="649" y="218"/>
                  </a:lnTo>
                  <a:lnTo>
                    <a:pt x="653" y="203"/>
                  </a:lnTo>
                  <a:lnTo>
                    <a:pt x="657" y="188"/>
                  </a:lnTo>
                  <a:lnTo>
                    <a:pt x="659" y="173"/>
                  </a:lnTo>
                  <a:lnTo>
                    <a:pt x="661" y="158"/>
                  </a:lnTo>
                  <a:lnTo>
                    <a:pt x="659" y="143"/>
                  </a:lnTo>
                  <a:lnTo>
                    <a:pt x="657" y="128"/>
                  </a:lnTo>
                  <a:lnTo>
                    <a:pt x="653" y="114"/>
                  </a:lnTo>
                  <a:lnTo>
                    <a:pt x="649" y="99"/>
                  </a:lnTo>
                  <a:lnTo>
                    <a:pt x="642" y="86"/>
                  </a:lnTo>
                  <a:lnTo>
                    <a:pt x="634" y="72"/>
                  </a:lnTo>
                  <a:lnTo>
                    <a:pt x="625" y="59"/>
                  </a:lnTo>
                  <a:lnTo>
                    <a:pt x="614" y="46"/>
                  </a:lnTo>
                  <a:lnTo>
                    <a:pt x="614" y="46"/>
                  </a:lnTo>
                  <a:lnTo>
                    <a:pt x="603" y="37"/>
                  </a:lnTo>
                  <a:lnTo>
                    <a:pt x="590" y="28"/>
                  </a:lnTo>
                  <a:lnTo>
                    <a:pt x="577" y="18"/>
                  </a:lnTo>
                  <a:lnTo>
                    <a:pt x="562" y="13"/>
                  </a:lnTo>
                  <a:lnTo>
                    <a:pt x="549" y="7"/>
                  </a:lnTo>
                  <a:lnTo>
                    <a:pt x="534" y="3"/>
                  </a:lnTo>
                  <a:lnTo>
                    <a:pt x="517" y="2"/>
                  </a:lnTo>
                  <a:lnTo>
                    <a:pt x="502" y="0"/>
                  </a:lnTo>
                  <a:lnTo>
                    <a:pt x="502" y="0"/>
                  </a:lnTo>
                  <a:lnTo>
                    <a:pt x="487" y="2"/>
                  </a:lnTo>
                  <a:lnTo>
                    <a:pt x="470" y="3"/>
                  </a:lnTo>
                  <a:lnTo>
                    <a:pt x="455" y="7"/>
                  </a:lnTo>
                  <a:lnTo>
                    <a:pt x="442" y="13"/>
                  </a:lnTo>
                  <a:lnTo>
                    <a:pt x="427" y="18"/>
                  </a:lnTo>
                  <a:lnTo>
                    <a:pt x="414" y="28"/>
                  </a:lnTo>
                  <a:lnTo>
                    <a:pt x="401" y="37"/>
                  </a:lnTo>
                  <a:lnTo>
                    <a:pt x="390" y="46"/>
                  </a:lnTo>
                  <a:lnTo>
                    <a:pt x="377" y="59"/>
                  </a:lnTo>
                  <a:lnTo>
                    <a:pt x="300" y="136"/>
                  </a:lnTo>
                  <a:lnTo>
                    <a:pt x="76" y="360"/>
                  </a:lnTo>
                  <a:lnTo>
                    <a:pt x="46" y="390"/>
                  </a:lnTo>
                  <a:lnTo>
                    <a:pt x="46" y="390"/>
                  </a:lnTo>
                  <a:lnTo>
                    <a:pt x="39" y="399"/>
                  </a:lnTo>
                  <a:lnTo>
                    <a:pt x="32" y="408"/>
                  </a:lnTo>
                  <a:lnTo>
                    <a:pt x="18" y="429"/>
                  </a:lnTo>
                  <a:lnTo>
                    <a:pt x="18" y="429"/>
                  </a:lnTo>
                  <a:lnTo>
                    <a:pt x="9" y="453"/>
                  </a:lnTo>
                  <a:lnTo>
                    <a:pt x="4" y="477"/>
                  </a:lnTo>
                  <a:lnTo>
                    <a:pt x="0" y="502"/>
                  </a:lnTo>
                  <a:lnTo>
                    <a:pt x="2" y="526"/>
                  </a:lnTo>
                  <a:lnTo>
                    <a:pt x="7" y="550"/>
                  </a:lnTo>
                  <a:lnTo>
                    <a:pt x="17" y="573"/>
                  </a:lnTo>
                  <a:lnTo>
                    <a:pt x="30" y="595"/>
                  </a:lnTo>
                  <a:lnTo>
                    <a:pt x="46" y="614"/>
                  </a:lnTo>
                  <a:lnTo>
                    <a:pt x="46" y="614"/>
                  </a:lnTo>
                  <a:lnTo>
                    <a:pt x="58" y="625"/>
                  </a:lnTo>
                  <a:lnTo>
                    <a:pt x="71" y="634"/>
                  </a:lnTo>
                  <a:lnTo>
                    <a:pt x="84" y="642"/>
                  </a:lnTo>
                  <a:lnTo>
                    <a:pt x="97" y="649"/>
                  </a:lnTo>
                  <a:lnTo>
                    <a:pt x="112" y="655"/>
                  </a:lnTo>
                  <a:lnTo>
                    <a:pt x="127" y="659"/>
                  </a:lnTo>
                  <a:lnTo>
                    <a:pt x="144" y="660"/>
                  </a:lnTo>
                  <a:lnTo>
                    <a:pt x="158" y="660"/>
                  </a:lnTo>
                  <a:lnTo>
                    <a:pt x="158" y="66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57" name="Freeform 32"/>
            <p:cNvSpPr/>
            <p:nvPr/>
          </p:nvSpPr>
          <p:spPr bwMode="auto">
            <a:xfrm>
              <a:off x="-4738688" y="3132138"/>
              <a:ext cx="1093788" cy="1093788"/>
            </a:xfrm>
            <a:custGeom>
              <a:avLst/>
              <a:gdLst>
                <a:gd name="T0" fmla="*/ 159 w 689"/>
                <a:gd name="T1" fmla="*/ 689 h 689"/>
                <a:gd name="T2" fmla="*/ 196 w 689"/>
                <a:gd name="T3" fmla="*/ 683 h 689"/>
                <a:gd name="T4" fmla="*/ 232 w 689"/>
                <a:gd name="T5" fmla="*/ 670 h 689"/>
                <a:gd name="T6" fmla="*/ 252 w 689"/>
                <a:gd name="T7" fmla="*/ 659 h 689"/>
                <a:gd name="T8" fmla="*/ 271 w 689"/>
                <a:gd name="T9" fmla="*/ 642 h 689"/>
                <a:gd name="T10" fmla="*/ 642 w 689"/>
                <a:gd name="T11" fmla="*/ 271 h 689"/>
                <a:gd name="T12" fmla="*/ 653 w 689"/>
                <a:gd name="T13" fmla="*/ 260 h 689"/>
                <a:gd name="T14" fmla="*/ 670 w 689"/>
                <a:gd name="T15" fmla="*/ 233 h 689"/>
                <a:gd name="T16" fmla="*/ 681 w 689"/>
                <a:gd name="T17" fmla="*/ 204 h 689"/>
                <a:gd name="T18" fmla="*/ 689 w 689"/>
                <a:gd name="T19" fmla="*/ 174 h 689"/>
                <a:gd name="T20" fmla="*/ 689 w 689"/>
                <a:gd name="T21" fmla="*/ 159 h 689"/>
                <a:gd name="T22" fmla="*/ 685 w 689"/>
                <a:gd name="T23" fmla="*/ 127 h 689"/>
                <a:gd name="T24" fmla="*/ 678 w 689"/>
                <a:gd name="T25" fmla="*/ 97 h 689"/>
                <a:gd name="T26" fmla="*/ 663 w 689"/>
                <a:gd name="T27" fmla="*/ 71 h 689"/>
                <a:gd name="T28" fmla="*/ 642 w 689"/>
                <a:gd name="T29" fmla="*/ 47 h 689"/>
                <a:gd name="T30" fmla="*/ 631 w 689"/>
                <a:gd name="T31" fmla="*/ 36 h 689"/>
                <a:gd name="T32" fmla="*/ 605 w 689"/>
                <a:gd name="T33" fmla="*/ 19 h 689"/>
                <a:gd name="T34" fmla="*/ 577 w 689"/>
                <a:gd name="T35" fmla="*/ 8 h 689"/>
                <a:gd name="T36" fmla="*/ 547 w 689"/>
                <a:gd name="T37" fmla="*/ 0 h 689"/>
                <a:gd name="T38" fmla="*/ 530 w 689"/>
                <a:gd name="T39" fmla="*/ 0 h 689"/>
                <a:gd name="T40" fmla="*/ 498 w 689"/>
                <a:gd name="T41" fmla="*/ 4 h 689"/>
                <a:gd name="T42" fmla="*/ 470 w 689"/>
                <a:gd name="T43" fmla="*/ 11 h 689"/>
                <a:gd name="T44" fmla="*/ 443 w 689"/>
                <a:gd name="T45" fmla="*/ 26 h 689"/>
                <a:gd name="T46" fmla="*/ 418 w 689"/>
                <a:gd name="T47" fmla="*/ 47 h 689"/>
                <a:gd name="T48" fmla="*/ 47 w 689"/>
                <a:gd name="T49" fmla="*/ 418 h 689"/>
                <a:gd name="T50" fmla="*/ 37 w 689"/>
                <a:gd name="T51" fmla="*/ 427 h 689"/>
                <a:gd name="T52" fmla="*/ 19 w 689"/>
                <a:gd name="T53" fmla="*/ 457 h 689"/>
                <a:gd name="T54" fmla="*/ 9 w 689"/>
                <a:gd name="T55" fmla="*/ 482 h 689"/>
                <a:gd name="T56" fmla="*/ 0 w 689"/>
                <a:gd name="T57" fmla="*/ 530 h 689"/>
                <a:gd name="T58" fmla="*/ 8 w 689"/>
                <a:gd name="T59" fmla="*/ 579 h 689"/>
                <a:gd name="T60" fmla="*/ 30 w 689"/>
                <a:gd name="T61" fmla="*/ 623 h 689"/>
                <a:gd name="T62" fmla="*/ 47 w 689"/>
                <a:gd name="T63" fmla="*/ 642 h 689"/>
                <a:gd name="T64" fmla="*/ 71 w 689"/>
                <a:gd name="T65" fmla="*/ 663 h 689"/>
                <a:gd name="T66" fmla="*/ 97 w 689"/>
                <a:gd name="T67" fmla="*/ 678 h 689"/>
                <a:gd name="T68" fmla="*/ 127 w 689"/>
                <a:gd name="T69" fmla="*/ 685 h 689"/>
                <a:gd name="T70" fmla="*/ 159 w 689"/>
                <a:gd name="T71" fmla="*/ 689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9" h="689">
                  <a:moveTo>
                    <a:pt x="159" y="689"/>
                  </a:moveTo>
                  <a:lnTo>
                    <a:pt x="159" y="689"/>
                  </a:lnTo>
                  <a:lnTo>
                    <a:pt x="177" y="687"/>
                  </a:lnTo>
                  <a:lnTo>
                    <a:pt x="196" y="683"/>
                  </a:lnTo>
                  <a:lnTo>
                    <a:pt x="215" y="678"/>
                  </a:lnTo>
                  <a:lnTo>
                    <a:pt x="232" y="670"/>
                  </a:lnTo>
                  <a:lnTo>
                    <a:pt x="232" y="670"/>
                  </a:lnTo>
                  <a:lnTo>
                    <a:pt x="252" y="659"/>
                  </a:lnTo>
                  <a:lnTo>
                    <a:pt x="261" y="651"/>
                  </a:lnTo>
                  <a:lnTo>
                    <a:pt x="271" y="642"/>
                  </a:lnTo>
                  <a:lnTo>
                    <a:pt x="301" y="612"/>
                  </a:lnTo>
                  <a:lnTo>
                    <a:pt x="642" y="271"/>
                  </a:lnTo>
                  <a:lnTo>
                    <a:pt x="642" y="271"/>
                  </a:lnTo>
                  <a:lnTo>
                    <a:pt x="653" y="260"/>
                  </a:lnTo>
                  <a:lnTo>
                    <a:pt x="663" y="246"/>
                  </a:lnTo>
                  <a:lnTo>
                    <a:pt x="670" y="233"/>
                  </a:lnTo>
                  <a:lnTo>
                    <a:pt x="678" y="218"/>
                  </a:lnTo>
                  <a:lnTo>
                    <a:pt x="681" y="204"/>
                  </a:lnTo>
                  <a:lnTo>
                    <a:pt x="685" y="189"/>
                  </a:lnTo>
                  <a:lnTo>
                    <a:pt x="689" y="174"/>
                  </a:lnTo>
                  <a:lnTo>
                    <a:pt x="689" y="159"/>
                  </a:lnTo>
                  <a:lnTo>
                    <a:pt x="689" y="159"/>
                  </a:lnTo>
                  <a:lnTo>
                    <a:pt x="689" y="142"/>
                  </a:lnTo>
                  <a:lnTo>
                    <a:pt x="685" y="127"/>
                  </a:lnTo>
                  <a:lnTo>
                    <a:pt x="681" y="112"/>
                  </a:lnTo>
                  <a:lnTo>
                    <a:pt x="678" y="97"/>
                  </a:lnTo>
                  <a:lnTo>
                    <a:pt x="670" y="84"/>
                  </a:lnTo>
                  <a:lnTo>
                    <a:pt x="663" y="71"/>
                  </a:lnTo>
                  <a:lnTo>
                    <a:pt x="653" y="58"/>
                  </a:lnTo>
                  <a:lnTo>
                    <a:pt x="642" y="47"/>
                  </a:lnTo>
                  <a:lnTo>
                    <a:pt x="642" y="47"/>
                  </a:lnTo>
                  <a:lnTo>
                    <a:pt x="631" y="36"/>
                  </a:lnTo>
                  <a:lnTo>
                    <a:pt x="618" y="26"/>
                  </a:lnTo>
                  <a:lnTo>
                    <a:pt x="605" y="19"/>
                  </a:lnTo>
                  <a:lnTo>
                    <a:pt x="592" y="11"/>
                  </a:lnTo>
                  <a:lnTo>
                    <a:pt x="577" y="8"/>
                  </a:lnTo>
                  <a:lnTo>
                    <a:pt x="562" y="4"/>
                  </a:lnTo>
                  <a:lnTo>
                    <a:pt x="547" y="0"/>
                  </a:lnTo>
                  <a:lnTo>
                    <a:pt x="530" y="0"/>
                  </a:lnTo>
                  <a:lnTo>
                    <a:pt x="530" y="0"/>
                  </a:lnTo>
                  <a:lnTo>
                    <a:pt x="515" y="0"/>
                  </a:lnTo>
                  <a:lnTo>
                    <a:pt x="498" y="4"/>
                  </a:lnTo>
                  <a:lnTo>
                    <a:pt x="484" y="8"/>
                  </a:lnTo>
                  <a:lnTo>
                    <a:pt x="470" y="11"/>
                  </a:lnTo>
                  <a:lnTo>
                    <a:pt x="456" y="19"/>
                  </a:lnTo>
                  <a:lnTo>
                    <a:pt x="443" y="26"/>
                  </a:lnTo>
                  <a:lnTo>
                    <a:pt x="429" y="36"/>
                  </a:lnTo>
                  <a:lnTo>
                    <a:pt x="418" y="47"/>
                  </a:lnTo>
                  <a:lnTo>
                    <a:pt x="77" y="388"/>
                  </a:lnTo>
                  <a:lnTo>
                    <a:pt x="47" y="418"/>
                  </a:lnTo>
                  <a:lnTo>
                    <a:pt x="47" y="418"/>
                  </a:lnTo>
                  <a:lnTo>
                    <a:pt x="37" y="427"/>
                  </a:lnTo>
                  <a:lnTo>
                    <a:pt x="30" y="437"/>
                  </a:lnTo>
                  <a:lnTo>
                    <a:pt x="19" y="457"/>
                  </a:lnTo>
                  <a:lnTo>
                    <a:pt x="19" y="457"/>
                  </a:lnTo>
                  <a:lnTo>
                    <a:pt x="9" y="482"/>
                  </a:lnTo>
                  <a:lnTo>
                    <a:pt x="2" y="504"/>
                  </a:lnTo>
                  <a:lnTo>
                    <a:pt x="0" y="530"/>
                  </a:lnTo>
                  <a:lnTo>
                    <a:pt x="2" y="554"/>
                  </a:lnTo>
                  <a:lnTo>
                    <a:pt x="8" y="579"/>
                  </a:lnTo>
                  <a:lnTo>
                    <a:pt x="17" y="601"/>
                  </a:lnTo>
                  <a:lnTo>
                    <a:pt x="30" y="623"/>
                  </a:lnTo>
                  <a:lnTo>
                    <a:pt x="47" y="642"/>
                  </a:lnTo>
                  <a:lnTo>
                    <a:pt x="47" y="642"/>
                  </a:lnTo>
                  <a:lnTo>
                    <a:pt x="58" y="653"/>
                  </a:lnTo>
                  <a:lnTo>
                    <a:pt x="71" y="663"/>
                  </a:lnTo>
                  <a:lnTo>
                    <a:pt x="84" y="670"/>
                  </a:lnTo>
                  <a:lnTo>
                    <a:pt x="97" y="678"/>
                  </a:lnTo>
                  <a:lnTo>
                    <a:pt x="112" y="681"/>
                  </a:lnTo>
                  <a:lnTo>
                    <a:pt x="127" y="685"/>
                  </a:lnTo>
                  <a:lnTo>
                    <a:pt x="142" y="689"/>
                  </a:lnTo>
                  <a:lnTo>
                    <a:pt x="159" y="689"/>
                  </a:lnTo>
                  <a:lnTo>
                    <a:pt x="159" y="68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58" name="Freeform 33"/>
            <p:cNvSpPr/>
            <p:nvPr/>
          </p:nvSpPr>
          <p:spPr bwMode="auto">
            <a:xfrm>
              <a:off x="-4708525" y="30163"/>
              <a:ext cx="4124325" cy="3105150"/>
            </a:xfrm>
            <a:custGeom>
              <a:avLst/>
              <a:gdLst>
                <a:gd name="T0" fmla="*/ 2598 w 2598"/>
                <a:gd name="T1" fmla="*/ 995 h 1956"/>
                <a:gd name="T2" fmla="*/ 2592 w 2598"/>
                <a:gd name="T3" fmla="*/ 896 h 1956"/>
                <a:gd name="T4" fmla="*/ 2579 w 2598"/>
                <a:gd name="T5" fmla="*/ 801 h 1956"/>
                <a:gd name="T6" fmla="*/ 2555 w 2598"/>
                <a:gd name="T7" fmla="*/ 705 h 1956"/>
                <a:gd name="T8" fmla="*/ 2521 w 2598"/>
                <a:gd name="T9" fmla="*/ 614 h 1956"/>
                <a:gd name="T10" fmla="*/ 2480 w 2598"/>
                <a:gd name="T11" fmla="*/ 526 h 1956"/>
                <a:gd name="T12" fmla="*/ 2430 w 2598"/>
                <a:gd name="T13" fmla="*/ 444 h 1956"/>
                <a:gd name="T14" fmla="*/ 2372 w 2598"/>
                <a:gd name="T15" fmla="*/ 366 h 1956"/>
                <a:gd name="T16" fmla="*/ 2307 w 2598"/>
                <a:gd name="T17" fmla="*/ 291 h 1956"/>
                <a:gd name="T18" fmla="*/ 2269 w 2598"/>
                <a:gd name="T19" fmla="*/ 258 h 1956"/>
                <a:gd name="T20" fmla="*/ 2195 w 2598"/>
                <a:gd name="T21" fmla="*/ 194 h 1956"/>
                <a:gd name="T22" fmla="*/ 2113 w 2598"/>
                <a:gd name="T23" fmla="*/ 140 h 1956"/>
                <a:gd name="T24" fmla="*/ 2027 w 2598"/>
                <a:gd name="T25" fmla="*/ 95 h 1956"/>
                <a:gd name="T26" fmla="*/ 1937 w 2598"/>
                <a:gd name="T27" fmla="*/ 58 h 1956"/>
                <a:gd name="T28" fmla="*/ 1846 w 2598"/>
                <a:gd name="T29" fmla="*/ 30 h 1956"/>
                <a:gd name="T30" fmla="*/ 1749 w 2598"/>
                <a:gd name="T31" fmla="*/ 11 h 1956"/>
                <a:gd name="T32" fmla="*/ 1652 w 2598"/>
                <a:gd name="T33" fmla="*/ 2 h 1956"/>
                <a:gd name="T34" fmla="*/ 1601 w 2598"/>
                <a:gd name="T35" fmla="*/ 0 h 1956"/>
                <a:gd name="T36" fmla="*/ 1504 w 2598"/>
                <a:gd name="T37" fmla="*/ 6 h 1956"/>
                <a:gd name="T38" fmla="*/ 1409 w 2598"/>
                <a:gd name="T39" fmla="*/ 19 h 1956"/>
                <a:gd name="T40" fmla="*/ 1316 w 2598"/>
                <a:gd name="T41" fmla="*/ 41 h 1956"/>
                <a:gd name="T42" fmla="*/ 1226 w 2598"/>
                <a:gd name="T43" fmla="*/ 73 h 1956"/>
                <a:gd name="T44" fmla="*/ 1140 w 2598"/>
                <a:gd name="T45" fmla="*/ 114 h 1956"/>
                <a:gd name="T46" fmla="*/ 1058 w 2598"/>
                <a:gd name="T47" fmla="*/ 162 h 1956"/>
                <a:gd name="T48" fmla="*/ 980 w 2598"/>
                <a:gd name="T49" fmla="*/ 218 h 1956"/>
                <a:gd name="T50" fmla="*/ 907 w 2598"/>
                <a:gd name="T51" fmla="*/ 284 h 1956"/>
                <a:gd name="T52" fmla="*/ 898 w 2598"/>
                <a:gd name="T53" fmla="*/ 291 h 1956"/>
                <a:gd name="T54" fmla="*/ 46 w 2598"/>
                <a:gd name="T55" fmla="*/ 1144 h 1956"/>
                <a:gd name="T56" fmla="*/ 35 w 2598"/>
                <a:gd name="T57" fmla="*/ 1155 h 1956"/>
                <a:gd name="T58" fmla="*/ 18 w 2598"/>
                <a:gd name="T59" fmla="*/ 1181 h 1956"/>
                <a:gd name="T60" fmla="*/ 7 w 2598"/>
                <a:gd name="T61" fmla="*/ 1209 h 1956"/>
                <a:gd name="T62" fmla="*/ 0 w 2598"/>
                <a:gd name="T63" fmla="*/ 1239 h 1956"/>
                <a:gd name="T64" fmla="*/ 0 w 2598"/>
                <a:gd name="T65" fmla="*/ 1271 h 1956"/>
                <a:gd name="T66" fmla="*/ 5 w 2598"/>
                <a:gd name="T67" fmla="*/ 1299 h 1956"/>
                <a:gd name="T68" fmla="*/ 18 w 2598"/>
                <a:gd name="T69" fmla="*/ 1329 h 1956"/>
                <a:gd name="T70" fmla="*/ 35 w 2598"/>
                <a:gd name="T71" fmla="*/ 1355 h 1956"/>
                <a:gd name="T72" fmla="*/ 89 w 2598"/>
                <a:gd name="T73" fmla="*/ 1409 h 1956"/>
                <a:gd name="T74" fmla="*/ 101 w 2598"/>
                <a:gd name="T75" fmla="*/ 1420 h 1956"/>
                <a:gd name="T76" fmla="*/ 125 w 2598"/>
                <a:gd name="T77" fmla="*/ 1437 h 1956"/>
                <a:gd name="T78" fmla="*/ 153 w 2598"/>
                <a:gd name="T79" fmla="*/ 1448 h 1956"/>
                <a:gd name="T80" fmla="*/ 185 w 2598"/>
                <a:gd name="T81" fmla="*/ 1454 h 1956"/>
                <a:gd name="T82" fmla="*/ 200 w 2598"/>
                <a:gd name="T83" fmla="*/ 1456 h 1956"/>
                <a:gd name="T84" fmla="*/ 231 w 2598"/>
                <a:gd name="T85" fmla="*/ 1452 h 1956"/>
                <a:gd name="T86" fmla="*/ 261 w 2598"/>
                <a:gd name="T87" fmla="*/ 1443 h 1956"/>
                <a:gd name="T88" fmla="*/ 287 w 2598"/>
                <a:gd name="T89" fmla="*/ 1428 h 1956"/>
                <a:gd name="T90" fmla="*/ 312 w 2598"/>
                <a:gd name="T91" fmla="*/ 1409 h 1956"/>
                <a:gd name="T92" fmla="*/ 875 w 2598"/>
                <a:gd name="T93" fmla="*/ 845 h 1956"/>
                <a:gd name="T94" fmla="*/ 883 w 2598"/>
                <a:gd name="T95" fmla="*/ 840 h 1956"/>
                <a:gd name="T96" fmla="*/ 899 w 2598"/>
                <a:gd name="T97" fmla="*/ 832 h 1956"/>
                <a:gd name="T98" fmla="*/ 907 w 2598"/>
                <a:gd name="T99" fmla="*/ 832 h 1956"/>
                <a:gd name="T100" fmla="*/ 922 w 2598"/>
                <a:gd name="T101" fmla="*/ 834 h 1956"/>
                <a:gd name="T102" fmla="*/ 931 w 2598"/>
                <a:gd name="T103" fmla="*/ 838 h 1956"/>
                <a:gd name="T104" fmla="*/ 2051 w 2598"/>
                <a:gd name="T105" fmla="*/ 1956 h 1956"/>
                <a:gd name="T106" fmla="*/ 2307 w 2598"/>
                <a:gd name="T107" fmla="*/ 1700 h 1956"/>
                <a:gd name="T108" fmla="*/ 2372 w 2598"/>
                <a:gd name="T109" fmla="*/ 1626 h 1956"/>
                <a:gd name="T110" fmla="*/ 2430 w 2598"/>
                <a:gd name="T111" fmla="*/ 1547 h 1956"/>
                <a:gd name="T112" fmla="*/ 2480 w 2598"/>
                <a:gd name="T113" fmla="*/ 1465 h 1956"/>
                <a:gd name="T114" fmla="*/ 2521 w 2598"/>
                <a:gd name="T115" fmla="*/ 1377 h 1956"/>
                <a:gd name="T116" fmla="*/ 2555 w 2598"/>
                <a:gd name="T117" fmla="*/ 1286 h 1956"/>
                <a:gd name="T118" fmla="*/ 2579 w 2598"/>
                <a:gd name="T119" fmla="*/ 1191 h 1956"/>
                <a:gd name="T120" fmla="*/ 2592 w 2598"/>
                <a:gd name="T121" fmla="*/ 1094 h 1956"/>
                <a:gd name="T122" fmla="*/ 2598 w 2598"/>
                <a:gd name="T123" fmla="*/ 995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98" h="1956">
                  <a:moveTo>
                    <a:pt x="2598" y="995"/>
                  </a:moveTo>
                  <a:lnTo>
                    <a:pt x="2598" y="995"/>
                  </a:lnTo>
                  <a:lnTo>
                    <a:pt x="2596" y="946"/>
                  </a:lnTo>
                  <a:lnTo>
                    <a:pt x="2592" y="896"/>
                  </a:lnTo>
                  <a:lnTo>
                    <a:pt x="2587" y="847"/>
                  </a:lnTo>
                  <a:lnTo>
                    <a:pt x="2579" y="801"/>
                  </a:lnTo>
                  <a:lnTo>
                    <a:pt x="2568" y="752"/>
                  </a:lnTo>
                  <a:lnTo>
                    <a:pt x="2555" y="705"/>
                  </a:lnTo>
                  <a:lnTo>
                    <a:pt x="2540" y="659"/>
                  </a:lnTo>
                  <a:lnTo>
                    <a:pt x="2521" y="614"/>
                  </a:lnTo>
                  <a:lnTo>
                    <a:pt x="2503" y="569"/>
                  </a:lnTo>
                  <a:lnTo>
                    <a:pt x="2480" y="526"/>
                  </a:lnTo>
                  <a:lnTo>
                    <a:pt x="2456" y="485"/>
                  </a:lnTo>
                  <a:lnTo>
                    <a:pt x="2430" y="444"/>
                  </a:lnTo>
                  <a:lnTo>
                    <a:pt x="2402" y="403"/>
                  </a:lnTo>
                  <a:lnTo>
                    <a:pt x="2372" y="366"/>
                  </a:lnTo>
                  <a:lnTo>
                    <a:pt x="2340" y="328"/>
                  </a:lnTo>
                  <a:lnTo>
                    <a:pt x="2307" y="291"/>
                  </a:lnTo>
                  <a:lnTo>
                    <a:pt x="2307" y="291"/>
                  </a:lnTo>
                  <a:lnTo>
                    <a:pt x="2269" y="258"/>
                  </a:lnTo>
                  <a:lnTo>
                    <a:pt x="2232" y="226"/>
                  </a:lnTo>
                  <a:lnTo>
                    <a:pt x="2195" y="194"/>
                  </a:lnTo>
                  <a:lnTo>
                    <a:pt x="2154" y="166"/>
                  </a:lnTo>
                  <a:lnTo>
                    <a:pt x="2113" y="140"/>
                  </a:lnTo>
                  <a:lnTo>
                    <a:pt x="2072" y="118"/>
                  </a:lnTo>
                  <a:lnTo>
                    <a:pt x="2027" y="95"/>
                  </a:lnTo>
                  <a:lnTo>
                    <a:pt x="1984" y="75"/>
                  </a:lnTo>
                  <a:lnTo>
                    <a:pt x="1937" y="58"/>
                  </a:lnTo>
                  <a:lnTo>
                    <a:pt x="1892" y="43"/>
                  </a:lnTo>
                  <a:lnTo>
                    <a:pt x="1846" y="30"/>
                  </a:lnTo>
                  <a:lnTo>
                    <a:pt x="1797" y="19"/>
                  </a:lnTo>
                  <a:lnTo>
                    <a:pt x="1749" y="11"/>
                  </a:lnTo>
                  <a:lnTo>
                    <a:pt x="1700" y="6"/>
                  </a:lnTo>
                  <a:lnTo>
                    <a:pt x="1652" y="2"/>
                  </a:lnTo>
                  <a:lnTo>
                    <a:pt x="1601" y="0"/>
                  </a:lnTo>
                  <a:lnTo>
                    <a:pt x="1601" y="0"/>
                  </a:lnTo>
                  <a:lnTo>
                    <a:pt x="1553" y="2"/>
                  </a:lnTo>
                  <a:lnTo>
                    <a:pt x="1504" y="6"/>
                  </a:lnTo>
                  <a:lnTo>
                    <a:pt x="1456" y="11"/>
                  </a:lnTo>
                  <a:lnTo>
                    <a:pt x="1409" y="19"/>
                  </a:lnTo>
                  <a:lnTo>
                    <a:pt x="1362" y="28"/>
                  </a:lnTo>
                  <a:lnTo>
                    <a:pt x="1316" y="41"/>
                  </a:lnTo>
                  <a:lnTo>
                    <a:pt x="1271" y="56"/>
                  </a:lnTo>
                  <a:lnTo>
                    <a:pt x="1226" y="73"/>
                  </a:lnTo>
                  <a:lnTo>
                    <a:pt x="1183" y="91"/>
                  </a:lnTo>
                  <a:lnTo>
                    <a:pt x="1140" y="114"/>
                  </a:lnTo>
                  <a:lnTo>
                    <a:pt x="1097" y="136"/>
                  </a:lnTo>
                  <a:lnTo>
                    <a:pt x="1058" y="162"/>
                  </a:lnTo>
                  <a:lnTo>
                    <a:pt x="1019" y="189"/>
                  </a:lnTo>
                  <a:lnTo>
                    <a:pt x="980" y="218"/>
                  </a:lnTo>
                  <a:lnTo>
                    <a:pt x="942" y="250"/>
                  </a:lnTo>
                  <a:lnTo>
                    <a:pt x="907" y="284"/>
                  </a:lnTo>
                  <a:lnTo>
                    <a:pt x="907" y="284"/>
                  </a:lnTo>
                  <a:lnTo>
                    <a:pt x="898" y="291"/>
                  </a:lnTo>
                  <a:lnTo>
                    <a:pt x="815" y="373"/>
                  </a:lnTo>
                  <a:lnTo>
                    <a:pt x="46" y="1144"/>
                  </a:lnTo>
                  <a:lnTo>
                    <a:pt x="46" y="1144"/>
                  </a:lnTo>
                  <a:lnTo>
                    <a:pt x="35" y="1155"/>
                  </a:lnTo>
                  <a:lnTo>
                    <a:pt x="26" y="1168"/>
                  </a:lnTo>
                  <a:lnTo>
                    <a:pt x="18" y="1181"/>
                  </a:lnTo>
                  <a:lnTo>
                    <a:pt x="11" y="1196"/>
                  </a:lnTo>
                  <a:lnTo>
                    <a:pt x="7" y="1209"/>
                  </a:lnTo>
                  <a:lnTo>
                    <a:pt x="4" y="1224"/>
                  </a:lnTo>
                  <a:lnTo>
                    <a:pt x="0" y="1239"/>
                  </a:lnTo>
                  <a:lnTo>
                    <a:pt x="0" y="1254"/>
                  </a:lnTo>
                  <a:lnTo>
                    <a:pt x="0" y="1271"/>
                  </a:lnTo>
                  <a:lnTo>
                    <a:pt x="4" y="1286"/>
                  </a:lnTo>
                  <a:lnTo>
                    <a:pt x="5" y="1299"/>
                  </a:lnTo>
                  <a:lnTo>
                    <a:pt x="11" y="1314"/>
                  </a:lnTo>
                  <a:lnTo>
                    <a:pt x="18" y="1329"/>
                  </a:lnTo>
                  <a:lnTo>
                    <a:pt x="26" y="1342"/>
                  </a:lnTo>
                  <a:lnTo>
                    <a:pt x="35" y="1355"/>
                  </a:lnTo>
                  <a:lnTo>
                    <a:pt x="46" y="1366"/>
                  </a:lnTo>
                  <a:lnTo>
                    <a:pt x="89" y="1409"/>
                  </a:lnTo>
                  <a:lnTo>
                    <a:pt x="89" y="1409"/>
                  </a:lnTo>
                  <a:lnTo>
                    <a:pt x="101" y="1420"/>
                  </a:lnTo>
                  <a:lnTo>
                    <a:pt x="112" y="1430"/>
                  </a:lnTo>
                  <a:lnTo>
                    <a:pt x="125" y="1437"/>
                  </a:lnTo>
                  <a:lnTo>
                    <a:pt x="140" y="1443"/>
                  </a:lnTo>
                  <a:lnTo>
                    <a:pt x="153" y="1448"/>
                  </a:lnTo>
                  <a:lnTo>
                    <a:pt x="168" y="1452"/>
                  </a:lnTo>
                  <a:lnTo>
                    <a:pt x="185" y="1454"/>
                  </a:lnTo>
                  <a:lnTo>
                    <a:pt x="200" y="1456"/>
                  </a:lnTo>
                  <a:lnTo>
                    <a:pt x="200" y="1456"/>
                  </a:lnTo>
                  <a:lnTo>
                    <a:pt x="216" y="1454"/>
                  </a:lnTo>
                  <a:lnTo>
                    <a:pt x="231" y="1452"/>
                  </a:lnTo>
                  <a:lnTo>
                    <a:pt x="246" y="1448"/>
                  </a:lnTo>
                  <a:lnTo>
                    <a:pt x="261" y="1443"/>
                  </a:lnTo>
                  <a:lnTo>
                    <a:pt x="274" y="1437"/>
                  </a:lnTo>
                  <a:lnTo>
                    <a:pt x="287" y="1428"/>
                  </a:lnTo>
                  <a:lnTo>
                    <a:pt x="300" y="1418"/>
                  </a:lnTo>
                  <a:lnTo>
                    <a:pt x="312" y="1409"/>
                  </a:lnTo>
                  <a:lnTo>
                    <a:pt x="840" y="881"/>
                  </a:lnTo>
                  <a:lnTo>
                    <a:pt x="875" y="845"/>
                  </a:lnTo>
                  <a:lnTo>
                    <a:pt x="875" y="845"/>
                  </a:lnTo>
                  <a:lnTo>
                    <a:pt x="883" y="840"/>
                  </a:lnTo>
                  <a:lnTo>
                    <a:pt x="890" y="836"/>
                  </a:lnTo>
                  <a:lnTo>
                    <a:pt x="899" y="832"/>
                  </a:lnTo>
                  <a:lnTo>
                    <a:pt x="907" y="832"/>
                  </a:lnTo>
                  <a:lnTo>
                    <a:pt x="907" y="832"/>
                  </a:lnTo>
                  <a:lnTo>
                    <a:pt x="914" y="832"/>
                  </a:lnTo>
                  <a:lnTo>
                    <a:pt x="922" y="834"/>
                  </a:lnTo>
                  <a:lnTo>
                    <a:pt x="922" y="834"/>
                  </a:lnTo>
                  <a:lnTo>
                    <a:pt x="931" y="838"/>
                  </a:lnTo>
                  <a:lnTo>
                    <a:pt x="939" y="845"/>
                  </a:lnTo>
                  <a:lnTo>
                    <a:pt x="2051" y="1956"/>
                  </a:lnTo>
                  <a:lnTo>
                    <a:pt x="2307" y="1700"/>
                  </a:lnTo>
                  <a:lnTo>
                    <a:pt x="2307" y="1700"/>
                  </a:lnTo>
                  <a:lnTo>
                    <a:pt x="2340" y="1663"/>
                  </a:lnTo>
                  <a:lnTo>
                    <a:pt x="2372" y="1626"/>
                  </a:lnTo>
                  <a:lnTo>
                    <a:pt x="2402" y="1588"/>
                  </a:lnTo>
                  <a:lnTo>
                    <a:pt x="2430" y="1547"/>
                  </a:lnTo>
                  <a:lnTo>
                    <a:pt x="2456" y="1506"/>
                  </a:lnTo>
                  <a:lnTo>
                    <a:pt x="2480" y="1465"/>
                  </a:lnTo>
                  <a:lnTo>
                    <a:pt x="2503" y="1420"/>
                  </a:lnTo>
                  <a:lnTo>
                    <a:pt x="2521" y="1377"/>
                  </a:lnTo>
                  <a:lnTo>
                    <a:pt x="2540" y="1333"/>
                  </a:lnTo>
                  <a:lnTo>
                    <a:pt x="2555" y="1286"/>
                  </a:lnTo>
                  <a:lnTo>
                    <a:pt x="2568" y="1239"/>
                  </a:lnTo>
                  <a:lnTo>
                    <a:pt x="2579" y="1191"/>
                  </a:lnTo>
                  <a:lnTo>
                    <a:pt x="2587" y="1144"/>
                  </a:lnTo>
                  <a:lnTo>
                    <a:pt x="2592" y="1094"/>
                  </a:lnTo>
                  <a:lnTo>
                    <a:pt x="2596" y="1045"/>
                  </a:lnTo>
                  <a:lnTo>
                    <a:pt x="2598" y="995"/>
                  </a:lnTo>
                  <a:lnTo>
                    <a:pt x="2598" y="99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grpSp>
      <p:grpSp>
        <p:nvGrpSpPr>
          <p:cNvPr id="159" name="Group 4"/>
          <p:cNvGrpSpPr>
            <a:grpSpLocks noChangeAspect="1"/>
          </p:cNvGrpSpPr>
          <p:nvPr/>
        </p:nvGrpSpPr>
        <p:grpSpPr>
          <a:xfrm>
            <a:off x="4395567" y="1691599"/>
            <a:ext cx="329268" cy="483659"/>
            <a:chOff x="-1606" y="830"/>
            <a:chExt cx="1350" cy="1983"/>
          </a:xfrm>
        </p:grpSpPr>
        <p:sp>
          <p:nvSpPr>
            <p:cNvPr id="160" name="Freeform 5"/>
            <p:cNvSpPr>
              <a:spLocks noEditPoints="1"/>
            </p:cNvSpPr>
            <p:nvPr/>
          </p:nvSpPr>
          <p:spPr bwMode="auto">
            <a:xfrm>
              <a:off x="-1437" y="1963"/>
              <a:ext cx="538" cy="850"/>
            </a:xfrm>
            <a:custGeom>
              <a:avLst/>
              <a:gdLst>
                <a:gd name="T0" fmla="*/ 418 w 418"/>
                <a:gd name="T1" fmla="*/ 80 h 662"/>
                <a:gd name="T2" fmla="*/ 269 w 418"/>
                <a:gd name="T3" fmla="*/ 639 h 662"/>
                <a:gd name="T4" fmla="*/ 234 w 418"/>
                <a:gd name="T5" fmla="*/ 644 h 662"/>
                <a:gd name="T6" fmla="*/ 176 w 418"/>
                <a:gd name="T7" fmla="*/ 505 h 662"/>
                <a:gd name="T8" fmla="*/ 149 w 418"/>
                <a:gd name="T9" fmla="*/ 498 h 662"/>
                <a:gd name="T10" fmla="*/ 33 w 418"/>
                <a:gd name="T11" fmla="*/ 589 h 662"/>
                <a:gd name="T12" fmla="*/ 5 w 418"/>
                <a:gd name="T13" fmla="*/ 567 h 662"/>
                <a:gd name="T14" fmla="*/ 159 w 418"/>
                <a:gd name="T15" fmla="*/ 0 h 662"/>
                <a:gd name="T16" fmla="*/ 418 w 418"/>
                <a:gd name="T17" fmla="*/ 80 h 662"/>
                <a:gd name="T18" fmla="*/ 418 w 418"/>
                <a:gd name="T19" fmla="*/ 80 h 662"/>
                <a:gd name="T20" fmla="*/ 418 w 418"/>
                <a:gd name="T21" fmla="*/ 80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8" h="662">
                  <a:moveTo>
                    <a:pt x="418" y="80"/>
                  </a:moveTo>
                  <a:cubicBezTo>
                    <a:pt x="269" y="639"/>
                    <a:pt x="269" y="639"/>
                    <a:pt x="269" y="639"/>
                  </a:cubicBezTo>
                  <a:cubicBezTo>
                    <a:pt x="264" y="658"/>
                    <a:pt x="241" y="662"/>
                    <a:pt x="234" y="644"/>
                  </a:cubicBezTo>
                  <a:cubicBezTo>
                    <a:pt x="215" y="598"/>
                    <a:pt x="195" y="552"/>
                    <a:pt x="176" y="505"/>
                  </a:cubicBezTo>
                  <a:cubicBezTo>
                    <a:pt x="171" y="494"/>
                    <a:pt x="159" y="490"/>
                    <a:pt x="149" y="498"/>
                  </a:cubicBezTo>
                  <a:cubicBezTo>
                    <a:pt x="110" y="528"/>
                    <a:pt x="72" y="559"/>
                    <a:pt x="33" y="589"/>
                  </a:cubicBezTo>
                  <a:cubicBezTo>
                    <a:pt x="18" y="601"/>
                    <a:pt x="0" y="586"/>
                    <a:pt x="5" y="567"/>
                  </a:cubicBezTo>
                  <a:cubicBezTo>
                    <a:pt x="159" y="0"/>
                    <a:pt x="159" y="0"/>
                    <a:pt x="159" y="0"/>
                  </a:cubicBezTo>
                  <a:lnTo>
                    <a:pt x="418" y="80"/>
                  </a:lnTo>
                  <a:close/>
                  <a:moveTo>
                    <a:pt x="418" y="80"/>
                  </a:moveTo>
                  <a:cubicBezTo>
                    <a:pt x="418" y="80"/>
                    <a:pt x="418" y="80"/>
                    <a:pt x="418" y="80"/>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61" name="Freeform 6"/>
            <p:cNvSpPr>
              <a:spLocks noEditPoints="1"/>
            </p:cNvSpPr>
            <p:nvPr/>
          </p:nvSpPr>
          <p:spPr bwMode="auto">
            <a:xfrm>
              <a:off x="-988" y="1912"/>
              <a:ext cx="612" cy="898"/>
            </a:xfrm>
            <a:custGeom>
              <a:avLst/>
              <a:gdLst>
                <a:gd name="T0" fmla="*/ 257 w 475"/>
                <a:gd name="T1" fmla="*/ 0 h 700"/>
                <a:gd name="T2" fmla="*/ 469 w 475"/>
                <a:gd name="T3" fmla="*/ 587 h 700"/>
                <a:gd name="T4" fmla="*/ 443 w 475"/>
                <a:gd name="T5" fmla="*/ 612 h 700"/>
                <a:gd name="T6" fmla="*/ 316 w 475"/>
                <a:gd name="T7" fmla="*/ 531 h 700"/>
                <a:gd name="T8" fmla="*/ 290 w 475"/>
                <a:gd name="T9" fmla="*/ 541 h 700"/>
                <a:gd name="T10" fmla="*/ 247 w 475"/>
                <a:gd name="T11" fmla="*/ 682 h 700"/>
                <a:gd name="T12" fmla="*/ 211 w 475"/>
                <a:gd name="T13" fmla="*/ 681 h 700"/>
                <a:gd name="T14" fmla="*/ 0 w 475"/>
                <a:gd name="T15" fmla="*/ 95 h 700"/>
                <a:gd name="T16" fmla="*/ 257 w 475"/>
                <a:gd name="T17" fmla="*/ 0 h 700"/>
                <a:gd name="T18" fmla="*/ 257 w 475"/>
                <a:gd name="T19" fmla="*/ 0 h 700"/>
                <a:gd name="T20" fmla="*/ 257 w 475"/>
                <a:gd name="T21" fmla="*/ 0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5" h="700">
                  <a:moveTo>
                    <a:pt x="257" y="0"/>
                  </a:moveTo>
                  <a:cubicBezTo>
                    <a:pt x="469" y="587"/>
                    <a:pt x="469" y="587"/>
                    <a:pt x="469" y="587"/>
                  </a:cubicBezTo>
                  <a:cubicBezTo>
                    <a:pt x="475" y="606"/>
                    <a:pt x="458" y="622"/>
                    <a:pt x="443" y="612"/>
                  </a:cubicBezTo>
                  <a:cubicBezTo>
                    <a:pt x="401" y="585"/>
                    <a:pt x="358" y="558"/>
                    <a:pt x="316" y="531"/>
                  </a:cubicBezTo>
                  <a:cubicBezTo>
                    <a:pt x="306" y="524"/>
                    <a:pt x="293" y="529"/>
                    <a:pt x="290" y="541"/>
                  </a:cubicBezTo>
                  <a:cubicBezTo>
                    <a:pt x="275" y="588"/>
                    <a:pt x="261" y="635"/>
                    <a:pt x="247" y="682"/>
                  </a:cubicBezTo>
                  <a:cubicBezTo>
                    <a:pt x="241" y="700"/>
                    <a:pt x="218" y="699"/>
                    <a:pt x="211" y="681"/>
                  </a:cubicBezTo>
                  <a:cubicBezTo>
                    <a:pt x="0" y="95"/>
                    <a:pt x="0" y="95"/>
                    <a:pt x="0" y="95"/>
                  </a:cubicBezTo>
                  <a:lnTo>
                    <a:pt x="257" y="0"/>
                  </a:lnTo>
                  <a:close/>
                  <a:moveTo>
                    <a:pt x="257" y="0"/>
                  </a:moveTo>
                  <a:cubicBezTo>
                    <a:pt x="257" y="0"/>
                    <a:pt x="257" y="0"/>
                    <a:pt x="257" y="0"/>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62" name="Freeform 7"/>
            <p:cNvSpPr>
              <a:spLocks noEditPoints="1"/>
            </p:cNvSpPr>
            <p:nvPr/>
          </p:nvSpPr>
          <p:spPr bwMode="auto">
            <a:xfrm>
              <a:off x="-1273" y="1963"/>
              <a:ext cx="374" cy="290"/>
            </a:xfrm>
            <a:custGeom>
              <a:avLst/>
              <a:gdLst>
                <a:gd name="T0" fmla="*/ 291 w 291"/>
                <a:gd name="T1" fmla="*/ 80 h 226"/>
                <a:gd name="T2" fmla="*/ 265 w 291"/>
                <a:gd name="T3" fmla="*/ 175 h 226"/>
                <a:gd name="T4" fmla="*/ 263 w 291"/>
                <a:gd name="T5" fmla="*/ 184 h 226"/>
                <a:gd name="T6" fmla="*/ 168 w 291"/>
                <a:gd name="T7" fmla="*/ 220 h 226"/>
                <a:gd name="T8" fmla="*/ 135 w 291"/>
                <a:gd name="T9" fmla="*/ 226 h 226"/>
                <a:gd name="T10" fmla="*/ 63 w 291"/>
                <a:gd name="T11" fmla="*/ 192 h 226"/>
                <a:gd name="T12" fmla="*/ 0 w 291"/>
                <a:gd name="T13" fmla="*/ 116 h 226"/>
                <a:gd name="T14" fmla="*/ 32 w 291"/>
                <a:gd name="T15" fmla="*/ 0 h 226"/>
                <a:gd name="T16" fmla="*/ 224 w 291"/>
                <a:gd name="T17" fmla="*/ 59 h 226"/>
                <a:gd name="T18" fmla="*/ 291 w 291"/>
                <a:gd name="T19" fmla="*/ 80 h 226"/>
                <a:gd name="T20" fmla="*/ 291 w 291"/>
                <a:gd name="T21" fmla="*/ 80 h 226"/>
                <a:gd name="T22" fmla="*/ 291 w 291"/>
                <a:gd name="T23" fmla="*/ 8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1" h="226">
                  <a:moveTo>
                    <a:pt x="291" y="80"/>
                  </a:moveTo>
                  <a:cubicBezTo>
                    <a:pt x="265" y="175"/>
                    <a:pt x="265" y="175"/>
                    <a:pt x="265" y="175"/>
                  </a:cubicBezTo>
                  <a:cubicBezTo>
                    <a:pt x="263" y="184"/>
                    <a:pt x="263" y="184"/>
                    <a:pt x="263" y="184"/>
                  </a:cubicBezTo>
                  <a:cubicBezTo>
                    <a:pt x="168" y="220"/>
                    <a:pt x="168" y="220"/>
                    <a:pt x="168" y="220"/>
                  </a:cubicBezTo>
                  <a:cubicBezTo>
                    <a:pt x="157" y="224"/>
                    <a:pt x="146" y="226"/>
                    <a:pt x="135" y="226"/>
                  </a:cubicBezTo>
                  <a:cubicBezTo>
                    <a:pt x="107" y="226"/>
                    <a:pt x="80" y="214"/>
                    <a:pt x="63" y="192"/>
                  </a:cubicBezTo>
                  <a:cubicBezTo>
                    <a:pt x="0" y="116"/>
                    <a:pt x="0" y="116"/>
                    <a:pt x="0" y="116"/>
                  </a:cubicBezTo>
                  <a:cubicBezTo>
                    <a:pt x="32" y="0"/>
                    <a:pt x="32" y="0"/>
                    <a:pt x="32" y="0"/>
                  </a:cubicBezTo>
                  <a:cubicBezTo>
                    <a:pt x="224" y="59"/>
                    <a:pt x="224" y="59"/>
                    <a:pt x="224" y="59"/>
                  </a:cubicBezTo>
                  <a:lnTo>
                    <a:pt x="291" y="80"/>
                  </a:lnTo>
                  <a:close/>
                  <a:moveTo>
                    <a:pt x="291" y="80"/>
                  </a:moveTo>
                  <a:cubicBezTo>
                    <a:pt x="291" y="80"/>
                    <a:pt x="291" y="80"/>
                    <a:pt x="291" y="80"/>
                  </a:cubicBezTo>
                </a:path>
              </a:pathLst>
            </a:custGeom>
            <a:solidFill>
              <a:srgbClr val="DC49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63" name="Freeform 8"/>
            <p:cNvSpPr>
              <a:spLocks noEditPoints="1"/>
            </p:cNvSpPr>
            <p:nvPr/>
          </p:nvSpPr>
          <p:spPr bwMode="auto">
            <a:xfrm>
              <a:off x="-988" y="1912"/>
              <a:ext cx="402" cy="341"/>
            </a:xfrm>
            <a:custGeom>
              <a:avLst/>
              <a:gdLst>
                <a:gd name="T0" fmla="*/ 312 w 312"/>
                <a:gd name="T1" fmla="*/ 153 h 266"/>
                <a:gd name="T2" fmla="*/ 247 w 312"/>
                <a:gd name="T3" fmla="*/ 232 h 266"/>
                <a:gd name="T4" fmla="*/ 175 w 312"/>
                <a:gd name="T5" fmla="*/ 266 h 266"/>
                <a:gd name="T6" fmla="*/ 142 w 312"/>
                <a:gd name="T7" fmla="*/ 260 h 266"/>
                <a:gd name="T8" fmla="*/ 46 w 312"/>
                <a:gd name="T9" fmla="*/ 224 h 266"/>
                <a:gd name="T10" fmla="*/ 43 w 312"/>
                <a:gd name="T11" fmla="*/ 215 h 266"/>
                <a:gd name="T12" fmla="*/ 2 w 312"/>
                <a:gd name="T13" fmla="*/ 99 h 266"/>
                <a:gd name="T14" fmla="*/ 0 w 312"/>
                <a:gd name="T15" fmla="*/ 95 h 266"/>
                <a:gd name="T16" fmla="*/ 257 w 312"/>
                <a:gd name="T17" fmla="*/ 0 h 266"/>
                <a:gd name="T18" fmla="*/ 312 w 312"/>
                <a:gd name="T19" fmla="*/ 153 h 266"/>
                <a:gd name="T20" fmla="*/ 312 w 312"/>
                <a:gd name="T21" fmla="*/ 153 h 266"/>
                <a:gd name="T22" fmla="*/ 312 w 312"/>
                <a:gd name="T23" fmla="*/ 153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 h="266">
                  <a:moveTo>
                    <a:pt x="312" y="153"/>
                  </a:moveTo>
                  <a:cubicBezTo>
                    <a:pt x="247" y="232"/>
                    <a:pt x="247" y="232"/>
                    <a:pt x="247" y="232"/>
                  </a:cubicBezTo>
                  <a:cubicBezTo>
                    <a:pt x="230" y="254"/>
                    <a:pt x="203" y="266"/>
                    <a:pt x="175" y="266"/>
                  </a:cubicBezTo>
                  <a:cubicBezTo>
                    <a:pt x="164" y="266"/>
                    <a:pt x="153" y="264"/>
                    <a:pt x="142" y="260"/>
                  </a:cubicBezTo>
                  <a:cubicBezTo>
                    <a:pt x="46" y="224"/>
                    <a:pt x="46" y="224"/>
                    <a:pt x="46" y="224"/>
                  </a:cubicBezTo>
                  <a:cubicBezTo>
                    <a:pt x="43" y="215"/>
                    <a:pt x="43" y="215"/>
                    <a:pt x="43" y="215"/>
                  </a:cubicBezTo>
                  <a:cubicBezTo>
                    <a:pt x="2" y="99"/>
                    <a:pt x="2" y="99"/>
                    <a:pt x="2" y="99"/>
                  </a:cubicBezTo>
                  <a:cubicBezTo>
                    <a:pt x="0" y="95"/>
                    <a:pt x="0" y="95"/>
                    <a:pt x="0" y="95"/>
                  </a:cubicBezTo>
                  <a:cubicBezTo>
                    <a:pt x="257" y="0"/>
                    <a:pt x="257" y="0"/>
                    <a:pt x="257" y="0"/>
                  </a:cubicBezTo>
                  <a:lnTo>
                    <a:pt x="312" y="153"/>
                  </a:lnTo>
                  <a:close/>
                  <a:moveTo>
                    <a:pt x="312" y="153"/>
                  </a:moveTo>
                  <a:cubicBezTo>
                    <a:pt x="312" y="153"/>
                    <a:pt x="312" y="153"/>
                    <a:pt x="312" y="153"/>
                  </a:cubicBezTo>
                </a:path>
              </a:pathLst>
            </a:custGeom>
            <a:solidFill>
              <a:srgbClr val="DC49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64" name="Freeform 9"/>
            <p:cNvSpPr>
              <a:spLocks noEditPoints="1"/>
            </p:cNvSpPr>
            <p:nvPr/>
          </p:nvSpPr>
          <p:spPr bwMode="auto">
            <a:xfrm>
              <a:off x="-1437" y="1912"/>
              <a:ext cx="851" cy="898"/>
            </a:xfrm>
            <a:custGeom>
              <a:avLst/>
              <a:gdLst>
                <a:gd name="T0" fmla="*/ 491 w 661"/>
                <a:gd name="T1" fmla="*/ 260 h 700"/>
                <a:gd name="T2" fmla="*/ 508 w 661"/>
                <a:gd name="T3" fmla="*/ 265 h 700"/>
                <a:gd name="T4" fmla="*/ 596 w 661"/>
                <a:gd name="T5" fmla="*/ 232 h 700"/>
                <a:gd name="T6" fmla="*/ 661 w 661"/>
                <a:gd name="T7" fmla="*/ 153 h 700"/>
                <a:gd name="T8" fmla="*/ 606 w 661"/>
                <a:gd name="T9" fmla="*/ 0 h 700"/>
                <a:gd name="T10" fmla="*/ 414 w 661"/>
                <a:gd name="T11" fmla="*/ 71 h 700"/>
                <a:gd name="T12" fmla="*/ 349 w 661"/>
                <a:gd name="T13" fmla="*/ 95 h 700"/>
                <a:gd name="T14" fmla="*/ 351 w 661"/>
                <a:gd name="T15" fmla="*/ 99 h 700"/>
                <a:gd name="T16" fmla="*/ 216 w 661"/>
                <a:gd name="T17" fmla="*/ 58 h 700"/>
                <a:gd name="T18" fmla="*/ 159 w 661"/>
                <a:gd name="T19" fmla="*/ 40 h 700"/>
                <a:gd name="T20" fmla="*/ 5 w 661"/>
                <a:gd name="T21" fmla="*/ 607 h 700"/>
                <a:gd name="T22" fmla="*/ 33 w 661"/>
                <a:gd name="T23" fmla="*/ 629 h 700"/>
                <a:gd name="T24" fmla="*/ 69 w 661"/>
                <a:gd name="T25" fmla="*/ 601 h 700"/>
                <a:gd name="T26" fmla="*/ 168 w 661"/>
                <a:gd name="T27" fmla="*/ 237 h 700"/>
                <a:gd name="T28" fmla="*/ 190 w 661"/>
                <a:gd name="T29" fmla="*/ 232 h 700"/>
                <a:gd name="T30" fmla="*/ 262 w 661"/>
                <a:gd name="T31" fmla="*/ 266 h 700"/>
                <a:gd name="T32" fmla="*/ 295 w 661"/>
                <a:gd name="T33" fmla="*/ 260 h 700"/>
                <a:gd name="T34" fmla="*/ 390 w 661"/>
                <a:gd name="T35" fmla="*/ 224 h 700"/>
                <a:gd name="T36" fmla="*/ 392 w 661"/>
                <a:gd name="T37" fmla="*/ 215 h 700"/>
                <a:gd name="T38" fmla="*/ 395 w 661"/>
                <a:gd name="T39" fmla="*/ 224 h 700"/>
                <a:gd name="T40" fmla="*/ 560 w 661"/>
                <a:gd name="T41" fmla="*/ 681 h 700"/>
                <a:gd name="T42" fmla="*/ 596 w 661"/>
                <a:gd name="T43" fmla="*/ 682 h 700"/>
                <a:gd name="T44" fmla="*/ 613 w 661"/>
                <a:gd name="T45" fmla="*/ 625 h 700"/>
                <a:gd name="T46" fmla="*/ 484 w 661"/>
                <a:gd name="T47" fmla="*/ 267 h 700"/>
                <a:gd name="T48" fmla="*/ 491 w 661"/>
                <a:gd name="T49" fmla="*/ 260 h 700"/>
                <a:gd name="T50" fmla="*/ 491 w 661"/>
                <a:gd name="T51" fmla="*/ 260 h 700"/>
                <a:gd name="T52" fmla="*/ 491 w 661"/>
                <a:gd name="T53" fmla="*/ 260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1" h="700">
                  <a:moveTo>
                    <a:pt x="491" y="260"/>
                  </a:moveTo>
                  <a:cubicBezTo>
                    <a:pt x="496" y="262"/>
                    <a:pt x="502" y="264"/>
                    <a:pt x="508" y="265"/>
                  </a:cubicBezTo>
                  <a:cubicBezTo>
                    <a:pt x="542" y="271"/>
                    <a:pt x="575" y="258"/>
                    <a:pt x="596" y="232"/>
                  </a:cubicBezTo>
                  <a:cubicBezTo>
                    <a:pt x="661" y="153"/>
                    <a:pt x="661" y="153"/>
                    <a:pt x="661" y="153"/>
                  </a:cubicBezTo>
                  <a:cubicBezTo>
                    <a:pt x="606" y="0"/>
                    <a:pt x="606" y="0"/>
                    <a:pt x="606" y="0"/>
                  </a:cubicBezTo>
                  <a:cubicBezTo>
                    <a:pt x="414" y="71"/>
                    <a:pt x="414" y="71"/>
                    <a:pt x="414" y="71"/>
                  </a:cubicBezTo>
                  <a:cubicBezTo>
                    <a:pt x="349" y="95"/>
                    <a:pt x="349" y="95"/>
                    <a:pt x="349" y="95"/>
                  </a:cubicBezTo>
                  <a:cubicBezTo>
                    <a:pt x="351" y="99"/>
                    <a:pt x="351" y="99"/>
                    <a:pt x="351" y="99"/>
                  </a:cubicBezTo>
                  <a:cubicBezTo>
                    <a:pt x="216" y="58"/>
                    <a:pt x="216" y="58"/>
                    <a:pt x="216" y="58"/>
                  </a:cubicBezTo>
                  <a:cubicBezTo>
                    <a:pt x="159" y="40"/>
                    <a:pt x="159" y="40"/>
                    <a:pt x="159" y="40"/>
                  </a:cubicBezTo>
                  <a:cubicBezTo>
                    <a:pt x="5" y="607"/>
                    <a:pt x="5" y="607"/>
                    <a:pt x="5" y="607"/>
                  </a:cubicBezTo>
                  <a:cubicBezTo>
                    <a:pt x="0" y="626"/>
                    <a:pt x="18" y="641"/>
                    <a:pt x="33" y="629"/>
                  </a:cubicBezTo>
                  <a:cubicBezTo>
                    <a:pt x="45" y="620"/>
                    <a:pt x="57" y="610"/>
                    <a:pt x="69" y="601"/>
                  </a:cubicBezTo>
                  <a:cubicBezTo>
                    <a:pt x="168" y="237"/>
                    <a:pt x="168" y="237"/>
                    <a:pt x="168" y="237"/>
                  </a:cubicBezTo>
                  <a:cubicBezTo>
                    <a:pt x="170" y="227"/>
                    <a:pt x="183" y="224"/>
                    <a:pt x="190" y="232"/>
                  </a:cubicBezTo>
                  <a:cubicBezTo>
                    <a:pt x="207" y="254"/>
                    <a:pt x="234" y="266"/>
                    <a:pt x="262" y="266"/>
                  </a:cubicBezTo>
                  <a:cubicBezTo>
                    <a:pt x="273" y="266"/>
                    <a:pt x="284" y="264"/>
                    <a:pt x="295" y="260"/>
                  </a:cubicBezTo>
                  <a:cubicBezTo>
                    <a:pt x="390" y="224"/>
                    <a:pt x="390" y="224"/>
                    <a:pt x="390" y="224"/>
                  </a:cubicBezTo>
                  <a:cubicBezTo>
                    <a:pt x="392" y="215"/>
                    <a:pt x="392" y="215"/>
                    <a:pt x="392" y="215"/>
                  </a:cubicBezTo>
                  <a:cubicBezTo>
                    <a:pt x="395" y="224"/>
                    <a:pt x="395" y="224"/>
                    <a:pt x="395" y="224"/>
                  </a:cubicBezTo>
                  <a:cubicBezTo>
                    <a:pt x="560" y="681"/>
                    <a:pt x="560" y="681"/>
                    <a:pt x="560" y="681"/>
                  </a:cubicBezTo>
                  <a:cubicBezTo>
                    <a:pt x="567" y="699"/>
                    <a:pt x="590" y="700"/>
                    <a:pt x="596" y="682"/>
                  </a:cubicBezTo>
                  <a:cubicBezTo>
                    <a:pt x="602" y="663"/>
                    <a:pt x="607" y="644"/>
                    <a:pt x="613" y="625"/>
                  </a:cubicBezTo>
                  <a:cubicBezTo>
                    <a:pt x="484" y="267"/>
                    <a:pt x="484" y="267"/>
                    <a:pt x="484" y="267"/>
                  </a:cubicBezTo>
                  <a:cubicBezTo>
                    <a:pt x="483" y="263"/>
                    <a:pt x="487" y="259"/>
                    <a:pt x="491" y="260"/>
                  </a:cubicBezTo>
                  <a:close/>
                  <a:moveTo>
                    <a:pt x="491" y="260"/>
                  </a:moveTo>
                  <a:cubicBezTo>
                    <a:pt x="491" y="260"/>
                    <a:pt x="491" y="260"/>
                    <a:pt x="491" y="260"/>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65" name="Freeform 10"/>
            <p:cNvSpPr>
              <a:spLocks noEditPoints="1"/>
            </p:cNvSpPr>
            <p:nvPr/>
          </p:nvSpPr>
          <p:spPr bwMode="auto">
            <a:xfrm>
              <a:off x="-1606" y="830"/>
              <a:ext cx="1350" cy="1348"/>
            </a:xfrm>
            <a:custGeom>
              <a:avLst/>
              <a:gdLst>
                <a:gd name="T0" fmla="*/ 1034 w 1048"/>
                <a:gd name="T1" fmla="*/ 681 h 1050"/>
                <a:gd name="T2" fmla="*/ 944 w 1048"/>
                <a:gd name="T3" fmla="*/ 755 h 1050"/>
                <a:gd name="T4" fmla="*/ 933 w 1048"/>
                <a:gd name="T5" fmla="*/ 774 h 1050"/>
                <a:gd name="T6" fmla="*/ 914 w 1048"/>
                <a:gd name="T7" fmla="*/ 890 h 1050"/>
                <a:gd name="T8" fmla="*/ 888 w 1048"/>
                <a:gd name="T9" fmla="*/ 915 h 1050"/>
                <a:gd name="T10" fmla="*/ 773 w 1048"/>
                <a:gd name="T11" fmla="*/ 934 h 1050"/>
                <a:gd name="T12" fmla="*/ 754 w 1048"/>
                <a:gd name="T13" fmla="*/ 945 h 1050"/>
                <a:gd name="T14" fmla="*/ 679 w 1048"/>
                <a:gd name="T15" fmla="*/ 1036 h 1050"/>
                <a:gd name="T16" fmla="*/ 644 w 1048"/>
                <a:gd name="T17" fmla="*/ 1045 h 1050"/>
                <a:gd name="T18" fmla="*/ 535 w 1048"/>
                <a:gd name="T19" fmla="*/ 1004 h 1050"/>
                <a:gd name="T20" fmla="*/ 513 w 1048"/>
                <a:gd name="T21" fmla="*/ 1004 h 1050"/>
                <a:gd name="T22" fmla="*/ 404 w 1048"/>
                <a:gd name="T23" fmla="*/ 1045 h 1050"/>
                <a:gd name="T24" fmla="*/ 369 w 1048"/>
                <a:gd name="T25" fmla="*/ 1036 h 1050"/>
                <a:gd name="T26" fmla="*/ 294 w 1048"/>
                <a:gd name="T27" fmla="*/ 945 h 1050"/>
                <a:gd name="T28" fmla="*/ 275 w 1048"/>
                <a:gd name="T29" fmla="*/ 934 h 1050"/>
                <a:gd name="T30" fmla="*/ 160 w 1048"/>
                <a:gd name="T31" fmla="*/ 915 h 1050"/>
                <a:gd name="T32" fmla="*/ 134 w 1048"/>
                <a:gd name="T33" fmla="*/ 890 h 1050"/>
                <a:gd name="T34" fmla="*/ 115 w 1048"/>
                <a:gd name="T35" fmla="*/ 774 h 1050"/>
                <a:gd name="T36" fmla="*/ 104 w 1048"/>
                <a:gd name="T37" fmla="*/ 755 h 1050"/>
                <a:gd name="T38" fmla="*/ 14 w 1048"/>
                <a:gd name="T39" fmla="*/ 681 h 1050"/>
                <a:gd name="T40" fmla="*/ 4 w 1048"/>
                <a:gd name="T41" fmla="*/ 646 h 1050"/>
                <a:gd name="T42" fmla="*/ 46 w 1048"/>
                <a:gd name="T43" fmla="*/ 536 h 1050"/>
                <a:gd name="T44" fmla="*/ 46 w 1048"/>
                <a:gd name="T45" fmla="*/ 514 h 1050"/>
                <a:gd name="T46" fmla="*/ 4 w 1048"/>
                <a:gd name="T47" fmla="*/ 404 h 1050"/>
                <a:gd name="T48" fmla="*/ 14 w 1048"/>
                <a:gd name="T49" fmla="*/ 369 h 1050"/>
                <a:gd name="T50" fmla="*/ 104 w 1048"/>
                <a:gd name="T51" fmla="*/ 295 h 1050"/>
                <a:gd name="T52" fmla="*/ 115 w 1048"/>
                <a:gd name="T53" fmla="*/ 276 h 1050"/>
                <a:gd name="T54" fmla="*/ 134 w 1048"/>
                <a:gd name="T55" fmla="*/ 160 h 1050"/>
                <a:gd name="T56" fmla="*/ 160 w 1048"/>
                <a:gd name="T57" fmla="*/ 135 h 1050"/>
                <a:gd name="T58" fmla="*/ 275 w 1048"/>
                <a:gd name="T59" fmla="*/ 116 h 1050"/>
                <a:gd name="T60" fmla="*/ 294 w 1048"/>
                <a:gd name="T61" fmla="*/ 105 h 1050"/>
                <a:gd name="T62" fmla="*/ 369 w 1048"/>
                <a:gd name="T63" fmla="*/ 14 h 1050"/>
                <a:gd name="T64" fmla="*/ 404 w 1048"/>
                <a:gd name="T65" fmla="*/ 5 h 1050"/>
                <a:gd name="T66" fmla="*/ 513 w 1048"/>
                <a:gd name="T67" fmla="*/ 46 h 1050"/>
                <a:gd name="T68" fmla="*/ 535 w 1048"/>
                <a:gd name="T69" fmla="*/ 46 h 1050"/>
                <a:gd name="T70" fmla="*/ 644 w 1048"/>
                <a:gd name="T71" fmla="*/ 5 h 1050"/>
                <a:gd name="T72" fmla="*/ 679 w 1048"/>
                <a:gd name="T73" fmla="*/ 14 h 1050"/>
                <a:gd name="T74" fmla="*/ 754 w 1048"/>
                <a:gd name="T75" fmla="*/ 105 h 1050"/>
                <a:gd name="T76" fmla="*/ 773 w 1048"/>
                <a:gd name="T77" fmla="*/ 116 h 1050"/>
                <a:gd name="T78" fmla="*/ 888 w 1048"/>
                <a:gd name="T79" fmla="*/ 135 h 1050"/>
                <a:gd name="T80" fmla="*/ 914 w 1048"/>
                <a:gd name="T81" fmla="*/ 160 h 1050"/>
                <a:gd name="T82" fmla="*/ 933 w 1048"/>
                <a:gd name="T83" fmla="*/ 276 h 1050"/>
                <a:gd name="T84" fmla="*/ 944 w 1048"/>
                <a:gd name="T85" fmla="*/ 295 h 1050"/>
                <a:gd name="T86" fmla="*/ 1034 w 1048"/>
                <a:gd name="T87" fmla="*/ 369 h 1050"/>
                <a:gd name="T88" fmla="*/ 1044 w 1048"/>
                <a:gd name="T89" fmla="*/ 404 h 1050"/>
                <a:gd name="T90" fmla="*/ 1002 w 1048"/>
                <a:gd name="T91" fmla="*/ 514 h 1050"/>
                <a:gd name="T92" fmla="*/ 1002 w 1048"/>
                <a:gd name="T93" fmla="*/ 536 h 1050"/>
                <a:gd name="T94" fmla="*/ 1044 w 1048"/>
                <a:gd name="T95" fmla="*/ 646 h 1050"/>
                <a:gd name="T96" fmla="*/ 1034 w 1048"/>
                <a:gd name="T97" fmla="*/ 681 h 1050"/>
                <a:gd name="T98" fmla="*/ 1034 w 1048"/>
                <a:gd name="T99" fmla="*/ 681 h 1050"/>
                <a:gd name="T100" fmla="*/ 1034 w 1048"/>
                <a:gd name="T101" fmla="*/ 681 h 1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48" h="1050">
                  <a:moveTo>
                    <a:pt x="1034" y="681"/>
                  </a:moveTo>
                  <a:cubicBezTo>
                    <a:pt x="944" y="755"/>
                    <a:pt x="944" y="755"/>
                    <a:pt x="944" y="755"/>
                  </a:cubicBezTo>
                  <a:cubicBezTo>
                    <a:pt x="938" y="760"/>
                    <a:pt x="934" y="766"/>
                    <a:pt x="933" y="774"/>
                  </a:cubicBezTo>
                  <a:cubicBezTo>
                    <a:pt x="914" y="890"/>
                    <a:pt x="914" y="890"/>
                    <a:pt x="914" y="890"/>
                  </a:cubicBezTo>
                  <a:cubicBezTo>
                    <a:pt x="912" y="903"/>
                    <a:pt x="901" y="913"/>
                    <a:pt x="888" y="915"/>
                  </a:cubicBezTo>
                  <a:cubicBezTo>
                    <a:pt x="773" y="934"/>
                    <a:pt x="773" y="934"/>
                    <a:pt x="773" y="934"/>
                  </a:cubicBezTo>
                  <a:cubicBezTo>
                    <a:pt x="765" y="935"/>
                    <a:pt x="758" y="939"/>
                    <a:pt x="754" y="945"/>
                  </a:cubicBezTo>
                  <a:cubicBezTo>
                    <a:pt x="679" y="1036"/>
                    <a:pt x="679" y="1036"/>
                    <a:pt x="679" y="1036"/>
                  </a:cubicBezTo>
                  <a:cubicBezTo>
                    <a:pt x="671" y="1046"/>
                    <a:pt x="657" y="1050"/>
                    <a:pt x="644" y="1045"/>
                  </a:cubicBezTo>
                  <a:cubicBezTo>
                    <a:pt x="535" y="1004"/>
                    <a:pt x="535" y="1004"/>
                    <a:pt x="535" y="1004"/>
                  </a:cubicBezTo>
                  <a:cubicBezTo>
                    <a:pt x="528" y="1001"/>
                    <a:pt x="520" y="1001"/>
                    <a:pt x="513" y="1004"/>
                  </a:cubicBezTo>
                  <a:cubicBezTo>
                    <a:pt x="404" y="1045"/>
                    <a:pt x="404" y="1045"/>
                    <a:pt x="404" y="1045"/>
                  </a:cubicBezTo>
                  <a:cubicBezTo>
                    <a:pt x="391" y="1050"/>
                    <a:pt x="377" y="1046"/>
                    <a:pt x="369" y="1036"/>
                  </a:cubicBezTo>
                  <a:cubicBezTo>
                    <a:pt x="294" y="945"/>
                    <a:pt x="294" y="945"/>
                    <a:pt x="294" y="945"/>
                  </a:cubicBezTo>
                  <a:cubicBezTo>
                    <a:pt x="290" y="939"/>
                    <a:pt x="283" y="935"/>
                    <a:pt x="275" y="934"/>
                  </a:cubicBezTo>
                  <a:cubicBezTo>
                    <a:pt x="160" y="915"/>
                    <a:pt x="160" y="915"/>
                    <a:pt x="160" y="915"/>
                  </a:cubicBezTo>
                  <a:cubicBezTo>
                    <a:pt x="147" y="913"/>
                    <a:pt x="136" y="903"/>
                    <a:pt x="134" y="890"/>
                  </a:cubicBezTo>
                  <a:cubicBezTo>
                    <a:pt x="115" y="774"/>
                    <a:pt x="115" y="774"/>
                    <a:pt x="115" y="774"/>
                  </a:cubicBezTo>
                  <a:cubicBezTo>
                    <a:pt x="114" y="766"/>
                    <a:pt x="110" y="760"/>
                    <a:pt x="104" y="755"/>
                  </a:cubicBezTo>
                  <a:cubicBezTo>
                    <a:pt x="14" y="681"/>
                    <a:pt x="14" y="681"/>
                    <a:pt x="14" y="681"/>
                  </a:cubicBezTo>
                  <a:cubicBezTo>
                    <a:pt x="4" y="672"/>
                    <a:pt x="0" y="658"/>
                    <a:pt x="4" y="646"/>
                  </a:cubicBezTo>
                  <a:cubicBezTo>
                    <a:pt x="46" y="536"/>
                    <a:pt x="46" y="536"/>
                    <a:pt x="46" y="536"/>
                  </a:cubicBezTo>
                  <a:cubicBezTo>
                    <a:pt x="49" y="529"/>
                    <a:pt x="49" y="521"/>
                    <a:pt x="46" y="514"/>
                  </a:cubicBezTo>
                  <a:cubicBezTo>
                    <a:pt x="4" y="404"/>
                    <a:pt x="4" y="404"/>
                    <a:pt x="4" y="404"/>
                  </a:cubicBezTo>
                  <a:cubicBezTo>
                    <a:pt x="0" y="392"/>
                    <a:pt x="4" y="378"/>
                    <a:pt x="14" y="369"/>
                  </a:cubicBezTo>
                  <a:cubicBezTo>
                    <a:pt x="104" y="295"/>
                    <a:pt x="104" y="295"/>
                    <a:pt x="104" y="295"/>
                  </a:cubicBezTo>
                  <a:cubicBezTo>
                    <a:pt x="110" y="290"/>
                    <a:pt x="114" y="283"/>
                    <a:pt x="115" y="276"/>
                  </a:cubicBezTo>
                  <a:cubicBezTo>
                    <a:pt x="134" y="160"/>
                    <a:pt x="134" y="160"/>
                    <a:pt x="134" y="160"/>
                  </a:cubicBezTo>
                  <a:cubicBezTo>
                    <a:pt x="136" y="147"/>
                    <a:pt x="147" y="137"/>
                    <a:pt x="160" y="135"/>
                  </a:cubicBezTo>
                  <a:cubicBezTo>
                    <a:pt x="275" y="116"/>
                    <a:pt x="275" y="116"/>
                    <a:pt x="275" y="116"/>
                  </a:cubicBezTo>
                  <a:cubicBezTo>
                    <a:pt x="283" y="114"/>
                    <a:pt x="290" y="111"/>
                    <a:pt x="294" y="105"/>
                  </a:cubicBezTo>
                  <a:cubicBezTo>
                    <a:pt x="369" y="14"/>
                    <a:pt x="369" y="14"/>
                    <a:pt x="369" y="14"/>
                  </a:cubicBezTo>
                  <a:cubicBezTo>
                    <a:pt x="377" y="4"/>
                    <a:pt x="391" y="0"/>
                    <a:pt x="404" y="5"/>
                  </a:cubicBezTo>
                  <a:cubicBezTo>
                    <a:pt x="513" y="46"/>
                    <a:pt x="513" y="46"/>
                    <a:pt x="513" y="46"/>
                  </a:cubicBezTo>
                  <a:cubicBezTo>
                    <a:pt x="520" y="49"/>
                    <a:pt x="528" y="49"/>
                    <a:pt x="535" y="46"/>
                  </a:cubicBezTo>
                  <a:cubicBezTo>
                    <a:pt x="644" y="5"/>
                    <a:pt x="644" y="5"/>
                    <a:pt x="644" y="5"/>
                  </a:cubicBezTo>
                  <a:cubicBezTo>
                    <a:pt x="657" y="0"/>
                    <a:pt x="671" y="4"/>
                    <a:pt x="679" y="14"/>
                  </a:cubicBezTo>
                  <a:cubicBezTo>
                    <a:pt x="754" y="105"/>
                    <a:pt x="754" y="105"/>
                    <a:pt x="754" y="105"/>
                  </a:cubicBezTo>
                  <a:cubicBezTo>
                    <a:pt x="758" y="111"/>
                    <a:pt x="765" y="114"/>
                    <a:pt x="773" y="116"/>
                  </a:cubicBezTo>
                  <a:cubicBezTo>
                    <a:pt x="888" y="135"/>
                    <a:pt x="888" y="135"/>
                    <a:pt x="888" y="135"/>
                  </a:cubicBezTo>
                  <a:cubicBezTo>
                    <a:pt x="901" y="137"/>
                    <a:pt x="912" y="147"/>
                    <a:pt x="914" y="160"/>
                  </a:cubicBezTo>
                  <a:cubicBezTo>
                    <a:pt x="933" y="276"/>
                    <a:pt x="933" y="276"/>
                    <a:pt x="933" y="276"/>
                  </a:cubicBezTo>
                  <a:cubicBezTo>
                    <a:pt x="934" y="283"/>
                    <a:pt x="938" y="290"/>
                    <a:pt x="944" y="295"/>
                  </a:cubicBezTo>
                  <a:cubicBezTo>
                    <a:pt x="1034" y="369"/>
                    <a:pt x="1034" y="369"/>
                    <a:pt x="1034" y="369"/>
                  </a:cubicBezTo>
                  <a:cubicBezTo>
                    <a:pt x="1044" y="378"/>
                    <a:pt x="1048" y="392"/>
                    <a:pt x="1044" y="404"/>
                  </a:cubicBezTo>
                  <a:cubicBezTo>
                    <a:pt x="1002" y="514"/>
                    <a:pt x="1002" y="514"/>
                    <a:pt x="1002" y="514"/>
                  </a:cubicBezTo>
                  <a:cubicBezTo>
                    <a:pt x="999" y="521"/>
                    <a:pt x="999" y="529"/>
                    <a:pt x="1002" y="536"/>
                  </a:cubicBezTo>
                  <a:cubicBezTo>
                    <a:pt x="1044" y="646"/>
                    <a:pt x="1044" y="646"/>
                    <a:pt x="1044" y="646"/>
                  </a:cubicBezTo>
                  <a:cubicBezTo>
                    <a:pt x="1048" y="658"/>
                    <a:pt x="1044" y="672"/>
                    <a:pt x="1034" y="681"/>
                  </a:cubicBezTo>
                  <a:close/>
                  <a:moveTo>
                    <a:pt x="1034" y="681"/>
                  </a:moveTo>
                  <a:cubicBezTo>
                    <a:pt x="1034" y="681"/>
                    <a:pt x="1034" y="681"/>
                    <a:pt x="1034" y="681"/>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66" name="Freeform 11"/>
            <p:cNvSpPr>
              <a:spLocks noEditPoints="1"/>
            </p:cNvSpPr>
            <p:nvPr/>
          </p:nvSpPr>
          <p:spPr bwMode="auto">
            <a:xfrm>
              <a:off x="-1401" y="1034"/>
              <a:ext cx="940" cy="939"/>
            </a:xfrm>
            <a:custGeom>
              <a:avLst/>
              <a:gdLst>
                <a:gd name="T0" fmla="*/ 730 w 730"/>
                <a:gd name="T1" fmla="*/ 366 h 732"/>
                <a:gd name="T2" fmla="*/ 365 w 730"/>
                <a:gd name="T3" fmla="*/ 732 h 732"/>
                <a:gd name="T4" fmla="*/ 0 w 730"/>
                <a:gd name="T5" fmla="*/ 366 h 732"/>
                <a:gd name="T6" fmla="*/ 365 w 730"/>
                <a:gd name="T7" fmla="*/ 0 h 732"/>
                <a:gd name="T8" fmla="*/ 730 w 730"/>
                <a:gd name="T9" fmla="*/ 366 h 732"/>
                <a:gd name="T10" fmla="*/ 730 w 730"/>
                <a:gd name="T11" fmla="*/ 366 h 732"/>
                <a:gd name="T12" fmla="*/ 730 w 730"/>
                <a:gd name="T13" fmla="*/ 366 h 732"/>
              </a:gdLst>
              <a:ahLst/>
              <a:cxnLst>
                <a:cxn ang="0">
                  <a:pos x="T0" y="T1"/>
                </a:cxn>
                <a:cxn ang="0">
                  <a:pos x="T2" y="T3"/>
                </a:cxn>
                <a:cxn ang="0">
                  <a:pos x="T4" y="T5"/>
                </a:cxn>
                <a:cxn ang="0">
                  <a:pos x="T6" y="T7"/>
                </a:cxn>
                <a:cxn ang="0">
                  <a:pos x="T8" y="T9"/>
                </a:cxn>
                <a:cxn ang="0">
                  <a:pos x="T10" y="T11"/>
                </a:cxn>
                <a:cxn ang="0">
                  <a:pos x="T12" y="T13"/>
                </a:cxn>
              </a:cxnLst>
              <a:rect l="0" t="0" r="r" b="b"/>
              <a:pathLst>
                <a:path w="730" h="732">
                  <a:moveTo>
                    <a:pt x="730" y="366"/>
                  </a:moveTo>
                  <a:cubicBezTo>
                    <a:pt x="730" y="568"/>
                    <a:pt x="566" y="732"/>
                    <a:pt x="365" y="732"/>
                  </a:cubicBezTo>
                  <a:cubicBezTo>
                    <a:pt x="164" y="732"/>
                    <a:pt x="0" y="568"/>
                    <a:pt x="0" y="366"/>
                  </a:cubicBezTo>
                  <a:cubicBezTo>
                    <a:pt x="0" y="164"/>
                    <a:pt x="164" y="0"/>
                    <a:pt x="365" y="0"/>
                  </a:cubicBezTo>
                  <a:cubicBezTo>
                    <a:pt x="566" y="0"/>
                    <a:pt x="730" y="164"/>
                    <a:pt x="730" y="366"/>
                  </a:cubicBezTo>
                  <a:close/>
                  <a:moveTo>
                    <a:pt x="730" y="366"/>
                  </a:moveTo>
                  <a:cubicBezTo>
                    <a:pt x="730" y="366"/>
                    <a:pt x="730" y="366"/>
                    <a:pt x="730" y="366"/>
                  </a:cubicBezTo>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67" name="Freeform 12"/>
            <p:cNvSpPr>
              <a:spLocks noEditPoints="1"/>
            </p:cNvSpPr>
            <p:nvPr/>
          </p:nvSpPr>
          <p:spPr bwMode="auto">
            <a:xfrm>
              <a:off x="-1401" y="1114"/>
              <a:ext cx="811" cy="859"/>
            </a:xfrm>
            <a:custGeom>
              <a:avLst/>
              <a:gdLst>
                <a:gd name="T0" fmla="*/ 630 w 630"/>
                <a:gd name="T1" fmla="*/ 555 h 670"/>
                <a:gd name="T2" fmla="*/ 365 w 630"/>
                <a:gd name="T3" fmla="*/ 670 h 670"/>
                <a:gd name="T4" fmla="*/ 0 w 630"/>
                <a:gd name="T5" fmla="*/ 304 h 670"/>
                <a:gd name="T6" fmla="*/ 162 w 630"/>
                <a:gd name="T7" fmla="*/ 0 h 670"/>
                <a:gd name="T8" fmla="*/ 63 w 630"/>
                <a:gd name="T9" fmla="*/ 251 h 670"/>
                <a:gd name="T10" fmla="*/ 427 w 630"/>
                <a:gd name="T11" fmla="*/ 617 h 670"/>
                <a:gd name="T12" fmla="*/ 630 w 630"/>
                <a:gd name="T13" fmla="*/ 555 h 670"/>
                <a:gd name="T14" fmla="*/ 630 w 630"/>
                <a:gd name="T15" fmla="*/ 555 h 670"/>
                <a:gd name="T16" fmla="*/ 630 w 630"/>
                <a:gd name="T17" fmla="*/ 555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0" h="670">
                  <a:moveTo>
                    <a:pt x="630" y="555"/>
                  </a:moveTo>
                  <a:cubicBezTo>
                    <a:pt x="564" y="626"/>
                    <a:pt x="469" y="670"/>
                    <a:pt x="365" y="670"/>
                  </a:cubicBezTo>
                  <a:cubicBezTo>
                    <a:pt x="164" y="670"/>
                    <a:pt x="0" y="506"/>
                    <a:pt x="0" y="304"/>
                  </a:cubicBezTo>
                  <a:cubicBezTo>
                    <a:pt x="0" y="177"/>
                    <a:pt x="65" y="66"/>
                    <a:pt x="162" y="0"/>
                  </a:cubicBezTo>
                  <a:cubicBezTo>
                    <a:pt x="100" y="65"/>
                    <a:pt x="63" y="154"/>
                    <a:pt x="63" y="251"/>
                  </a:cubicBezTo>
                  <a:cubicBezTo>
                    <a:pt x="63" y="453"/>
                    <a:pt x="226" y="617"/>
                    <a:pt x="427" y="617"/>
                  </a:cubicBezTo>
                  <a:cubicBezTo>
                    <a:pt x="502" y="617"/>
                    <a:pt x="572" y="594"/>
                    <a:pt x="630" y="555"/>
                  </a:cubicBezTo>
                  <a:close/>
                  <a:moveTo>
                    <a:pt x="630" y="555"/>
                  </a:moveTo>
                  <a:cubicBezTo>
                    <a:pt x="630" y="555"/>
                    <a:pt x="630" y="555"/>
                    <a:pt x="630" y="555"/>
                  </a:cubicBezTo>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68" name="Freeform 13"/>
            <p:cNvSpPr>
              <a:spLocks noEditPoints="1"/>
            </p:cNvSpPr>
            <p:nvPr/>
          </p:nvSpPr>
          <p:spPr bwMode="auto">
            <a:xfrm>
              <a:off x="-1431" y="1005"/>
              <a:ext cx="1000" cy="998"/>
            </a:xfrm>
            <a:custGeom>
              <a:avLst/>
              <a:gdLst>
                <a:gd name="T0" fmla="*/ 388 w 776"/>
                <a:gd name="T1" fmla="*/ 778 h 778"/>
                <a:gd name="T2" fmla="*/ 0 w 776"/>
                <a:gd name="T3" fmla="*/ 389 h 778"/>
                <a:gd name="T4" fmla="*/ 388 w 776"/>
                <a:gd name="T5" fmla="*/ 0 h 778"/>
                <a:gd name="T6" fmla="*/ 776 w 776"/>
                <a:gd name="T7" fmla="*/ 389 h 778"/>
                <a:gd name="T8" fmla="*/ 388 w 776"/>
                <a:gd name="T9" fmla="*/ 778 h 778"/>
                <a:gd name="T10" fmla="*/ 388 w 776"/>
                <a:gd name="T11" fmla="*/ 46 h 778"/>
                <a:gd name="T12" fmla="*/ 47 w 776"/>
                <a:gd name="T13" fmla="*/ 389 h 778"/>
                <a:gd name="T14" fmla="*/ 388 w 776"/>
                <a:gd name="T15" fmla="*/ 732 h 778"/>
                <a:gd name="T16" fmla="*/ 729 w 776"/>
                <a:gd name="T17" fmla="*/ 389 h 778"/>
                <a:gd name="T18" fmla="*/ 388 w 776"/>
                <a:gd name="T19" fmla="*/ 46 h 778"/>
                <a:gd name="T20" fmla="*/ 388 w 776"/>
                <a:gd name="T21" fmla="*/ 46 h 778"/>
                <a:gd name="T22" fmla="*/ 388 w 776"/>
                <a:gd name="T23" fmla="*/ 46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6" h="778">
                  <a:moveTo>
                    <a:pt x="388" y="778"/>
                  </a:moveTo>
                  <a:cubicBezTo>
                    <a:pt x="174" y="778"/>
                    <a:pt x="0" y="603"/>
                    <a:pt x="0" y="389"/>
                  </a:cubicBezTo>
                  <a:cubicBezTo>
                    <a:pt x="0" y="174"/>
                    <a:pt x="174" y="0"/>
                    <a:pt x="388" y="0"/>
                  </a:cubicBezTo>
                  <a:cubicBezTo>
                    <a:pt x="602" y="0"/>
                    <a:pt x="776" y="174"/>
                    <a:pt x="776" y="389"/>
                  </a:cubicBezTo>
                  <a:cubicBezTo>
                    <a:pt x="776" y="603"/>
                    <a:pt x="602" y="778"/>
                    <a:pt x="388" y="778"/>
                  </a:cubicBezTo>
                  <a:close/>
                  <a:moveTo>
                    <a:pt x="388" y="46"/>
                  </a:moveTo>
                  <a:cubicBezTo>
                    <a:pt x="200" y="46"/>
                    <a:pt x="47" y="200"/>
                    <a:pt x="47" y="389"/>
                  </a:cubicBezTo>
                  <a:cubicBezTo>
                    <a:pt x="47" y="578"/>
                    <a:pt x="200" y="732"/>
                    <a:pt x="388" y="732"/>
                  </a:cubicBezTo>
                  <a:cubicBezTo>
                    <a:pt x="576" y="732"/>
                    <a:pt x="729" y="578"/>
                    <a:pt x="729" y="389"/>
                  </a:cubicBezTo>
                  <a:cubicBezTo>
                    <a:pt x="729" y="200"/>
                    <a:pt x="576" y="46"/>
                    <a:pt x="388" y="46"/>
                  </a:cubicBezTo>
                  <a:close/>
                  <a:moveTo>
                    <a:pt x="388" y="46"/>
                  </a:moveTo>
                  <a:cubicBezTo>
                    <a:pt x="388" y="46"/>
                    <a:pt x="388" y="46"/>
                    <a:pt x="388" y="46"/>
                  </a:cubicBezTo>
                </a:path>
              </a:pathLst>
            </a:custGeom>
            <a:solidFill>
              <a:srgbClr val="F8EF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grpSp>
      <p:grpSp>
        <p:nvGrpSpPr>
          <p:cNvPr id="8" name="Group 7"/>
          <p:cNvGrpSpPr/>
          <p:nvPr/>
        </p:nvGrpSpPr>
        <p:grpSpPr>
          <a:xfrm>
            <a:off x="6012045" y="1789685"/>
            <a:ext cx="616990" cy="329104"/>
            <a:chOff x="6004278" y="1789684"/>
            <a:chExt cx="616990" cy="329104"/>
          </a:xfrm>
        </p:grpSpPr>
        <p:grpSp>
          <p:nvGrpSpPr>
            <p:cNvPr id="169" name="Group 24"/>
            <p:cNvGrpSpPr>
              <a:grpSpLocks noChangeAspect="1"/>
            </p:cNvGrpSpPr>
            <p:nvPr/>
          </p:nvGrpSpPr>
          <p:grpSpPr>
            <a:xfrm>
              <a:off x="6004278" y="1789684"/>
              <a:ext cx="464899" cy="329104"/>
              <a:chOff x="2902" y="2096"/>
              <a:chExt cx="873" cy="618"/>
            </a:xfrm>
          </p:grpSpPr>
          <p:sp>
            <p:nvSpPr>
              <p:cNvPr id="170" name="Freeform 25"/>
              <p:cNvSpPr>
                <a:spLocks noEditPoints="1"/>
              </p:cNvSpPr>
              <p:nvPr/>
            </p:nvSpPr>
            <p:spPr bwMode="auto">
              <a:xfrm>
                <a:off x="3155" y="2096"/>
                <a:ext cx="367" cy="264"/>
              </a:xfrm>
              <a:custGeom>
                <a:avLst/>
                <a:gdLst>
                  <a:gd name="T0" fmla="*/ 42 w 299"/>
                  <a:gd name="T1" fmla="*/ 220 h 220"/>
                  <a:gd name="T2" fmla="*/ 80 w 299"/>
                  <a:gd name="T3" fmla="*/ 220 h 220"/>
                  <a:gd name="T4" fmla="*/ 111 w 299"/>
                  <a:gd name="T5" fmla="*/ 220 h 220"/>
                  <a:gd name="T6" fmla="*/ 188 w 299"/>
                  <a:gd name="T7" fmla="*/ 220 h 220"/>
                  <a:gd name="T8" fmla="*/ 220 w 299"/>
                  <a:gd name="T9" fmla="*/ 220 h 220"/>
                  <a:gd name="T10" fmla="*/ 258 w 299"/>
                  <a:gd name="T11" fmla="*/ 220 h 220"/>
                  <a:gd name="T12" fmla="*/ 299 w 299"/>
                  <a:gd name="T13" fmla="*/ 172 h 220"/>
                  <a:gd name="T14" fmla="*/ 299 w 299"/>
                  <a:gd name="T15" fmla="*/ 169 h 220"/>
                  <a:gd name="T16" fmla="*/ 299 w 299"/>
                  <a:gd name="T17" fmla="*/ 151 h 220"/>
                  <a:gd name="T18" fmla="*/ 299 w 299"/>
                  <a:gd name="T19" fmla="*/ 47 h 220"/>
                  <a:gd name="T20" fmla="*/ 258 w 299"/>
                  <a:gd name="T21" fmla="*/ 0 h 220"/>
                  <a:gd name="T22" fmla="*/ 42 w 299"/>
                  <a:gd name="T23" fmla="*/ 0 h 220"/>
                  <a:gd name="T24" fmla="*/ 0 w 299"/>
                  <a:gd name="T25" fmla="*/ 47 h 220"/>
                  <a:gd name="T26" fmla="*/ 0 w 299"/>
                  <a:gd name="T27" fmla="*/ 151 h 220"/>
                  <a:gd name="T28" fmla="*/ 0 w 299"/>
                  <a:gd name="T29" fmla="*/ 169 h 220"/>
                  <a:gd name="T30" fmla="*/ 0 w 299"/>
                  <a:gd name="T31" fmla="*/ 172 h 220"/>
                  <a:gd name="T32" fmla="*/ 42 w 299"/>
                  <a:gd name="T33" fmla="*/ 220 h 220"/>
                  <a:gd name="T34" fmla="*/ 35 w 299"/>
                  <a:gd name="T35" fmla="*/ 59 h 220"/>
                  <a:gd name="T36" fmla="*/ 51 w 299"/>
                  <a:gd name="T37" fmla="*/ 41 h 220"/>
                  <a:gd name="T38" fmla="*/ 248 w 299"/>
                  <a:gd name="T39" fmla="*/ 41 h 220"/>
                  <a:gd name="T40" fmla="*/ 264 w 299"/>
                  <a:gd name="T41" fmla="*/ 59 h 220"/>
                  <a:gd name="T42" fmla="*/ 264 w 299"/>
                  <a:gd name="T43" fmla="*/ 181 h 220"/>
                  <a:gd name="T44" fmla="*/ 35 w 299"/>
                  <a:gd name="T45" fmla="*/ 181 h 220"/>
                  <a:gd name="T46" fmla="*/ 35 w 299"/>
                  <a:gd name="T47" fmla="*/ 5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9" h="220">
                    <a:moveTo>
                      <a:pt x="42" y="220"/>
                    </a:moveTo>
                    <a:cubicBezTo>
                      <a:pt x="80" y="220"/>
                      <a:pt x="80" y="220"/>
                      <a:pt x="80" y="220"/>
                    </a:cubicBezTo>
                    <a:cubicBezTo>
                      <a:pt x="111" y="220"/>
                      <a:pt x="111" y="220"/>
                      <a:pt x="111" y="220"/>
                    </a:cubicBezTo>
                    <a:cubicBezTo>
                      <a:pt x="188" y="220"/>
                      <a:pt x="188" y="220"/>
                      <a:pt x="188" y="220"/>
                    </a:cubicBezTo>
                    <a:cubicBezTo>
                      <a:pt x="220" y="220"/>
                      <a:pt x="220" y="220"/>
                      <a:pt x="220" y="220"/>
                    </a:cubicBezTo>
                    <a:cubicBezTo>
                      <a:pt x="258" y="220"/>
                      <a:pt x="258" y="220"/>
                      <a:pt x="258" y="220"/>
                    </a:cubicBezTo>
                    <a:cubicBezTo>
                      <a:pt x="281" y="220"/>
                      <a:pt x="299" y="198"/>
                      <a:pt x="299" y="172"/>
                    </a:cubicBezTo>
                    <a:cubicBezTo>
                      <a:pt x="299" y="169"/>
                      <a:pt x="299" y="169"/>
                      <a:pt x="299" y="169"/>
                    </a:cubicBezTo>
                    <a:cubicBezTo>
                      <a:pt x="299" y="151"/>
                      <a:pt x="299" y="151"/>
                      <a:pt x="299" y="151"/>
                    </a:cubicBezTo>
                    <a:cubicBezTo>
                      <a:pt x="299" y="47"/>
                      <a:pt x="299" y="47"/>
                      <a:pt x="299" y="47"/>
                    </a:cubicBezTo>
                    <a:cubicBezTo>
                      <a:pt x="299" y="21"/>
                      <a:pt x="281" y="0"/>
                      <a:pt x="258" y="0"/>
                    </a:cubicBezTo>
                    <a:cubicBezTo>
                      <a:pt x="42" y="0"/>
                      <a:pt x="42" y="0"/>
                      <a:pt x="42" y="0"/>
                    </a:cubicBezTo>
                    <a:cubicBezTo>
                      <a:pt x="19" y="0"/>
                      <a:pt x="0" y="21"/>
                      <a:pt x="0" y="47"/>
                    </a:cubicBezTo>
                    <a:cubicBezTo>
                      <a:pt x="0" y="151"/>
                      <a:pt x="0" y="151"/>
                      <a:pt x="0" y="151"/>
                    </a:cubicBezTo>
                    <a:cubicBezTo>
                      <a:pt x="0" y="169"/>
                      <a:pt x="0" y="169"/>
                      <a:pt x="0" y="169"/>
                    </a:cubicBezTo>
                    <a:cubicBezTo>
                      <a:pt x="0" y="172"/>
                      <a:pt x="0" y="172"/>
                      <a:pt x="0" y="172"/>
                    </a:cubicBezTo>
                    <a:cubicBezTo>
                      <a:pt x="0" y="198"/>
                      <a:pt x="19" y="220"/>
                      <a:pt x="42" y="220"/>
                    </a:cubicBezTo>
                    <a:close/>
                    <a:moveTo>
                      <a:pt x="35" y="59"/>
                    </a:moveTo>
                    <a:cubicBezTo>
                      <a:pt x="35" y="49"/>
                      <a:pt x="42" y="41"/>
                      <a:pt x="51" y="41"/>
                    </a:cubicBezTo>
                    <a:cubicBezTo>
                      <a:pt x="248" y="41"/>
                      <a:pt x="248" y="41"/>
                      <a:pt x="248" y="41"/>
                    </a:cubicBezTo>
                    <a:cubicBezTo>
                      <a:pt x="257" y="41"/>
                      <a:pt x="264" y="49"/>
                      <a:pt x="264" y="59"/>
                    </a:cubicBezTo>
                    <a:cubicBezTo>
                      <a:pt x="264" y="181"/>
                      <a:pt x="264" y="181"/>
                      <a:pt x="264" y="181"/>
                    </a:cubicBezTo>
                    <a:cubicBezTo>
                      <a:pt x="35" y="181"/>
                      <a:pt x="35" y="181"/>
                      <a:pt x="35" y="181"/>
                    </a:cubicBezTo>
                    <a:lnTo>
                      <a:pt x="35" y="59"/>
                    </a:ln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71" name="Freeform 26"/>
              <p:cNvSpPr/>
              <p:nvPr/>
            </p:nvSpPr>
            <p:spPr bwMode="auto">
              <a:xfrm>
                <a:off x="2902" y="2206"/>
                <a:ext cx="873" cy="233"/>
              </a:xfrm>
              <a:custGeom>
                <a:avLst/>
                <a:gdLst>
                  <a:gd name="T0" fmla="*/ 711 w 711"/>
                  <a:gd name="T1" fmla="*/ 126 h 194"/>
                  <a:gd name="T2" fmla="*/ 711 w 711"/>
                  <a:gd name="T3" fmla="*/ 44 h 194"/>
                  <a:gd name="T4" fmla="*/ 666 w 711"/>
                  <a:gd name="T5" fmla="*/ 0 h 194"/>
                  <a:gd name="T6" fmla="*/ 45 w 711"/>
                  <a:gd name="T7" fmla="*/ 0 h 194"/>
                  <a:gd name="T8" fmla="*/ 0 w 711"/>
                  <a:gd name="T9" fmla="*/ 44 h 194"/>
                  <a:gd name="T10" fmla="*/ 0 w 711"/>
                  <a:gd name="T11" fmla="*/ 126 h 194"/>
                  <a:gd name="T12" fmla="*/ 351 w 711"/>
                  <a:gd name="T13" fmla="*/ 194 h 194"/>
                  <a:gd name="T14" fmla="*/ 711 w 711"/>
                  <a:gd name="T15" fmla="*/ 126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1" h="194">
                    <a:moveTo>
                      <a:pt x="711" y="126"/>
                    </a:moveTo>
                    <a:cubicBezTo>
                      <a:pt x="711" y="44"/>
                      <a:pt x="711" y="44"/>
                      <a:pt x="711" y="44"/>
                    </a:cubicBezTo>
                    <a:cubicBezTo>
                      <a:pt x="711" y="20"/>
                      <a:pt x="691" y="0"/>
                      <a:pt x="666" y="0"/>
                    </a:cubicBezTo>
                    <a:cubicBezTo>
                      <a:pt x="45" y="0"/>
                      <a:pt x="45" y="0"/>
                      <a:pt x="45" y="0"/>
                    </a:cubicBezTo>
                    <a:cubicBezTo>
                      <a:pt x="20" y="0"/>
                      <a:pt x="0" y="20"/>
                      <a:pt x="0" y="44"/>
                    </a:cubicBezTo>
                    <a:cubicBezTo>
                      <a:pt x="0" y="126"/>
                      <a:pt x="0" y="126"/>
                      <a:pt x="0" y="126"/>
                    </a:cubicBezTo>
                    <a:cubicBezTo>
                      <a:pt x="351" y="194"/>
                      <a:pt x="351" y="194"/>
                      <a:pt x="351" y="194"/>
                    </a:cubicBezTo>
                    <a:lnTo>
                      <a:pt x="711" y="126"/>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72" name="Freeform 27"/>
              <p:cNvSpPr/>
              <p:nvPr/>
            </p:nvSpPr>
            <p:spPr bwMode="auto">
              <a:xfrm>
                <a:off x="2902" y="2397"/>
                <a:ext cx="873" cy="317"/>
              </a:xfrm>
              <a:custGeom>
                <a:avLst/>
                <a:gdLst>
                  <a:gd name="T0" fmla="*/ 0 w 711"/>
                  <a:gd name="T1" fmla="*/ 0 h 264"/>
                  <a:gd name="T2" fmla="*/ 0 w 711"/>
                  <a:gd name="T3" fmla="*/ 219 h 264"/>
                  <a:gd name="T4" fmla="*/ 45 w 711"/>
                  <a:gd name="T5" fmla="*/ 264 h 264"/>
                  <a:gd name="T6" fmla="*/ 666 w 711"/>
                  <a:gd name="T7" fmla="*/ 264 h 264"/>
                  <a:gd name="T8" fmla="*/ 711 w 711"/>
                  <a:gd name="T9" fmla="*/ 219 h 264"/>
                  <a:gd name="T10" fmla="*/ 711 w 711"/>
                  <a:gd name="T11" fmla="*/ 0 h 264"/>
                  <a:gd name="T12" fmla="*/ 352 w 711"/>
                  <a:gd name="T13" fmla="*/ 68 h 264"/>
                  <a:gd name="T14" fmla="*/ 0 w 711"/>
                  <a:gd name="T15" fmla="*/ 0 h 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1" h="264">
                    <a:moveTo>
                      <a:pt x="0" y="0"/>
                    </a:moveTo>
                    <a:cubicBezTo>
                      <a:pt x="0" y="219"/>
                      <a:pt x="0" y="219"/>
                      <a:pt x="0" y="219"/>
                    </a:cubicBezTo>
                    <a:cubicBezTo>
                      <a:pt x="0" y="244"/>
                      <a:pt x="20" y="264"/>
                      <a:pt x="45" y="264"/>
                    </a:cubicBezTo>
                    <a:cubicBezTo>
                      <a:pt x="666" y="264"/>
                      <a:pt x="666" y="264"/>
                      <a:pt x="666" y="264"/>
                    </a:cubicBezTo>
                    <a:cubicBezTo>
                      <a:pt x="691" y="264"/>
                      <a:pt x="711" y="244"/>
                      <a:pt x="711" y="219"/>
                    </a:cubicBezTo>
                    <a:cubicBezTo>
                      <a:pt x="711" y="0"/>
                      <a:pt x="711" y="0"/>
                      <a:pt x="711" y="0"/>
                    </a:cubicBezTo>
                    <a:cubicBezTo>
                      <a:pt x="352" y="68"/>
                      <a:pt x="352" y="68"/>
                      <a:pt x="352" y="68"/>
                    </a:cubicBezTo>
                    <a:lnTo>
                      <a:pt x="0" y="0"/>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73" name="Freeform 28"/>
              <p:cNvSpPr/>
              <p:nvPr/>
            </p:nvSpPr>
            <p:spPr bwMode="auto">
              <a:xfrm>
                <a:off x="3296" y="2401"/>
                <a:ext cx="75" cy="99"/>
              </a:xfrm>
              <a:custGeom>
                <a:avLst/>
                <a:gdLst>
                  <a:gd name="T0" fmla="*/ 45 w 61"/>
                  <a:gd name="T1" fmla="*/ 83 h 83"/>
                  <a:gd name="T2" fmla="*/ 15 w 61"/>
                  <a:gd name="T3" fmla="*/ 83 h 83"/>
                  <a:gd name="T4" fmla="*/ 0 w 61"/>
                  <a:gd name="T5" fmla="*/ 68 h 83"/>
                  <a:gd name="T6" fmla="*/ 0 w 61"/>
                  <a:gd name="T7" fmla="*/ 15 h 83"/>
                  <a:gd name="T8" fmla="*/ 15 w 61"/>
                  <a:gd name="T9" fmla="*/ 0 h 83"/>
                  <a:gd name="T10" fmla="*/ 45 w 61"/>
                  <a:gd name="T11" fmla="*/ 0 h 83"/>
                  <a:gd name="T12" fmla="*/ 61 w 61"/>
                  <a:gd name="T13" fmla="*/ 15 h 83"/>
                  <a:gd name="T14" fmla="*/ 61 w 61"/>
                  <a:gd name="T15" fmla="*/ 68 h 83"/>
                  <a:gd name="T16" fmla="*/ 45 w 61"/>
                  <a:gd name="T1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83">
                    <a:moveTo>
                      <a:pt x="45" y="83"/>
                    </a:moveTo>
                    <a:cubicBezTo>
                      <a:pt x="15" y="83"/>
                      <a:pt x="15" y="83"/>
                      <a:pt x="15" y="83"/>
                    </a:cubicBezTo>
                    <a:cubicBezTo>
                      <a:pt x="7" y="83"/>
                      <a:pt x="0" y="76"/>
                      <a:pt x="0" y="68"/>
                    </a:cubicBezTo>
                    <a:cubicBezTo>
                      <a:pt x="0" y="15"/>
                      <a:pt x="0" y="15"/>
                      <a:pt x="0" y="15"/>
                    </a:cubicBezTo>
                    <a:cubicBezTo>
                      <a:pt x="0" y="7"/>
                      <a:pt x="7" y="0"/>
                      <a:pt x="15" y="0"/>
                    </a:cubicBezTo>
                    <a:cubicBezTo>
                      <a:pt x="45" y="0"/>
                      <a:pt x="45" y="0"/>
                      <a:pt x="45" y="0"/>
                    </a:cubicBezTo>
                    <a:cubicBezTo>
                      <a:pt x="54" y="0"/>
                      <a:pt x="61" y="7"/>
                      <a:pt x="61" y="15"/>
                    </a:cubicBezTo>
                    <a:cubicBezTo>
                      <a:pt x="61" y="68"/>
                      <a:pt x="61" y="68"/>
                      <a:pt x="61" y="68"/>
                    </a:cubicBezTo>
                    <a:cubicBezTo>
                      <a:pt x="61" y="76"/>
                      <a:pt x="54" y="83"/>
                      <a:pt x="45" y="83"/>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grpSp>
          <p:nvGrpSpPr>
            <p:cNvPr id="174" name="Group 173"/>
            <p:cNvGrpSpPr/>
            <p:nvPr/>
          </p:nvGrpSpPr>
          <p:grpSpPr>
            <a:xfrm rot="16200000">
              <a:off x="6401717" y="1885469"/>
              <a:ext cx="301568" cy="137534"/>
              <a:chOff x="8085032" y="4130415"/>
              <a:chExt cx="477986" cy="217993"/>
            </a:xfrm>
          </p:grpSpPr>
          <p:sp>
            <p:nvSpPr>
              <p:cNvPr id="175" name="Freeform 99"/>
              <p:cNvSpPr/>
              <p:nvPr/>
            </p:nvSpPr>
            <p:spPr bwMode="auto">
              <a:xfrm>
                <a:off x="8085032" y="4218412"/>
                <a:ext cx="474985" cy="44999"/>
              </a:xfrm>
              <a:custGeom>
                <a:avLst/>
                <a:gdLst>
                  <a:gd name="T0" fmla="*/ 191 w 201"/>
                  <a:gd name="T1" fmla="*/ 19 h 19"/>
                  <a:gd name="T2" fmla="*/ 10 w 201"/>
                  <a:gd name="T3" fmla="*/ 19 h 19"/>
                  <a:gd name="T4" fmla="*/ 0 w 201"/>
                  <a:gd name="T5" fmla="*/ 10 h 19"/>
                  <a:gd name="T6" fmla="*/ 10 w 201"/>
                  <a:gd name="T7" fmla="*/ 0 h 19"/>
                  <a:gd name="T8" fmla="*/ 191 w 201"/>
                  <a:gd name="T9" fmla="*/ 0 h 19"/>
                  <a:gd name="T10" fmla="*/ 201 w 201"/>
                  <a:gd name="T11" fmla="*/ 10 h 19"/>
                  <a:gd name="T12" fmla="*/ 191 w 201"/>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201" h="19">
                    <a:moveTo>
                      <a:pt x="191" y="19"/>
                    </a:moveTo>
                    <a:cubicBezTo>
                      <a:pt x="10" y="19"/>
                      <a:pt x="10" y="19"/>
                      <a:pt x="10" y="19"/>
                    </a:cubicBezTo>
                    <a:cubicBezTo>
                      <a:pt x="5" y="19"/>
                      <a:pt x="0" y="15"/>
                      <a:pt x="0" y="10"/>
                    </a:cubicBezTo>
                    <a:cubicBezTo>
                      <a:pt x="0" y="4"/>
                      <a:pt x="5" y="0"/>
                      <a:pt x="10" y="0"/>
                    </a:cubicBezTo>
                    <a:cubicBezTo>
                      <a:pt x="191" y="0"/>
                      <a:pt x="191" y="0"/>
                      <a:pt x="191" y="0"/>
                    </a:cubicBezTo>
                    <a:cubicBezTo>
                      <a:pt x="197" y="0"/>
                      <a:pt x="201" y="4"/>
                      <a:pt x="201" y="10"/>
                    </a:cubicBezTo>
                    <a:cubicBezTo>
                      <a:pt x="201" y="15"/>
                      <a:pt x="197" y="19"/>
                      <a:pt x="191" y="1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76" name="Freeform 100"/>
              <p:cNvSpPr/>
              <p:nvPr/>
            </p:nvSpPr>
            <p:spPr bwMode="auto">
              <a:xfrm>
                <a:off x="8428022" y="4130415"/>
                <a:ext cx="134996" cy="132996"/>
              </a:xfrm>
              <a:custGeom>
                <a:avLst/>
                <a:gdLst>
                  <a:gd name="T0" fmla="*/ 46 w 57"/>
                  <a:gd name="T1" fmla="*/ 56 h 56"/>
                  <a:gd name="T2" fmla="*/ 40 w 57"/>
                  <a:gd name="T3" fmla="*/ 53 h 56"/>
                  <a:gd name="T4" fmla="*/ 4 w 57"/>
                  <a:gd name="T5" fmla="*/ 17 h 56"/>
                  <a:gd name="T6" fmla="*/ 4 w 57"/>
                  <a:gd name="T7" fmla="*/ 4 h 56"/>
                  <a:gd name="T8" fmla="*/ 17 w 57"/>
                  <a:gd name="T9" fmla="*/ 4 h 56"/>
                  <a:gd name="T10" fmla="*/ 53 w 57"/>
                  <a:gd name="T11" fmla="*/ 40 h 56"/>
                  <a:gd name="T12" fmla="*/ 53 w 57"/>
                  <a:gd name="T13" fmla="*/ 53 h 56"/>
                  <a:gd name="T14" fmla="*/ 46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46" y="56"/>
                    </a:moveTo>
                    <a:cubicBezTo>
                      <a:pt x="44" y="56"/>
                      <a:pt x="42" y="55"/>
                      <a:pt x="40" y="53"/>
                    </a:cubicBezTo>
                    <a:cubicBezTo>
                      <a:pt x="4" y="17"/>
                      <a:pt x="4" y="17"/>
                      <a:pt x="4" y="17"/>
                    </a:cubicBezTo>
                    <a:cubicBezTo>
                      <a:pt x="0" y="13"/>
                      <a:pt x="0" y="7"/>
                      <a:pt x="4" y="4"/>
                    </a:cubicBezTo>
                    <a:cubicBezTo>
                      <a:pt x="7" y="0"/>
                      <a:pt x="13" y="0"/>
                      <a:pt x="17" y="4"/>
                    </a:cubicBezTo>
                    <a:cubicBezTo>
                      <a:pt x="53" y="40"/>
                      <a:pt x="53" y="40"/>
                      <a:pt x="53" y="40"/>
                    </a:cubicBezTo>
                    <a:cubicBezTo>
                      <a:pt x="57" y="44"/>
                      <a:pt x="57" y="50"/>
                      <a:pt x="53" y="53"/>
                    </a:cubicBezTo>
                    <a:cubicBezTo>
                      <a:pt x="51" y="55"/>
                      <a:pt x="49" y="56"/>
                      <a:pt x="46"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77" name="Freeform 101"/>
              <p:cNvSpPr/>
              <p:nvPr/>
            </p:nvSpPr>
            <p:spPr bwMode="auto">
              <a:xfrm>
                <a:off x="8428022" y="4216412"/>
                <a:ext cx="134996" cy="131996"/>
              </a:xfrm>
              <a:custGeom>
                <a:avLst/>
                <a:gdLst>
                  <a:gd name="T0" fmla="*/ 10 w 57"/>
                  <a:gd name="T1" fmla="*/ 56 h 56"/>
                  <a:gd name="T2" fmla="*/ 4 w 57"/>
                  <a:gd name="T3" fmla="*/ 53 h 56"/>
                  <a:gd name="T4" fmla="*/ 4 w 57"/>
                  <a:gd name="T5" fmla="*/ 40 h 56"/>
                  <a:gd name="T6" fmla="*/ 40 w 57"/>
                  <a:gd name="T7" fmla="*/ 4 h 56"/>
                  <a:gd name="T8" fmla="*/ 53 w 57"/>
                  <a:gd name="T9" fmla="*/ 4 h 56"/>
                  <a:gd name="T10" fmla="*/ 53 w 57"/>
                  <a:gd name="T11" fmla="*/ 17 h 56"/>
                  <a:gd name="T12" fmla="*/ 17 w 57"/>
                  <a:gd name="T13" fmla="*/ 53 h 56"/>
                  <a:gd name="T14" fmla="*/ 10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10" y="56"/>
                    </a:moveTo>
                    <a:cubicBezTo>
                      <a:pt x="8" y="56"/>
                      <a:pt x="5" y="55"/>
                      <a:pt x="4" y="53"/>
                    </a:cubicBezTo>
                    <a:cubicBezTo>
                      <a:pt x="0" y="50"/>
                      <a:pt x="0" y="44"/>
                      <a:pt x="4" y="40"/>
                    </a:cubicBezTo>
                    <a:cubicBezTo>
                      <a:pt x="40" y="4"/>
                      <a:pt x="40" y="4"/>
                      <a:pt x="40" y="4"/>
                    </a:cubicBezTo>
                    <a:cubicBezTo>
                      <a:pt x="43" y="0"/>
                      <a:pt x="49" y="0"/>
                      <a:pt x="53" y="4"/>
                    </a:cubicBezTo>
                    <a:cubicBezTo>
                      <a:pt x="57" y="8"/>
                      <a:pt x="57" y="14"/>
                      <a:pt x="53" y="17"/>
                    </a:cubicBezTo>
                    <a:cubicBezTo>
                      <a:pt x="17" y="53"/>
                      <a:pt x="17" y="53"/>
                      <a:pt x="17" y="53"/>
                    </a:cubicBezTo>
                    <a:cubicBezTo>
                      <a:pt x="15" y="55"/>
                      <a:pt x="13" y="56"/>
                      <a:pt x="10"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grpSp>
      <p:grpSp>
        <p:nvGrpSpPr>
          <p:cNvPr id="178" name="Group 10"/>
          <p:cNvGrpSpPr>
            <a:grpSpLocks noChangeAspect="1"/>
          </p:cNvGrpSpPr>
          <p:nvPr/>
        </p:nvGrpSpPr>
        <p:grpSpPr>
          <a:xfrm>
            <a:off x="7885807" y="1743561"/>
            <a:ext cx="421350" cy="421350"/>
            <a:chOff x="2594" y="1936"/>
            <a:chExt cx="628" cy="628"/>
          </a:xfrm>
          <a:solidFill>
            <a:schemeClr val="bg2"/>
          </a:solidFill>
        </p:grpSpPr>
        <p:sp>
          <p:nvSpPr>
            <p:cNvPr id="179" name="Freeform 11"/>
            <p:cNvSpPr/>
            <p:nvPr/>
          </p:nvSpPr>
          <p:spPr bwMode="auto">
            <a:xfrm>
              <a:off x="2594" y="1936"/>
              <a:ext cx="628" cy="628"/>
            </a:xfrm>
            <a:custGeom>
              <a:avLst/>
              <a:gdLst>
                <a:gd name="T0" fmla="*/ 1255 w 1256"/>
                <a:gd name="T1" fmla="*/ 660 h 1256"/>
                <a:gd name="T2" fmla="*/ 1243 w 1256"/>
                <a:gd name="T3" fmla="*/ 754 h 1256"/>
                <a:gd name="T4" fmla="*/ 1218 w 1256"/>
                <a:gd name="T5" fmla="*/ 845 h 1256"/>
                <a:gd name="T6" fmla="*/ 1180 w 1256"/>
                <a:gd name="T7" fmla="*/ 928 h 1256"/>
                <a:gd name="T8" fmla="*/ 1132 w 1256"/>
                <a:gd name="T9" fmla="*/ 1004 h 1256"/>
                <a:gd name="T10" fmla="*/ 1071 w 1256"/>
                <a:gd name="T11" fmla="*/ 1073 h 1256"/>
                <a:gd name="T12" fmla="*/ 1004 w 1256"/>
                <a:gd name="T13" fmla="*/ 1132 h 1256"/>
                <a:gd name="T14" fmla="*/ 928 w 1256"/>
                <a:gd name="T15" fmla="*/ 1181 h 1256"/>
                <a:gd name="T16" fmla="*/ 843 w 1256"/>
                <a:gd name="T17" fmla="*/ 1218 h 1256"/>
                <a:gd name="T18" fmla="*/ 754 w 1256"/>
                <a:gd name="T19" fmla="*/ 1243 h 1256"/>
                <a:gd name="T20" fmla="*/ 660 w 1256"/>
                <a:gd name="T21" fmla="*/ 1256 h 1256"/>
                <a:gd name="T22" fmla="*/ 595 w 1256"/>
                <a:gd name="T23" fmla="*/ 1256 h 1256"/>
                <a:gd name="T24" fmla="*/ 500 w 1256"/>
                <a:gd name="T25" fmla="*/ 1243 h 1256"/>
                <a:gd name="T26" fmla="*/ 411 w 1256"/>
                <a:gd name="T27" fmla="*/ 1218 h 1256"/>
                <a:gd name="T28" fmla="*/ 328 w 1256"/>
                <a:gd name="T29" fmla="*/ 1181 h 1256"/>
                <a:gd name="T30" fmla="*/ 252 w 1256"/>
                <a:gd name="T31" fmla="*/ 1132 h 1256"/>
                <a:gd name="T32" fmla="*/ 183 w 1256"/>
                <a:gd name="T33" fmla="*/ 1073 h 1256"/>
                <a:gd name="T34" fmla="*/ 124 w 1256"/>
                <a:gd name="T35" fmla="*/ 1004 h 1256"/>
                <a:gd name="T36" fmla="*/ 75 w 1256"/>
                <a:gd name="T37" fmla="*/ 928 h 1256"/>
                <a:gd name="T38" fmla="*/ 36 w 1256"/>
                <a:gd name="T39" fmla="*/ 845 h 1256"/>
                <a:gd name="T40" fmla="*/ 13 w 1256"/>
                <a:gd name="T41" fmla="*/ 754 h 1256"/>
                <a:gd name="T42" fmla="*/ 0 w 1256"/>
                <a:gd name="T43" fmla="*/ 660 h 1256"/>
                <a:gd name="T44" fmla="*/ 0 w 1256"/>
                <a:gd name="T45" fmla="*/ 596 h 1256"/>
                <a:gd name="T46" fmla="*/ 13 w 1256"/>
                <a:gd name="T47" fmla="*/ 502 h 1256"/>
                <a:gd name="T48" fmla="*/ 36 w 1256"/>
                <a:gd name="T49" fmla="*/ 411 h 1256"/>
                <a:gd name="T50" fmla="*/ 75 w 1256"/>
                <a:gd name="T51" fmla="*/ 328 h 1256"/>
                <a:gd name="T52" fmla="*/ 124 w 1256"/>
                <a:gd name="T53" fmla="*/ 252 h 1256"/>
                <a:gd name="T54" fmla="*/ 183 w 1256"/>
                <a:gd name="T55" fmla="*/ 183 h 1256"/>
                <a:gd name="T56" fmla="*/ 252 w 1256"/>
                <a:gd name="T57" fmla="*/ 124 h 1256"/>
                <a:gd name="T58" fmla="*/ 328 w 1256"/>
                <a:gd name="T59" fmla="*/ 75 h 1256"/>
                <a:gd name="T60" fmla="*/ 411 w 1256"/>
                <a:gd name="T61" fmla="*/ 38 h 1256"/>
                <a:gd name="T62" fmla="*/ 500 w 1256"/>
                <a:gd name="T63" fmla="*/ 13 h 1256"/>
                <a:gd name="T64" fmla="*/ 595 w 1256"/>
                <a:gd name="T65" fmla="*/ 0 h 1256"/>
                <a:gd name="T66" fmla="*/ 660 w 1256"/>
                <a:gd name="T67" fmla="*/ 0 h 1256"/>
                <a:gd name="T68" fmla="*/ 754 w 1256"/>
                <a:gd name="T69" fmla="*/ 13 h 1256"/>
                <a:gd name="T70" fmla="*/ 843 w 1256"/>
                <a:gd name="T71" fmla="*/ 38 h 1256"/>
                <a:gd name="T72" fmla="*/ 928 w 1256"/>
                <a:gd name="T73" fmla="*/ 75 h 1256"/>
                <a:gd name="T74" fmla="*/ 1004 w 1256"/>
                <a:gd name="T75" fmla="*/ 124 h 1256"/>
                <a:gd name="T76" fmla="*/ 1071 w 1256"/>
                <a:gd name="T77" fmla="*/ 183 h 1256"/>
                <a:gd name="T78" fmla="*/ 1132 w 1256"/>
                <a:gd name="T79" fmla="*/ 252 h 1256"/>
                <a:gd name="T80" fmla="*/ 1180 w 1256"/>
                <a:gd name="T81" fmla="*/ 328 h 1256"/>
                <a:gd name="T82" fmla="*/ 1218 w 1256"/>
                <a:gd name="T83" fmla="*/ 411 h 1256"/>
                <a:gd name="T84" fmla="*/ 1243 w 1256"/>
                <a:gd name="T85" fmla="*/ 502 h 1256"/>
                <a:gd name="T86" fmla="*/ 1255 w 1256"/>
                <a:gd name="T87" fmla="*/ 596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6" h="1256">
                  <a:moveTo>
                    <a:pt x="1256" y="628"/>
                  </a:moveTo>
                  <a:lnTo>
                    <a:pt x="1256" y="628"/>
                  </a:lnTo>
                  <a:lnTo>
                    <a:pt x="1255" y="660"/>
                  </a:lnTo>
                  <a:lnTo>
                    <a:pt x="1253" y="692"/>
                  </a:lnTo>
                  <a:lnTo>
                    <a:pt x="1248" y="724"/>
                  </a:lnTo>
                  <a:lnTo>
                    <a:pt x="1243" y="754"/>
                  </a:lnTo>
                  <a:lnTo>
                    <a:pt x="1236" y="786"/>
                  </a:lnTo>
                  <a:lnTo>
                    <a:pt x="1228" y="815"/>
                  </a:lnTo>
                  <a:lnTo>
                    <a:pt x="1218" y="845"/>
                  </a:lnTo>
                  <a:lnTo>
                    <a:pt x="1207" y="872"/>
                  </a:lnTo>
                  <a:lnTo>
                    <a:pt x="1194" y="901"/>
                  </a:lnTo>
                  <a:lnTo>
                    <a:pt x="1180" y="928"/>
                  </a:lnTo>
                  <a:lnTo>
                    <a:pt x="1165" y="953"/>
                  </a:lnTo>
                  <a:lnTo>
                    <a:pt x="1149" y="979"/>
                  </a:lnTo>
                  <a:lnTo>
                    <a:pt x="1132" y="1004"/>
                  </a:lnTo>
                  <a:lnTo>
                    <a:pt x="1113" y="1028"/>
                  </a:lnTo>
                  <a:lnTo>
                    <a:pt x="1094" y="1051"/>
                  </a:lnTo>
                  <a:lnTo>
                    <a:pt x="1071" y="1073"/>
                  </a:lnTo>
                  <a:lnTo>
                    <a:pt x="1051" y="1094"/>
                  </a:lnTo>
                  <a:lnTo>
                    <a:pt x="1027" y="1113"/>
                  </a:lnTo>
                  <a:lnTo>
                    <a:pt x="1004" y="1132"/>
                  </a:lnTo>
                  <a:lnTo>
                    <a:pt x="979" y="1149"/>
                  </a:lnTo>
                  <a:lnTo>
                    <a:pt x="953" y="1165"/>
                  </a:lnTo>
                  <a:lnTo>
                    <a:pt x="928" y="1181"/>
                  </a:lnTo>
                  <a:lnTo>
                    <a:pt x="901" y="1194"/>
                  </a:lnTo>
                  <a:lnTo>
                    <a:pt x="872" y="1207"/>
                  </a:lnTo>
                  <a:lnTo>
                    <a:pt x="843" y="1218"/>
                  </a:lnTo>
                  <a:lnTo>
                    <a:pt x="815" y="1228"/>
                  </a:lnTo>
                  <a:lnTo>
                    <a:pt x="784" y="1237"/>
                  </a:lnTo>
                  <a:lnTo>
                    <a:pt x="754" y="1243"/>
                  </a:lnTo>
                  <a:lnTo>
                    <a:pt x="724" y="1250"/>
                  </a:lnTo>
                  <a:lnTo>
                    <a:pt x="692" y="1253"/>
                  </a:lnTo>
                  <a:lnTo>
                    <a:pt x="660" y="1256"/>
                  </a:lnTo>
                  <a:lnTo>
                    <a:pt x="628" y="1256"/>
                  </a:lnTo>
                  <a:lnTo>
                    <a:pt x="628" y="1256"/>
                  </a:lnTo>
                  <a:lnTo>
                    <a:pt x="595" y="1256"/>
                  </a:lnTo>
                  <a:lnTo>
                    <a:pt x="563" y="1253"/>
                  </a:lnTo>
                  <a:lnTo>
                    <a:pt x="532" y="1250"/>
                  </a:lnTo>
                  <a:lnTo>
                    <a:pt x="500" y="1243"/>
                  </a:lnTo>
                  <a:lnTo>
                    <a:pt x="470" y="1237"/>
                  </a:lnTo>
                  <a:lnTo>
                    <a:pt x="441" y="1228"/>
                  </a:lnTo>
                  <a:lnTo>
                    <a:pt x="411" y="1218"/>
                  </a:lnTo>
                  <a:lnTo>
                    <a:pt x="382" y="1207"/>
                  </a:lnTo>
                  <a:lnTo>
                    <a:pt x="355" y="1194"/>
                  </a:lnTo>
                  <a:lnTo>
                    <a:pt x="328" y="1181"/>
                  </a:lnTo>
                  <a:lnTo>
                    <a:pt x="301" y="1165"/>
                  </a:lnTo>
                  <a:lnTo>
                    <a:pt x="276" y="1149"/>
                  </a:lnTo>
                  <a:lnTo>
                    <a:pt x="252" y="1132"/>
                  </a:lnTo>
                  <a:lnTo>
                    <a:pt x="228" y="1113"/>
                  </a:lnTo>
                  <a:lnTo>
                    <a:pt x="205" y="1094"/>
                  </a:lnTo>
                  <a:lnTo>
                    <a:pt x="183" y="1073"/>
                  </a:lnTo>
                  <a:lnTo>
                    <a:pt x="162" y="1051"/>
                  </a:lnTo>
                  <a:lnTo>
                    <a:pt x="143" y="1028"/>
                  </a:lnTo>
                  <a:lnTo>
                    <a:pt x="124" y="1004"/>
                  </a:lnTo>
                  <a:lnTo>
                    <a:pt x="107" y="979"/>
                  </a:lnTo>
                  <a:lnTo>
                    <a:pt x="91" y="953"/>
                  </a:lnTo>
                  <a:lnTo>
                    <a:pt x="75" y="928"/>
                  </a:lnTo>
                  <a:lnTo>
                    <a:pt x="60" y="901"/>
                  </a:lnTo>
                  <a:lnTo>
                    <a:pt x="49" y="872"/>
                  </a:lnTo>
                  <a:lnTo>
                    <a:pt x="36" y="845"/>
                  </a:lnTo>
                  <a:lnTo>
                    <a:pt x="27" y="815"/>
                  </a:lnTo>
                  <a:lnTo>
                    <a:pt x="19" y="786"/>
                  </a:lnTo>
                  <a:lnTo>
                    <a:pt x="13" y="754"/>
                  </a:lnTo>
                  <a:lnTo>
                    <a:pt x="6" y="724"/>
                  </a:lnTo>
                  <a:lnTo>
                    <a:pt x="3" y="692"/>
                  </a:lnTo>
                  <a:lnTo>
                    <a:pt x="0" y="660"/>
                  </a:lnTo>
                  <a:lnTo>
                    <a:pt x="0" y="628"/>
                  </a:lnTo>
                  <a:lnTo>
                    <a:pt x="0" y="628"/>
                  </a:lnTo>
                  <a:lnTo>
                    <a:pt x="0" y="596"/>
                  </a:lnTo>
                  <a:lnTo>
                    <a:pt x="3" y="564"/>
                  </a:lnTo>
                  <a:lnTo>
                    <a:pt x="6" y="532"/>
                  </a:lnTo>
                  <a:lnTo>
                    <a:pt x="13" y="502"/>
                  </a:lnTo>
                  <a:lnTo>
                    <a:pt x="19" y="470"/>
                  </a:lnTo>
                  <a:lnTo>
                    <a:pt x="27" y="441"/>
                  </a:lnTo>
                  <a:lnTo>
                    <a:pt x="36" y="411"/>
                  </a:lnTo>
                  <a:lnTo>
                    <a:pt x="49" y="384"/>
                  </a:lnTo>
                  <a:lnTo>
                    <a:pt x="60" y="355"/>
                  </a:lnTo>
                  <a:lnTo>
                    <a:pt x="75" y="328"/>
                  </a:lnTo>
                  <a:lnTo>
                    <a:pt x="91" y="303"/>
                  </a:lnTo>
                  <a:lnTo>
                    <a:pt x="107" y="277"/>
                  </a:lnTo>
                  <a:lnTo>
                    <a:pt x="124" y="252"/>
                  </a:lnTo>
                  <a:lnTo>
                    <a:pt x="143" y="228"/>
                  </a:lnTo>
                  <a:lnTo>
                    <a:pt x="162" y="205"/>
                  </a:lnTo>
                  <a:lnTo>
                    <a:pt x="183" y="183"/>
                  </a:lnTo>
                  <a:lnTo>
                    <a:pt x="205" y="162"/>
                  </a:lnTo>
                  <a:lnTo>
                    <a:pt x="228" y="143"/>
                  </a:lnTo>
                  <a:lnTo>
                    <a:pt x="252" y="124"/>
                  </a:lnTo>
                  <a:lnTo>
                    <a:pt x="276" y="107"/>
                  </a:lnTo>
                  <a:lnTo>
                    <a:pt x="301" y="91"/>
                  </a:lnTo>
                  <a:lnTo>
                    <a:pt x="328" y="75"/>
                  </a:lnTo>
                  <a:lnTo>
                    <a:pt x="355" y="62"/>
                  </a:lnTo>
                  <a:lnTo>
                    <a:pt x="382" y="49"/>
                  </a:lnTo>
                  <a:lnTo>
                    <a:pt x="411" y="38"/>
                  </a:lnTo>
                  <a:lnTo>
                    <a:pt x="441" y="28"/>
                  </a:lnTo>
                  <a:lnTo>
                    <a:pt x="470" y="19"/>
                  </a:lnTo>
                  <a:lnTo>
                    <a:pt x="500" y="13"/>
                  </a:lnTo>
                  <a:lnTo>
                    <a:pt x="532" y="6"/>
                  </a:lnTo>
                  <a:lnTo>
                    <a:pt x="563" y="3"/>
                  </a:lnTo>
                  <a:lnTo>
                    <a:pt x="595" y="0"/>
                  </a:lnTo>
                  <a:lnTo>
                    <a:pt x="628" y="0"/>
                  </a:lnTo>
                  <a:lnTo>
                    <a:pt x="628" y="0"/>
                  </a:lnTo>
                  <a:lnTo>
                    <a:pt x="660" y="0"/>
                  </a:lnTo>
                  <a:lnTo>
                    <a:pt x="692" y="3"/>
                  </a:lnTo>
                  <a:lnTo>
                    <a:pt x="724" y="6"/>
                  </a:lnTo>
                  <a:lnTo>
                    <a:pt x="754" y="13"/>
                  </a:lnTo>
                  <a:lnTo>
                    <a:pt x="784" y="19"/>
                  </a:lnTo>
                  <a:lnTo>
                    <a:pt x="815" y="28"/>
                  </a:lnTo>
                  <a:lnTo>
                    <a:pt x="843" y="38"/>
                  </a:lnTo>
                  <a:lnTo>
                    <a:pt x="872" y="49"/>
                  </a:lnTo>
                  <a:lnTo>
                    <a:pt x="901" y="62"/>
                  </a:lnTo>
                  <a:lnTo>
                    <a:pt x="928" y="75"/>
                  </a:lnTo>
                  <a:lnTo>
                    <a:pt x="953" y="91"/>
                  </a:lnTo>
                  <a:lnTo>
                    <a:pt x="979" y="107"/>
                  </a:lnTo>
                  <a:lnTo>
                    <a:pt x="1004" y="124"/>
                  </a:lnTo>
                  <a:lnTo>
                    <a:pt x="1027" y="143"/>
                  </a:lnTo>
                  <a:lnTo>
                    <a:pt x="1051" y="162"/>
                  </a:lnTo>
                  <a:lnTo>
                    <a:pt x="1071" y="183"/>
                  </a:lnTo>
                  <a:lnTo>
                    <a:pt x="1094" y="205"/>
                  </a:lnTo>
                  <a:lnTo>
                    <a:pt x="1113" y="228"/>
                  </a:lnTo>
                  <a:lnTo>
                    <a:pt x="1132" y="252"/>
                  </a:lnTo>
                  <a:lnTo>
                    <a:pt x="1149" y="277"/>
                  </a:lnTo>
                  <a:lnTo>
                    <a:pt x="1165" y="303"/>
                  </a:lnTo>
                  <a:lnTo>
                    <a:pt x="1180" y="328"/>
                  </a:lnTo>
                  <a:lnTo>
                    <a:pt x="1194" y="355"/>
                  </a:lnTo>
                  <a:lnTo>
                    <a:pt x="1207" y="384"/>
                  </a:lnTo>
                  <a:lnTo>
                    <a:pt x="1218" y="411"/>
                  </a:lnTo>
                  <a:lnTo>
                    <a:pt x="1228" y="441"/>
                  </a:lnTo>
                  <a:lnTo>
                    <a:pt x="1236" y="470"/>
                  </a:lnTo>
                  <a:lnTo>
                    <a:pt x="1243" y="502"/>
                  </a:lnTo>
                  <a:lnTo>
                    <a:pt x="1248" y="532"/>
                  </a:lnTo>
                  <a:lnTo>
                    <a:pt x="1253" y="564"/>
                  </a:lnTo>
                  <a:lnTo>
                    <a:pt x="1255" y="596"/>
                  </a:lnTo>
                  <a:lnTo>
                    <a:pt x="1256" y="628"/>
                  </a:lnTo>
                  <a:lnTo>
                    <a:pt x="1256" y="6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80" name="Freeform 13"/>
            <p:cNvSpPr/>
            <p:nvPr/>
          </p:nvSpPr>
          <p:spPr bwMode="auto">
            <a:xfrm>
              <a:off x="2594" y="1936"/>
              <a:ext cx="628" cy="628"/>
            </a:xfrm>
            <a:custGeom>
              <a:avLst/>
              <a:gdLst>
                <a:gd name="T0" fmla="*/ 1255 w 1256"/>
                <a:gd name="T1" fmla="*/ 660 h 1256"/>
                <a:gd name="T2" fmla="*/ 1243 w 1256"/>
                <a:gd name="T3" fmla="*/ 754 h 1256"/>
                <a:gd name="T4" fmla="*/ 1218 w 1256"/>
                <a:gd name="T5" fmla="*/ 845 h 1256"/>
                <a:gd name="T6" fmla="*/ 1180 w 1256"/>
                <a:gd name="T7" fmla="*/ 928 h 1256"/>
                <a:gd name="T8" fmla="*/ 1132 w 1256"/>
                <a:gd name="T9" fmla="*/ 1004 h 1256"/>
                <a:gd name="T10" fmla="*/ 1071 w 1256"/>
                <a:gd name="T11" fmla="*/ 1073 h 1256"/>
                <a:gd name="T12" fmla="*/ 1004 w 1256"/>
                <a:gd name="T13" fmla="*/ 1132 h 1256"/>
                <a:gd name="T14" fmla="*/ 928 w 1256"/>
                <a:gd name="T15" fmla="*/ 1181 h 1256"/>
                <a:gd name="T16" fmla="*/ 843 w 1256"/>
                <a:gd name="T17" fmla="*/ 1218 h 1256"/>
                <a:gd name="T18" fmla="*/ 754 w 1256"/>
                <a:gd name="T19" fmla="*/ 1243 h 1256"/>
                <a:gd name="T20" fmla="*/ 660 w 1256"/>
                <a:gd name="T21" fmla="*/ 1256 h 1256"/>
                <a:gd name="T22" fmla="*/ 595 w 1256"/>
                <a:gd name="T23" fmla="*/ 1256 h 1256"/>
                <a:gd name="T24" fmla="*/ 500 w 1256"/>
                <a:gd name="T25" fmla="*/ 1243 h 1256"/>
                <a:gd name="T26" fmla="*/ 411 w 1256"/>
                <a:gd name="T27" fmla="*/ 1218 h 1256"/>
                <a:gd name="T28" fmla="*/ 328 w 1256"/>
                <a:gd name="T29" fmla="*/ 1181 h 1256"/>
                <a:gd name="T30" fmla="*/ 252 w 1256"/>
                <a:gd name="T31" fmla="*/ 1132 h 1256"/>
                <a:gd name="T32" fmla="*/ 183 w 1256"/>
                <a:gd name="T33" fmla="*/ 1073 h 1256"/>
                <a:gd name="T34" fmla="*/ 124 w 1256"/>
                <a:gd name="T35" fmla="*/ 1004 h 1256"/>
                <a:gd name="T36" fmla="*/ 75 w 1256"/>
                <a:gd name="T37" fmla="*/ 928 h 1256"/>
                <a:gd name="T38" fmla="*/ 36 w 1256"/>
                <a:gd name="T39" fmla="*/ 845 h 1256"/>
                <a:gd name="T40" fmla="*/ 13 w 1256"/>
                <a:gd name="T41" fmla="*/ 754 h 1256"/>
                <a:gd name="T42" fmla="*/ 0 w 1256"/>
                <a:gd name="T43" fmla="*/ 660 h 1256"/>
                <a:gd name="T44" fmla="*/ 0 w 1256"/>
                <a:gd name="T45" fmla="*/ 596 h 1256"/>
                <a:gd name="T46" fmla="*/ 13 w 1256"/>
                <a:gd name="T47" fmla="*/ 502 h 1256"/>
                <a:gd name="T48" fmla="*/ 36 w 1256"/>
                <a:gd name="T49" fmla="*/ 411 h 1256"/>
                <a:gd name="T50" fmla="*/ 75 w 1256"/>
                <a:gd name="T51" fmla="*/ 328 h 1256"/>
                <a:gd name="T52" fmla="*/ 124 w 1256"/>
                <a:gd name="T53" fmla="*/ 252 h 1256"/>
                <a:gd name="T54" fmla="*/ 183 w 1256"/>
                <a:gd name="T55" fmla="*/ 183 h 1256"/>
                <a:gd name="T56" fmla="*/ 252 w 1256"/>
                <a:gd name="T57" fmla="*/ 124 h 1256"/>
                <a:gd name="T58" fmla="*/ 328 w 1256"/>
                <a:gd name="T59" fmla="*/ 75 h 1256"/>
                <a:gd name="T60" fmla="*/ 411 w 1256"/>
                <a:gd name="T61" fmla="*/ 38 h 1256"/>
                <a:gd name="T62" fmla="*/ 500 w 1256"/>
                <a:gd name="T63" fmla="*/ 13 h 1256"/>
                <a:gd name="T64" fmla="*/ 595 w 1256"/>
                <a:gd name="T65" fmla="*/ 0 h 1256"/>
                <a:gd name="T66" fmla="*/ 660 w 1256"/>
                <a:gd name="T67" fmla="*/ 0 h 1256"/>
                <a:gd name="T68" fmla="*/ 754 w 1256"/>
                <a:gd name="T69" fmla="*/ 13 h 1256"/>
                <a:gd name="T70" fmla="*/ 843 w 1256"/>
                <a:gd name="T71" fmla="*/ 38 h 1256"/>
                <a:gd name="T72" fmla="*/ 928 w 1256"/>
                <a:gd name="T73" fmla="*/ 75 h 1256"/>
                <a:gd name="T74" fmla="*/ 1004 w 1256"/>
                <a:gd name="T75" fmla="*/ 124 h 1256"/>
                <a:gd name="T76" fmla="*/ 1071 w 1256"/>
                <a:gd name="T77" fmla="*/ 183 h 1256"/>
                <a:gd name="T78" fmla="*/ 1132 w 1256"/>
                <a:gd name="T79" fmla="*/ 252 h 1256"/>
                <a:gd name="T80" fmla="*/ 1180 w 1256"/>
                <a:gd name="T81" fmla="*/ 328 h 1256"/>
                <a:gd name="T82" fmla="*/ 1218 w 1256"/>
                <a:gd name="T83" fmla="*/ 411 h 1256"/>
                <a:gd name="T84" fmla="*/ 1243 w 1256"/>
                <a:gd name="T85" fmla="*/ 502 h 1256"/>
                <a:gd name="T86" fmla="*/ 1255 w 1256"/>
                <a:gd name="T87" fmla="*/ 596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6" h="1256">
                  <a:moveTo>
                    <a:pt x="1256" y="628"/>
                  </a:moveTo>
                  <a:lnTo>
                    <a:pt x="1256" y="628"/>
                  </a:lnTo>
                  <a:lnTo>
                    <a:pt x="1255" y="660"/>
                  </a:lnTo>
                  <a:lnTo>
                    <a:pt x="1253" y="692"/>
                  </a:lnTo>
                  <a:lnTo>
                    <a:pt x="1248" y="724"/>
                  </a:lnTo>
                  <a:lnTo>
                    <a:pt x="1243" y="754"/>
                  </a:lnTo>
                  <a:lnTo>
                    <a:pt x="1236" y="786"/>
                  </a:lnTo>
                  <a:lnTo>
                    <a:pt x="1228" y="815"/>
                  </a:lnTo>
                  <a:lnTo>
                    <a:pt x="1218" y="845"/>
                  </a:lnTo>
                  <a:lnTo>
                    <a:pt x="1207" y="872"/>
                  </a:lnTo>
                  <a:lnTo>
                    <a:pt x="1194" y="901"/>
                  </a:lnTo>
                  <a:lnTo>
                    <a:pt x="1180" y="928"/>
                  </a:lnTo>
                  <a:lnTo>
                    <a:pt x="1165" y="953"/>
                  </a:lnTo>
                  <a:lnTo>
                    <a:pt x="1149" y="979"/>
                  </a:lnTo>
                  <a:lnTo>
                    <a:pt x="1132" y="1004"/>
                  </a:lnTo>
                  <a:lnTo>
                    <a:pt x="1113" y="1028"/>
                  </a:lnTo>
                  <a:lnTo>
                    <a:pt x="1094" y="1051"/>
                  </a:lnTo>
                  <a:lnTo>
                    <a:pt x="1071" y="1073"/>
                  </a:lnTo>
                  <a:lnTo>
                    <a:pt x="1051" y="1094"/>
                  </a:lnTo>
                  <a:lnTo>
                    <a:pt x="1027" y="1113"/>
                  </a:lnTo>
                  <a:lnTo>
                    <a:pt x="1004" y="1132"/>
                  </a:lnTo>
                  <a:lnTo>
                    <a:pt x="979" y="1149"/>
                  </a:lnTo>
                  <a:lnTo>
                    <a:pt x="953" y="1165"/>
                  </a:lnTo>
                  <a:lnTo>
                    <a:pt x="928" y="1181"/>
                  </a:lnTo>
                  <a:lnTo>
                    <a:pt x="901" y="1194"/>
                  </a:lnTo>
                  <a:lnTo>
                    <a:pt x="872" y="1207"/>
                  </a:lnTo>
                  <a:lnTo>
                    <a:pt x="843" y="1218"/>
                  </a:lnTo>
                  <a:lnTo>
                    <a:pt x="815" y="1228"/>
                  </a:lnTo>
                  <a:lnTo>
                    <a:pt x="784" y="1237"/>
                  </a:lnTo>
                  <a:lnTo>
                    <a:pt x="754" y="1243"/>
                  </a:lnTo>
                  <a:lnTo>
                    <a:pt x="724" y="1250"/>
                  </a:lnTo>
                  <a:lnTo>
                    <a:pt x="692" y="1253"/>
                  </a:lnTo>
                  <a:lnTo>
                    <a:pt x="660" y="1256"/>
                  </a:lnTo>
                  <a:lnTo>
                    <a:pt x="628" y="1256"/>
                  </a:lnTo>
                  <a:lnTo>
                    <a:pt x="628" y="1256"/>
                  </a:lnTo>
                  <a:lnTo>
                    <a:pt x="595" y="1256"/>
                  </a:lnTo>
                  <a:lnTo>
                    <a:pt x="563" y="1253"/>
                  </a:lnTo>
                  <a:lnTo>
                    <a:pt x="532" y="1250"/>
                  </a:lnTo>
                  <a:lnTo>
                    <a:pt x="500" y="1243"/>
                  </a:lnTo>
                  <a:lnTo>
                    <a:pt x="470" y="1237"/>
                  </a:lnTo>
                  <a:lnTo>
                    <a:pt x="441" y="1228"/>
                  </a:lnTo>
                  <a:lnTo>
                    <a:pt x="411" y="1218"/>
                  </a:lnTo>
                  <a:lnTo>
                    <a:pt x="382" y="1207"/>
                  </a:lnTo>
                  <a:lnTo>
                    <a:pt x="355" y="1194"/>
                  </a:lnTo>
                  <a:lnTo>
                    <a:pt x="328" y="1181"/>
                  </a:lnTo>
                  <a:lnTo>
                    <a:pt x="301" y="1165"/>
                  </a:lnTo>
                  <a:lnTo>
                    <a:pt x="276" y="1149"/>
                  </a:lnTo>
                  <a:lnTo>
                    <a:pt x="252" y="1132"/>
                  </a:lnTo>
                  <a:lnTo>
                    <a:pt x="228" y="1113"/>
                  </a:lnTo>
                  <a:lnTo>
                    <a:pt x="205" y="1094"/>
                  </a:lnTo>
                  <a:lnTo>
                    <a:pt x="183" y="1073"/>
                  </a:lnTo>
                  <a:lnTo>
                    <a:pt x="162" y="1051"/>
                  </a:lnTo>
                  <a:lnTo>
                    <a:pt x="143" y="1028"/>
                  </a:lnTo>
                  <a:lnTo>
                    <a:pt x="124" y="1004"/>
                  </a:lnTo>
                  <a:lnTo>
                    <a:pt x="107" y="979"/>
                  </a:lnTo>
                  <a:lnTo>
                    <a:pt x="91" y="953"/>
                  </a:lnTo>
                  <a:lnTo>
                    <a:pt x="75" y="928"/>
                  </a:lnTo>
                  <a:lnTo>
                    <a:pt x="60" y="901"/>
                  </a:lnTo>
                  <a:lnTo>
                    <a:pt x="49" y="872"/>
                  </a:lnTo>
                  <a:lnTo>
                    <a:pt x="36" y="845"/>
                  </a:lnTo>
                  <a:lnTo>
                    <a:pt x="27" y="815"/>
                  </a:lnTo>
                  <a:lnTo>
                    <a:pt x="19" y="786"/>
                  </a:lnTo>
                  <a:lnTo>
                    <a:pt x="13" y="754"/>
                  </a:lnTo>
                  <a:lnTo>
                    <a:pt x="6" y="724"/>
                  </a:lnTo>
                  <a:lnTo>
                    <a:pt x="3" y="692"/>
                  </a:lnTo>
                  <a:lnTo>
                    <a:pt x="0" y="660"/>
                  </a:lnTo>
                  <a:lnTo>
                    <a:pt x="0" y="628"/>
                  </a:lnTo>
                  <a:lnTo>
                    <a:pt x="0" y="628"/>
                  </a:lnTo>
                  <a:lnTo>
                    <a:pt x="0" y="596"/>
                  </a:lnTo>
                  <a:lnTo>
                    <a:pt x="3" y="564"/>
                  </a:lnTo>
                  <a:lnTo>
                    <a:pt x="6" y="532"/>
                  </a:lnTo>
                  <a:lnTo>
                    <a:pt x="13" y="502"/>
                  </a:lnTo>
                  <a:lnTo>
                    <a:pt x="19" y="470"/>
                  </a:lnTo>
                  <a:lnTo>
                    <a:pt x="27" y="441"/>
                  </a:lnTo>
                  <a:lnTo>
                    <a:pt x="36" y="411"/>
                  </a:lnTo>
                  <a:lnTo>
                    <a:pt x="49" y="384"/>
                  </a:lnTo>
                  <a:lnTo>
                    <a:pt x="60" y="355"/>
                  </a:lnTo>
                  <a:lnTo>
                    <a:pt x="75" y="328"/>
                  </a:lnTo>
                  <a:lnTo>
                    <a:pt x="91" y="303"/>
                  </a:lnTo>
                  <a:lnTo>
                    <a:pt x="107" y="277"/>
                  </a:lnTo>
                  <a:lnTo>
                    <a:pt x="124" y="252"/>
                  </a:lnTo>
                  <a:lnTo>
                    <a:pt x="143" y="228"/>
                  </a:lnTo>
                  <a:lnTo>
                    <a:pt x="162" y="205"/>
                  </a:lnTo>
                  <a:lnTo>
                    <a:pt x="183" y="183"/>
                  </a:lnTo>
                  <a:lnTo>
                    <a:pt x="205" y="162"/>
                  </a:lnTo>
                  <a:lnTo>
                    <a:pt x="228" y="143"/>
                  </a:lnTo>
                  <a:lnTo>
                    <a:pt x="252" y="124"/>
                  </a:lnTo>
                  <a:lnTo>
                    <a:pt x="276" y="107"/>
                  </a:lnTo>
                  <a:lnTo>
                    <a:pt x="301" y="91"/>
                  </a:lnTo>
                  <a:lnTo>
                    <a:pt x="328" y="75"/>
                  </a:lnTo>
                  <a:lnTo>
                    <a:pt x="355" y="62"/>
                  </a:lnTo>
                  <a:lnTo>
                    <a:pt x="382" y="49"/>
                  </a:lnTo>
                  <a:lnTo>
                    <a:pt x="411" y="38"/>
                  </a:lnTo>
                  <a:lnTo>
                    <a:pt x="441" y="28"/>
                  </a:lnTo>
                  <a:lnTo>
                    <a:pt x="470" y="19"/>
                  </a:lnTo>
                  <a:lnTo>
                    <a:pt x="500" y="13"/>
                  </a:lnTo>
                  <a:lnTo>
                    <a:pt x="532" y="6"/>
                  </a:lnTo>
                  <a:lnTo>
                    <a:pt x="563" y="3"/>
                  </a:lnTo>
                  <a:lnTo>
                    <a:pt x="595" y="0"/>
                  </a:lnTo>
                  <a:lnTo>
                    <a:pt x="628" y="0"/>
                  </a:lnTo>
                  <a:lnTo>
                    <a:pt x="628" y="0"/>
                  </a:lnTo>
                  <a:lnTo>
                    <a:pt x="660" y="0"/>
                  </a:lnTo>
                  <a:lnTo>
                    <a:pt x="692" y="3"/>
                  </a:lnTo>
                  <a:lnTo>
                    <a:pt x="724" y="6"/>
                  </a:lnTo>
                  <a:lnTo>
                    <a:pt x="754" y="13"/>
                  </a:lnTo>
                  <a:lnTo>
                    <a:pt x="784" y="19"/>
                  </a:lnTo>
                  <a:lnTo>
                    <a:pt x="815" y="28"/>
                  </a:lnTo>
                  <a:lnTo>
                    <a:pt x="843" y="38"/>
                  </a:lnTo>
                  <a:lnTo>
                    <a:pt x="872" y="49"/>
                  </a:lnTo>
                  <a:lnTo>
                    <a:pt x="901" y="62"/>
                  </a:lnTo>
                  <a:lnTo>
                    <a:pt x="928" y="75"/>
                  </a:lnTo>
                  <a:lnTo>
                    <a:pt x="953" y="91"/>
                  </a:lnTo>
                  <a:lnTo>
                    <a:pt x="979" y="107"/>
                  </a:lnTo>
                  <a:lnTo>
                    <a:pt x="1004" y="124"/>
                  </a:lnTo>
                  <a:lnTo>
                    <a:pt x="1027" y="143"/>
                  </a:lnTo>
                  <a:lnTo>
                    <a:pt x="1051" y="162"/>
                  </a:lnTo>
                  <a:lnTo>
                    <a:pt x="1071" y="183"/>
                  </a:lnTo>
                  <a:lnTo>
                    <a:pt x="1094" y="205"/>
                  </a:lnTo>
                  <a:lnTo>
                    <a:pt x="1113" y="228"/>
                  </a:lnTo>
                  <a:lnTo>
                    <a:pt x="1132" y="252"/>
                  </a:lnTo>
                  <a:lnTo>
                    <a:pt x="1149" y="277"/>
                  </a:lnTo>
                  <a:lnTo>
                    <a:pt x="1165" y="303"/>
                  </a:lnTo>
                  <a:lnTo>
                    <a:pt x="1180" y="328"/>
                  </a:lnTo>
                  <a:lnTo>
                    <a:pt x="1194" y="355"/>
                  </a:lnTo>
                  <a:lnTo>
                    <a:pt x="1207" y="384"/>
                  </a:lnTo>
                  <a:lnTo>
                    <a:pt x="1218" y="411"/>
                  </a:lnTo>
                  <a:lnTo>
                    <a:pt x="1228" y="441"/>
                  </a:lnTo>
                  <a:lnTo>
                    <a:pt x="1236" y="470"/>
                  </a:lnTo>
                  <a:lnTo>
                    <a:pt x="1243" y="502"/>
                  </a:lnTo>
                  <a:lnTo>
                    <a:pt x="1248" y="532"/>
                  </a:lnTo>
                  <a:lnTo>
                    <a:pt x="1253" y="564"/>
                  </a:lnTo>
                  <a:lnTo>
                    <a:pt x="1255" y="596"/>
                  </a:lnTo>
                  <a:lnTo>
                    <a:pt x="1256" y="628"/>
                  </a:lnTo>
                  <a:lnTo>
                    <a:pt x="1256" y="62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81" name="Freeform 14"/>
            <p:cNvSpPr/>
            <p:nvPr/>
          </p:nvSpPr>
          <p:spPr bwMode="auto">
            <a:xfrm>
              <a:off x="2806" y="2122"/>
              <a:ext cx="70" cy="71"/>
            </a:xfrm>
            <a:custGeom>
              <a:avLst/>
              <a:gdLst>
                <a:gd name="T0" fmla="*/ 105 w 140"/>
                <a:gd name="T1" fmla="*/ 9 h 140"/>
                <a:gd name="T2" fmla="*/ 105 w 140"/>
                <a:gd name="T3" fmla="*/ 9 h 140"/>
                <a:gd name="T4" fmla="*/ 118 w 140"/>
                <a:gd name="T5" fmla="*/ 17 h 140"/>
                <a:gd name="T6" fmla="*/ 127 w 140"/>
                <a:gd name="T7" fmla="*/ 27 h 140"/>
                <a:gd name="T8" fmla="*/ 134 w 140"/>
                <a:gd name="T9" fmla="*/ 40 h 140"/>
                <a:gd name="T10" fmla="*/ 139 w 140"/>
                <a:gd name="T11" fmla="*/ 53 h 140"/>
                <a:gd name="T12" fmla="*/ 140 w 140"/>
                <a:gd name="T13" fmla="*/ 65 h 140"/>
                <a:gd name="T14" fmla="*/ 140 w 140"/>
                <a:gd name="T15" fmla="*/ 80 h 140"/>
                <a:gd name="T16" fmla="*/ 137 w 140"/>
                <a:gd name="T17" fmla="*/ 92 h 140"/>
                <a:gd name="T18" fmla="*/ 132 w 140"/>
                <a:gd name="T19" fmla="*/ 105 h 140"/>
                <a:gd name="T20" fmla="*/ 132 w 140"/>
                <a:gd name="T21" fmla="*/ 105 h 140"/>
                <a:gd name="T22" fmla="*/ 123 w 140"/>
                <a:gd name="T23" fmla="*/ 116 h 140"/>
                <a:gd name="T24" fmla="*/ 113 w 140"/>
                <a:gd name="T25" fmla="*/ 126 h 140"/>
                <a:gd name="T26" fmla="*/ 102 w 140"/>
                <a:gd name="T27" fmla="*/ 134 h 140"/>
                <a:gd name="T28" fmla="*/ 89 w 140"/>
                <a:gd name="T29" fmla="*/ 139 h 140"/>
                <a:gd name="T30" fmla="*/ 75 w 140"/>
                <a:gd name="T31" fmla="*/ 140 h 140"/>
                <a:gd name="T32" fmla="*/ 62 w 140"/>
                <a:gd name="T33" fmla="*/ 140 h 140"/>
                <a:gd name="T34" fmla="*/ 48 w 140"/>
                <a:gd name="T35" fmla="*/ 137 h 140"/>
                <a:gd name="T36" fmla="*/ 35 w 140"/>
                <a:gd name="T37" fmla="*/ 131 h 140"/>
                <a:gd name="T38" fmla="*/ 35 w 140"/>
                <a:gd name="T39" fmla="*/ 131 h 140"/>
                <a:gd name="T40" fmla="*/ 24 w 140"/>
                <a:gd name="T41" fmla="*/ 123 h 140"/>
                <a:gd name="T42" fmla="*/ 14 w 140"/>
                <a:gd name="T43" fmla="*/ 113 h 140"/>
                <a:gd name="T44" fmla="*/ 8 w 140"/>
                <a:gd name="T45" fmla="*/ 100 h 140"/>
                <a:gd name="T46" fmla="*/ 3 w 140"/>
                <a:gd name="T47" fmla="*/ 88 h 140"/>
                <a:gd name="T48" fmla="*/ 0 w 140"/>
                <a:gd name="T49" fmla="*/ 75 h 140"/>
                <a:gd name="T50" fmla="*/ 0 w 140"/>
                <a:gd name="T51" fmla="*/ 62 h 140"/>
                <a:gd name="T52" fmla="*/ 3 w 140"/>
                <a:gd name="T53" fmla="*/ 48 h 140"/>
                <a:gd name="T54" fmla="*/ 9 w 140"/>
                <a:gd name="T55" fmla="*/ 35 h 140"/>
                <a:gd name="T56" fmla="*/ 9 w 140"/>
                <a:gd name="T57" fmla="*/ 35 h 140"/>
                <a:gd name="T58" fmla="*/ 17 w 140"/>
                <a:gd name="T59" fmla="*/ 24 h 140"/>
                <a:gd name="T60" fmla="*/ 29 w 140"/>
                <a:gd name="T61" fmla="*/ 14 h 140"/>
                <a:gd name="T62" fmla="*/ 40 w 140"/>
                <a:gd name="T63" fmla="*/ 6 h 140"/>
                <a:gd name="T64" fmla="*/ 53 w 140"/>
                <a:gd name="T65" fmla="*/ 1 h 140"/>
                <a:gd name="T66" fmla="*/ 65 w 140"/>
                <a:gd name="T67" fmla="*/ 0 h 140"/>
                <a:gd name="T68" fmla="*/ 80 w 140"/>
                <a:gd name="T69" fmla="*/ 0 h 140"/>
                <a:gd name="T70" fmla="*/ 92 w 140"/>
                <a:gd name="T71" fmla="*/ 3 h 140"/>
                <a:gd name="T72" fmla="*/ 105 w 140"/>
                <a:gd name="T73" fmla="*/ 9 h 140"/>
                <a:gd name="T74" fmla="*/ 105 w 140"/>
                <a:gd name="T75" fmla="*/ 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0">
                  <a:moveTo>
                    <a:pt x="105" y="9"/>
                  </a:moveTo>
                  <a:lnTo>
                    <a:pt x="105" y="9"/>
                  </a:lnTo>
                  <a:lnTo>
                    <a:pt x="118" y="17"/>
                  </a:lnTo>
                  <a:lnTo>
                    <a:pt x="127" y="27"/>
                  </a:lnTo>
                  <a:lnTo>
                    <a:pt x="134" y="40"/>
                  </a:lnTo>
                  <a:lnTo>
                    <a:pt x="139" y="53"/>
                  </a:lnTo>
                  <a:lnTo>
                    <a:pt x="140" y="65"/>
                  </a:lnTo>
                  <a:lnTo>
                    <a:pt x="140" y="80"/>
                  </a:lnTo>
                  <a:lnTo>
                    <a:pt x="137" y="92"/>
                  </a:lnTo>
                  <a:lnTo>
                    <a:pt x="132" y="105"/>
                  </a:lnTo>
                  <a:lnTo>
                    <a:pt x="132" y="105"/>
                  </a:lnTo>
                  <a:lnTo>
                    <a:pt x="123" y="116"/>
                  </a:lnTo>
                  <a:lnTo>
                    <a:pt x="113" y="126"/>
                  </a:lnTo>
                  <a:lnTo>
                    <a:pt x="102" y="134"/>
                  </a:lnTo>
                  <a:lnTo>
                    <a:pt x="89" y="139"/>
                  </a:lnTo>
                  <a:lnTo>
                    <a:pt x="75" y="140"/>
                  </a:lnTo>
                  <a:lnTo>
                    <a:pt x="62" y="140"/>
                  </a:lnTo>
                  <a:lnTo>
                    <a:pt x="48" y="137"/>
                  </a:lnTo>
                  <a:lnTo>
                    <a:pt x="35" y="131"/>
                  </a:lnTo>
                  <a:lnTo>
                    <a:pt x="35" y="131"/>
                  </a:lnTo>
                  <a:lnTo>
                    <a:pt x="24" y="123"/>
                  </a:lnTo>
                  <a:lnTo>
                    <a:pt x="14" y="113"/>
                  </a:lnTo>
                  <a:lnTo>
                    <a:pt x="8" y="100"/>
                  </a:lnTo>
                  <a:lnTo>
                    <a:pt x="3" y="88"/>
                  </a:lnTo>
                  <a:lnTo>
                    <a:pt x="0" y="75"/>
                  </a:lnTo>
                  <a:lnTo>
                    <a:pt x="0" y="62"/>
                  </a:lnTo>
                  <a:lnTo>
                    <a:pt x="3" y="48"/>
                  </a:lnTo>
                  <a:lnTo>
                    <a:pt x="9" y="35"/>
                  </a:lnTo>
                  <a:lnTo>
                    <a:pt x="9" y="35"/>
                  </a:lnTo>
                  <a:lnTo>
                    <a:pt x="17" y="24"/>
                  </a:lnTo>
                  <a:lnTo>
                    <a:pt x="29" y="14"/>
                  </a:lnTo>
                  <a:lnTo>
                    <a:pt x="40" y="6"/>
                  </a:lnTo>
                  <a:lnTo>
                    <a:pt x="53" y="1"/>
                  </a:lnTo>
                  <a:lnTo>
                    <a:pt x="65" y="0"/>
                  </a:lnTo>
                  <a:lnTo>
                    <a:pt x="80" y="0"/>
                  </a:lnTo>
                  <a:lnTo>
                    <a:pt x="92" y="3"/>
                  </a:lnTo>
                  <a:lnTo>
                    <a:pt x="105" y="9"/>
                  </a:lnTo>
                  <a:lnTo>
                    <a:pt x="105"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82" name="Freeform 15"/>
            <p:cNvSpPr/>
            <p:nvPr/>
          </p:nvSpPr>
          <p:spPr bwMode="auto">
            <a:xfrm>
              <a:off x="2834" y="2391"/>
              <a:ext cx="70" cy="70"/>
            </a:xfrm>
            <a:custGeom>
              <a:avLst/>
              <a:gdLst>
                <a:gd name="T0" fmla="*/ 105 w 140"/>
                <a:gd name="T1" fmla="*/ 10 h 141"/>
                <a:gd name="T2" fmla="*/ 105 w 140"/>
                <a:gd name="T3" fmla="*/ 10 h 141"/>
                <a:gd name="T4" fmla="*/ 118 w 140"/>
                <a:gd name="T5" fmla="*/ 18 h 141"/>
                <a:gd name="T6" fmla="*/ 126 w 140"/>
                <a:gd name="T7" fmla="*/ 27 h 141"/>
                <a:gd name="T8" fmla="*/ 134 w 140"/>
                <a:gd name="T9" fmla="*/ 40 h 141"/>
                <a:gd name="T10" fmla="*/ 138 w 140"/>
                <a:gd name="T11" fmla="*/ 51 h 141"/>
                <a:gd name="T12" fmla="*/ 140 w 140"/>
                <a:gd name="T13" fmla="*/ 66 h 141"/>
                <a:gd name="T14" fmla="*/ 140 w 140"/>
                <a:gd name="T15" fmla="*/ 78 h 141"/>
                <a:gd name="T16" fmla="*/ 137 w 140"/>
                <a:gd name="T17" fmla="*/ 93 h 141"/>
                <a:gd name="T18" fmla="*/ 130 w 140"/>
                <a:gd name="T19" fmla="*/ 105 h 141"/>
                <a:gd name="T20" fmla="*/ 130 w 140"/>
                <a:gd name="T21" fmla="*/ 105 h 141"/>
                <a:gd name="T22" fmla="*/ 122 w 140"/>
                <a:gd name="T23" fmla="*/ 117 h 141"/>
                <a:gd name="T24" fmla="*/ 113 w 140"/>
                <a:gd name="T25" fmla="*/ 126 h 141"/>
                <a:gd name="T26" fmla="*/ 102 w 140"/>
                <a:gd name="T27" fmla="*/ 134 h 141"/>
                <a:gd name="T28" fmla="*/ 89 w 140"/>
                <a:gd name="T29" fmla="*/ 139 h 141"/>
                <a:gd name="T30" fmla="*/ 75 w 140"/>
                <a:gd name="T31" fmla="*/ 141 h 141"/>
                <a:gd name="T32" fmla="*/ 62 w 140"/>
                <a:gd name="T33" fmla="*/ 141 h 141"/>
                <a:gd name="T34" fmla="*/ 48 w 140"/>
                <a:gd name="T35" fmla="*/ 137 h 141"/>
                <a:gd name="T36" fmla="*/ 35 w 140"/>
                <a:gd name="T37" fmla="*/ 131 h 141"/>
                <a:gd name="T38" fmla="*/ 35 w 140"/>
                <a:gd name="T39" fmla="*/ 131 h 141"/>
                <a:gd name="T40" fmla="*/ 24 w 140"/>
                <a:gd name="T41" fmla="*/ 123 h 141"/>
                <a:gd name="T42" fmla="*/ 14 w 140"/>
                <a:gd name="T43" fmla="*/ 113 h 141"/>
                <a:gd name="T44" fmla="*/ 6 w 140"/>
                <a:gd name="T45" fmla="*/ 101 h 141"/>
                <a:gd name="T46" fmla="*/ 1 w 140"/>
                <a:gd name="T47" fmla="*/ 88 h 141"/>
                <a:gd name="T48" fmla="*/ 0 w 140"/>
                <a:gd name="T49" fmla="*/ 75 h 141"/>
                <a:gd name="T50" fmla="*/ 0 w 140"/>
                <a:gd name="T51" fmla="*/ 61 h 141"/>
                <a:gd name="T52" fmla="*/ 3 w 140"/>
                <a:gd name="T53" fmla="*/ 48 h 141"/>
                <a:gd name="T54" fmla="*/ 9 w 140"/>
                <a:gd name="T55" fmla="*/ 35 h 141"/>
                <a:gd name="T56" fmla="*/ 9 w 140"/>
                <a:gd name="T57" fmla="*/ 35 h 141"/>
                <a:gd name="T58" fmla="*/ 17 w 140"/>
                <a:gd name="T59" fmla="*/ 24 h 141"/>
                <a:gd name="T60" fmla="*/ 27 w 140"/>
                <a:gd name="T61" fmla="*/ 15 h 141"/>
                <a:gd name="T62" fmla="*/ 40 w 140"/>
                <a:gd name="T63" fmla="*/ 7 h 141"/>
                <a:gd name="T64" fmla="*/ 52 w 140"/>
                <a:gd name="T65" fmla="*/ 2 h 141"/>
                <a:gd name="T66" fmla="*/ 65 w 140"/>
                <a:gd name="T67" fmla="*/ 0 h 141"/>
                <a:gd name="T68" fmla="*/ 79 w 140"/>
                <a:gd name="T69" fmla="*/ 0 h 141"/>
                <a:gd name="T70" fmla="*/ 92 w 140"/>
                <a:gd name="T71" fmla="*/ 3 h 141"/>
                <a:gd name="T72" fmla="*/ 105 w 140"/>
                <a:gd name="T73" fmla="*/ 10 h 141"/>
                <a:gd name="T74" fmla="*/ 105 w 140"/>
                <a:gd name="T75" fmla="*/ 1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1">
                  <a:moveTo>
                    <a:pt x="105" y="10"/>
                  </a:moveTo>
                  <a:lnTo>
                    <a:pt x="105" y="10"/>
                  </a:lnTo>
                  <a:lnTo>
                    <a:pt x="118" y="18"/>
                  </a:lnTo>
                  <a:lnTo>
                    <a:pt x="126" y="27"/>
                  </a:lnTo>
                  <a:lnTo>
                    <a:pt x="134" y="40"/>
                  </a:lnTo>
                  <a:lnTo>
                    <a:pt x="138" y="51"/>
                  </a:lnTo>
                  <a:lnTo>
                    <a:pt x="140" y="66"/>
                  </a:lnTo>
                  <a:lnTo>
                    <a:pt x="140" y="78"/>
                  </a:lnTo>
                  <a:lnTo>
                    <a:pt x="137" y="93"/>
                  </a:lnTo>
                  <a:lnTo>
                    <a:pt x="130" y="105"/>
                  </a:lnTo>
                  <a:lnTo>
                    <a:pt x="130" y="105"/>
                  </a:lnTo>
                  <a:lnTo>
                    <a:pt x="122" y="117"/>
                  </a:lnTo>
                  <a:lnTo>
                    <a:pt x="113" y="126"/>
                  </a:lnTo>
                  <a:lnTo>
                    <a:pt x="102" y="134"/>
                  </a:lnTo>
                  <a:lnTo>
                    <a:pt x="89" y="139"/>
                  </a:lnTo>
                  <a:lnTo>
                    <a:pt x="75" y="141"/>
                  </a:lnTo>
                  <a:lnTo>
                    <a:pt x="62" y="141"/>
                  </a:lnTo>
                  <a:lnTo>
                    <a:pt x="48" y="137"/>
                  </a:lnTo>
                  <a:lnTo>
                    <a:pt x="35" y="131"/>
                  </a:lnTo>
                  <a:lnTo>
                    <a:pt x="35" y="131"/>
                  </a:lnTo>
                  <a:lnTo>
                    <a:pt x="24" y="123"/>
                  </a:lnTo>
                  <a:lnTo>
                    <a:pt x="14" y="113"/>
                  </a:lnTo>
                  <a:lnTo>
                    <a:pt x="6" y="101"/>
                  </a:lnTo>
                  <a:lnTo>
                    <a:pt x="1" y="88"/>
                  </a:lnTo>
                  <a:lnTo>
                    <a:pt x="0" y="75"/>
                  </a:lnTo>
                  <a:lnTo>
                    <a:pt x="0" y="61"/>
                  </a:lnTo>
                  <a:lnTo>
                    <a:pt x="3" y="48"/>
                  </a:lnTo>
                  <a:lnTo>
                    <a:pt x="9" y="35"/>
                  </a:lnTo>
                  <a:lnTo>
                    <a:pt x="9" y="35"/>
                  </a:lnTo>
                  <a:lnTo>
                    <a:pt x="17" y="24"/>
                  </a:lnTo>
                  <a:lnTo>
                    <a:pt x="27" y="15"/>
                  </a:lnTo>
                  <a:lnTo>
                    <a:pt x="40" y="7"/>
                  </a:lnTo>
                  <a:lnTo>
                    <a:pt x="52" y="2"/>
                  </a:lnTo>
                  <a:lnTo>
                    <a:pt x="65" y="0"/>
                  </a:lnTo>
                  <a:lnTo>
                    <a:pt x="79" y="0"/>
                  </a:lnTo>
                  <a:lnTo>
                    <a:pt x="92" y="3"/>
                  </a:lnTo>
                  <a:lnTo>
                    <a:pt x="105" y="10"/>
                  </a:lnTo>
                  <a:lnTo>
                    <a:pt x="10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83" name="Freeform 16"/>
            <p:cNvSpPr/>
            <p:nvPr/>
          </p:nvSpPr>
          <p:spPr bwMode="auto">
            <a:xfrm>
              <a:off x="2674" y="2282"/>
              <a:ext cx="70" cy="71"/>
            </a:xfrm>
            <a:custGeom>
              <a:avLst/>
              <a:gdLst>
                <a:gd name="T0" fmla="*/ 105 w 141"/>
                <a:gd name="T1" fmla="*/ 9 h 142"/>
                <a:gd name="T2" fmla="*/ 105 w 141"/>
                <a:gd name="T3" fmla="*/ 9 h 142"/>
                <a:gd name="T4" fmla="*/ 117 w 141"/>
                <a:gd name="T5" fmla="*/ 17 h 142"/>
                <a:gd name="T6" fmla="*/ 126 w 141"/>
                <a:gd name="T7" fmla="*/ 28 h 142"/>
                <a:gd name="T8" fmla="*/ 134 w 141"/>
                <a:gd name="T9" fmla="*/ 40 h 142"/>
                <a:gd name="T10" fmla="*/ 139 w 141"/>
                <a:gd name="T11" fmla="*/ 52 h 142"/>
                <a:gd name="T12" fmla="*/ 141 w 141"/>
                <a:gd name="T13" fmla="*/ 65 h 142"/>
                <a:gd name="T14" fmla="*/ 141 w 141"/>
                <a:gd name="T15" fmla="*/ 80 h 142"/>
                <a:gd name="T16" fmla="*/ 137 w 141"/>
                <a:gd name="T17" fmla="*/ 92 h 142"/>
                <a:gd name="T18" fmla="*/ 131 w 141"/>
                <a:gd name="T19" fmla="*/ 107 h 142"/>
                <a:gd name="T20" fmla="*/ 131 w 141"/>
                <a:gd name="T21" fmla="*/ 107 h 142"/>
                <a:gd name="T22" fmla="*/ 123 w 141"/>
                <a:gd name="T23" fmla="*/ 118 h 142"/>
                <a:gd name="T24" fmla="*/ 113 w 141"/>
                <a:gd name="T25" fmla="*/ 127 h 142"/>
                <a:gd name="T26" fmla="*/ 101 w 141"/>
                <a:gd name="T27" fmla="*/ 134 h 142"/>
                <a:gd name="T28" fmla="*/ 88 w 141"/>
                <a:gd name="T29" fmla="*/ 139 h 142"/>
                <a:gd name="T30" fmla="*/ 75 w 141"/>
                <a:gd name="T31" fmla="*/ 142 h 142"/>
                <a:gd name="T32" fmla="*/ 62 w 141"/>
                <a:gd name="T33" fmla="*/ 140 h 142"/>
                <a:gd name="T34" fmla="*/ 48 w 141"/>
                <a:gd name="T35" fmla="*/ 139 h 142"/>
                <a:gd name="T36" fmla="*/ 35 w 141"/>
                <a:gd name="T37" fmla="*/ 132 h 142"/>
                <a:gd name="T38" fmla="*/ 35 w 141"/>
                <a:gd name="T39" fmla="*/ 132 h 142"/>
                <a:gd name="T40" fmla="*/ 24 w 141"/>
                <a:gd name="T41" fmla="*/ 124 h 142"/>
                <a:gd name="T42" fmla="*/ 15 w 141"/>
                <a:gd name="T43" fmla="*/ 113 h 142"/>
                <a:gd name="T44" fmla="*/ 7 w 141"/>
                <a:gd name="T45" fmla="*/ 102 h 142"/>
                <a:gd name="T46" fmla="*/ 2 w 141"/>
                <a:gd name="T47" fmla="*/ 89 h 142"/>
                <a:gd name="T48" fmla="*/ 0 w 141"/>
                <a:gd name="T49" fmla="*/ 76 h 142"/>
                <a:gd name="T50" fmla="*/ 0 w 141"/>
                <a:gd name="T51" fmla="*/ 62 h 142"/>
                <a:gd name="T52" fmla="*/ 3 w 141"/>
                <a:gd name="T53" fmla="*/ 49 h 142"/>
                <a:gd name="T54" fmla="*/ 10 w 141"/>
                <a:gd name="T55" fmla="*/ 35 h 142"/>
                <a:gd name="T56" fmla="*/ 10 w 141"/>
                <a:gd name="T57" fmla="*/ 35 h 142"/>
                <a:gd name="T58" fmla="*/ 18 w 141"/>
                <a:gd name="T59" fmla="*/ 24 h 142"/>
                <a:gd name="T60" fmla="*/ 27 w 141"/>
                <a:gd name="T61" fmla="*/ 14 h 142"/>
                <a:gd name="T62" fmla="*/ 40 w 141"/>
                <a:gd name="T63" fmla="*/ 8 h 142"/>
                <a:gd name="T64" fmla="*/ 53 w 141"/>
                <a:gd name="T65" fmla="*/ 3 h 142"/>
                <a:gd name="T66" fmla="*/ 66 w 141"/>
                <a:gd name="T67" fmla="*/ 0 h 142"/>
                <a:gd name="T68" fmla="*/ 78 w 141"/>
                <a:gd name="T69" fmla="*/ 1 h 142"/>
                <a:gd name="T70" fmla="*/ 93 w 141"/>
                <a:gd name="T71" fmla="*/ 5 h 142"/>
                <a:gd name="T72" fmla="*/ 105 w 141"/>
                <a:gd name="T73" fmla="*/ 9 h 142"/>
                <a:gd name="T74" fmla="*/ 105 w 141"/>
                <a:gd name="T75" fmla="*/ 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1" h="142">
                  <a:moveTo>
                    <a:pt x="105" y="9"/>
                  </a:moveTo>
                  <a:lnTo>
                    <a:pt x="105" y="9"/>
                  </a:lnTo>
                  <a:lnTo>
                    <a:pt x="117" y="17"/>
                  </a:lnTo>
                  <a:lnTo>
                    <a:pt x="126" y="28"/>
                  </a:lnTo>
                  <a:lnTo>
                    <a:pt x="134" y="40"/>
                  </a:lnTo>
                  <a:lnTo>
                    <a:pt x="139" y="52"/>
                  </a:lnTo>
                  <a:lnTo>
                    <a:pt x="141" y="65"/>
                  </a:lnTo>
                  <a:lnTo>
                    <a:pt x="141" y="80"/>
                  </a:lnTo>
                  <a:lnTo>
                    <a:pt x="137" y="92"/>
                  </a:lnTo>
                  <a:lnTo>
                    <a:pt x="131" y="107"/>
                  </a:lnTo>
                  <a:lnTo>
                    <a:pt x="131" y="107"/>
                  </a:lnTo>
                  <a:lnTo>
                    <a:pt x="123" y="118"/>
                  </a:lnTo>
                  <a:lnTo>
                    <a:pt x="113" y="127"/>
                  </a:lnTo>
                  <a:lnTo>
                    <a:pt x="101" y="134"/>
                  </a:lnTo>
                  <a:lnTo>
                    <a:pt x="88" y="139"/>
                  </a:lnTo>
                  <a:lnTo>
                    <a:pt x="75" y="142"/>
                  </a:lnTo>
                  <a:lnTo>
                    <a:pt x="62" y="140"/>
                  </a:lnTo>
                  <a:lnTo>
                    <a:pt x="48" y="139"/>
                  </a:lnTo>
                  <a:lnTo>
                    <a:pt x="35" y="132"/>
                  </a:lnTo>
                  <a:lnTo>
                    <a:pt x="35" y="132"/>
                  </a:lnTo>
                  <a:lnTo>
                    <a:pt x="24" y="124"/>
                  </a:lnTo>
                  <a:lnTo>
                    <a:pt x="15" y="113"/>
                  </a:lnTo>
                  <a:lnTo>
                    <a:pt x="7" y="102"/>
                  </a:lnTo>
                  <a:lnTo>
                    <a:pt x="2" y="89"/>
                  </a:lnTo>
                  <a:lnTo>
                    <a:pt x="0" y="76"/>
                  </a:lnTo>
                  <a:lnTo>
                    <a:pt x="0" y="62"/>
                  </a:lnTo>
                  <a:lnTo>
                    <a:pt x="3" y="49"/>
                  </a:lnTo>
                  <a:lnTo>
                    <a:pt x="10" y="35"/>
                  </a:lnTo>
                  <a:lnTo>
                    <a:pt x="10" y="35"/>
                  </a:lnTo>
                  <a:lnTo>
                    <a:pt x="18" y="24"/>
                  </a:lnTo>
                  <a:lnTo>
                    <a:pt x="27" y="14"/>
                  </a:lnTo>
                  <a:lnTo>
                    <a:pt x="40" y="8"/>
                  </a:lnTo>
                  <a:lnTo>
                    <a:pt x="53" y="3"/>
                  </a:lnTo>
                  <a:lnTo>
                    <a:pt x="66" y="0"/>
                  </a:lnTo>
                  <a:lnTo>
                    <a:pt x="78" y="1"/>
                  </a:lnTo>
                  <a:lnTo>
                    <a:pt x="93" y="5"/>
                  </a:lnTo>
                  <a:lnTo>
                    <a:pt x="105" y="9"/>
                  </a:lnTo>
                  <a:lnTo>
                    <a:pt x="105"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84" name="Freeform 17"/>
            <p:cNvSpPr/>
            <p:nvPr/>
          </p:nvSpPr>
          <p:spPr bwMode="auto">
            <a:xfrm>
              <a:off x="2869" y="1968"/>
              <a:ext cx="71" cy="70"/>
            </a:xfrm>
            <a:custGeom>
              <a:avLst/>
              <a:gdLst>
                <a:gd name="T0" fmla="*/ 107 w 142"/>
                <a:gd name="T1" fmla="*/ 9 h 140"/>
                <a:gd name="T2" fmla="*/ 107 w 142"/>
                <a:gd name="T3" fmla="*/ 9 h 140"/>
                <a:gd name="T4" fmla="*/ 118 w 142"/>
                <a:gd name="T5" fmla="*/ 17 h 140"/>
                <a:gd name="T6" fmla="*/ 127 w 142"/>
                <a:gd name="T7" fmla="*/ 27 h 140"/>
                <a:gd name="T8" fmla="*/ 134 w 142"/>
                <a:gd name="T9" fmla="*/ 38 h 140"/>
                <a:gd name="T10" fmla="*/ 139 w 142"/>
                <a:gd name="T11" fmla="*/ 51 h 140"/>
                <a:gd name="T12" fmla="*/ 142 w 142"/>
                <a:gd name="T13" fmla="*/ 65 h 140"/>
                <a:gd name="T14" fmla="*/ 140 w 142"/>
                <a:gd name="T15" fmla="*/ 78 h 140"/>
                <a:gd name="T16" fmla="*/ 137 w 142"/>
                <a:gd name="T17" fmla="*/ 92 h 140"/>
                <a:gd name="T18" fmla="*/ 132 w 142"/>
                <a:gd name="T19" fmla="*/ 105 h 140"/>
                <a:gd name="T20" fmla="*/ 132 w 142"/>
                <a:gd name="T21" fmla="*/ 105 h 140"/>
                <a:gd name="T22" fmla="*/ 124 w 142"/>
                <a:gd name="T23" fmla="*/ 116 h 140"/>
                <a:gd name="T24" fmla="*/ 113 w 142"/>
                <a:gd name="T25" fmla="*/ 126 h 140"/>
                <a:gd name="T26" fmla="*/ 102 w 142"/>
                <a:gd name="T27" fmla="*/ 133 h 140"/>
                <a:gd name="T28" fmla="*/ 89 w 142"/>
                <a:gd name="T29" fmla="*/ 138 h 140"/>
                <a:gd name="T30" fmla="*/ 76 w 142"/>
                <a:gd name="T31" fmla="*/ 140 h 140"/>
                <a:gd name="T32" fmla="*/ 62 w 142"/>
                <a:gd name="T33" fmla="*/ 140 h 140"/>
                <a:gd name="T34" fmla="*/ 48 w 142"/>
                <a:gd name="T35" fmla="*/ 137 h 140"/>
                <a:gd name="T36" fmla="*/ 35 w 142"/>
                <a:gd name="T37" fmla="*/ 130 h 140"/>
                <a:gd name="T38" fmla="*/ 35 w 142"/>
                <a:gd name="T39" fmla="*/ 130 h 140"/>
                <a:gd name="T40" fmla="*/ 24 w 142"/>
                <a:gd name="T41" fmla="*/ 122 h 140"/>
                <a:gd name="T42" fmla="*/ 14 w 142"/>
                <a:gd name="T43" fmla="*/ 113 h 140"/>
                <a:gd name="T44" fmla="*/ 8 w 142"/>
                <a:gd name="T45" fmla="*/ 100 h 140"/>
                <a:gd name="T46" fmla="*/ 3 w 142"/>
                <a:gd name="T47" fmla="*/ 87 h 140"/>
                <a:gd name="T48" fmla="*/ 0 w 142"/>
                <a:gd name="T49" fmla="*/ 74 h 140"/>
                <a:gd name="T50" fmla="*/ 0 w 142"/>
                <a:gd name="T51" fmla="*/ 60 h 140"/>
                <a:gd name="T52" fmla="*/ 3 w 142"/>
                <a:gd name="T53" fmla="*/ 47 h 140"/>
                <a:gd name="T54" fmla="*/ 9 w 142"/>
                <a:gd name="T55" fmla="*/ 35 h 140"/>
                <a:gd name="T56" fmla="*/ 9 w 142"/>
                <a:gd name="T57" fmla="*/ 35 h 140"/>
                <a:gd name="T58" fmla="*/ 17 w 142"/>
                <a:gd name="T59" fmla="*/ 22 h 140"/>
                <a:gd name="T60" fmla="*/ 29 w 142"/>
                <a:gd name="T61" fmla="*/ 14 h 140"/>
                <a:gd name="T62" fmla="*/ 40 w 142"/>
                <a:gd name="T63" fmla="*/ 6 h 140"/>
                <a:gd name="T64" fmla="*/ 52 w 142"/>
                <a:gd name="T65" fmla="*/ 1 h 140"/>
                <a:gd name="T66" fmla="*/ 65 w 142"/>
                <a:gd name="T67" fmla="*/ 0 h 140"/>
                <a:gd name="T68" fmla="*/ 80 w 142"/>
                <a:gd name="T69" fmla="*/ 0 h 140"/>
                <a:gd name="T70" fmla="*/ 92 w 142"/>
                <a:gd name="T71" fmla="*/ 3 h 140"/>
                <a:gd name="T72" fmla="*/ 107 w 142"/>
                <a:gd name="T73" fmla="*/ 9 h 140"/>
                <a:gd name="T74" fmla="*/ 107 w 142"/>
                <a:gd name="T75" fmla="*/ 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2" h="140">
                  <a:moveTo>
                    <a:pt x="107" y="9"/>
                  </a:moveTo>
                  <a:lnTo>
                    <a:pt x="107" y="9"/>
                  </a:lnTo>
                  <a:lnTo>
                    <a:pt x="118" y="17"/>
                  </a:lnTo>
                  <a:lnTo>
                    <a:pt x="127" y="27"/>
                  </a:lnTo>
                  <a:lnTo>
                    <a:pt x="134" y="38"/>
                  </a:lnTo>
                  <a:lnTo>
                    <a:pt x="139" y="51"/>
                  </a:lnTo>
                  <a:lnTo>
                    <a:pt x="142" y="65"/>
                  </a:lnTo>
                  <a:lnTo>
                    <a:pt x="140" y="78"/>
                  </a:lnTo>
                  <a:lnTo>
                    <a:pt x="137" y="92"/>
                  </a:lnTo>
                  <a:lnTo>
                    <a:pt x="132" y="105"/>
                  </a:lnTo>
                  <a:lnTo>
                    <a:pt x="132" y="105"/>
                  </a:lnTo>
                  <a:lnTo>
                    <a:pt x="124" y="116"/>
                  </a:lnTo>
                  <a:lnTo>
                    <a:pt x="113" y="126"/>
                  </a:lnTo>
                  <a:lnTo>
                    <a:pt x="102" y="133"/>
                  </a:lnTo>
                  <a:lnTo>
                    <a:pt x="89" y="138"/>
                  </a:lnTo>
                  <a:lnTo>
                    <a:pt x="76" y="140"/>
                  </a:lnTo>
                  <a:lnTo>
                    <a:pt x="62" y="140"/>
                  </a:lnTo>
                  <a:lnTo>
                    <a:pt x="48" y="137"/>
                  </a:lnTo>
                  <a:lnTo>
                    <a:pt x="35" y="130"/>
                  </a:lnTo>
                  <a:lnTo>
                    <a:pt x="35" y="130"/>
                  </a:lnTo>
                  <a:lnTo>
                    <a:pt x="24" y="122"/>
                  </a:lnTo>
                  <a:lnTo>
                    <a:pt x="14" y="113"/>
                  </a:lnTo>
                  <a:lnTo>
                    <a:pt x="8" y="100"/>
                  </a:lnTo>
                  <a:lnTo>
                    <a:pt x="3" y="87"/>
                  </a:lnTo>
                  <a:lnTo>
                    <a:pt x="0" y="74"/>
                  </a:lnTo>
                  <a:lnTo>
                    <a:pt x="0" y="60"/>
                  </a:lnTo>
                  <a:lnTo>
                    <a:pt x="3" y="47"/>
                  </a:lnTo>
                  <a:lnTo>
                    <a:pt x="9" y="35"/>
                  </a:lnTo>
                  <a:lnTo>
                    <a:pt x="9" y="35"/>
                  </a:lnTo>
                  <a:lnTo>
                    <a:pt x="17" y="22"/>
                  </a:lnTo>
                  <a:lnTo>
                    <a:pt x="29" y="14"/>
                  </a:lnTo>
                  <a:lnTo>
                    <a:pt x="40" y="6"/>
                  </a:lnTo>
                  <a:lnTo>
                    <a:pt x="52" y="1"/>
                  </a:lnTo>
                  <a:lnTo>
                    <a:pt x="65" y="0"/>
                  </a:lnTo>
                  <a:lnTo>
                    <a:pt x="80" y="0"/>
                  </a:lnTo>
                  <a:lnTo>
                    <a:pt x="92" y="3"/>
                  </a:lnTo>
                  <a:lnTo>
                    <a:pt x="107" y="9"/>
                  </a:lnTo>
                  <a:lnTo>
                    <a:pt x="107"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85" name="Freeform 18"/>
            <p:cNvSpPr/>
            <p:nvPr/>
          </p:nvSpPr>
          <p:spPr bwMode="auto">
            <a:xfrm>
              <a:off x="3015" y="2045"/>
              <a:ext cx="70" cy="71"/>
            </a:xfrm>
            <a:custGeom>
              <a:avLst/>
              <a:gdLst>
                <a:gd name="T0" fmla="*/ 105 w 140"/>
                <a:gd name="T1" fmla="*/ 10 h 142"/>
                <a:gd name="T2" fmla="*/ 105 w 140"/>
                <a:gd name="T3" fmla="*/ 10 h 142"/>
                <a:gd name="T4" fmla="*/ 118 w 140"/>
                <a:gd name="T5" fmla="*/ 18 h 142"/>
                <a:gd name="T6" fmla="*/ 127 w 140"/>
                <a:gd name="T7" fmla="*/ 29 h 142"/>
                <a:gd name="T8" fmla="*/ 134 w 140"/>
                <a:gd name="T9" fmla="*/ 40 h 142"/>
                <a:gd name="T10" fmla="*/ 138 w 140"/>
                <a:gd name="T11" fmla="*/ 53 h 142"/>
                <a:gd name="T12" fmla="*/ 140 w 140"/>
                <a:gd name="T13" fmla="*/ 66 h 142"/>
                <a:gd name="T14" fmla="*/ 140 w 140"/>
                <a:gd name="T15" fmla="*/ 80 h 142"/>
                <a:gd name="T16" fmla="*/ 137 w 140"/>
                <a:gd name="T17" fmla="*/ 93 h 142"/>
                <a:gd name="T18" fmla="*/ 132 w 140"/>
                <a:gd name="T19" fmla="*/ 107 h 142"/>
                <a:gd name="T20" fmla="*/ 132 w 140"/>
                <a:gd name="T21" fmla="*/ 107 h 142"/>
                <a:gd name="T22" fmla="*/ 122 w 140"/>
                <a:gd name="T23" fmla="*/ 118 h 142"/>
                <a:gd name="T24" fmla="*/ 113 w 140"/>
                <a:gd name="T25" fmla="*/ 128 h 142"/>
                <a:gd name="T26" fmla="*/ 102 w 140"/>
                <a:gd name="T27" fmla="*/ 134 h 142"/>
                <a:gd name="T28" fmla="*/ 89 w 140"/>
                <a:gd name="T29" fmla="*/ 139 h 142"/>
                <a:gd name="T30" fmla="*/ 75 w 140"/>
                <a:gd name="T31" fmla="*/ 142 h 142"/>
                <a:gd name="T32" fmla="*/ 62 w 140"/>
                <a:gd name="T33" fmla="*/ 141 h 142"/>
                <a:gd name="T34" fmla="*/ 47 w 140"/>
                <a:gd name="T35" fmla="*/ 137 h 142"/>
                <a:gd name="T36" fmla="*/ 35 w 140"/>
                <a:gd name="T37" fmla="*/ 133 h 142"/>
                <a:gd name="T38" fmla="*/ 35 w 140"/>
                <a:gd name="T39" fmla="*/ 133 h 142"/>
                <a:gd name="T40" fmla="*/ 24 w 140"/>
                <a:gd name="T41" fmla="*/ 123 h 142"/>
                <a:gd name="T42" fmla="*/ 14 w 140"/>
                <a:gd name="T43" fmla="*/ 113 h 142"/>
                <a:gd name="T44" fmla="*/ 6 w 140"/>
                <a:gd name="T45" fmla="*/ 102 h 142"/>
                <a:gd name="T46" fmla="*/ 1 w 140"/>
                <a:gd name="T47" fmla="*/ 90 h 142"/>
                <a:gd name="T48" fmla="*/ 0 w 140"/>
                <a:gd name="T49" fmla="*/ 75 h 142"/>
                <a:gd name="T50" fmla="*/ 0 w 140"/>
                <a:gd name="T51" fmla="*/ 62 h 142"/>
                <a:gd name="T52" fmla="*/ 3 w 140"/>
                <a:gd name="T53" fmla="*/ 48 h 142"/>
                <a:gd name="T54" fmla="*/ 9 w 140"/>
                <a:gd name="T55" fmla="*/ 35 h 142"/>
                <a:gd name="T56" fmla="*/ 9 w 140"/>
                <a:gd name="T57" fmla="*/ 35 h 142"/>
                <a:gd name="T58" fmla="*/ 17 w 140"/>
                <a:gd name="T59" fmla="*/ 24 h 142"/>
                <a:gd name="T60" fmla="*/ 28 w 140"/>
                <a:gd name="T61" fmla="*/ 15 h 142"/>
                <a:gd name="T62" fmla="*/ 40 w 140"/>
                <a:gd name="T63" fmla="*/ 8 h 142"/>
                <a:gd name="T64" fmla="*/ 52 w 140"/>
                <a:gd name="T65" fmla="*/ 3 h 142"/>
                <a:gd name="T66" fmla="*/ 65 w 140"/>
                <a:gd name="T67" fmla="*/ 0 h 142"/>
                <a:gd name="T68" fmla="*/ 79 w 140"/>
                <a:gd name="T69" fmla="*/ 0 h 142"/>
                <a:gd name="T70" fmla="*/ 92 w 140"/>
                <a:gd name="T71" fmla="*/ 3 h 142"/>
                <a:gd name="T72" fmla="*/ 105 w 140"/>
                <a:gd name="T73" fmla="*/ 10 h 142"/>
                <a:gd name="T74" fmla="*/ 105 w 140"/>
                <a:gd name="T75" fmla="*/ 1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2">
                  <a:moveTo>
                    <a:pt x="105" y="10"/>
                  </a:moveTo>
                  <a:lnTo>
                    <a:pt x="105" y="10"/>
                  </a:lnTo>
                  <a:lnTo>
                    <a:pt x="118" y="18"/>
                  </a:lnTo>
                  <a:lnTo>
                    <a:pt x="127" y="29"/>
                  </a:lnTo>
                  <a:lnTo>
                    <a:pt x="134" y="40"/>
                  </a:lnTo>
                  <a:lnTo>
                    <a:pt x="138" y="53"/>
                  </a:lnTo>
                  <a:lnTo>
                    <a:pt x="140" y="66"/>
                  </a:lnTo>
                  <a:lnTo>
                    <a:pt x="140" y="80"/>
                  </a:lnTo>
                  <a:lnTo>
                    <a:pt x="137" y="93"/>
                  </a:lnTo>
                  <a:lnTo>
                    <a:pt x="132" y="107"/>
                  </a:lnTo>
                  <a:lnTo>
                    <a:pt x="132" y="107"/>
                  </a:lnTo>
                  <a:lnTo>
                    <a:pt x="122" y="118"/>
                  </a:lnTo>
                  <a:lnTo>
                    <a:pt x="113" y="128"/>
                  </a:lnTo>
                  <a:lnTo>
                    <a:pt x="102" y="134"/>
                  </a:lnTo>
                  <a:lnTo>
                    <a:pt x="89" y="139"/>
                  </a:lnTo>
                  <a:lnTo>
                    <a:pt x="75" y="142"/>
                  </a:lnTo>
                  <a:lnTo>
                    <a:pt x="62" y="141"/>
                  </a:lnTo>
                  <a:lnTo>
                    <a:pt x="47" y="137"/>
                  </a:lnTo>
                  <a:lnTo>
                    <a:pt x="35" y="133"/>
                  </a:lnTo>
                  <a:lnTo>
                    <a:pt x="35" y="133"/>
                  </a:lnTo>
                  <a:lnTo>
                    <a:pt x="24" y="123"/>
                  </a:lnTo>
                  <a:lnTo>
                    <a:pt x="14" y="113"/>
                  </a:lnTo>
                  <a:lnTo>
                    <a:pt x="6" y="102"/>
                  </a:lnTo>
                  <a:lnTo>
                    <a:pt x="1" y="90"/>
                  </a:lnTo>
                  <a:lnTo>
                    <a:pt x="0" y="75"/>
                  </a:lnTo>
                  <a:lnTo>
                    <a:pt x="0" y="62"/>
                  </a:lnTo>
                  <a:lnTo>
                    <a:pt x="3" y="48"/>
                  </a:lnTo>
                  <a:lnTo>
                    <a:pt x="9" y="35"/>
                  </a:lnTo>
                  <a:lnTo>
                    <a:pt x="9" y="35"/>
                  </a:lnTo>
                  <a:lnTo>
                    <a:pt x="17" y="24"/>
                  </a:lnTo>
                  <a:lnTo>
                    <a:pt x="28" y="15"/>
                  </a:lnTo>
                  <a:lnTo>
                    <a:pt x="40" y="8"/>
                  </a:lnTo>
                  <a:lnTo>
                    <a:pt x="52" y="3"/>
                  </a:lnTo>
                  <a:lnTo>
                    <a:pt x="65" y="0"/>
                  </a:lnTo>
                  <a:lnTo>
                    <a:pt x="79" y="0"/>
                  </a:lnTo>
                  <a:lnTo>
                    <a:pt x="92" y="3"/>
                  </a:lnTo>
                  <a:lnTo>
                    <a:pt x="105" y="10"/>
                  </a:lnTo>
                  <a:lnTo>
                    <a:pt x="10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86" name="Freeform 19"/>
            <p:cNvSpPr/>
            <p:nvPr/>
          </p:nvSpPr>
          <p:spPr bwMode="auto">
            <a:xfrm>
              <a:off x="2708" y="2153"/>
              <a:ext cx="120" cy="162"/>
            </a:xfrm>
            <a:custGeom>
              <a:avLst/>
              <a:gdLst>
                <a:gd name="T0" fmla="*/ 225 w 241"/>
                <a:gd name="T1" fmla="*/ 74 h 326"/>
                <a:gd name="T2" fmla="*/ 225 w 241"/>
                <a:gd name="T3" fmla="*/ 74 h 326"/>
                <a:gd name="T4" fmla="*/ 233 w 241"/>
                <a:gd name="T5" fmla="*/ 37 h 326"/>
                <a:gd name="T6" fmla="*/ 241 w 241"/>
                <a:gd name="T7" fmla="*/ 0 h 326"/>
                <a:gd name="T8" fmla="*/ 241 w 241"/>
                <a:gd name="T9" fmla="*/ 0 h 326"/>
                <a:gd name="T10" fmla="*/ 201 w 241"/>
                <a:gd name="T11" fmla="*/ 32 h 326"/>
                <a:gd name="T12" fmla="*/ 164 w 241"/>
                <a:gd name="T13" fmla="*/ 66 h 326"/>
                <a:gd name="T14" fmla="*/ 131 w 241"/>
                <a:gd name="T15" fmla="*/ 101 h 326"/>
                <a:gd name="T16" fmla="*/ 100 w 241"/>
                <a:gd name="T17" fmla="*/ 138 h 326"/>
                <a:gd name="T18" fmla="*/ 72 w 241"/>
                <a:gd name="T19" fmla="*/ 174 h 326"/>
                <a:gd name="T20" fmla="*/ 44 w 241"/>
                <a:gd name="T21" fmla="*/ 213 h 326"/>
                <a:gd name="T22" fmla="*/ 21 w 241"/>
                <a:gd name="T23" fmla="*/ 251 h 326"/>
                <a:gd name="T24" fmla="*/ 0 w 241"/>
                <a:gd name="T25" fmla="*/ 287 h 326"/>
                <a:gd name="T26" fmla="*/ 0 w 241"/>
                <a:gd name="T27" fmla="*/ 287 h 326"/>
                <a:gd name="T28" fmla="*/ 33 w 241"/>
                <a:gd name="T29" fmla="*/ 326 h 326"/>
                <a:gd name="T30" fmla="*/ 33 w 241"/>
                <a:gd name="T31" fmla="*/ 326 h 326"/>
                <a:gd name="T32" fmla="*/ 51 w 241"/>
                <a:gd name="T33" fmla="*/ 294 h 326"/>
                <a:gd name="T34" fmla="*/ 70 w 241"/>
                <a:gd name="T35" fmla="*/ 260 h 326"/>
                <a:gd name="T36" fmla="*/ 92 w 241"/>
                <a:gd name="T37" fmla="*/ 228 h 326"/>
                <a:gd name="T38" fmla="*/ 115 w 241"/>
                <a:gd name="T39" fmla="*/ 197 h 326"/>
                <a:gd name="T40" fmla="*/ 140 w 241"/>
                <a:gd name="T41" fmla="*/ 165 h 326"/>
                <a:gd name="T42" fmla="*/ 166 w 241"/>
                <a:gd name="T43" fmla="*/ 133 h 326"/>
                <a:gd name="T44" fmla="*/ 194 w 241"/>
                <a:gd name="T45" fmla="*/ 103 h 326"/>
                <a:gd name="T46" fmla="*/ 225 w 241"/>
                <a:gd name="T47" fmla="*/ 74 h 326"/>
                <a:gd name="T48" fmla="*/ 225 w 241"/>
                <a:gd name="T49" fmla="*/ 74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1" h="326">
                  <a:moveTo>
                    <a:pt x="225" y="74"/>
                  </a:moveTo>
                  <a:lnTo>
                    <a:pt x="225" y="74"/>
                  </a:lnTo>
                  <a:lnTo>
                    <a:pt x="233" y="37"/>
                  </a:lnTo>
                  <a:lnTo>
                    <a:pt x="241" y="0"/>
                  </a:lnTo>
                  <a:lnTo>
                    <a:pt x="241" y="0"/>
                  </a:lnTo>
                  <a:lnTo>
                    <a:pt x="201" y="32"/>
                  </a:lnTo>
                  <a:lnTo>
                    <a:pt x="164" y="66"/>
                  </a:lnTo>
                  <a:lnTo>
                    <a:pt x="131" y="101"/>
                  </a:lnTo>
                  <a:lnTo>
                    <a:pt x="100" y="138"/>
                  </a:lnTo>
                  <a:lnTo>
                    <a:pt x="72" y="174"/>
                  </a:lnTo>
                  <a:lnTo>
                    <a:pt x="44" y="213"/>
                  </a:lnTo>
                  <a:lnTo>
                    <a:pt x="21" y="251"/>
                  </a:lnTo>
                  <a:lnTo>
                    <a:pt x="0" y="287"/>
                  </a:lnTo>
                  <a:lnTo>
                    <a:pt x="0" y="287"/>
                  </a:lnTo>
                  <a:lnTo>
                    <a:pt x="33" y="326"/>
                  </a:lnTo>
                  <a:lnTo>
                    <a:pt x="33" y="326"/>
                  </a:lnTo>
                  <a:lnTo>
                    <a:pt x="51" y="294"/>
                  </a:lnTo>
                  <a:lnTo>
                    <a:pt x="70" y="260"/>
                  </a:lnTo>
                  <a:lnTo>
                    <a:pt x="92" y="228"/>
                  </a:lnTo>
                  <a:lnTo>
                    <a:pt x="115" y="197"/>
                  </a:lnTo>
                  <a:lnTo>
                    <a:pt x="140" y="165"/>
                  </a:lnTo>
                  <a:lnTo>
                    <a:pt x="166" y="133"/>
                  </a:lnTo>
                  <a:lnTo>
                    <a:pt x="194" y="103"/>
                  </a:lnTo>
                  <a:lnTo>
                    <a:pt x="225" y="74"/>
                  </a:lnTo>
                  <a:lnTo>
                    <a:pt x="225"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87" name="Freeform 20"/>
            <p:cNvSpPr/>
            <p:nvPr/>
          </p:nvSpPr>
          <p:spPr bwMode="auto">
            <a:xfrm>
              <a:off x="2849" y="2072"/>
              <a:ext cx="195" cy="94"/>
            </a:xfrm>
            <a:custGeom>
              <a:avLst/>
              <a:gdLst>
                <a:gd name="T0" fmla="*/ 19 w 391"/>
                <a:gd name="T1" fmla="*/ 120 h 189"/>
                <a:gd name="T2" fmla="*/ 19 w 391"/>
                <a:gd name="T3" fmla="*/ 120 h 189"/>
                <a:gd name="T4" fmla="*/ 10 w 391"/>
                <a:gd name="T5" fmla="*/ 154 h 189"/>
                <a:gd name="T6" fmla="*/ 0 w 391"/>
                <a:gd name="T7" fmla="*/ 189 h 189"/>
                <a:gd name="T8" fmla="*/ 0 w 391"/>
                <a:gd name="T9" fmla="*/ 189 h 189"/>
                <a:gd name="T10" fmla="*/ 24 w 391"/>
                <a:gd name="T11" fmla="*/ 173 h 189"/>
                <a:gd name="T12" fmla="*/ 48 w 391"/>
                <a:gd name="T13" fmla="*/ 158 h 189"/>
                <a:gd name="T14" fmla="*/ 72 w 391"/>
                <a:gd name="T15" fmla="*/ 144 h 189"/>
                <a:gd name="T16" fmla="*/ 96 w 391"/>
                <a:gd name="T17" fmla="*/ 131 h 189"/>
                <a:gd name="T18" fmla="*/ 145 w 391"/>
                <a:gd name="T19" fmla="*/ 107 h 189"/>
                <a:gd name="T20" fmla="*/ 196 w 391"/>
                <a:gd name="T21" fmla="*/ 88 h 189"/>
                <a:gd name="T22" fmla="*/ 246 w 391"/>
                <a:gd name="T23" fmla="*/ 72 h 189"/>
                <a:gd name="T24" fmla="*/ 295 w 391"/>
                <a:gd name="T25" fmla="*/ 58 h 189"/>
                <a:gd name="T26" fmla="*/ 344 w 391"/>
                <a:gd name="T27" fmla="*/ 48 h 189"/>
                <a:gd name="T28" fmla="*/ 391 w 391"/>
                <a:gd name="T29" fmla="*/ 40 h 189"/>
                <a:gd name="T30" fmla="*/ 391 w 391"/>
                <a:gd name="T31" fmla="*/ 40 h 189"/>
                <a:gd name="T32" fmla="*/ 365 w 391"/>
                <a:gd name="T33" fmla="*/ 20 h 189"/>
                <a:gd name="T34" fmla="*/ 340 w 391"/>
                <a:gd name="T35" fmla="*/ 0 h 189"/>
                <a:gd name="T36" fmla="*/ 340 w 391"/>
                <a:gd name="T37" fmla="*/ 0 h 189"/>
                <a:gd name="T38" fmla="*/ 301 w 391"/>
                <a:gd name="T39" fmla="*/ 8 h 189"/>
                <a:gd name="T40" fmla="*/ 262 w 391"/>
                <a:gd name="T41" fmla="*/ 18 h 189"/>
                <a:gd name="T42" fmla="*/ 220 w 391"/>
                <a:gd name="T43" fmla="*/ 29 h 189"/>
                <a:gd name="T44" fmla="*/ 180 w 391"/>
                <a:gd name="T45" fmla="*/ 43 h 189"/>
                <a:gd name="T46" fmla="*/ 139 w 391"/>
                <a:gd name="T47" fmla="*/ 59 h 189"/>
                <a:gd name="T48" fmla="*/ 99 w 391"/>
                <a:gd name="T49" fmla="*/ 77 h 189"/>
                <a:gd name="T50" fmla="*/ 59 w 391"/>
                <a:gd name="T51" fmla="*/ 98 h 189"/>
                <a:gd name="T52" fmla="*/ 19 w 391"/>
                <a:gd name="T53" fmla="*/ 120 h 189"/>
                <a:gd name="T54" fmla="*/ 19 w 391"/>
                <a:gd name="T55" fmla="*/ 12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1" h="189">
                  <a:moveTo>
                    <a:pt x="19" y="120"/>
                  </a:moveTo>
                  <a:lnTo>
                    <a:pt x="19" y="120"/>
                  </a:lnTo>
                  <a:lnTo>
                    <a:pt x="10" y="154"/>
                  </a:lnTo>
                  <a:lnTo>
                    <a:pt x="0" y="189"/>
                  </a:lnTo>
                  <a:lnTo>
                    <a:pt x="0" y="189"/>
                  </a:lnTo>
                  <a:lnTo>
                    <a:pt x="24" y="173"/>
                  </a:lnTo>
                  <a:lnTo>
                    <a:pt x="48" y="158"/>
                  </a:lnTo>
                  <a:lnTo>
                    <a:pt x="72" y="144"/>
                  </a:lnTo>
                  <a:lnTo>
                    <a:pt x="96" y="131"/>
                  </a:lnTo>
                  <a:lnTo>
                    <a:pt x="145" y="107"/>
                  </a:lnTo>
                  <a:lnTo>
                    <a:pt x="196" y="88"/>
                  </a:lnTo>
                  <a:lnTo>
                    <a:pt x="246" y="72"/>
                  </a:lnTo>
                  <a:lnTo>
                    <a:pt x="295" y="58"/>
                  </a:lnTo>
                  <a:lnTo>
                    <a:pt x="344" y="48"/>
                  </a:lnTo>
                  <a:lnTo>
                    <a:pt x="391" y="40"/>
                  </a:lnTo>
                  <a:lnTo>
                    <a:pt x="391" y="40"/>
                  </a:lnTo>
                  <a:lnTo>
                    <a:pt x="365" y="20"/>
                  </a:lnTo>
                  <a:lnTo>
                    <a:pt x="340" y="0"/>
                  </a:lnTo>
                  <a:lnTo>
                    <a:pt x="340" y="0"/>
                  </a:lnTo>
                  <a:lnTo>
                    <a:pt x="301" y="8"/>
                  </a:lnTo>
                  <a:lnTo>
                    <a:pt x="262" y="18"/>
                  </a:lnTo>
                  <a:lnTo>
                    <a:pt x="220" y="29"/>
                  </a:lnTo>
                  <a:lnTo>
                    <a:pt x="180" y="43"/>
                  </a:lnTo>
                  <a:lnTo>
                    <a:pt x="139" y="59"/>
                  </a:lnTo>
                  <a:lnTo>
                    <a:pt x="99" y="77"/>
                  </a:lnTo>
                  <a:lnTo>
                    <a:pt x="59" y="98"/>
                  </a:lnTo>
                  <a:lnTo>
                    <a:pt x="19" y="120"/>
                  </a:lnTo>
                  <a:lnTo>
                    <a:pt x="19"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88" name="Freeform 21"/>
            <p:cNvSpPr/>
            <p:nvPr/>
          </p:nvSpPr>
          <p:spPr bwMode="auto">
            <a:xfrm>
              <a:off x="3051" y="2061"/>
              <a:ext cx="125" cy="27"/>
            </a:xfrm>
            <a:custGeom>
              <a:avLst/>
              <a:gdLst>
                <a:gd name="T0" fmla="*/ 0 w 251"/>
                <a:gd name="T1" fmla="*/ 11 h 54"/>
                <a:gd name="T2" fmla="*/ 0 w 251"/>
                <a:gd name="T3" fmla="*/ 11 h 54"/>
                <a:gd name="T4" fmla="*/ 34 w 251"/>
                <a:gd name="T5" fmla="*/ 40 h 54"/>
                <a:gd name="T6" fmla="*/ 34 w 251"/>
                <a:gd name="T7" fmla="*/ 40 h 54"/>
                <a:gd name="T8" fmla="*/ 48 w 251"/>
                <a:gd name="T9" fmla="*/ 54 h 54"/>
                <a:gd name="T10" fmla="*/ 48 w 251"/>
                <a:gd name="T11" fmla="*/ 54 h 54"/>
                <a:gd name="T12" fmla="*/ 83 w 251"/>
                <a:gd name="T13" fmla="*/ 51 h 54"/>
                <a:gd name="T14" fmla="*/ 117 w 251"/>
                <a:gd name="T15" fmla="*/ 50 h 54"/>
                <a:gd name="T16" fmla="*/ 174 w 251"/>
                <a:gd name="T17" fmla="*/ 48 h 54"/>
                <a:gd name="T18" fmla="*/ 220 w 251"/>
                <a:gd name="T19" fmla="*/ 48 h 54"/>
                <a:gd name="T20" fmla="*/ 251 w 251"/>
                <a:gd name="T21" fmla="*/ 51 h 54"/>
                <a:gd name="T22" fmla="*/ 251 w 251"/>
                <a:gd name="T23" fmla="*/ 51 h 54"/>
                <a:gd name="T24" fmla="*/ 235 w 251"/>
                <a:gd name="T25" fmla="*/ 26 h 54"/>
                <a:gd name="T26" fmla="*/ 217 w 251"/>
                <a:gd name="T27" fmla="*/ 2 h 54"/>
                <a:gd name="T28" fmla="*/ 217 w 251"/>
                <a:gd name="T29" fmla="*/ 2 h 54"/>
                <a:gd name="T30" fmla="*/ 176 w 251"/>
                <a:gd name="T31" fmla="*/ 0 h 54"/>
                <a:gd name="T32" fmla="*/ 125 w 251"/>
                <a:gd name="T33" fmla="*/ 2 h 54"/>
                <a:gd name="T34" fmla="*/ 66 w 251"/>
                <a:gd name="T35" fmla="*/ 5 h 54"/>
                <a:gd name="T36" fmla="*/ 0 w 251"/>
                <a:gd name="T37" fmla="*/ 11 h 54"/>
                <a:gd name="T38" fmla="*/ 0 w 251"/>
                <a:gd name="T39"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1" h="54">
                  <a:moveTo>
                    <a:pt x="0" y="11"/>
                  </a:moveTo>
                  <a:lnTo>
                    <a:pt x="0" y="11"/>
                  </a:lnTo>
                  <a:lnTo>
                    <a:pt x="34" y="40"/>
                  </a:lnTo>
                  <a:lnTo>
                    <a:pt x="34" y="40"/>
                  </a:lnTo>
                  <a:lnTo>
                    <a:pt x="48" y="54"/>
                  </a:lnTo>
                  <a:lnTo>
                    <a:pt x="48" y="54"/>
                  </a:lnTo>
                  <a:lnTo>
                    <a:pt x="83" y="51"/>
                  </a:lnTo>
                  <a:lnTo>
                    <a:pt x="117" y="50"/>
                  </a:lnTo>
                  <a:lnTo>
                    <a:pt x="174" y="48"/>
                  </a:lnTo>
                  <a:lnTo>
                    <a:pt x="220" y="48"/>
                  </a:lnTo>
                  <a:lnTo>
                    <a:pt x="251" y="51"/>
                  </a:lnTo>
                  <a:lnTo>
                    <a:pt x="251" y="51"/>
                  </a:lnTo>
                  <a:lnTo>
                    <a:pt x="235" y="26"/>
                  </a:lnTo>
                  <a:lnTo>
                    <a:pt x="217" y="2"/>
                  </a:lnTo>
                  <a:lnTo>
                    <a:pt x="217" y="2"/>
                  </a:lnTo>
                  <a:lnTo>
                    <a:pt x="176" y="0"/>
                  </a:lnTo>
                  <a:lnTo>
                    <a:pt x="125" y="2"/>
                  </a:lnTo>
                  <a:lnTo>
                    <a:pt x="66" y="5"/>
                  </a:lnTo>
                  <a:lnTo>
                    <a:pt x="0" y="11"/>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89" name="Freeform 22"/>
            <p:cNvSpPr/>
            <p:nvPr/>
          </p:nvSpPr>
          <p:spPr bwMode="auto">
            <a:xfrm>
              <a:off x="2653" y="2319"/>
              <a:ext cx="60" cy="138"/>
            </a:xfrm>
            <a:custGeom>
              <a:avLst/>
              <a:gdLst>
                <a:gd name="T0" fmla="*/ 86 w 121"/>
                <a:gd name="T1" fmla="*/ 0 h 276"/>
                <a:gd name="T2" fmla="*/ 86 w 121"/>
                <a:gd name="T3" fmla="*/ 0 h 276"/>
                <a:gd name="T4" fmla="*/ 70 w 121"/>
                <a:gd name="T5" fmla="*/ 33 h 276"/>
                <a:gd name="T6" fmla="*/ 56 w 121"/>
                <a:gd name="T7" fmla="*/ 67 h 276"/>
                <a:gd name="T8" fmla="*/ 32 w 121"/>
                <a:gd name="T9" fmla="*/ 127 h 276"/>
                <a:gd name="T10" fmla="*/ 13 w 121"/>
                <a:gd name="T11" fmla="*/ 183 h 276"/>
                <a:gd name="T12" fmla="*/ 0 w 121"/>
                <a:gd name="T13" fmla="*/ 228 h 276"/>
                <a:gd name="T14" fmla="*/ 0 w 121"/>
                <a:gd name="T15" fmla="*/ 228 h 276"/>
                <a:gd name="T16" fmla="*/ 17 w 121"/>
                <a:gd name="T17" fmla="*/ 252 h 276"/>
                <a:gd name="T18" fmla="*/ 36 w 121"/>
                <a:gd name="T19" fmla="*/ 276 h 276"/>
                <a:gd name="T20" fmla="*/ 36 w 121"/>
                <a:gd name="T21" fmla="*/ 276 h 276"/>
                <a:gd name="T22" fmla="*/ 48 w 121"/>
                <a:gd name="T23" fmla="*/ 234 h 276"/>
                <a:gd name="T24" fmla="*/ 64 w 121"/>
                <a:gd name="T25" fmla="*/ 180 h 276"/>
                <a:gd name="T26" fmla="*/ 75 w 121"/>
                <a:gd name="T27" fmla="*/ 146 h 276"/>
                <a:gd name="T28" fmla="*/ 87 w 121"/>
                <a:gd name="T29" fmla="*/ 113 h 276"/>
                <a:gd name="T30" fmla="*/ 103 w 121"/>
                <a:gd name="T31" fmla="*/ 76 h 276"/>
                <a:gd name="T32" fmla="*/ 121 w 121"/>
                <a:gd name="T33" fmla="*/ 38 h 276"/>
                <a:gd name="T34" fmla="*/ 121 w 121"/>
                <a:gd name="T35" fmla="*/ 38 h 276"/>
                <a:gd name="T36" fmla="*/ 86 w 121"/>
                <a:gd name="T37" fmla="*/ 0 h 276"/>
                <a:gd name="T38" fmla="*/ 86 w 121"/>
                <a:gd name="T39"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0" h="276">
                  <a:moveTo>
                    <a:pt x="86" y="0"/>
                  </a:moveTo>
                  <a:lnTo>
                    <a:pt x="86" y="0"/>
                  </a:lnTo>
                  <a:lnTo>
                    <a:pt x="70" y="33"/>
                  </a:lnTo>
                  <a:lnTo>
                    <a:pt x="56" y="67"/>
                  </a:lnTo>
                  <a:lnTo>
                    <a:pt x="32" y="127"/>
                  </a:lnTo>
                  <a:lnTo>
                    <a:pt x="13" y="183"/>
                  </a:lnTo>
                  <a:lnTo>
                    <a:pt x="0" y="228"/>
                  </a:lnTo>
                  <a:lnTo>
                    <a:pt x="0" y="228"/>
                  </a:lnTo>
                  <a:lnTo>
                    <a:pt x="17" y="252"/>
                  </a:lnTo>
                  <a:lnTo>
                    <a:pt x="36" y="276"/>
                  </a:lnTo>
                  <a:lnTo>
                    <a:pt x="36" y="276"/>
                  </a:lnTo>
                  <a:lnTo>
                    <a:pt x="48" y="234"/>
                  </a:lnTo>
                  <a:lnTo>
                    <a:pt x="64" y="180"/>
                  </a:lnTo>
                  <a:lnTo>
                    <a:pt x="75" y="146"/>
                  </a:lnTo>
                  <a:lnTo>
                    <a:pt x="87" y="113"/>
                  </a:lnTo>
                  <a:lnTo>
                    <a:pt x="103" y="76"/>
                  </a:lnTo>
                  <a:lnTo>
                    <a:pt x="121" y="38"/>
                  </a:lnTo>
                  <a:lnTo>
                    <a:pt x="121" y="38"/>
                  </a:lnTo>
                  <a:lnTo>
                    <a:pt x="86" y="0"/>
                  </a:lnTo>
                  <a:lnTo>
                    <a:pt x="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90" name="Freeform 23"/>
            <p:cNvSpPr/>
            <p:nvPr/>
          </p:nvSpPr>
          <p:spPr bwMode="auto">
            <a:xfrm>
              <a:off x="2828" y="2009"/>
              <a:ext cx="83" cy="144"/>
            </a:xfrm>
            <a:custGeom>
              <a:avLst/>
              <a:gdLst>
                <a:gd name="T0" fmla="*/ 60 w 165"/>
                <a:gd name="T1" fmla="*/ 246 h 287"/>
                <a:gd name="T2" fmla="*/ 60 w 165"/>
                <a:gd name="T3" fmla="*/ 246 h 287"/>
                <a:gd name="T4" fmla="*/ 71 w 165"/>
                <a:gd name="T5" fmla="*/ 214 h 287"/>
                <a:gd name="T6" fmla="*/ 82 w 165"/>
                <a:gd name="T7" fmla="*/ 182 h 287"/>
                <a:gd name="T8" fmla="*/ 95 w 165"/>
                <a:gd name="T9" fmla="*/ 152 h 287"/>
                <a:gd name="T10" fmla="*/ 108 w 165"/>
                <a:gd name="T11" fmla="*/ 122 h 287"/>
                <a:gd name="T12" fmla="*/ 137 w 165"/>
                <a:gd name="T13" fmla="*/ 66 h 287"/>
                <a:gd name="T14" fmla="*/ 165 w 165"/>
                <a:gd name="T15" fmla="*/ 16 h 287"/>
                <a:gd name="T16" fmla="*/ 165 w 165"/>
                <a:gd name="T17" fmla="*/ 16 h 287"/>
                <a:gd name="T18" fmla="*/ 118 w 165"/>
                <a:gd name="T19" fmla="*/ 0 h 287"/>
                <a:gd name="T20" fmla="*/ 118 w 165"/>
                <a:gd name="T21" fmla="*/ 0 h 287"/>
                <a:gd name="T22" fmla="*/ 102 w 165"/>
                <a:gd name="T23" fmla="*/ 31 h 287"/>
                <a:gd name="T24" fmla="*/ 84 w 165"/>
                <a:gd name="T25" fmla="*/ 63 h 287"/>
                <a:gd name="T26" fmla="*/ 67 w 165"/>
                <a:gd name="T27" fmla="*/ 96 h 287"/>
                <a:gd name="T28" fmla="*/ 51 w 165"/>
                <a:gd name="T29" fmla="*/ 133 h 287"/>
                <a:gd name="T30" fmla="*/ 36 w 165"/>
                <a:gd name="T31" fmla="*/ 169 h 287"/>
                <a:gd name="T32" fmla="*/ 22 w 165"/>
                <a:gd name="T33" fmla="*/ 208 h 287"/>
                <a:gd name="T34" fmla="*/ 9 w 165"/>
                <a:gd name="T35" fmla="*/ 248 h 287"/>
                <a:gd name="T36" fmla="*/ 0 w 165"/>
                <a:gd name="T37" fmla="*/ 287 h 287"/>
                <a:gd name="T38" fmla="*/ 0 w 165"/>
                <a:gd name="T39" fmla="*/ 287 h 287"/>
                <a:gd name="T40" fmla="*/ 4 w 165"/>
                <a:gd name="T41" fmla="*/ 283 h 287"/>
                <a:gd name="T42" fmla="*/ 4 w 165"/>
                <a:gd name="T43" fmla="*/ 283 h 287"/>
                <a:gd name="T44" fmla="*/ 31 w 165"/>
                <a:gd name="T45" fmla="*/ 264 h 287"/>
                <a:gd name="T46" fmla="*/ 60 w 165"/>
                <a:gd name="T47" fmla="*/ 246 h 287"/>
                <a:gd name="T48" fmla="*/ 60 w 165"/>
                <a:gd name="T49" fmla="*/ 24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5" h="287">
                  <a:moveTo>
                    <a:pt x="60" y="246"/>
                  </a:moveTo>
                  <a:lnTo>
                    <a:pt x="60" y="246"/>
                  </a:lnTo>
                  <a:lnTo>
                    <a:pt x="71" y="214"/>
                  </a:lnTo>
                  <a:lnTo>
                    <a:pt x="82" y="182"/>
                  </a:lnTo>
                  <a:lnTo>
                    <a:pt x="95" y="152"/>
                  </a:lnTo>
                  <a:lnTo>
                    <a:pt x="108" y="122"/>
                  </a:lnTo>
                  <a:lnTo>
                    <a:pt x="137" y="66"/>
                  </a:lnTo>
                  <a:lnTo>
                    <a:pt x="165" y="16"/>
                  </a:lnTo>
                  <a:lnTo>
                    <a:pt x="165" y="16"/>
                  </a:lnTo>
                  <a:lnTo>
                    <a:pt x="118" y="0"/>
                  </a:lnTo>
                  <a:lnTo>
                    <a:pt x="118" y="0"/>
                  </a:lnTo>
                  <a:lnTo>
                    <a:pt x="102" y="31"/>
                  </a:lnTo>
                  <a:lnTo>
                    <a:pt x="84" y="63"/>
                  </a:lnTo>
                  <a:lnTo>
                    <a:pt x="67" y="96"/>
                  </a:lnTo>
                  <a:lnTo>
                    <a:pt x="51" y="133"/>
                  </a:lnTo>
                  <a:lnTo>
                    <a:pt x="36" y="169"/>
                  </a:lnTo>
                  <a:lnTo>
                    <a:pt x="22" y="208"/>
                  </a:lnTo>
                  <a:lnTo>
                    <a:pt x="9" y="248"/>
                  </a:lnTo>
                  <a:lnTo>
                    <a:pt x="0" y="287"/>
                  </a:lnTo>
                  <a:lnTo>
                    <a:pt x="0" y="287"/>
                  </a:lnTo>
                  <a:lnTo>
                    <a:pt x="4" y="283"/>
                  </a:lnTo>
                  <a:lnTo>
                    <a:pt x="4" y="283"/>
                  </a:lnTo>
                  <a:lnTo>
                    <a:pt x="31" y="264"/>
                  </a:lnTo>
                  <a:lnTo>
                    <a:pt x="60" y="246"/>
                  </a:lnTo>
                  <a:lnTo>
                    <a:pt x="60" y="2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91" name="Freeform 24"/>
            <p:cNvSpPr/>
            <p:nvPr/>
          </p:nvSpPr>
          <p:spPr bwMode="auto">
            <a:xfrm>
              <a:off x="2901" y="1937"/>
              <a:ext cx="64" cy="59"/>
            </a:xfrm>
            <a:custGeom>
              <a:avLst/>
              <a:gdLst>
                <a:gd name="T0" fmla="*/ 46 w 127"/>
                <a:gd name="T1" fmla="*/ 118 h 118"/>
                <a:gd name="T2" fmla="*/ 46 w 127"/>
                <a:gd name="T3" fmla="*/ 118 h 118"/>
                <a:gd name="T4" fmla="*/ 70 w 127"/>
                <a:gd name="T5" fmla="*/ 83 h 118"/>
                <a:gd name="T6" fmla="*/ 92 w 127"/>
                <a:gd name="T7" fmla="*/ 53 h 118"/>
                <a:gd name="T8" fmla="*/ 127 w 127"/>
                <a:gd name="T9" fmla="*/ 6 h 118"/>
                <a:gd name="T10" fmla="*/ 127 w 127"/>
                <a:gd name="T11" fmla="*/ 6 h 118"/>
                <a:gd name="T12" fmla="*/ 100 w 127"/>
                <a:gd name="T13" fmla="*/ 3 h 118"/>
                <a:gd name="T14" fmla="*/ 73 w 127"/>
                <a:gd name="T15" fmla="*/ 0 h 118"/>
                <a:gd name="T16" fmla="*/ 73 w 127"/>
                <a:gd name="T17" fmla="*/ 0 h 118"/>
                <a:gd name="T18" fmla="*/ 38 w 127"/>
                <a:gd name="T19" fmla="*/ 45 h 118"/>
                <a:gd name="T20" fmla="*/ 19 w 127"/>
                <a:gd name="T21" fmla="*/ 72 h 118"/>
                <a:gd name="T22" fmla="*/ 0 w 127"/>
                <a:gd name="T23" fmla="*/ 102 h 118"/>
                <a:gd name="T24" fmla="*/ 0 w 127"/>
                <a:gd name="T25" fmla="*/ 102 h 118"/>
                <a:gd name="T26" fmla="*/ 46 w 127"/>
                <a:gd name="T27" fmla="*/ 118 h 118"/>
                <a:gd name="T28" fmla="*/ 46 w 127"/>
                <a:gd name="T29"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7" h="118">
                  <a:moveTo>
                    <a:pt x="46" y="118"/>
                  </a:moveTo>
                  <a:lnTo>
                    <a:pt x="46" y="118"/>
                  </a:lnTo>
                  <a:lnTo>
                    <a:pt x="70" y="83"/>
                  </a:lnTo>
                  <a:lnTo>
                    <a:pt x="92" y="53"/>
                  </a:lnTo>
                  <a:lnTo>
                    <a:pt x="127" y="6"/>
                  </a:lnTo>
                  <a:lnTo>
                    <a:pt x="127" y="6"/>
                  </a:lnTo>
                  <a:lnTo>
                    <a:pt x="100" y="3"/>
                  </a:lnTo>
                  <a:lnTo>
                    <a:pt x="73" y="0"/>
                  </a:lnTo>
                  <a:lnTo>
                    <a:pt x="73" y="0"/>
                  </a:lnTo>
                  <a:lnTo>
                    <a:pt x="38" y="45"/>
                  </a:lnTo>
                  <a:lnTo>
                    <a:pt x="19" y="72"/>
                  </a:lnTo>
                  <a:lnTo>
                    <a:pt x="0" y="102"/>
                  </a:lnTo>
                  <a:lnTo>
                    <a:pt x="0" y="102"/>
                  </a:lnTo>
                  <a:lnTo>
                    <a:pt x="46" y="118"/>
                  </a:lnTo>
                  <a:lnTo>
                    <a:pt x="46"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92" name="Freeform 25"/>
            <p:cNvSpPr/>
            <p:nvPr/>
          </p:nvSpPr>
          <p:spPr bwMode="auto">
            <a:xfrm>
              <a:off x="2816" y="2166"/>
              <a:ext cx="63" cy="253"/>
            </a:xfrm>
            <a:custGeom>
              <a:avLst/>
              <a:gdLst>
                <a:gd name="T0" fmla="*/ 8 w 126"/>
                <a:gd name="T1" fmla="*/ 46 h 505"/>
                <a:gd name="T2" fmla="*/ 8 w 126"/>
                <a:gd name="T3" fmla="*/ 46 h 505"/>
                <a:gd name="T4" fmla="*/ 4 w 126"/>
                <a:gd name="T5" fmla="*/ 75 h 505"/>
                <a:gd name="T6" fmla="*/ 1 w 126"/>
                <a:gd name="T7" fmla="*/ 103 h 505"/>
                <a:gd name="T8" fmla="*/ 0 w 126"/>
                <a:gd name="T9" fmla="*/ 134 h 505"/>
                <a:gd name="T10" fmla="*/ 0 w 126"/>
                <a:gd name="T11" fmla="*/ 164 h 505"/>
                <a:gd name="T12" fmla="*/ 0 w 126"/>
                <a:gd name="T13" fmla="*/ 164 h 505"/>
                <a:gd name="T14" fmla="*/ 1 w 126"/>
                <a:gd name="T15" fmla="*/ 207 h 505"/>
                <a:gd name="T16" fmla="*/ 4 w 126"/>
                <a:gd name="T17" fmla="*/ 248 h 505"/>
                <a:gd name="T18" fmla="*/ 9 w 126"/>
                <a:gd name="T19" fmla="*/ 290 h 505"/>
                <a:gd name="T20" fmla="*/ 17 w 126"/>
                <a:gd name="T21" fmla="*/ 330 h 505"/>
                <a:gd name="T22" fmla="*/ 27 w 126"/>
                <a:gd name="T23" fmla="*/ 368 h 505"/>
                <a:gd name="T24" fmla="*/ 38 w 126"/>
                <a:gd name="T25" fmla="*/ 406 h 505"/>
                <a:gd name="T26" fmla="*/ 49 w 126"/>
                <a:gd name="T27" fmla="*/ 444 h 505"/>
                <a:gd name="T28" fmla="*/ 63 w 126"/>
                <a:gd name="T29" fmla="*/ 480 h 505"/>
                <a:gd name="T30" fmla="*/ 63 w 126"/>
                <a:gd name="T31" fmla="*/ 480 h 505"/>
                <a:gd name="T32" fmla="*/ 94 w 126"/>
                <a:gd name="T33" fmla="*/ 492 h 505"/>
                <a:gd name="T34" fmla="*/ 126 w 126"/>
                <a:gd name="T35" fmla="*/ 505 h 505"/>
                <a:gd name="T36" fmla="*/ 126 w 126"/>
                <a:gd name="T37" fmla="*/ 505 h 505"/>
                <a:gd name="T38" fmla="*/ 110 w 126"/>
                <a:gd name="T39" fmla="*/ 467 h 505"/>
                <a:gd name="T40" fmla="*/ 94 w 126"/>
                <a:gd name="T41" fmla="*/ 427 h 505"/>
                <a:gd name="T42" fmla="*/ 81 w 126"/>
                <a:gd name="T43" fmla="*/ 385 h 505"/>
                <a:gd name="T44" fmla="*/ 70 w 126"/>
                <a:gd name="T45" fmla="*/ 344 h 505"/>
                <a:gd name="T46" fmla="*/ 60 w 126"/>
                <a:gd name="T47" fmla="*/ 299 h 505"/>
                <a:gd name="T48" fmla="*/ 52 w 126"/>
                <a:gd name="T49" fmla="*/ 255 h 505"/>
                <a:gd name="T50" fmla="*/ 47 w 126"/>
                <a:gd name="T51" fmla="*/ 210 h 505"/>
                <a:gd name="T52" fmla="*/ 46 w 126"/>
                <a:gd name="T53" fmla="*/ 164 h 505"/>
                <a:gd name="T54" fmla="*/ 46 w 126"/>
                <a:gd name="T55" fmla="*/ 164 h 505"/>
                <a:gd name="T56" fmla="*/ 47 w 126"/>
                <a:gd name="T57" fmla="*/ 121 h 505"/>
                <a:gd name="T58" fmla="*/ 51 w 126"/>
                <a:gd name="T59" fmla="*/ 81 h 505"/>
                <a:gd name="T60" fmla="*/ 57 w 126"/>
                <a:gd name="T61" fmla="*/ 39 h 505"/>
                <a:gd name="T62" fmla="*/ 65 w 126"/>
                <a:gd name="T63" fmla="*/ 0 h 505"/>
                <a:gd name="T64" fmla="*/ 65 w 126"/>
                <a:gd name="T65" fmla="*/ 0 h 505"/>
                <a:gd name="T66" fmla="*/ 57 w 126"/>
                <a:gd name="T67" fmla="*/ 6 h 505"/>
                <a:gd name="T68" fmla="*/ 57 w 126"/>
                <a:gd name="T69" fmla="*/ 6 h 505"/>
                <a:gd name="T70" fmla="*/ 32 w 126"/>
                <a:gd name="T71" fmla="*/ 25 h 505"/>
                <a:gd name="T72" fmla="*/ 8 w 126"/>
                <a:gd name="T73" fmla="*/ 46 h 505"/>
                <a:gd name="T74" fmla="*/ 8 w 126"/>
                <a:gd name="T75" fmla="*/ 46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5" h="505">
                  <a:moveTo>
                    <a:pt x="8" y="46"/>
                  </a:moveTo>
                  <a:lnTo>
                    <a:pt x="8" y="46"/>
                  </a:lnTo>
                  <a:lnTo>
                    <a:pt x="4" y="75"/>
                  </a:lnTo>
                  <a:lnTo>
                    <a:pt x="1" y="103"/>
                  </a:lnTo>
                  <a:lnTo>
                    <a:pt x="0" y="134"/>
                  </a:lnTo>
                  <a:lnTo>
                    <a:pt x="0" y="164"/>
                  </a:lnTo>
                  <a:lnTo>
                    <a:pt x="0" y="164"/>
                  </a:lnTo>
                  <a:lnTo>
                    <a:pt x="1" y="207"/>
                  </a:lnTo>
                  <a:lnTo>
                    <a:pt x="4" y="248"/>
                  </a:lnTo>
                  <a:lnTo>
                    <a:pt x="9" y="290"/>
                  </a:lnTo>
                  <a:lnTo>
                    <a:pt x="17" y="330"/>
                  </a:lnTo>
                  <a:lnTo>
                    <a:pt x="27" y="368"/>
                  </a:lnTo>
                  <a:lnTo>
                    <a:pt x="38" y="406"/>
                  </a:lnTo>
                  <a:lnTo>
                    <a:pt x="49" y="444"/>
                  </a:lnTo>
                  <a:lnTo>
                    <a:pt x="63" y="480"/>
                  </a:lnTo>
                  <a:lnTo>
                    <a:pt x="63" y="480"/>
                  </a:lnTo>
                  <a:lnTo>
                    <a:pt x="94" y="492"/>
                  </a:lnTo>
                  <a:lnTo>
                    <a:pt x="126" y="505"/>
                  </a:lnTo>
                  <a:lnTo>
                    <a:pt x="126" y="505"/>
                  </a:lnTo>
                  <a:lnTo>
                    <a:pt x="110" y="467"/>
                  </a:lnTo>
                  <a:lnTo>
                    <a:pt x="94" y="427"/>
                  </a:lnTo>
                  <a:lnTo>
                    <a:pt x="81" y="385"/>
                  </a:lnTo>
                  <a:lnTo>
                    <a:pt x="70" y="344"/>
                  </a:lnTo>
                  <a:lnTo>
                    <a:pt x="60" y="299"/>
                  </a:lnTo>
                  <a:lnTo>
                    <a:pt x="52" y="255"/>
                  </a:lnTo>
                  <a:lnTo>
                    <a:pt x="47" y="210"/>
                  </a:lnTo>
                  <a:lnTo>
                    <a:pt x="46" y="164"/>
                  </a:lnTo>
                  <a:lnTo>
                    <a:pt x="46" y="164"/>
                  </a:lnTo>
                  <a:lnTo>
                    <a:pt x="47" y="121"/>
                  </a:lnTo>
                  <a:lnTo>
                    <a:pt x="51" y="81"/>
                  </a:lnTo>
                  <a:lnTo>
                    <a:pt x="57" y="39"/>
                  </a:lnTo>
                  <a:lnTo>
                    <a:pt x="65" y="0"/>
                  </a:lnTo>
                  <a:lnTo>
                    <a:pt x="65" y="0"/>
                  </a:lnTo>
                  <a:lnTo>
                    <a:pt x="57" y="6"/>
                  </a:lnTo>
                  <a:lnTo>
                    <a:pt x="57" y="6"/>
                  </a:lnTo>
                  <a:lnTo>
                    <a:pt x="32" y="25"/>
                  </a:lnTo>
                  <a:lnTo>
                    <a:pt x="8" y="46"/>
                  </a:lnTo>
                  <a:lnTo>
                    <a:pt x="8"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93" name="Freeform 26"/>
            <p:cNvSpPr/>
            <p:nvPr/>
          </p:nvSpPr>
          <p:spPr bwMode="auto">
            <a:xfrm>
              <a:off x="2862" y="2437"/>
              <a:ext cx="105" cy="126"/>
            </a:xfrm>
            <a:custGeom>
              <a:avLst/>
              <a:gdLst>
                <a:gd name="T0" fmla="*/ 0 w 210"/>
                <a:gd name="T1" fmla="*/ 0 h 250"/>
                <a:gd name="T2" fmla="*/ 0 w 210"/>
                <a:gd name="T3" fmla="*/ 0 h 250"/>
                <a:gd name="T4" fmla="*/ 19 w 210"/>
                <a:gd name="T5" fmla="*/ 41 h 250"/>
                <a:gd name="T6" fmla="*/ 41 w 210"/>
                <a:gd name="T7" fmla="*/ 79 h 250"/>
                <a:gd name="T8" fmla="*/ 62 w 210"/>
                <a:gd name="T9" fmla="*/ 116 h 250"/>
                <a:gd name="T10" fmla="*/ 82 w 210"/>
                <a:gd name="T11" fmla="*/ 150 h 250"/>
                <a:gd name="T12" fmla="*/ 103 w 210"/>
                <a:gd name="T13" fmla="*/ 180 h 250"/>
                <a:gd name="T14" fmla="*/ 122 w 210"/>
                <a:gd name="T15" fmla="*/ 207 h 250"/>
                <a:gd name="T16" fmla="*/ 156 w 210"/>
                <a:gd name="T17" fmla="*/ 250 h 250"/>
                <a:gd name="T18" fmla="*/ 156 w 210"/>
                <a:gd name="T19" fmla="*/ 250 h 250"/>
                <a:gd name="T20" fmla="*/ 183 w 210"/>
                <a:gd name="T21" fmla="*/ 247 h 250"/>
                <a:gd name="T22" fmla="*/ 210 w 210"/>
                <a:gd name="T23" fmla="*/ 242 h 250"/>
                <a:gd name="T24" fmla="*/ 210 w 210"/>
                <a:gd name="T25" fmla="*/ 242 h 250"/>
                <a:gd name="T26" fmla="*/ 183 w 210"/>
                <a:gd name="T27" fmla="*/ 209 h 250"/>
                <a:gd name="T28" fmla="*/ 148 w 210"/>
                <a:gd name="T29" fmla="*/ 159 h 250"/>
                <a:gd name="T30" fmla="*/ 127 w 210"/>
                <a:gd name="T31" fmla="*/ 130 h 250"/>
                <a:gd name="T32" fmla="*/ 106 w 210"/>
                <a:gd name="T33" fmla="*/ 97 h 250"/>
                <a:gd name="T34" fmla="*/ 84 w 210"/>
                <a:gd name="T35" fmla="*/ 60 h 250"/>
                <a:gd name="T36" fmla="*/ 63 w 210"/>
                <a:gd name="T37" fmla="*/ 20 h 250"/>
                <a:gd name="T38" fmla="*/ 63 w 210"/>
                <a:gd name="T39" fmla="*/ 20 h 250"/>
                <a:gd name="T40" fmla="*/ 31 w 210"/>
                <a:gd name="T41" fmla="*/ 11 h 250"/>
                <a:gd name="T42" fmla="*/ 0 w 210"/>
                <a:gd name="T43" fmla="*/ 0 h 250"/>
                <a:gd name="T44" fmla="*/ 0 w 210"/>
                <a:gd name="T45"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0" h="250">
                  <a:moveTo>
                    <a:pt x="0" y="0"/>
                  </a:moveTo>
                  <a:lnTo>
                    <a:pt x="0" y="0"/>
                  </a:lnTo>
                  <a:lnTo>
                    <a:pt x="19" y="41"/>
                  </a:lnTo>
                  <a:lnTo>
                    <a:pt x="41" y="79"/>
                  </a:lnTo>
                  <a:lnTo>
                    <a:pt x="62" y="116"/>
                  </a:lnTo>
                  <a:lnTo>
                    <a:pt x="82" y="150"/>
                  </a:lnTo>
                  <a:lnTo>
                    <a:pt x="103" y="180"/>
                  </a:lnTo>
                  <a:lnTo>
                    <a:pt x="122" y="207"/>
                  </a:lnTo>
                  <a:lnTo>
                    <a:pt x="156" y="250"/>
                  </a:lnTo>
                  <a:lnTo>
                    <a:pt x="156" y="250"/>
                  </a:lnTo>
                  <a:lnTo>
                    <a:pt x="183" y="247"/>
                  </a:lnTo>
                  <a:lnTo>
                    <a:pt x="210" y="242"/>
                  </a:lnTo>
                  <a:lnTo>
                    <a:pt x="210" y="242"/>
                  </a:lnTo>
                  <a:lnTo>
                    <a:pt x="183" y="209"/>
                  </a:lnTo>
                  <a:lnTo>
                    <a:pt x="148" y="159"/>
                  </a:lnTo>
                  <a:lnTo>
                    <a:pt x="127" y="130"/>
                  </a:lnTo>
                  <a:lnTo>
                    <a:pt x="106" y="97"/>
                  </a:lnTo>
                  <a:lnTo>
                    <a:pt x="84" y="60"/>
                  </a:lnTo>
                  <a:lnTo>
                    <a:pt x="63" y="20"/>
                  </a:lnTo>
                  <a:lnTo>
                    <a:pt x="63" y="20"/>
                  </a:lnTo>
                  <a:lnTo>
                    <a:pt x="31" y="11"/>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94" name="Freeform 27"/>
            <p:cNvSpPr/>
            <p:nvPr/>
          </p:nvSpPr>
          <p:spPr bwMode="auto">
            <a:xfrm>
              <a:off x="2820" y="2132"/>
              <a:ext cx="39" cy="57"/>
            </a:xfrm>
            <a:custGeom>
              <a:avLst/>
              <a:gdLst>
                <a:gd name="T0" fmla="*/ 20 w 76"/>
                <a:gd name="T1" fmla="*/ 37 h 115"/>
                <a:gd name="T2" fmla="*/ 20 w 76"/>
                <a:gd name="T3" fmla="*/ 37 h 115"/>
                <a:gd name="T4" fmla="*/ 16 w 76"/>
                <a:gd name="T5" fmla="*/ 41 h 115"/>
                <a:gd name="T6" fmla="*/ 16 w 76"/>
                <a:gd name="T7" fmla="*/ 41 h 115"/>
                <a:gd name="T8" fmla="*/ 8 w 76"/>
                <a:gd name="T9" fmla="*/ 78 h 115"/>
                <a:gd name="T10" fmla="*/ 0 w 76"/>
                <a:gd name="T11" fmla="*/ 115 h 115"/>
                <a:gd name="T12" fmla="*/ 0 w 76"/>
                <a:gd name="T13" fmla="*/ 115 h 115"/>
                <a:gd name="T14" fmla="*/ 24 w 76"/>
                <a:gd name="T15" fmla="*/ 94 h 115"/>
                <a:gd name="T16" fmla="*/ 49 w 76"/>
                <a:gd name="T17" fmla="*/ 75 h 115"/>
                <a:gd name="T18" fmla="*/ 49 w 76"/>
                <a:gd name="T19" fmla="*/ 75 h 115"/>
                <a:gd name="T20" fmla="*/ 57 w 76"/>
                <a:gd name="T21" fmla="*/ 69 h 115"/>
                <a:gd name="T22" fmla="*/ 57 w 76"/>
                <a:gd name="T23" fmla="*/ 69 h 115"/>
                <a:gd name="T24" fmla="*/ 67 w 76"/>
                <a:gd name="T25" fmla="*/ 34 h 115"/>
                <a:gd name="T26" fmla="*/ 76 w 76"/>
                <a:gd name="T27" fmla="*/ 0 h 115"/>
                <a:gd name="T28" fmla="*/ 76 w 76"/>
                <a:gd name="T29" fmla="*/ 0 h 115"/>
                <a:gd name="T30" fmla="*/ 47 w 76"/>
                <a:gd name="T31" fmla="*/ 18 h 115"/>
                <a:gd name="T32" fmla="*/ 20 w 76"/>
                <a:gd name="T33" fmla="*/ 37 h 115"/>
                <a:gd name="T34" fmla="*/ 20 w 76"/>
                <a:gd name="T35" fmla="*/ 3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115">
                  <a:moveTo>
                    <a:pt x="20" y="37"/>
                  </a:moveTo>
                  <a:lnTo>
                    <a:pt x="20" y="37"/>
                  </a:lnTo>
                  <a:lnTo>
                    <a:pt x="16" y="41"/>
                  </a:lnTo>
                  <a:lnTo>
                    <a:pt x="16" y="41"/>
                  </a:lnTo>
                  <a:lnTo>
                    <a:pt x="8" y="78"/>
                  </a:lnTo>
                  <a:lnTo>
                    <a:pt x="0" y="115"/>
                  </a:lnTo>
                  <a:lnTo>
                    <a:pt x="0" y="115"/>
                  </a:lnTo>
                  <a:lnTo>
                    <a:pt x="24" y="94"/>
                  </a:lnTo>
                  <a:lnTo>
                    <a:pt x="49" y="75"/>
                  </a:lnTo>
                  <a:lnTo>
                    <a:pt x="49" y="75"/>
                  </a:lnTo>
                  <a:lnTo>
                    <a:pt x="57" y="69"/>
                  </a:lnTo>
                  <a:lnTo>
                    <a:pt x="57" y="69"/>
                  </a:lnTo>
                  <a:lnTo>
                    <a:pt x="67" y="34"/>
                  </a:lnTo>
                  <a:lnTo>
                    <a:pt x="76" y="0"/>
                  </a:lnTo>
                  <a:lnTo>
                    <a:pt x="76" y="0"/>
                  </a:lnTo>
                  <a:lnTo>
                    <a:pt x="47" y="18"/>
                  </a:lnTo>
                  <a:lnTo>
                    <a:pt x="20" y="37"/>
                  </a:lnTo>
                  <a:lnTo>
                    <a:pt x="2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95" name="Freeform 28"/>
            <p:cNvSpPr/>
            <p:nvPr/>
          </p:nvSpPr>
          <p:spPr bwMode="auto">
            <a:xfrm>
              <a:off x="2879" y="2419"/>
              <a:ext cx="286" cy="49"/>
            </a:xfrm>
            <a:custGeom>
              <a:avLst/>
              <a:gdLst>
                <a:gd name="T0" fmla="*/ 0 w 570"/>
                <a:gd name="T1" fmla="*/ 0 h 97"/>
                <a:gd name="T2" fmla="*/ 0 w 570"/>
                <a:gd name="T3" fmla="*/ 0 h 97"/>
                <a:gd name="T4" fmla="*/ 14 w 570"/>
                <a:gd name="T5" fmla="*/ 29 h 97"/>
                <a:gd name="T6" fmla="*/ 28 w 570"/>
                <a:gd name="T7" fmla="*/ 57 h 97"/>
                <a:gd name="T8" fmla="*/ 28 w 570"/>
                <a:gd name="T9" fmla="*/ 57 h 97"/>
                <a:gd name="T10" fmla="*/ 67 w 570"/>
                <a:gd name="T11" fmla="*/ 69 h 97"/>
                <a:gd name="T12" fmla="*/ 103 w 570"/>
                <a:gd name="T13" fmla="*/ 77 h 97"/>
                <a:gd name="T14" fmla="*/ 142 w 570"/>
                <a:gd name="T15" fmla="*/ 83 h 97"/>
                <a:gd name="T16" fmla="*/ 178 w 570"/>
                <a:gd name="T17" fmla="*/ 88 h 97"/>
                <a:gd name="T18" fmla="*/ 215 w 570"/>
                <a:gd name="T19" fmla="*/ 93 h 97"/>
                <a:gd name="T20" fmla="*/ 250 w 570"/>
                <a:gd name="T21" fmla="*/ 94 h 97"/>
                <a:gd name="T22" fmla="*/ 285 w 570"/>
                <a:gd name="T23" fmla="*/ 96 h 97"/>
                <a:gd name="T24" fmla="*/ 318 w 570"/>
                <a:gd name="T25" fmla="*/ 97 h 97"/>
                <a:gd name="T26" fmla="*/ 318 w 570"/>
                <a:gd name="T27" fmla="*/ 97 h 97"/>
                <a:gd name="T28" fmla="*/ 381 w 570"/>
                <a:gd name="T29" fmla="*/ 96 h 97"/>
                <a:gd name="T30" fmla="*/ 438 w 570"/>
                <a:gd name="T31" fmla="*/ 91 h 97"/>
                <a:gd name="T32" fmla="*/ 486 w 570"/>
                <a:gd name="T33" fmla="*/ 85 h 97"/>
                <a:gd name="T34" fmla="*/ 527 w 570"/>
                <a:gd name="T35" fmla="*/ 80 h 97"/>
                <a:gd name="T36" fmla="*/ 527 w 570"/>
                <a:gd name="T37" fmla="*/ 80 h 97"/>
                <a:gd name="T38" fmla="*/ 550 w 570"/>
                <a:gd name="T39" fmla="*/ 53 h 97"/>
                <a:gd name="T40" fmla="*/ 570 w 570"/>
                <a:gd name="T41" fmla="*/ 24 h 97"/>
                <a:gd name="T42" fmla="*/ 570 w 570"/>
                <a:gd name="T43" fmla="*/ 22 h 97"/>
                <a:gd name="T44" fmla="*/ 570 w 570"/>
                <a:gd name="T45" fmla="*/ 22 h 97"/>
                <a:gd name="T46" fmla="*/ 556 w 570"/>
                <a:gd name="T47" fmla="*/ 26 h 97"/>
                <a:gd name="T48" fmla="*/ 518 w 570"/>
                <a:gd name="T49" fmla="*/ 32 h 97"/>
                <a:gd name="T50" fmla="*/ 460 w 570"/>
                <a:gd name="T51" fmla="*/ 40 h 97"/>
                <a:gd name="T52" fmla="*/ 425 w 570"/>
                <a:gd name="T53" fmla="*/ 45 h 97"/>
                <a:gd name="T54" fmla="*/ 387 w 570"/>
                <a:gd name="T55" fmla="*/ 46 h 97"/>
                <a:gd name="T56" fmla="*/ 344 w 570"/>
                <a:gd name="T57" fmla="*/ 48 h 97"/>
                <a:gd name="T58" fmla="*/ 299 w 570"/>
                <a:gd name="T59" fmla="*/ 48 h 97"/>
                <a:gd name="T60" fmla="*/ 253 w 570"/>
                <a:gd name="T61" fmla="*/ 46 h 97"/>
                <a:gd name="T62" fmla="*/ 204 w 570"/>
                <a:gd name="T63" fmla="*/ 43 h 97"/>
                <a:gd name="T64" fmla="*/ 154 w 570"/>
                <a:gd name="T65" fmla="*/ 37 h 97"/>
                <a:gd name="T66" fmla="*/ 103 w 570"/>
                <a:gd name="T67" fmla="*/ 27 h 97"/>
                <a:gd name="T68" fmla="*/ 51 w 570"/>
                <a:gd name="T69" fmla="*/ 16 h 97"/>
                <a:gd name="T70" fmla="*/ 0 w 570"/>
                <a:gd name="T71" fmla="*/ 0 h 97"/>
                <a:gd name="T72" fmla="*/ 0 w 570"/>
                <a:gd name="T73"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0" h="97">
                  <a:moveTo>
                    <a:pt x="0" y="0"/>
                  </a:moveTo>
                  <a:lnTo>
                    <a:pt x="0" y="0"/>
                  </a:lnTo>
                  <a:lnTo>
                    <a:pt x="14" y="29"/>
                  </a:lnTo>
                  <a:lnTo>
                    <a:pt x="28" y="57"/>
                  </a:lnTo>
                  <a:lnTo>
                    <a:pt x="28" y="57"/>
                  </a:lnTo>
                  <a:lnTo>
                    <a:pt x="67" y="69"/>
                  </a:lnTo>
                  <a:lnTo>
                    <a:pt x="103" y="77"/>
                  </a:lnTo>
                  <a:lnTo>
                    <a:pt x="142" y="83"/>
                  </a:lnTo>
                  <a:lnTo>
                    <a:pt x="178" y="88"/>
                  </a:lnTo>
                  <a:lnTo>
                    <a:pt x="215" y="93"/>
                  </a:lnTo>
                  <a:lnTo>
                    <a:pt x="250" y="94"/>
                  </a:lnTo>
                  <a:lnTo>
                    <a:pt x="285" y="96"/>
                  </a:lnTo>
                  <a:lnTo>
                    <a:pt x="318" y="97"/>
                  </a:lnTo>
                  <a:lnTo>
                    <a:pt x="318" y="97"/>
                  </a:lnTo>
                  <a:lnTo>
                    <a:pt x="381" y="96"/>
                  </a:lnTo>
                  <a:lnTo>
                    <a:pt x="438" y="91"/>
                  </a:lnTo>
                  <a:lnTo>
                    <a:pt x="486" y="85"/>
                  </a:lnTo>
                  <a:lnTo>
                    <a:pt x="527" y="80"/>
                  </a:lnTo>
                  <a:lnTo>
                    <a:pt x="527" y="80"/>
                  </a:lnTo>
                  <a:lnTo>
                    <a:pt x="550" y="53"/>
                  </a:lnTo>
                  <a:lnTo>
                    <a:pt x="570" y="24"/>
                  </a:lnTo>
                  <a:lnTo>
                    <a:pt x="570" y="22"/>
                  </a:lnTo>
                  <a:lnTo>
                    <a:pt x="570" y="22"/>
                  </a:lnTo>
                  <a:lnTo>
                    <a:pt x="556" y="26"/>
                  </a:lnTo>
                  <a:lnTo>
                    <a:pt x="518" y="32"/>
                  </a:lnTo>
                  <a:lnTo>
                    <a:pt x="460" y="40"/>
                  </a:lnTo>
                  <a:lnTo>
                    <a:pt x="425" y="45"/>
                  </a:lnTo>
                  <a:lnTo>
                    <a:pt x="387" y="46"/>
                  </a:lnTo>
                  <a:lnTo>
                    <a:pt x="344" y="48"/>
                  </a:lnTo>
                  <a:lnTo>
                    <a:pt x="299" y="48"/>
                  </a:lnTo>
                  <a:lnTo>
                    <a:pt x="253" y="46"/>
                  </a:lnTo>
                  <a:lnTo>
                    <a:pt x="204" y="43"/>
                  </a:lnTo>
                  <a:lnTo>
                    <a:pt x="154" y="37"/>
                  </a:lnTo>
                  <a:lnTo>
                    <a:pt x="103" y="27"/>
                  </a:lnTo>
                  <a:lnTo>
                    <a:pt x="51" y="16"/>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96" name="Freeform 29"/>
            <p:cNvSpPr/>
            <p:nvPr/>
          </p:nvSpPr>
          <p:spPr bwMode="auto">
            <a:xfrm>
              <a:off x="2603" y="2137"/>
              <a:ext cx="105" cy="182"/>
            </a:xfrm>
            <a:custGeom>
              <a:avLst/>
              <a:gdLst>
                <a:gd name="T0" fmla="*/ 209 w 209"/>
                <a:gd name="T1" fmla="*/ 318 h 365"/>
                <a:gd name="T2" fmla="*/ 209 w 209"/>
                <a:gd name="T3" fmla="*/ 318 h 365"/>
                <a:gd name="T4" fmla="*/ 172 w 209"/>
                <a:gd name="T5" fmla="*/ 272 h 365"/>
                <a:gd name="T6" fmla="*/ 140 w 209"/>
                <a:gd name="T7" fmla="*/ 226 h 365"/>
                <a:gd name="T8" fmla="*/ 112 w 209"/>
                <a:gd name="T9" fmla="*/ 180 h 365"/>
                <a:gd name="T10" fmla="*/ 86 w 209"/>
                <a:gd name="T11" fmla="*/ 137 h 365"/>
                <a:gd name="T12" fmla="*/ 65 w 209"/>
                <a:gd name="T13" fmla="*/ 95 h 365"/>
                <a:gd name="T14" fmla="*/ 48 w 209"/>
                <a:gd name="T15" fmla="*/ 59 h 365"/>
                <a:gd name="T16" fmla="*/ 33 w 209"/>
                <a:gd name="T17" fmla="*/ 27 h 365"/>
                <a:gd name="T18" fmla="*/ 22 w 209"/>
                <a:gd name="T19" fmla="*/ 0 h 365"/>
                <a:gd name="T20" fmla="*/ 22 w 209"/>
                <a:gd name="T21" fmla="*/ 0 h 365"/>
                <a:gd name="T22" fmla="*/ 9 w 209"/>
                <a:gd name="T23" fmla="*/ 35 h 365"/>
                <a:gd name="T24" fmla="*/ 0 w 209"/>
                <a:gd name="T25" fmla="*/ 70 h 365"/>
                <a:gd name="T26" fmla="*/ 0 w 209"/>
                <a:gd name="T27" fmla="*/ 70 h 365"/>
                <a:gd name="T28" fmla="*/ 14 w 209"/>
                <a:gd name="T29" fmla="*/ 100 h 365"/>
                <a:gd name="T30" fmla="*/ 30 w 209"/>
                <a:gd name="T31" fmla="*/ 134 h 365"/>
                <a:gd name="T32" fmla="*/ 49 w 209"/>
                <a:gd name="T33" fmla="*/ 169 h 365"/>
                <a:gd name="T34" fmla="*/ 70 w 209"/>
                <a:gd name="T35" fmla="*/ 207 h 365"/>
                <a:gd name="T36" fmla="*/ 96 w 209"/>
                <a:gd name="T37" fmla="*/ 245 h 365"/>
                <a:gd name="T38" fmla="*/ 123 w 209"/>
                <a:gd name="T39" fmla="*/ 285 h 365"/>
                <a:gd name="T40" fmla="*/ 151 w 209"/>
                <a:gd name="T41" fmla="*/ 325 h 365"/>
                <a:gd name="T42" fmla="*/ 185 w 209"/>
                <a:gd name="T43" fmla="*/ 365 h 365"/>
                <a:gd name="T44" fmla="*/ 185 w 209"/>
                <a:gd name="T45" fmla="*/ 365 h 365"/>
                <a:gd name="T46" fmla="*/ 209 w 209"/>
                <a:gd name="T47" fmla="*/ 318 h 365"/>
                <a:gd name="T48" fmla="*/ 209 w 209"/>
                <a:gd name="T49" fmla="*/ 31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9" h="365">
                  <a:moveTo>
                    <a:pt x="209" y="318"/>
                  </a:moveTo>
                  <a:lnTo>
                    <a:pt x="209" y="318"/>
                  </a:lnTo>
                  <a:lnTo>
                    <a:pt x="172" y="272"/>
                  </a:lnTo>
                  <a:lnTo>
                    <a:pt x="140" y="226"/>
                  </a:lnTo>
                  <a:lnTo>
                    <a:pt x="112" y="180"/>
                  </a:lnTo>
                  <a:lnTo>
                    <a:pt x="86" y="137"/>
                  </a:lnTo>
                  <a:lnTo>
                    <a:pt x="65" y="95"/>
                  </a:lnTo>
                  <a:lnTo>
                    <a:pt x="48" y="59"/>
                  </a:lnTo>
                  <a:lnTo>
                    <a:pt x="33" y="27"/>
                  </a:lnTo>
                  <a:lnTo>
                    <a:pt x="22" y="0"/>
                  </a:lnTo>
                  <a:lnTo>
                    <a:pt x="22" y="0"/>
                  </a:lnTo>
                  <a:lnTo>
                    <a:pt x="9" y="35"/>
                  </a:lnTo>
                  <a:lnTo>
                    <a:pt x="0" y="70"/>
                  </a:lnTo>
                  <a:lnTo>
                    <a:pt x="0" y="70"/>
                  </a:lnTo>
                  <a:lnTo>
                    <a:pt x="14" y="100"/>
                  </a:lnTo>
                  <a:lnTo>
                    <a:pt x="30" y="134"/>
                  </a:lnTo>
                  <a:lnTo>
                    <a:pt x="49" y="169"/>
                  </a:lnTo>
                  <a:lnTo>
                    <a:pt x="70" y="207"/>
                  </a:lnTo>
                  <a:lnTo>
                    <a:pt x="96" y="245"/>
                  </a:lnTo>
                  <a:lnTo>
                    <a:pt x="123" y="285"/>
                  </a:lnTo>
                  <a:lnTo>
                    <a:pt x="151" y="325"/>
                  </a:lnTo>
                  <a:lnTo>
                    <a:pt x="185" y="365"/>
                  </a:lnTo>
                  <a:lnTo>
                    <a:pt x="185" y="365"/>
                  </a:lnTo>
                  <a:lnTo>
                    <a:pt x="209" y="318"/>
                  </a:lnTo>
                  <a:lnTo>
                    <a:pt x="209" y="3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97" name="Freeform 30"/>
            <p:cNvSpPr/>
            <p:nvPr/>
          </p:nvSpPr>
          <p:spPr bwMode="auto">
            <a:xfrm>
              <a:off x="2713" y="2315"/>
              <a:ext cx="149" cy="122"/>
            </a:xfrm>
            <a:custGeom>
              <a:avLst/>
              <a:gdLst>
                <a:gd name="T0" fmla="*/ 212 w 297"/>
                <a:gd name="T1" fmla="*/ 153 h 244"/>
                <a:gd name="T2" fmla="*/ 212 w 297"/>
                <a:gd name="T3" fmla="*/ 153 h 244"/>
                <a:gd name="T4" fmla="*/ 185 w 297"/>
                <a:gd name="T5" fmla="*/ 137 h 244"/>
                <a:gd name="T6" fmla="*/ 159 w 297"/>
                <a:gd name="T7" fmla="*/ 119 h 244"/>
                <a:gd name="T8" fmla="*/ 134 w 297"/>
                <a:gd name="T9" fmla="*/ 102 h 244"/>
                <a:gd name="T10" fmla="*/ 110 w 297"/>
                <a:gd name="T11" fmla="*/ 83 h 244"/>
                <a:gd name="T12" fmla="*/ 86 w 297"/>
                <a:gd name="T13" fmla="*/ 64 h 244"/>
                <a:gd name="T14" fmla="*/ 64 w 297"/>
                <a:gd name="T15" fmla="*/ 43 h 244"/>
                <a:gd name="T16" fmla="*/ 43 w 297"/>
                <a:gd name="T17" fmla="*/ 22 h 244"/>
                <a:gd name="T18" fmla="*/ 22 w 297"/>
                <a:gd name="T19" fmla="*/ 0 h 244"/>
                <a:gd name="T20" fmla="*/ 22 w 297"/>
                <a:gd name="T21" fmla="*/ 0 h 244"/>
                <a:gd name="T22" fmla="*/ 0 w 297"/>
                <a:gd name="T23" fmla="*/ 46 h 244"/>
                <a:gd name="T24" fmla="*/ 0 w 297"/>
                <a:gd name="T25" fmla="*/ 46 h 244"/>
                <a:gd name="T26" fmla="*/ 21 w 297"/>
                <a:gd name="T27" fmla="*/ 67 h 244"/>
                <a:gd name="T28" fmla="*/ 41 w 297"/>
                <a:gd name="T29" fmla="*/ 86 h 244"/>
                <a:gd name="T30" fmla="*/ 64 w 297"/>
                <a:gd name="T31" fmla="*/ 107 h 244"/>
                <a:gd name="T32" fmla="*/ 88 w 297"/>
                <a:gd name="T33" fmla="*/ 126 h 244"/>
                <a:gd name="T34" fmla="*/ 112 w 297"/>
                <a:gd name="T35" fmla="*/ 143 h 244"/>
                <a:gd name="T36" fmla="*/ 137 w 297"/>
                <a:gd name="T37" fmla="*/ 162 h 244"/>
                <a:gd name="T38" fmla="*/ 163 w 297"/>
                <a:gd name="T39" fmla="*/ 178 h 244"/>
                <a:gd name="T40" fmla="*/ 190 w 297"/>
                <a:gd name="T41" fmla="*/ 194 h 244"/>
                <a:gd name="T42" fmla="*/ 190 w 297"/>
                <a:gd name="T43" fmla="*/ 194 h 244"/>
                <a:gd name="T44" fmla="*/ 215 w 297"/>
                <a:gd name="T45" fmla="*/ 209 h 244"/>
                <a:gd name="T46" fmla="*/ 242 w 297"/>
                <a:gd name="T47" fmla="*/ 221 h 244"/>
                <a:gd name="T48" fmla="*/ 269 w 297"/>
                <a:gd name="T49" fmla="*/ 233 h 244"/>
                <a:gd name="T50" fmla="*/ 297 w 297"/>
                <a:gd name="T51" fmla="*/ 244 h 244"/>
                <a:gd name="T52" fmla="*/ 297 w 297"/>
                <a:gd name="T53" fmla="*/ 244 h 244"/>
                <a:gd name="T54" fmla="*/ 282 w 297"/>
                <a:gd name="T55" fmla="*/ 213 h 244"/>
                <a:gd name="T56" fmla="*/ 269 w 297"/>
                <a:gd name="T57" fmla="*/ 182 h 244"/>
                <a:gd name="T58" fmla="*/ 269 w 297"/>
                <a:gd name="T59" fmla="*/ 182 h 244"/>
                <a:gd name="T60" fmla="*/ 241 w 297"/>
                <a:gd name="T61" fmla="*/ 169 h 244"/>
                <a:gd name="T62" fmla="*/ 212 w 297"/>
                <a:gd name="T63" fmla="*/ 153 h 244"/>
                <a:gd name="T64" fmla="*/ 212 w 297"/>
                <a:gd name="T65" fmla="*/ 153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7" h="244">
                  <a:moveTo>
                    <a:pt x="212" y="153"/>
                  </a:moveTo>
                  <a:lnTo>
                    <a:pt x="212" y="153"/>
                  </a:lnTo>
                  <a:lnTo>
                    <a:pt x="185" y="137"/>
                  </a:lnTo>
                  <a:lnTo>
                    <a:pt x="159" y="119"/>
                  </a:lnTo>
                  <a:lnTo>
                    <a:pt x="134" y="102"/>
                  </a:lnTo>
                  <a:lnTo>
                    <a:pt x="110" y="83"/>
                  </a:lnTo>
                  <a:lnTo>
                    <a:pt x="86" y="64"/>
                  </a:lnTo>
                  <a:lnTo>
                    <a:pt x="64" y="43"/>
                  </a:lnTo>
                  <a:lnTo>
                    <a:pt x="43" y="22"/>
                  </a:lnTo>
                  <a:lnTo>
                    <a:pt x="22" y="0"/>
                  </a:lnTo>
                  <a:lnTo>
                    <a:pt x="22" y="0"/>
                  </a:lnTo>
                  <a:lnTo>
                    <a:pt x="0" y="46"/>
                  </a:lnTo>
                  <a:lnTo>
                    <a:pt x="0" y="46"/>
                  </a:lnTo>
                  <a:lnTo>
                    <a:pt x="21" y="67"/>
                  </a:lnTo>
                  <a:lnTo>
                    <a:pt x="41" y="86"/>
                  </a:lnTo>
                  <a:lnTo>
                    <a:pt x="64" y="107"/>
                  </a:lnTo>
                  <a:lnTo>
                    <a:pt x="88" y="126"/>
                  </a:lnTo>
                  <a:lnTo>
                    <a:pt x="112" y="143"/>
                  </a:lnTo>
                  <a:lnTo>
                    <a:pt x="137" y="162"/>
                  </a:lnTo>
                  <a:lnTo>
                    <a:pt x="163" y="178"/>
                  </a:lnTo>
                  <a:lnTo>
                    <a:pt x="190" y="194"/>
                  </a:lnTo>
                  <a:lnTo>
                    <a:pt x="190" y="194"/>
                  </a:lnTo>
                  <a:lnTo>
                    <a:pt x="215" y="209"/>
                  </a:lnTo>
                  <a:lnTo>
                    <a:pt x="242" y="221"/>
                  </a:lnTo>
                  <a:lnTo>
                    <a:pt x="269" y="233"/>
                  </a:lnTo>
                  <a:lnTo>
                    <a:pt x="297" y="244"/>
                  </a:lnTo>
                  <a:lnTo>
                    <a:pt x="297" y="244"/>
                  </a:lnTo>
                  <a:lnTo>
                    <a:pt x="282" y="213"/>
                  </a:lnTo>
                  <a:lnTo>
                    <a:pt x="269" y="182"/>
                  </a:lnTo>
                  <a:lnTo>
                    <a:pt x="269" y="182"/>
                  </a:lnTo>
                  <a:lnTo>
                    <a:pt x="241" y="169"/>
                  </a:lnTo>
                  <a:lnTo>
                    <a:pt x="212" y="153"/>
                  </a:lnTo>
                  <a:lnTo>
                    <a:pt x="212" y="1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98" name="Freeform 31"/>
            <p:cNvSpPr/>
            <p:nvPr/>
          </p:nvSpPr>
          <p:spPr bwMode="auto">
            <a:xfrm>
              <a:off x="2696" y="2296"/>
              <a:ext cx="29" cy="42"/>
            </a:xfrm>
            <a:custGeom>
              <a:avLst/>
              <a:gdLst>
                <a:gd name="T0" fmla="*/ 24 w 57"/>
                <a:gd name="T1" fmla="*/ 0 h 85"/>
                <a:gd name="T2" fmla="*/ 24 w 57"/>
                <a:gd name="T3" fmla="*/ 0 h 85"/>
                <a:gd name="T4" fmla="*/ 0 w 57"/>
                <a:gd name="T5" fmla="*/ 47 h 85"/>
                <a:gd name="T6" fmla="*/ 0 w 57"/>
                <a:gd name="T7" fmla="*/ 47 h 85"/>
                <a:gd name="T8" fmla="*/ 35 w 57"/>
                <a:gd name="T9" fmla="*/ 85 h 85"/>
                <a:gd name="T10" fmla="*/ 35 w 57"/>
                <a:gd name="T11" fmla="*/ 85 h 85"/>
                <a:gd name="T12" fmla="*/ 57 w 57"/>
                <a:gd name="T13" fmla="*/ 39 h 85"/>
                <a:gd name="T14" fmla="*/ 57 w 57"/>
                <a:gd name="T15" fmla="*/ 39 h 85"/>
                <a:gd name="T16" fmla="*/ 24 w 57"/>
                <a:gd name="T17" fmla="*/ 0 h 85"/>
                <a:gd name="T18" fmla="*/ 24 w 57"/>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85">
                  <a:moveTo>
                    <a:pt x="24" y="0"/>
                  </a:moveTo>
                  <a:lnTo>
                    <a:pt x="24" y="0"/>
                  </a:lnTo>
                  <a:lnTo>
                    <a:pt x="0" y="47"/>
                  </a:lnTo>
                  <a:lnTo>
                    <a:pt x="0" y="47"/>
                  </a:lnTo>
                  <a:lnTo>
                    <a:pt x="35" y="85"/>
                  </a:lnTo>
                  <a:lnTo>
                    <a:pt x="35" y="85"/>
                  </a:lnTo>
                  <a:lnTo>
                    <a:pt x="57" y="39"/>
                  </a:lnTo>
                  <a:lnTo>
                    <a:pt x="57" y="39"/>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99" name="Freeform 32"/>
            <p:cNvSpPr/>
            <p:nvPr/>
          </p:nvSpPr>
          <p:spPr bwMode="auto">
            <a:xfrm>
              <a:off x="2848" y="2406"/>
              <a:ext cx="46" cy="42"/>
            </a:xfrm>
            <a:custGeom>
              <a:avLst/>
              <a:gdLst>
                <a:gd name="T0" fmla="*/ 28 w 91"/>
                <a:gd name="T1" fmla="*/ 62 h 82"/>
                <a:gd name="T2" fmla="*/ 28 w 91"/>
                <a:gd name="T3" fmla="*/ 62 h 82"/>
                <a:gd name="T4" fmla="*/ 59 w 91"/>
                <a:gd name="T5" fmla="*/ 73 h 82"/>
                <a:gd name="T6" fmla="*/ 91 w 91"/>
                <a:gd name="T7" fmla="*/ 82 h 82"/>
                <a:gd name="T8" fmla="*/ 91 w 91"/>
                <a:gd name="T9" fmla="*/ 82 h 82"/>
                <a:gd name="T10" fmla="*/ 77 w 91"/>
                <a:gd name="T11" fmla="*/ 54 h 82"/>
                <a:gd name="T12" fmla="*/ 63 w 91"/>
                <a:gd name="T13" fmla="*/ 25 h 82"/>
                <a:gd name="T14" fmla="*/ 63 w 91"/>
                <a:gd name="T15" fmla="*/ 25 h 82"/>
                <a:gd name="T16" fmla="*/ 31 w 91"/>
                <a:gd name="T17" fmla="*/ 12 h 82"/>
                <a:gd name="T18" fmla="*/ 0 w 91"/>
                <a:gd name="T19" fmla="*/ 0 h 82"/>
                <a:gd name="T20" fmla="*/ 0 w 91"/>
                <a:gd name="T21" fmla="*/ 0 h 82"/>
                <a:gd name="T22" fmla="*/ 13 w 91"/>
                <a:gd name="T23" fmla="*/ 31 h 82"/>
                <a:gd name="T24" fmla="*/ 28 w 91"/>
                <a:gd name="T25" fmla="*/ 62 h 82"/>
                <a:gd name="T26" fmla="*/ 28 w 91"/>
                <a:gd name="T27" fmla="*/ 6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82">
                  <a:moveTo>
                    <a:pt x="28" y="62"/>
                  </a:moveTo>
                  <a:lnTo>
                    <a:pt x="28" y="62"/>
                  </a:lnTo>
                  <a:lnTo>
                    <a:pt x="59" y="73"/>
                  </a:lnTo>
                  <a:lnTo>
                    <a:pt x="91" y="82"/>
                  </a:lnTo>
                  <a:lnTo>
                    <a:pt x="91" y="82"/>
                  </a:lnTo>
                  <a:lnTo>
                    <a:pt x="77" y="54"/>
                  </a:lnTo>
                  <a:lnTo>
                    <a:pt x="63" y="25"/>
                  </a:lnTo>
                  <a:lnTo>
                    <a:pt x="63" y="25"/>
                  </a:lnTo>
                  <a:lnTo>
                    <a:pt x="31" y="12"/>
                  </a:lnTo>
                  <a:lnTo>
                    <a:pt x="0" y="0"/>
                  </a:lnTo>
                  <a:lnTo>
                    <a:pt x="0" y="0"/>
                  </a:lnTo>
                  <a:lnTo>
                    <a:pt x="13" y="31"/>
                  </a:lnTo>
                  <a:lnTo>
                    <a:pt x="28" y="62"/>
                  </a:lnTo>
                  <a:lnTo>
                    <a:pt x="28"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00" name="Freeform 33"/>
            <p:cNvSpPr/>
            <p:nvPr/>
          </p:nvSpPr>
          <p:spPr bwMode="auto">
            <a:xfrm>
              <a:off x="3044" y="2088"/>
              <a:ext cx="165" cy="294"/>
            </a:xfrm>
            <a:custGeom>
              <a:avLst/>
              <a:gdLst>
                <a:gd name="T0" fmla="*/ 60 w 328"/>
                <a:gd name="T1" fmla="*/ 0 h 589"/>
                <a:gd name="T2" fmla="*/ 60 w 328"/>
                <a:gd name="T3" fmla="*/ 0 h 589"/>
                <a:gd name="T4" fmla="*/ 0 w 328"/>
                <a:gd name="T5" fmla="*/ 8 h 589"/>
                <a:gd name="T6" fmla="*/ 0 w 328"/>
                <a:gd name="T7" fmla="*/ 8 h 589"/>
                <a:gd name="T8" fmla="*/ 14 w 328"/>
                <a:gd name="T9" fmla="*/ 21 h 589"/>
                <a:gd name="T10" fmla="*/ 14 w 328"/>
                <a:gd name="T11" fmla="*/ 21 h 589"/>
                <a:gd name="T12" fmla="*/ 49 w 328"/>
                <a:gd name="T13" fmla="*/ 55 h 589"/>
                <a:gd name="T14" fmla="*/ 81 w 328"/>
                <a:gd name="T15" fmla="*/ 91 h 589"/>
                <a:gd name="T16" fmla="*/ 111 w 328"/>
                <a:gd name="T17" fmla="*/ 128 h 589"/>
                <a:gd name="T18" fmla="*/ 137 w 328"/>
                <a:gd name="T19" fmla="*/ 168 h 589"/>
                <a:gd name="T20" fmla="*/ 162 w 328"/>
                <a:gd name="T21" fmla="*/ 206 h 589"/>
                <a:gd name="T22" fmla="*/ 183 w 328"/>
                <a:gd name="T23" fmla="*/ 246 h 589"/>
                <a:gd name="T24" fmla="*/ 204 w 328"/>
                <a:gd name="T25" fmla="*/ 286 h 589"/>
                <a:gd name="T26" fmla="*/ 221 w 328"/>
                <a:gd name="T27" fmla="*/ 326 h 589"/>
                <a:gd name="T28" fmla="*/ 236 w 328"/>
                <a:gd name="T29" fmla="*/ 365 h 589"/>
                <a:gd name="T30" fmla="*/ 250 w 328"/>
                <a:gd name="T31" fmla="*/ 402 h 589"/>
                <a:gd name="T32" fmla="*/ 261 w 328"/>
                <a:gd name="T33" fmla="*/ 439 h 589"/>
                <a:gd name="T34" fmla="*/ 271 w 328"/>
                <a:gd name="T35" fmla="*/ 474 h 589"/>
                <a:gd name="T36" fmla="*/ 287 w 328"/>
                <a:gd name="T37" fmla="*/ 538 h 589"/>
                <a:gd name="T38" fmla="*/ 296 w 328"/>
                <a:gd name="T39" fmla="*/ 589 h 589"/>
                <a:gd name="T40" fmla="*/ 296 w 328"/>
                <a:gd name="T41" fmla="*/ 589 h 589"/>
                <a:gd name="T42" fmla="*/ 314 w 328"/>
                <a:gd name="T43" fmla="*/ 549 h 589"/>
                <a:gd name="T44" fmla="*/ 328 w 328"/>
                <a:gd name="T45" fmla="*/ 506 h 589"/>
                <a:gd name="T46" fmla="*/ 328 w 328"/>
                <a:gd name="T47" fmla="*/ 506 h 589"/>
                <a:gd name="T48" fmla="*/ 314 w 328"/>
                <a:gd name="T49" fmla="*/ 452 h 589"/>
                <a:gd name="T50" fmla="*/ 296 w 328"/>
                <a:gd name="T51" fmla="*/ 391 h 589"/>
                <a:gd name="T52" fmla="*/ 285 w 328"/>
                <a:gd name="T53" fmla="*/ 359 h 589"/>
                <a:gd name="T54" fmla="*/ 272 w 328"/>
                <a:gd name="T55" fmla="*/ 327 h 589"/>
                <a:gd name="T56" fmla="*/ 260 w 328"/>
                <a:gd name="T57" fmla="*/ 294 h 589"/>
                <a:gd name="T58" fmla="*/ 244 w 328"/>
                <a:gd name="T59" fmla="*/ 260 h 589"/>
                <a:gd name="T60" fmla="*/ 226 w 328"/>
                <a:gd name="T61" fmla="*/ 227 h 589"/>
                <a:gd name="T62" fmla="*/ 209 w 328"/>
                <a:gd name="T63" fmla="*/ 193 h 589"/>
                <a:gd name="T64" fmla="*/ 188 w 328"/>
                <a:gd name="T65" fmla="*/ 158 h 589"/>
                <a:gd name="T66" fmla="*/ 167 w 328"/>
                <a:gd name="T67" fmla="*/ 126 h 589"/>
                <a:gd name="T68" fmla="*/ 143 w 328"/>
                <a:gd name="T69" fmla="*/ 93 h 589"/>
                <a:gd name="T70" fmla="*/ 118 w 328"/>
                <a:gd name="T71" fmla="*/ 61 h 589"/>
                <a:gd name="T72" fmla="*/ 91 w 328"/>
                <a:gd name="T73" fmla="*/ 31 h 589"/>
                <a:gd name="T74" fmla="*/ 60 w 328"/>
                <a:gd name="T75" fmla="*/ 0 h 589"/>
                <a:gd name="T76" fmla="*/ 60 w 328"/>
                <a:gd name="T77" fmla="*/ 0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8" h="589">
                  <a:moveTo>
                    <a:pt x="60" y="0"/>
                  </a:moveTo>
                  <a:lnTo>
                    <a:pt x="60" y="0"/>
                  </a:lnTo>
                  <a:lnTo>
                    <a:pt x="0" y="8"/>
                  </a:lnTo>
                  <a:lnTo>
                    <a:pt x="0" y="8"/>
                  </a:lnTo>
                  <a:lnTo>
                    <a:pt x="14" y="21"/>
                  </a:lnTo>
                  <a:lnTo>
                    <a:pt x="14" y="21"/>
                  </a:lnTo>
                  <a:lnTo>
                    <a:pt x="49" y="55"/>
                  </a:lnTo>
                  <a:lnTo>
                    <a:pt x="81" y="91"/>
                  </a:lnTo>
                  <a:lnTo>
                    <a:pt x="111" y="128"/>
                  </a:lnTo>
                  <a:lnTo>
                    <a:pt x="137" y="168"/>
                  </a:lnTo>
                  <a:lnTo>
                    <a:pt x="162" y="206"/>
                  </a:lnTo>
                  <a:lnTo>
                    <a:pt x="183" y="246"/>
                  </a:lnTo>
                  <a:lnTo>
                    <a:pt x="204" y="286"/>
                  </a:lnTo>
                  <a:lnTo>
                    <a:pt x="221" y="326"/>
                  </a:lnTo>
                  <a:lnTo>
                    <a:pt x="236" y="365"/>
                  </a:lnTo>
                  <a:lnTo>
                    <a:pt x="250" y="402"/>
                  </a:lnTo>
                  <a:lnTo>
                    <a:pt x="261" y="439"/>
                  </a:lnTo>
                  <a:lnTo>
                    <a:pt x="271" y="474"/>
                  </a:lnTo>
                  <a:lnTo>
                    <a:pt x="287" y="538"/>
                  </a:lnTo>
                  <a:lnTo>
                    <a:pt x="296" y="589"/>
                  </a:lnTo>
                  <a:lnTo>
                    <a:pt x="296" y="589"/>
                  </a:lnTo>
                  <a:lnTo>
                    <a:pt x="314" y="549"/>
                  </a:lnTo>
                  <a:lnTo>
                    <a:pt x="328" y="506"/>
                  </a:lnTo>
                  <a:lnTo>
                    <a:pt x="328" y="506"/>
                  </a:lnTo>
                  <a:lnTo>
                    <a:pt x="314" y="452"/>
                  </a:lnTo>
                  <a:lnTo>
                    <a:pt x="296" y="391"/>
                  </a:lnTo>
                  <a:lnTo>
                    <a:pt x="285" y="359"/>
                  </a:lnTo>
                  <a:lnTo>
                    <a:pt x="272" y="327"/>
                  </a:lnTo>
                  <a:lnTo>
                    <a:pt x="260" y="294"/>
                  </a:lnTo>
                  <a:lnTo>
                    <a:pt x="244" y="260"/>
                  </a:lnTo>
                  <a:lnTo>
                    <a:pt x="226" y="227"/>
                  </a:lnTo>
                  <a:lnTo>
                    <a:pt x="209" y="193"/>
                  </a:lnTo>
                  <a:lnTo>
                    <a:pt x="188" y="158"/>
                  </a:lnTo>
                  <a:lnTo>
                    <a:pt x="167" y="126"/>
                  </a:lnTo>
                  <a:lnTo>
                    <a:pt x="143" y="93"/>
                  </a:lnTo>
                  <a:lnTo>
                    <a:pt x="118" y="61"/>
                  </a:lnTo>
                  <a:lnTo>
                    <a:pt x="91" y="31"/>
                  </a:lnTo>
                  <a:lnTo>
                    <a:pt x="60" y="0"/>
                  </a:lnTo>
                  <a:lnTo>
                    <a:pt x="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01" name="Freeform 34"/>
            <p:cNvSpPr/>
            <p:nvPr/>
          </p:nvSpPr>
          <p:spPr bwMode="auto">
            <a:xfrm>
              <a:off x="2740" y="1964"/>
              <a:ext cx="161" cy="45"/>
            </a:xfrm>
            <a:custGeom>
              <a:avLst/>
              <a:gdLst>
                <a:gd name="T0" fmla="*/ 322 w 322"/>
                <a:gd name="T1" fmla="*/ 49 h 90"/>
                <a:gd name="T2" fmla="*/ 322 w 322"/>
                <a:gd name="T3" fmla="*/ 49 h 90"/>
                <a:gd name="T4" fmla="*/ 287 w 322"/>
                <a:gd name="T5" fmla="*/ 38 h 90"/>
                <a:gd name="T6" fmla="*/ 253 w 322"/>
                <a:gd name="T7" fmla="*/ 30 h 90"/>
                <a:gd name="T8" fmla="*/ 188 w 322"/>
                <a:gd name="T9" fmla="*/ 16 h 90"/>
                <a:gd name="T10" fmla="*/ 129 w 322"/>
                <a:gd name="T11" fmla="*/ 6 h 90"/>
                <a:gd name="T12" fmla="*/ 78 w 322"/>
                <a:gd name="T13" fmla="*/ 0 h 90"/>
                <a:gd name="T14" fmla="*/ 78 w 322"/>
                <a:gd name="T15" fmla="*/ 0 h 90"/>
                <a:gd name="T16" fmla="*/ 38 w 322"/>
                <a:gd name="T17" fmla="*/ 19 h 90"/>
                <a:gd name="T18" fmla="*/ 0 w 322"/>
                <a:gd name="T19" fmla="*/ 41 h 90"/>
                <a:gd name="T20" fmla="*/ 0 w 322"/>
                <a:gd name="T21" fmla="*/ 41 h 90"/>
                <a:gd name="T22" fmla="*/ 51 w 322"/>
                <a:gd name="T23" fmla="*/ 44 h 90"/>
                <a:gd name="T24" fmla="*/ 82 w 322"/>
                <a:gd name="T25" fmla="*/ 47 h 90"/>
                <a:gd name="T26" fmla="*/ 119 w 322"/>
                <a:gd name="T27" fmla="*/ 52 h 90"/>
                <a:gd name="T28" fmla="*/ 159 w 322"/>
                <a:gd name="T29" fmla="*/ 59 h 90"/>
                <a:gd name="T30" fmla="*/ 202 w 322"/>
                <a:gd name="T31" fmla="*/ 67 h 90"/>
                <a:gd name="T32" fmla="*/ 248 w 322"/>
                <a:gd name="T33" fmla="*/ 78 h 90"/>
                <a:gd name="T34" fmla="*/ 295 w 322"/>
                <a:gd name="T35" fmla="*/ 90 h 90"/>
                <a:gd name="T36" fmla="*/ 295 w 322"/>
                <a:gd name="T37" fmla="*/ 90 h 90"/>
                <a:gd name="T38" fmla="*/ 322 w 322"/>
                <a:gd name="T39" fmla="*/ 49 h 90"/>
                <a:gd name="T40" fmla="*/ 322 w 322"/>
                <a:gd name="T41" fmla="*/ 4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2" h="90">
                  <a:moveTo>
                    <a:pt x="322" y="49"/>
                  </a:moveTo>
                  <a:lnTo>
                    <a:pt x="322" y="49"/>
                  </a:lnTo>
                  <a:lnTo>
                    <a:pt x="287" y="38"/>
                  </a:lnTo>
                  <a:lnTo>
                    <a:pt x="253" y="30"/>
                  </a:lnTo>
                  <a:lnTo>
                    <a:pt x="188" y="16"/>
                  </a:lnTo>
                  <a:lnTo>
                    <a:pt x="129" y="6"/>
                  </a:lnTo>
                  <a:lnTo>
                    <a:pt x="78" y="0"/>
                  </a:lnTo>
                  <a:lnTo>
                    <a:pt x="78" y="0"/>
                  </a:lnTo>
                  <a:lnTo>
                    <a:pt x="38" y="19"/>
                  </a:lnTo>
                  <a:lnTo>
                    <a:pt x="0" y="41"/>
                  </a:lnTo>
                  <a:lnTo>
                    <a:pt x="0" y="41"/>
                  </a:lnTo>
                  <a:lnTo>
                    <a:pt x="51" y="44"/>
                  </a:lnTo>
                  <a:lnTo>
                    <a:pt x="82" y="47"/>
                  </a:lnTo>
                  <a:lnTo>
                    <a:pt x="119" y="52"/>
                  </a:lnTo>
                  <a:lnTo>
                    <a:pt x="159" y="59"/>
                  </a:lnTo>
                  <a:lnTo>
                    <a:pt x="202" y="67"/>
                  </a:lnTo>
                  <a:lnTo>
                    <a:pt x="248" y="78"/>
                  </a:lnTo>
                  <a:lnTo>
                    <a:pt x="295" y="90"/>
                  </a:lnTo>
                  <a:lnTo>
                    <a:pt x="295" y="90"/>
                  </a:lnTo>
                  <a:lnTo>
                    <a:pt x="322" y="49"/>
                  </a:lnTo>
                  <a:lnTo>
                    <a:pt x="322"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02" name="Freeform 35"/>
            <p:cNvSpPr/>
            <p:nvPr/>
          </p:nvSpPr>
          <p:spPr bwMode="auto">
            <a:xfrm>
              <a:off x="2911" y="1996"/>
              <a:ext cx="140" cy="76"/>
            </a:xfrm>
            <a:custGeom>
              <a:avLst/>
              <a:gdLst>
                <a:gd name="T0" fmla="*/ 216 w 279"/>
                <a:gd name="T1" fmla="*/ 151 h 151"/>
                <a:gd name="T2" fmla="*/ 216 w 279"/>
                <a:gd name="T3" fmla="*/ 151 h 151"/>
                <a:gd name="T4" fmla="*/ 279 w 279"/>
                <a:gd name="T5" fmla="*/ 140 h 151"/>
                <a:gd name="T6" fmla="*/ 279 w 279"/>
                <a:gd name="T7" fmla="*/ 140 h 151"/>
                <a:gd name="T8" fmla="*/ 249 w 279"/>
                <a:gd name="T9" fmla="*/ 116 h 151"/>
                <a:gd name="T10" fmla="*/ 219 w 279"/>
                <a:gd name="T11" fmla="*/ 96 h 151"/>
                <a:gd name="T12" fmla="*/ 187 w 279"/>
                <a:gd name="T13" fmla="*/ 75 h 151"/>
                <a:gd name="T14" fmla="*/ 155 w 279"/>
                <a:gd name="T15" fmla="*/ 57 h 151"/>
                <a:gd name="T16" fmla="*/ 123 w 279"/>
                <a:gd name="T17" fmla="*/ 41 h 151"/>
                <a:gd name="T18" fmla="*/ 90 w 279"/>
                <a:gd name="T19" fmla="*/ 25 h 151"/>
                <a:gd name="T20" fmla="*/ 58 w 279"/>
                <a:gd name="T21" fmla="*/ 11 h 151"/>
                <a:gd name="T22" fmla="*/ 26 w 279"/>
                <a:gd name="T23" fmla="*/ 0 h 151"/>
                <a:gd name="T24" fmla="*/ 26 w 279"/>
                <a:gd name="T25" fmla="*/ 0 h 151"/>
                <a:gd name="T26" fmla="*/ 0 w 279"/>
                <a:gd name="T27" fmla="*/ 41 h 151"/>
                <a:gd name="T28" fmla="*/ 0 w 279"/>
                <a:gd name="T29" fmla="*/ 41 h 151"/>
                <a:gd name="T30" fmla="*/ 55 w 279"/>
                <a:gd name="T31" fmla="*/ 62 h 151"/>
                <a:gd name="T32" fmla="*/ 82 w 279"/>
                <a:gd name="T33" fmla="*/ 73 h 151"/>
                <a:gd name="T34" fmla="*/ 109 w 279"/>
                <a:gd name="T35" fmla="*/ 88 h 151"/>
                <a:gd name="T36" fmla="*/ 136 w 279"/>
                <a:gd name="T37" fmla="*/ 102 h 151"/>
                <a:gd name="T38" fmla="*/ 163 w 279"/>
                <a:gd name="T39" fmla="*/ 116 h 151"/>
                <a:gd name="T40" fmla="*/ 190 w 279"/>
                <a:gd name="T41" fmla="*/ 132 h 151"/>
                <a:gd name="T42" fmla="*/ 216 w 279"/>
                <a:gd name="T43" fmla="*/ 151 h 151"/>
                <a:gd name="T44" fmla="*/ 216 w 279"/>
                <a:gd name="T45"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9" h="151">
                  <a:moveTo>
                    <a:pt x="216" y="151"/>
                  </a:moveTo>
                  <a:lnTo>
                    <a:pt x="216" y="151"/>
                  </a:lnTo>
                  <a:lnTo>
                    <a:pt x="279" y="140"/>
                  </a:lnTo>
                  <a:lnTo>
                    <a:pt x="279" y="140"/>
                  </a:lnTo>
                  <a:lnTo>
                    <a:pt x="249" y="116"/>
                  </a:lnTo>
                  <a:lnTo>
                    <a:pt x="219" y="96"/>
                  </a:lnTo>
                  <a:lnTo>
                    <a:pt x="187" y="75"/>
                  </a:lnTo>
                  <a:lnTo>
                    <a:pt x="155" y="57"/>
                  </a:lnTo>
                  <a:lnTo>
                    <a:pt x="123" y="41"/>
                  </a:lnTo>
                  <a:lnTo>
                    <a:pt x="90" y="25"/>
                  </a:lnTo>
                  <a:lnTo>
                    <a:pt x="58" y="11"/>
                  </a:lnTo>
                  <a:lnTo>
                    <a:pt x="26" y="0"/>
                  </a:lnTo>
                  <a:lnTo>
                    <a:pt x="26" y="0"/>
                  </a:lnTo>
                  <a:lnTo>
                    <a:pt x="0" y="41"/>
                  </a:lnTo>
                  <a:lnTo>
                    <a:pt x="0" y="41"/>
                  </a:lnTo>
                  <a:lnTo>
                    <a:pt x="55" y="62"/>
                  </a:lnTo>
                  <a:lnTo>
                    <a:pt x="82" y="73"/>
                  </a:lnTo>
                  <a:lnTo>
                    <a:pt x="109" y="88"/>
                  </a:lnTo>
                  <a:lnTo>
                    <a:pt x="136" y="102"/>
                  </a:lnTo>
                  <a:lnTo>
                    <a:pt x="163" y="116"/>
                  </a:lnTo>
                  <a:lnTo>
                    <a:pt x="190" y="132"/>
                  </a:lnTo>
                  <a:lnTo>
                    <a:pt x="216" y="151"/>
                  </a:lnTo>
                  <a:lnTo>
                    <a:pt x="216" y="1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03" name="Freeform 36"/>
            <p:cNvSpPr/>
            <p:nvPr/>
          </p:nvSpPr>
          <p:spPr bwMode="auto">
            <a:xfrm>
              <a:off x="3019" y="2067"/>
              <a:ext cx="56" cy="25"/>
            </a:xfrm>
            <a:custGeom>
              <a:avLst/>
              <a:gdLst>
                <a:gd name="T0" fmla="*/ 63 w 111"/>
                <a:gd name="T1" fmla="*/ 0 h 51"/>
                <a:gd name="T2" fmla="*/ 63 w 111"/>
                <a:gd name="T3" fmla="*/ 0 h 51"/>
                <a:gd name="T4" fmla="*/ 0 w 111"/>
                <a:gd name="T5" fmla="*/ 11 h 51"/>
                <a:gd name="T6" fmla="*/ 0 w 111"/>
                <a:gd name="T7" fmla="*/ 11 h 51"/>
                <a:gd name="T8" fmla="*/ 25 w 111"/>
                <a:gd name="T9" fmla="*/ 31 h 51"/>
                <a:gd name="T10" fmla="*/ 51 w 111"/>
                <a:gd name="T11" fmla="*/ 51 h 51"/>
                <a:gd name="T12" fmla="*/ 51 w 111"/>
                <a:gd name="T13" fmla="*/ 51 h 51"/>
                <a:gd name="T14" fmla="*/ 111 w 111"/>
                <a:gd name="T15" fmla="*/ 43 h 51"/>
                <a:gd name="T16" fmla="*/ 111 w 111"/>
                <a:gd name="T17" fmla="*/ 43 h 51"/>
                <a:gd name="T18" fmla="*/ 97 w 111"/>
                <a:gd name="T19" fmla="*/ 29 h 51"/>
                <a:gd name="T20" fmla="*/ 97 w 111"/>
                <a:gd name="T21" fmla="*/ 29 h 51"/>
                <a:gd name="T22" fmla="*/ 63 w 111"/>
                <a:gd name="T23" fmla="*/ 0 h 51"/>
                <a:gd name="T24" fmla="*/ 63 w 111"/>
                <a:gd name="T25"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51">
                  <a:moveTo>
                    <a:pt x="63" y="0"/>
                  </a:moveTo>
                  <a:lnTo>
                    <a:pt x="63" y="0"/>
                  </a:lnTo>
                  <a:lnTo>
                    <a:pt x="0" y="11"/>
                  </a:lnTo>
                  <a:lnTo>
                    <a:pt x="0" y="11"/>
                  </a:lnTo>
                  <a:lnTo>
                    <a:pt x="25" y="31"/>
                  </a:lnTo>
                  <a:lnTo>
                    <a:pt x="51" y="51"/>
                  </a:lnTo>
                  <a:lnTo>
                    <a:pt x="51" y="51"/>
                  </a:lnTo>
                  <a:lnTo>
                    <a:pt x="111" y="43"/>
                  </a:lnTo>
                  <a:lnTo>
                    <a:pt x="111" y="43"/>
                  </a:lnTo>
                  <a:lnTo>
                    <a:pt x="97" y="29"/>
                  </a:lnTo>
                  <a:lnTo>
                    <a:pt x="97" y="29"/>
                  </a:lnTo>
                  <a:lnTo>
                    <a:pt x="63" y="0"/>
                  </a:lnTo>
                  <a:lnTo>
                    <a:pt x="6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04" name="Freeform 37"/>
            <p:cNvSpPr/>
            <p:nvPr/>
          </p:nvSpPr>
          <p:spPr bwMode="auto">
            <a:xfrm>
              <a:off x="2887" y="1989"/>
              <a:ext cx="37" cy="28"/>
            </a:xfrm>
            <a:custGeom>
              <a:avLst/>
              <a:gdLst>
                <a:gd name="T0" fmla="*/ 73 w 73"/>
                <a:gd name="T1" fmla="*/ 16 h 57"/>
                <a:gd name="T2" fmla="*/ 73 w 73"/>
                <a:gd name="T3" fmla="*/ 16 h 57"/>
                <a:gd name="T4" fmla="*/ 27 w 73"/>
                <a:gd name="T5" fmla="*/ 0 h 57"/>
                <a:gd name="T6" fmla="*/ 27 w 73"/>
                <a:gd name="T7" fmla="*/ 0 h 57"/>
                <a:gd name="T8" fmla="*/ 0 w 73"/>
                <a:gd name="T9" fmla="*/ 41 h 57"/>
                <a:gd name="T10" fmla="*/ 0 w 73"/>
                <a:gd name="T11" fmla="*/ 41 h 57"/>
                <a:gd name="T12" fmla="*/ 47 w 73"/>
                <a:gd name="T13" fmla="*/ 57 h 57"/>
                <a:gd name="T14" fmla="*/ 47 w 73"/>
                <a:gd name="T15" fmla="*/ 57 h 57"/>
                <a:gd name="T16" fmla="*/ 73 w 73"/>
                <a:gd name="T17" fmla="*/ 16 h 57"/>
                <a:gd name="T18" fmla="*/ 73 w 73"/>
                <a:gd name="T19" fmla="*/ 1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57">
                  <a:moveTo>
                    <a:pt x="73" y="16"/>
                  </a:moveTo>
                  <a:lnTo>
                    <a:pt x="73" y="16"/>
                  </a:lnTo>
                  <a:lnTo>
                    <a:pt x="27" y="0"/>
                  </a:lnTo>
                  <a:lnTo>
                    <a:pt x="27" y="0"/>
                  </a:lnTo>
                  <a:lnTo>
                    <a:pt x="0" y="41"/>
                  </a:lnTo>
                  <a:lnTo>
                    <a:pt x="0" y="41"/>
                  </a:lnTo>
                  <a:lnTo>
                    <a:pt x="47" y="57"/>
                  </a:lnTo>
                  <a:lnTo>
                    <a:pt x="47" y="57"/>
                  </a:lnTo>
                  <a:lnTo>
                    <a:pt x="73" y="16"/>
                  </a:lnTo>
                  <a:lnTo>
                    <a:pt x="73"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sp>
        <p:nvSpPr>
          <p:cNvPr id="222" name="TextBox 221">
            <a:extLst>
              <a:ext uri="{FF2B5EF4-FFF2-40B4-BE49-F238E27FC236}">
                <a16:creationId xmlns:a16="http://schemas.microsoft.com/office/drawing/2014/main" id="{939ECCCF-10D5-48DC-B15D-6EE88397FE09}"/>
              </a:ext>
            </a:extLst>
          </p:cNvPr>
          <p:cNvSpPr txBox="1"/>
          <p:nvPr/>
        </p:nvSpPr>
        <p:spPr>
          <a:xfrm>
            <a:off x="5787470" y="4602509"/>
            <a:ext cx="1812420" cy="215444"/>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s-419" sz="800" b="0" i="0" u="none" strike="noStrike" kern="1200" cap="none" spc="0" normalizeH="0" baseline="0" dirty="0">
                <a:ln>
                  <a:noFill/>
                </a:ln>
                <a:solidFill>
                  <a:srgbClr val="FFFFFF"/>
                </a:solidFill>
                <a:effectLst/>
                <a:uLnTx/>
                <a:uFillTx/>
                <a:latin typeface="CiscoSansTT ExtraLight"/>
                <a:ea typeface="ＭＳ Ｐゴシック" charset="0"/>
                <a:cs typeface="CiscoSansTT" panose="020B0503020201020303" pitchFamily="34" charset="0"/>
              </a:rPr>
              <a:t>*Más valorado por los </a:t>
            </a:r>
            <a:r>
              <a:rPr kumimoji="0" lang="es-419" sz="800" b="0" i="0" u="none" strike="noStrike" kern="1200" cap="none" spc="0" normalizeH="0" baseline="0" dirty="0" err="1">
                <a:ln>
                  <a:noFill/>
                </a:ln>
                <a:solidFill>
                  <a:srgbClr val="FFFFFF"/>
                </a:solidFill>
                <a:effectLst/>
                <a:uLnTx/>
                <a:uFillTx/>
                <a:latin typeface="CiscoSansTT ExtraLight"/>
                <a:ea typeface="ＭＳ Ｐゴシック" charset="0"/>
                <a:cs typeface="CiscoSansTT" panose="020B0503020201020303" pitchFamily="34" charset="0"/>
              </a:rPr>
              <a:t>partners</a:t>
            </a:r>
            <a:endParaRPr kumimoji="0" lang="es-419" sz="800" b="0" i="0" u="none" strike="noStrike" kern="1200" cap="none" spc="0" normalizeH="0" baseline="0" dirty="0">
              <a:ln>
                <a:noFill/>
              </a:ln>
              <a:solidFill>
                <a:srgbClr val="FFFFFF"/>
              </a:solidFill>
              <a:effectLst/>
              <a:uLnTx/>
              <a:uFillTx/>
              <a:latin typeface="CiscoSansTT ExtraLight"/>
              <a:ea typeface="ＭＳ Ｐゴシック" charset="0"/>
              <a:cs typeface="CiscoSansTT" panose="020B0503020201020303" pitchFamily="34" charset="0"/>
            </a:endParaRPr>
          </a:p>
        </p:txBody>
      </p:sp>
      <p:cxnSp>
        <p:nvCxnSpPr>
          <p:cNvPr id="121" name="Straight Connector 120"/>
          <p:cNvCxnSpPr/>
          <p:nvPr/>
        </p:nvCxnSpPr>
        <p:spPr>
          <a:xfrm flipH="1">
            <a:off x="2904088" y="3007240"/>
            <a:ext cx="0" cy="1122913"/>
          </a:xfrm>
          <a:prstGeom prst="line">
            <a:avLst/>
          </a:prstGeom>
          <a:ln w="12700" cap="rnd">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a:off x="4672229" y="3007240"/>
            <a:ext cx="0" cy="1122913"/>
          </a:xfrm>
          <a:prstGeom prst="line">
            <a:avLst/>
          </a:prstGeom>
          <a:ln w="12700" cap="rnd">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a:off x="1135947" y="3007240"/>
            <a:ext cx="0" cy="1122913"/>
          </a:xfrm>
          <a:prstGeom prst="line">
            <a:avLst/>
          </a:prstGeom>
          <a:ln w="12700" cap="rnd">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H="1">
            <a:off x="6440370" y="3007240"/>
            <a:ext cx="0" cy="1122913"/>
          </a:xfrm>
          <a:prstGeom prst="line">
            <a:avLst/>
          </a:prstGeom>
          <a:ln w="12700" cap="rnd">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140" name="TextBox 139"/>
          <p:cNvSpPr txBox="1"/>
          <p:nvPr/>
        </p:nvSpPr>
        <p:spPr>
          <a:xfrm>
            <a:off x="1336404" y="3836588"/>
            <a:ext cx="1367227" cy="307777"/>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1000" b="0" i="0" u="none" strike="noStrike" kern="1200" cap="none" spc="0" normalizeH="0" baseline="0">
                <a:ln>
                  <a:noFill/>
                </a:ln>
                <a:solidFill>
                  <a:srgbClr val="FFFFFF"/>
                </a:solidFill>
                <a:effectLst/>
                <a:uLnTx/>
                <a:uFillTx/>
                <a:latin typeface="CiscoSansTT ExtraLight"/>
                <a:ea typeface="ＭＳ Ｐゴシック" charset="0"/>
              </a:rPr>
              <a:t>Futuros estudiantes para su institución</a:t>
            </a:r>
          </a:p>
        </p:txBody>
      </p:sp>
      <p:sp>
        <p:nvSpPr>
          <p:cNvPr id="141" name="TextBox 140"/>
          <p:cNvSpPr txBox="1"/>
          <p:nvPr/>
        </p:nvSpPr>
        <p:spPr>
          <a:xfrm>
            <a:off x="3035683" y="3836588"/>
            <a:ext cx="1504950" cy="307777"/>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1000" b="0" i="0" u="none" strike="noStrike" kern="1200" cap="none" spc="0" normalizeH="0" baseline="0">
                <a:ln>
                  <a:noFill/>
                </a:ln>
                <a:solidFill>
                  <a:srgbClr val="FFFFFF"/>
                </a:solidFill>
                <a:effectLst/>
                <a:uLnTx/>
                <a:uFillTx/>
                <a:latin typeface="CiscoSansTT ExtraLight"/>
                <a:ea typeface="ＭＳ Ｐゴシック" charset="0"/>
              </a:rPr>
              <a:t>Misión e impacto social de la vinculación de CSR con Networking Academy</a:t>
            </a:r>
          </a:p>
        </p:txBody>
      </p:sp>
      <p:sp>
        <p:nvSpPr>
          <p:cNvPr id="142" name="TextBox 141"/>
          <p:cNvSpPr txBox="1"/>
          <p:nvPr/>
        </p:nvSpPr>
        <p:spPr>
          <a:xfrm>
            <a:off x="4872686" y="3836588"/>
            <a:ext cx="1367227" cy="153888"/>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1000" b="0" i="0" u="none" strike="noStrike" kern="1200" cap="none" spc="0" normalizeH="0" baseline="0">
                <a:ln>
                  <a:noFill/>
                </a:ln>
                <a:solidFill>
                  <a:srgbClr val="FFFFFF"/>
                </a:solidFill>
                <a:effectLst/>
                <a:uLnTx/>
                <a:uFillTx/>
                <a:latin typeface="CiscoSansTT ExtraLight"/>
                <a:ea typeface="ＭＳ Ｐゴシック" charset="0"/>
              </a:rPr>
              <a:t>Conexión de trabajos</a:t>
            </a:r>
          </a:p>
        </p:txBody>
      </p:sp>
      <p:sp>
        <p:nvSpPr>
          <p:cNvPr id="143" name="TextBox 142"/>
          <p:cNvSpPr txBox="1"/>
          <p:nvPr/>
        </p:nvSpPr>
        <p:spPr>
          <a:xfrm>
            <a:off x="6640826" y="3836588"/>
            <a:ext cx="1367227" cy="307777"/>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1000" b="0" i="0" u="none" strike="noStrike" kern="1200" cap="none" spc="0" normalizeH="0" baseline="0">
                <a:ln>
                  <a:noFill/>
                </a:ln>
                <a:solidFill>
                  <a:srgbClr val="FFFFFF"/>
                </a:solidFill>
                <a:effectLst/>
                <a:uLnTx/>
                <a:uFillTx/>
                <a:latin typeface="CiscoSansTT ExtraLight"/>
                <a:ea typeface="ＭＳ Ｐゴシック" charset="0"/>
              </a:rPr>
              <a:t>Más beneficios de la cuenta gratuita de NetAcad</a:t>
            </a:r>
          </a:p>
        </p:txBody>
      </p:sp>
      <p:grpSp>
        <p:nvGrpSpPr>
          <p:cNvPr id="15" name="Group 14"/>
          <p:cNvGrpSpPr/>
          <p:nvPr/>
        </p:nvGrpSpPr>
        <p:grpSpPr>
          <a:xfrm>
            <a:off x="1834160" y="3177404"/>
            <a:ext cx="371714" cy="492657"/>
            <a:chOff x="2467697" y="3168613"/>
            <a:chExt cx="394011" cy="522209"/>
          </a:xfrm>
        </p:grpSpPr>
        <p:sp>
          <p:nvSpPr>
            <p:cNvPr id="223" name="Freeform 45"/>
            <p:cNvSpPr/>
            <p:nvPr/>
          </p:nvSpPr>
          <p:spPr bwMode="auto">
            <a:xfrm>
              <a:off x="2467697" y="3219805"/>
              <a:ext cx="394011" cy="471017"/>
            </a:xfrm>
            <a:custGeom>
              <a:avLst/>
              <a:gdLst>
                <a:gd name="T0" fmla="*/ 61 w 1541"/>
                <a:gd name="T1" fmla="*/ 0 h 1850"/>
                <a:gd name="T2" fmla="*/ 1480 w 1541"/>
                <a:gd name="T3" fmla="*/ 0 h 1850"/>
                <a:gd name="T4" fmla="*/ 1541 w 1541"/>
                <a:gd name="T5" fmla="*/ 60 h 1850"/>
                <a:gd name="T6" fmla="*/ 1541 w 1541"/>
                <a:gd name="T7" fmla="*/ 1789 h 1850"/>
                <a:gd name="T8" fmla="*/ 1480 w 1541"/>
                <a:gd name="T9" fmla="*/ 1850 h 1850"/>
                <a:gd name="T10" fmla="*/ 61 w 1541"/>
                <a:gd name="T11" fmla="*/ 1850 h 1850"/>
                <a:gd name="T12" fmla="*/ 0 w 1541"/>
                <a:gd name="T13" fmla="*/ 1790 h 1850"/>
                <a:gd name="T14" fmla="*/ 0 w 1541"/>
                <a:gd name="T15" fmla="*/ 60 h 1850"/>
                <a:gd name="T16" fmla="*/ 61 w 1541"/>
                <a:gd name="T17" fmla="*/ 0 h 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1" h="1849">
                  <a:moveTo>
                    <a:pt x="61" y="0"/>
                  </a:moveTo>
                  <a:cubicBezTo>
                    <a:pt x="1480" y="0"/>
                    <a:pt x="1480" y="0"/>
                    <a:pt x="1480" y="0"/>
                  </a:cubicBezTo>
                  <a:cubicBezTo>
                    <a:pt x="1514" y="0"/>
                    <a:pt x="1541" y="27"/>
                    <a:pt x="1541" y="60"/>
                  </a:cubicBezTo>
                  <a:cubicBezTo>
                    <a:pt x="1541" y="1789"/>
                    <a:pt x="1541" y="1789"/>
                    <a:pt x="1541" y="1789"/>
                  </a:cubicBezTo>
                  <a:cubicBezTo>
                    <a:pt x="1541" y="1823"/>
                    <a:pt x="1514" y="1850"/>
                    <a:pt x="1480" y="1850"/>
                  </a:cubicBezTo>
                  <a:cubicBezTo>
                    <a:pt x="61" y="1850"/>
                    <a:pt x="61" y="1850"/>
                    <a:pt x="61" y="1850"/>
                  </a:cubicBezTo>
                  <a:cubicBezTo>
                    <a:pt x="27" y="1850"/>
                    <a:pt x="0" y="1823"/>
                    <a:pt x="0" y="1790"/>
                  </a:cubicBezTo>
                  <a:cubicBezTo>
                    <a:pt x="0" y="60"/>
                    <a:pt x="0" y="60"/>
                    <a:pt x="0" y="60"/>
                  </a:cubicBezTo>
                  <a:cubicBezTo>
                    <a:pt x="0" y="27"/>
                    <a:pt x="27" y="0"/>
                    <a:pt x="61"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224" name="Rectangle 46"/>
            <p:cNvSpPr>
              <a:spLocks noChangeArrowheads="1"/>
            </p:cNvSpPr>
            <p:nvPr/>
          </p:nvSpPr>
          <p:spPr bwMode="auto">
            <a:xfrm>
              <a:off x="2492043" y="3242618"/>
              <a:ext cx="345319" cy="425390"/>
            </a:xfrm>
            <a:prstGeom prst="rect">
              <a:avLst/>
            </a:prstGeom>
            <a:solidFill>
              <a:srgbClr val="EEEF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226" name="Freeform 48"/>
            <p:cNvSpPr/>
            <p:nvPr/>
          </p:nvSpPr>
          <p:spPr bwMode="auto">
            <a:xfrm>
              <a:off x="2602579" y="3306329"/>
              <a:ext cx="212676" cy="10850"/>
            </a:xfrm>
            <a:custGeom>
              <a:avLst/>
              <a:gdLst>
                <a:gd name="T0" fmla="*/ 21 w 832"/>
                <a:gd name="T1" fmla="*/ 0 h 42"/>
                <a:gd name="T2" fmla="*/ 811 w 832"/>
                <a:gd name="T3" fmla="*/ 0 h 42"/>
                <a:gd name="T4" fmla="*/ 832 w 832"/>
                <a:gd name="T5" fmla="*/ 21 h 42"/>
                <a:gd name="T6" fmla="*/ 832 w 832"/>
                <a:gd name="T7" fmla="*/ 21 h 42"/>
                <a:gd name="T8" fmla="*/ 811 w 832"/>
                <a:gd name="T9" fmla="*/ 42 h 42"/>
                <a:gd name="T10" fmla="*/ 21 w 832"/>
                <a:gd name="T11" fmla="*/ 42 h 42"/>
                <a:gd name="T12" fmla="*/ 0 w 832"/>
                <a:gd name="T13" fmla="*/ 21 h 42"/>
                <a:gd name="T14" fmla="*/ 0 w 832"/>
                <a:gd name="T15" fmla="*/ 21 h 42"/>
                <a:gd name="T16" fmla="*/ 21 w 832"/>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2" h="42">
                  <a:moveTo>
                    <a:pt x="21" y="0"/>
                  </a:moveTo>
                  <a:cubicBezTo>
                    <a:pt x="811" y="0"/>
                    <a:pt x="811" y="0"/>
                    <a:pt x="811" y="0"/>
                  </a:cubicBezTo>
                  <a:cubicBezTo>
                    <a:pt x="823" y="0"/>
                    <a:pt x="832" y="10"/>
                    <a:pt x="832" y="21"/>
                  </a:cubicBezTo>
                  <a:cubicBezTo>
                    <a:pt x="832" y="21"/>
                    <a:pt x="832" y="21"/>
                    <a:pt x="832" y="21"/>
                  </a:cubicBezTo>
                  <a:cubicBezTo>
                    <a:pt x="832" y="33"/>
                    <a:pt x="823" y="42"/>
                    <a:pt x="811" y="42"/>
                  </a:cubicBezTo>
                  <a:cubicBezTo>
                    <a:pt x="21" y="42"/>
                    <a:pt x="21" y="42"/>
                    <a:pt x="21" y="42"/>
                  </a:cubicBezTo>
                  <a:cubicBezTo>
                    <a:pt x="10" y="42"/>
                    <a:pt x="0" y="33"/>
                    <a:pt x="0" y="21"/>
                  </a:cubicBezTo>
                  <a:cubicBezTo>
                    <a:pt x="0" y="21"/>
                    <a:pt x="0" y="21"/>
                    <a:pt x="0" y="21"/>
                  </a:cubicBezTo>
                  <a:cubicBezTo>
                    <a:pt x="0" y="10"/>
                    <a:pt x="10" y="0"/>
                    <a:pt x="21" y="0"/>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227" name="Freeform 49"/>
            <p:cNvSpPr/>
            <p:nvPr/>
          </p:nvSpPr>
          <p:spPr bwMode="auto">
            <a:xfrm>
              <a:off x="2602579" y="3331090"/>
              <a:ext cx="118091" cy="10850"/>
            </a:xfrm>
            <a:custGeom>
              <a:avLst/>
              <a:gdLst>
                <a:gd name="T0" fmla="*/ 21 w 462"/>
                <a:gd name="T1" fmla="*/ 0 h 42"/>
                <a:gd name="T2" fmla="*/ 441 w 462"/>
                <a:gd name="T3" fmla="*/ 0 h 42"/>
                <a:gd name="T4" fmla="*/ 462 w 462"/>
                <a:gd name="T5" fmla="*/ 21 h 42"/>
                <a:gd name="T6" fmla="*/ 462 w 462"/>
                <a:gd name="T7" fmla="*/ 21 h 42"/>
                <a:gd name="T8" fmla="*/ 441 w 462"/>
                <a:gd name="T9" fmla="*/ 42 h 42"/>
                <a:gd name="T10" fmla="*/ 21 w 462"/>
                <a:gd name="T11" fmla="*/ 42 h 42"/>
                <a:gd name="T12" fmla="*/ 0 w 462"/>
                <a:gd name="T13" fmla="*/ 21 h 42"/>
                <a:gd name="T14" fmla="*/ 0 w 462"/>
                <a:gd name="T15" fmla="*/ 21 h 42"/>
                <a:gd name="T16" fmla="*/ 21 w 462"/>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2" h="42">
                  <a:moveTo>
                    <a:pt x="21" y="0"/>
                  </a:moveTo>
                  <a:cubicBezTo>
                    <a:pt x="441" y="0"/>
                    <a:pt x="441" y="0"/>
                    <a:pt x="441" y="0"/>
                  </a:cubicBezTo>
                  <a:cubicBezTo>
                    <a:pt x="452" y="0"/>
                    <a:pt x="462" y="10"/>
                    <a:pt x="462" y="21"/>
                  </a:cubicBezTo>
                  <a:cubicBezTo>
                    <a:pt x="462" y="21"/>
                    <a:pt x="462" y="21"/>
                    <a:pt x="462" y="21"/>
                  </a:cubicBezTo>
                  <a:cubicBezTo>
                    <a:pt x="462" y="33"/>
                    <a:pt x="452" y="42"/>
                    <a:pt x="441" y="42"/>
                  </a:cubicBezTo>
                  <a:cubicBezTo>
                    <a:pt x="21" y="42"/>
                    <a:pt x="21" y="42"/>
                    <a:pt x="21" y="42"/>
                  </a:cubicBezTo>
                  <a:cubicBezTo>
                    <a:pt x="10" y="42"/>
                    <a:pt x="0" y="33"/>
                    <a:pt x="0" y="21"/>
                  </a:cubicBezTo>
                  <a:cubicBezTo>
                    <a:pt x="0" y="21"/>
                    <a:pt x="0" y="21"/>
                    <a:pt x="0" y="21"/>
                  </a:cubicBezTo>
                  <a:cubicBezTo>
                    <a:pt x="0" y="10"/>
                    <a:pt x="10" y="0"/>
                    <a:pt x="21" y="0"/>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grpSp>
          <p:nvGrpSpPr>
            <p:cNvPr id="228" name="Group 227"/>
            <p:cNvGrpSpPr/>
            <p:nvPr/>
          </p:nvGrpSpPr>
          <p:grpSpPr>
            <a:xfrm>
              <a:off x="2514870" y="3498724"/>
              <a:ext cx="247613" cy="37280"/>
              <a:chOff x="1049307" y="2897735"/>
              <a:chExt cx="467201" cy="82374"/>
            </a:xfrm>
          </p:grpSpPr>
          <p:sp>
            <p:nvSpPr>
              <p:cNvPr id="247" name="Freeform 54"/>
              <p:cNvSpPr/>
              <p:nvPr/>
            </p:nvSpPr>
            <p:spPr bwMode="auto">
              <a:xfrm>
                <a:off x="1049307" y="2897735"/>
                <a:ext cx="467201" cy="23360"/>
              </a:xfrm>
              <a:custGeom>
                <a:avLst/>
                <a:gdLst>
                  <a:gd name="T0" fmla="*/ 21 w 832"/>
                  <a:gd name="T1" fmla="*/ 0 h 42"/>
                  <a:gd name="T2" fmla="*/ 811 w 832"/>
                  <a:gd name="T3" fmla="*/ 0 h 42"/>
                  <a:gd name="T4" fmla="*/ 832 w 832"/>
                  <a:gd name="T5" fmla="*/ 21 h 42"/>
                  <a:gd name="T6" fmla="*/ 832 w 832"/>
                  <a:gd name="T7" fmla="*/ 21 h 42"/>
                  <a:gd name="T8" fmla="*/ 811 w 832"/>
                  <a:gd name="T9" fmla="*/ 42 h 42"/>
                  <a:gd name="T10" fmla="*/ 21 w 832"/>
                  <a:gd name="T11" fmla="*/ 42 h 42"/>
                  <a:gd name="T12" fmla="*/ 0 w 832"/>
                  <a:gd name="T13" fmla="*/ 21 h 42"/>
                  <a:gd name="T14" fmla="*/ 0 w 832"/>
                  <a:gd name="T15" fmla="*/ 21 h 42"/>
                  <a:gd name="T16" fmla="*/ 21 w 832"/>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2" h="42">
                    <a:moveTo>
                      <a:pt x="21" y="0"/>
                    </a:moveTo>
                    <a:cubicBezTo>
                      <a:pt x="811" y="0"/>
                      <a:pt x="811" y="0"/>
                      <a:pt x="811" y="0"/>
                    </a:cubicBezTo>
                    <a:cubicBezTo>
                      <a:pt x="823" y="0"/>
                      <a:pt x="832" y="10"/>
                      <a:pt x="832" y="21"/>
                    </a:cubicBezTo>
                    <a:cubicBezTo>
                      <a:pt x="832" y="21"/>
                      <a:pt x="832" y="21"/>
                      <a:pt x="832" y="21"/>
                    </a:cubicBezTo>
                    <a:cubicBezTo>
                      <a:pt x="832" y="33"/>
                      <a:pt x="823" y="42"/>
                      <a:pt x="811" y="42"/>
                    </a:cubicBezTo>
                    <a:cubicBezTo>
                      <a:pt x="21" y="42"/>
                      <a:pt x="21" y="42"/>
                      <a:pt x="21" y="42"/>
                    </a:cubicBezTo>
                    <a:cubicBezTo>
                      <a:pt x="10" y="42"/>
                      <a:pt x="0" y="33"/>
                      <a:pt x="0" y="21"/>
                    </a:cubicBezTo>
                    <a:cubicBezTo>
                      <a:pt x="0" y="21"/>
                      <a:pt x="0" y="21"/>
                      <a:pt x="0" y="21"/>
                    </a:cubicBezTo>
                    <a:cubicBezTo>
                      <a:pt x="0" y="10"/>
                      <a:pt x="10" y="0"/>
                      <a:pt x="21" y="0"/>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248" name="Freeform 55"/>
              <p:cNvSpPr/>
              <p:nvPr/>
            </p:nvSpPr>
            <p:spPr bwMode="auto">
              <a:xfrm>
                <a:off x="1049307" y="2956749"/>
                <a:ext cx="259419" cy="23360"/>
              </a:xfrm>
              <a:custGeom>
                <a:avLst/>
                <a:gdLst>
                  <a:gd name="T0" fmla="*/ 21 w 462"/>
                  <a:gd name="T1" fmla="*/ 0 h 42"/>
                  <a:gd name="T2" fmla="*/ 441 w 462"/>
                  <a:gd name="T3" fmla="*/ 0 h 42"/>
                  <a:gd name="T4" fmla="*/ 462 w 462"/>
                  <a:gd name="T5" fmla="*/ 21 h 42"/>
                  <a:gd name="T6" fmla="*/ 462 w 462"/>
                  <a:gd name="T7" fmla="*/ 21 h 42"/>
                  <a:gd name="T8" fmla="*/ 441 w 462"/>
                  <a:gd name="T9" fmla="*/ 42 h 42"/>
                  <a:gd name="T10" fmla="*/ 21 w 462"/>
                  <a:gd name="T11" fmla="*/ 42 h 42"/>
                  <a:gd name="T12" fmla="*/ 0 w 462"/>
                  <a:gd name="T13" fmla="*/ 21 h 42"/>
                  <a:gd name="T14" fmla="*/ 0 w 462"/>
                  <a:gd name="T15" fmla="*/ 21 h 42"/>
                  <a:gd name="T16" fmla="*/ 21 w 462"/>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2" h="42">
                    <a:moveTo>
                      <a:pt x="21" y="0"/>
                    </a:moveTo>
                    <a:cubicBezTo>
                      <a:pt x="441" y="0"/>
                      <a:pt x="441" y="0"/>
                      <a:pt x="441" y="0"/>
                    </a:cubicBezTo>
                    <a:cubicBezTo>
                      <a:pt x="452" y="0"/>
                      <a:pt x="462" y="10"/>
                      <a:pt x="462" y="21"/>
                    </a:cubicBezTo>
                    <a:cubicBezTo>
                      <a:pt x="462" y="21"/>
                      <a:pt x="462" y="21"/>
                      <a:pt x="462" y="21"/>
                    </a:cubicBezTo>
                    <a:cubicBezTo>
                      <a:pt x="462" y="33"/>
                      <a:pt x="452" y="42"/>
                      <a:pt x="441" y="42"/>
                    </a:cubicBezTo>
                    <a:cubicBezTo>
                      <a:pt x="21" y="42"/>
                      <a:pt x="21" y="42"/>
                      <a:pt x="21" y="42"/>
                    </a:cubicBezTo>
                    <a:cubicBezTo>
                      <a:pt x="10" y="42"/>
                      <a:pt x="0" y="33"/>
                      <a:pt x="0" y="21"/>
                    </a:cubicBezTo>
                    <a:cubicBezTo>
                      <a:pt x="0" y="21"/>
                      <a:pt x="0" y="21"/>
                      <a:pt x="0" y="21"/>
                    </a:cubicBezTo>
                    <a:cubicBezTo>
                      <a:pt x="0" y="10"/>
                      <a:pt x="10" y="0"/>
                      <a:pt x="21" y="0"/>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grpSp>
        <p:grpSp>
          <p:nvGrpSpPr>
            <p:cNvPr id="229" name="Group 228"/>
            <p:cNvGrpSpPr/>
            <p:nvPr/>
          </p:nvGrpSpPr>
          <p:grpSpPr>
            <a:xfrm>
              <a:off x="2515829" y="3583378"/>
              <a:ext cx="171653" cy="34285"/>
              <a:chOff x="1094776" y="3474581"/>
              <a:chExt cx="572028" cy="114920"/>
            </a:xfrm>
          </p:grpSpPr>
          <p:sp>
            <p:nvSpPr>
              <p:cNvPr id="245" name="Freeform 56"/>
              <p:cNvSpPr/>
              <p:nvPr/>
            </p:nvSpPr>
            <p:spPr bwMode="auto">
              <a:xfrm>
                <a:off x="1094776" y="3474581"/>
                <a:ext cx="572028" cy="32589"/>
              </a:xfrm>
              <a:custGeom>
                <a:avLst/>
                <a:gdLst>
                  <a:gd name="T0" fmla="*/ 19 w 731"/>
                  <a:gd name="T1" fmla="*/ 0 h 42"/>
                  <a:gd name="T2" fmla="*/ 713 w 731"/>
                  <a:gd name="T3" fmla="*/ 0 h 42"/>
                  <a:gd name="T4" fmla="*/ 731 w 731"/>
                  <a:gd name="T5" fmla="*/ 21 h 42"/>
                  <a:gd name="T6" fmla="*/ 731 w 731"/>
                  <a:gd name="T7" fmla="*/ 21 h 42"/>
                  <a:gd name="T8" fmla="*/ 713 w 731"/>
                  <a:gd name="T9" fmla="*/ 42 h 42"/>
                  <a:gd name="T10" fmla="*/ 19 w 731"/>
                  <a:gd name="T11" fmla="*/ 42 h 42"/>
                  <a:gd name="T12" fmla="*/ 0 w 731"/>
                  <a:gd name="T13" fmla="*/ 21 h 42"/>
                  <a:gd name="T14" fmla="*/ 0 w 731"/>
                  <a:gd name="T15" fmla="*/ 21 h 42"/>
                  <a:gd name="T16" fmla="*/ 19 w 731"/>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1" h="42">
                    <a:moveTo>
                      <a:pt x="19" y="0"/>
                    </a:moveTo>
                    <a:cubicBezTo>
                      <a:pt x="713" y="0"/>
                      <a:pt x="713" y="0"/>
                      <a:pt x="713" y="0"/>
                    </a:cubicBezTo>
                    <a:cubicBezTo>
                      <a:pt x="723" y="0"/>
                      <a:pt x="731" y="9"/>
                      <a:pt x="731" y="21"/>
                    </a:cubicBezTo>
                    <a:cubicBezTo>
                      <a:pt x="731" y="21"/>
                      <a:pt x="731" y="21"/>
                      <a:pt x="731" y="21"/>
                    </a:cubicBezTo>
                    <a:cubicBezTo>
                      <a:pt x="731" y="33"/>
                      <a:pt x="723" y="42"/>
                      <a:pt x="713" y="42"/>
                    </a:cubicBezTo>
                    <a:cubicBezTo>
                      <a:pt x="19" y="42"/>
                      <a:pt x="19" y="42"/>
                      <a:pt x="19" y="42"/>
                    </a:cubicBezTo>
                    <a:cubicBezTo>
                      <a:pt x="8" y="42"/>
                      <a:pt x="0" y="33"/>
                      <a:pt x="0" y="21"/>
                    </a:cubicBezTo>
                    <a:cubicBezTo>
                      <a:pt x="0" y="21"/>
                      <a:pt x="0" y="21"/>
                      <a:pt x="0" y="21"/>
                    </a:cubicBezTo>
                    <a:cubicBezTo>
                      <a:pt x="0" y="9"/>
                      <a:pt x="8" y="0"/>
                      <a:pt x="19" y="0"/>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246" name="Freeform 57"/>
              <p:cNvSpPr/>
              <p:nvPr/>
            </p:nvSpPr>
            <p:spPr bwMode="auto">
              <a:xfrm>
                <a:off x="1094776" y="3556912"/>
                <a:ext cx="317317" cy="32589"/>
              </a:xfrm>
              <a:custGeom>
                <a:avLst/>
                <a:gdLst>
                  <a:gd name="T0" fmla="*/ 19 w 405"/>
                  <a:gd name="T1" fmla="*/ 0 h 42"/>
                  <a:gd name="T2" fmla="*/ 387 w 405"/>
                  <a:gd name="T3" fmla="*/ 0 h 42"/>
                  <a:gd name="T4" fmla="*/ 405 w 405"/>
                  <a:gd name="T5" fmla="*/ 21 h 42"/>
                  <a:gd name="T6" fmla="*/ 405 w 405"/>
                  <a:gd name="T7" fmla="*/ 21 h 42"/>
                  <a:gd name="T8" fmla="*/ 387 w 405"/>
                  <a:gd name="T9" fmla="*/ 42 h 42"/>
                  <a:gd name="T10" fmla="*/ 19 w 405"/>
                  <a:gd name="T11" fmla="*/ 42 h 42"/>
                  <a:gd name="T12" fmla="*/ 0 w 405"/>
                  <a:gd name="T13" fmla="*/ 21 h 42"/>
                  <a:gd name="T14" fmla="*/ 0 w 405"/>
                  <a:gd name="T15" fmla="*/ 21 h 42"/>
                  <a:gd name="T16" fmla="*/ 19 w 405"/>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5" h="42">
                    <a:moveTo>
                      <a:pt x="19" y="0"/>
                    </a:moveTo>
                    <a:cubicBezTo>
                      <a:pt x="387" y="0"/>
                      <a:pt x="387" y="0"/>
                      <a:pt x="387" y="0"/>
                    </a:cubicBezTo>
                    <a:cubicBezTo>
                      <a:pt x="397" y="0"/>
                      <a:pt x="405" y="10"/>
                      <a:pt x="405" y="21"/>
                    </a:cubicBezTo>
                    <a:cubicBezTo>
                      <a:pt x="405" y="21"/>
                      <a:pt x="405" y="21"/>
                      <a:pt x="405" y="21"/>
                    </a:cubicBezTo>
                    <a:cubicBezTo>
                      <a:pt x="405" y="33"/>
                      <a:pt x="397" y="42"/>
                      <a:pt x="387" y="42"/>
                    </a:cubicBezTo>
                    <a:cubicBezTo>
                      <a:pt x="19" y="42"/>
                      <a:pt x="19" y="42"/>
                      <a:pt x="19" y="42"/>
                    </a:cubicBezTo>
                    <a:cubicBezTo>
                      <a:pt x="8" y="42"/>
                      <a:pt x="0" y="33"/>
                      <a:pt x="0" y="21"/>
                    </a:cubicBezTo>
                    <a:cubicBezTo>
                      <a:pt x="0" y="21"/>
                      <a:pt x="0" y="21"/>
                      <a:pt x="0" y="21"/>
                    </a:cubicBezTo>
                    <a:cubicBezTo>
                      <a:pt x="0" y="10"/>
                      <a:pt x="8" y="0"/>
                      <a:pt x="19" y="0"/>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grpSp>
        <p:sp>
          <p:nvSpPr>
            <p:cNvPr id="230" name="Freeform 58"/>
            <p:cNvSpPr/>
            <p:nvPr/>
          </p:nvSpPr>
          <p:spPr bwMode="auto">
            <a:xfrm>
              <a:off x="2565640" y="3168613"/>
              <a:ext cx="198405" cy="90142"/>
            </a:xfrm>
            <a:custGeom>
              <a:avLst/>
              <a:gdLst>
                <a:gd name="T0" fmla="*/ 776 w 776"/>
                <a:gd name="T1" fmla="*/ 354 h 354"/>
                <a:gd name="T2" fmla="*/ 724 w 776"/>
                <a:gd name="T3" fmla="*/ 196 h 354"/>
                <a:gd name="T4" fmla="*/ 639 w 776"/>
                <a:gd name="T5" fmla="*/ 135 h 354"/>
                <a:gd name="T6" fmla="*/ 513 w 776"/>
                <a:gd name="T7" fmla="*/ 135 h 354"/>
                <a:gd name="T8" fmla="*/ 393 w 776"/>
                <a:gd name="T9" fmla="*/ 3 h 354"/>
                <a:gd name="T10" fmla="*/ 262 w 776"/>
                <a:gd name="T11" fmla="*/ 123 h 354"/>
                <a:gd name="T12" fmla="*/ 262 w 776"/>
                <a:gd name="T13" fmla="*/ 134 h 354"/>
                <a:gd name="T14" fmla="*/ 262 w 776"/>
                <a:gd name="T15" fmla="*/ 135 h 354"/>
                <a:gd name="T16" fmla="*/ 136 w 776"/>
                <a:gd name="T17" fmla="*/ 135 h 354"/>
                <a:gd name="T18" fmla="*/ 52 w 776"/>
                <a:gd name="T19" fmla="*/ 196 h 354"/>
                <a:gd name="T20" fmla="*/ 0 w 776"/>
                <a:gd name="T21" fmla="*/ 354 h 354"/>
                <a:gd name="T22" fmla="*/ 776 w 776"/>
                <a:gd name="T23"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6" h="354">
                  <a:moveTo>
                    <a:pt x="776" y="354"/>
                  </a:moveTo>
                  <a:cubicBezTo>
                    <a:pt x="724" y="196"/>
                    <a:pt x="724" y="196"/>
                    <a:pt x="724" y="196"/>
                  </a:cubicBezTo>
                  <a:cubicBezTo>
                    <a:pt x="712" y="159"/>
                    <a:pt x="677" y="135"/>
                    <a:pt x="639" y="135"/>
                  </a:cubicBezTo>
                  <a:cubicBezTo>
                    <a:pt x="513" y="135"/>
                    <a:pt x="513" y="135"/>
                    <a:pt x="513" y="135"/>
                  </a:cubicBezTo>
                  <a:cubicBezTo>
                    <a:pt x="516" y="65"/>
                    <a:pt x="463" y="7"/>
                    <a:pt x="393" y="3"/>
                  </a:cubicBezTo>
                  <a:cubicBezTo>
                    <a:pt x="324" y="0"/>
                    <a:pt x="265" y="53"/>
                    <a:pt x="262" y="123"/>
                  </a:cubicBezTo>
                  <a:cubicBezTo>
                    <a:pt x="262" y="126"/>
                    <a:pt x="262" y="130"/>
                    <a:pt x="262" y="134"/>
                  </a:cubicBezTo>
                  <a:cubicBezTo>
                    <a:pt x="262" y="135"/>
                    <a:pt x="262" y="135"/>
                    <a:pt x="262" y="135"/>
                  </a:cubicBezTo>
                  <a:cubicBezTo>
                    <a:pt x="136" y="135"/>
                    <a:pt x="136" y="135"/>
                    <a:pt x="136" y="135"/>
                  </a:cubicBezTo>
                  <a:cubicBezTo>
                    <a:pt x="98" y="135"/>
                    <a:pt x="63" y="159"/>
                    <a:pt x="52" y="196"/>
                  </a:cubicBezTo>
                  <a:cubicBezTo>
                    <a:pt x="0" y="354"/>
                    <a:pt x="0" y="354"/>
                    <a:pt x="0" y="354"/>
                  </a:cubicBezTo>
                  <a:lnTo>
                    <a:pt x="776" y="354"/>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231" name="Freeform 59"/>
            <p:cNvSpPr/>
            <p:nvPr/>
          </p:nvSpPr>
          <p:spPr bwMode="auto">
            <a:xfrm>
              <a:off x="2648472" y="3180020"/>
              <a:ext cx="32741" cy="32551"/>
            </a:xfrm>
            <a:custGeom>
              <a:avLst/>
              <a:gdLst>
                <a:gd name="T0" fmla="*/ 12 w 128"/>
                <a:gd name="T1" fmla="*/ 42 h 128"/>
                <a:gd name="T2" fmla="*/ 85 w 128"/>
                <a:gd name="T3" fmla="*/ 12 h 128"/>
                <a:gd name="T4" fmla="*/ 116 w 128"/>
                <a:gd name="T5" fmla="*/ 86 h 128"/>
                <a:gd name="T6" fmla="*/ 42 w 128"/>
                <a:gd name="T7" fmla="*/ 116 h 128"/>
                <a:gd name="T8" fmla="*/ 12 w 128"/>
                <a:gd name="T9" fmla="*/ 42 h 128"/>
              </a:gdLst>
              <a:ahLst/>
              <a:cxnLst>
                <a:cxn ang="0">
                  <a:pos x="T0" y="T1"/>
                </a:cxn>
                <a:cxn ang="0">
                  <a:pos x="T2" y="T3"/>
                </a:cxn>
                <a:cxn ang="0">
                  <a:pos x="T4" y="T5"/>
                </a:cxn>
                <a:cxn ang="0">
                  <a:pos x="T6" y="T7"/>
                </a:cxn>
                <a:cxn ang="0">
                  <a:pos x="T8" y="T9"/>
                </a:cxn>
              </a:cxnLst>
              <a:rect l="0" t="0" r="r" b="b"/>
              <a:pathLst>
                <a:path w="128" h="128">
                  <a:moveTo>
                    <a:pt x="12" y="42"/>
                  </a:moveTo>
                  <a:cubicBezTo>
                    <a:pt x="24" y="14"/>
                    <a:pt x="57" y="0"/>
                    <a:pt x="85" y="12"/>
                  </a:cubicBezTo>
                  <a:cubicBezTo>
                    <a:pt x="114" y="24"/>
                    <a:pt x="128" y="57"/>
                    <a:pt x="116" y="86"/>
                  </a:cubicBezTo>
                  <a:cubicBezTo>
                    <a:pt x="104" y="114"/>
                    <a:pt x="71" y="128"/>
                    <a:pt x="42" y="116"/>
                  </a:cubicBezTo>
                  <a:cubicBezTo>
                    <a:pt x="13" y="104"/>
                    <a:pt x="0" y="71"/>
                    <a:pt x="12" y="42"/>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grpSp>
          <p:nvGrpSpPr>
            <p:cNvPr id="232" name="Group 231"/>
            <p:cNvGrpSpPr/>
            <p:nvPr/>
          </p:nvGrpSpPr>
          <p:grpSpPr>
            <a:xfrm>
              <a:off x="2514870" y="3382774"/>
              <a:ext cx="277092" cy="34285"/>
              <a:chOff x="1051158" y="2614197"/>
              <a:chExt cx="467201" cy="75756"/>
            </a:xfrm>
          </p:grpSpPr>
          <p:sp>
            <p:nvSpPr>
              <p:cNvPr id="243" name="Freeform 51"/>
              <p:cNvSpPr/>
              <p:nvPr/>
            </p:nvSpPr>
            <p:spPr bwMode="auto">
              <a:xfrm>
                <a:off x="1051158" y="2614197"/>
                <a:ext cx="467201" cy="23360"/>
              </a:xfrm>
              <a:custGeom>
                <a:avLst/>
                <a:gdLst>
                  <a:gd name="T0" fmla="*/ 21 w 832"/>
                  <a:gd name="T1" fmla="*/ 0 h 42"/>
                  <a:gd name="T2" fmla="*/ 811 w 832"/>
                  <a:gd name="T3" fmla="*/ 0 h 42"/>
                  <a:gd name="T4" fmla="*/ 832 w 832"/>
                  <a:gd name="T5" fmla="*/ 21 h 42"/>
                  <a:gd name="T6" fmla="*/ 832 w 832"/>
                  <a:gd name="T7" fmla="*/ 21 h 42"/>
                  <a:gd name="T8" fmla="*/ 811 w 832"/>
                  <a:gd name="T9" fmla="*/ 42 h 42"/>
                  <a:gd name="T10" fmla="*/ 21 w 832"/>
                  <a:gd name="T11" fmla="*/ 42 h 42"/>
                  <a:gd name="T12" fmla="*/ 0 w 832"/>
                  <a:gd name="T13" fmla="*/ 21 h 42"/>
                  <a:gd name="T14" fmla="*/ 0 w 832"/>
                  <a:gd name="T15" fmla="*/ 21 h 42"/>
                  <a:gd name="T16" fmla="*/ 21 w 832"/>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2" h="42">
                    <a:moveTo>
                      <a:pt x="21" y="0"/>
                    </a:moveTo>
                    <a:cubicBezTo>
                      <a:pt x="811" y="0"/>
                      <a:pt x="811" y="0"/>
                      <a:pt x="811" y="0"/>
                    </a:cubicBezTo>
                    <a:cubicBezTo>
                      <a:pt x="823" y="0"/>
                      <a:pt x="832" y="9"/>
                      <a:pt x="832" y="21"/>
                    </a:cubicBezTo>
                    <a:cubicBezTo>
                      <a:pt x="832" y="21"/>
                      <a:pt x="832" y="21"/>
                      <a:pt x="832" y="21"/>
                    </a:cubicBezTo>
                    <a:cubicBezTo>
                      <a:pt x="832" y="32"/>
                      <a:pt x="823" y="42"/>
                      <a:pt x="811" y="42"/>
                    </a:cubicBezTo>
                    <a:cubicBezTo>
                      <a:pt x="21" y="42"/>
                      <a:pt x="21" y="42"/>
                      <a:pt x="21" y="42"/>
                    </a:cubicBezTo>
                    <a:cubicBezTo>
                      <a:pt x="10" y="42"/>
                      <a:pt x="0" y="32"/>
                      <a:pt x="0" y="21"/>
                    </a:cubicBezTo>
                    <a:cubicBezTo>
                      <a:pt x="0" y="21"/>
                      <a:pt x="0" y="21"/>
                      <a:pt x="0" y="21"/>
                    </a:cubicBezTo>
                    <a:cubicBezTo>
                      <a:pt x="0" y="9"/>
                      <a:pt x="10" y="0"/>
                      <a:pt x="21" y="0"/>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244" name="Freeform 51"/>
              <p:cNvSpPr/>
              <p:nvPr/>
            </p:nvSpPr>
            <p:spPr bwMode="auto">
              <a:xfrm>
                <a:off x="1051158" y="2666593"/>
                <a:ext cx="467201" cy="23360"/>
              </a:xfrm>
              <a:custGeom>
                <a:avLst/>
                <a:gdLst>
                  <a:gd name="T0" fmla="*/ 21 w 832"/>
                  <a:gd name="T1" fmla="*/ 0 h 42"/>
                  <a:gd name="T2" fmla="*/ 811 w 832"/>
                  <a:gd name="T3" fmla="*/ 0 h 42"/>
                  <a:gd name="T4" fmla="*/ 832 w 832"/>
                  <a:gd name="T5" fmla="*/ 21 h 42"/>
                  <a:gd name="T6" fmla="*/ 832 w 832"/>
                  <a:gd name="T7" fmla="*/ 21 h 42"/>
                  <a:gd name="T8" fmla="*/ 811 w 832"/>
                  <a:gd name="T9" fmla="*/ 42 h 42"/>
                  <a:gd name="T10" fmla="*/ 21 w 832"/>
                  <a:gd name="T11" fmla="*/ 42 h 42"/>
                  <a:gd name="T12" fmla="*/ 0 w 832"/>
                  <a:gd name="T13" fmla="*/ 21 h 42"/>
                  <a:gd name="T14" fmla="*/ 0 w 832"/>
                  <a:gd name="T15" fmla="*/ 21 h 42"/>
                  <a:gd name="T16" fmla="*/ 21 w 832"/>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2" h="42">
                    <a:moveTo>
                      <a:pt x="21" y="0"/>
                    </a:moveTo>
                    <a:cubicBezTo>
                      <a:pt x="811" y="0"/>
                      <a:pt x="811" y="0"/>
                      <a:pt x="811" y="0"/>
                    </a:cubicBezTo>
                    <a:cubicBezTo>
                      <a:pt x="823" y="0"/>
                      <a:pt x="832" y="9"/>
                      <a:pt x="832" y="21"/>
                    </a:cubicBezTo>
                    <a:cubicBezTo>
                      <a:pt x="832" y="21"/>
                      <a:pt x="832" y="21"/>
                      <a:pt x="832" y="21"/>
                    </a:cubicBezTo>
                    <a:cubicBezTo>
                      <a:pt x="832" y="32"/>
                      <a:pt x="823" y="42"/>
                      <a:pt x="811" y="42"/>
                    </a:cubicBezTo>
                    <a:cubicBezTo>
                      <a:pt x="21" y="42"/>
                      <a:pt x="21" y="42"/>
                      <a:pt x="21" y="42"/>
                    </a:cubicBezTo>
                    <a:cubicBezTo>
                      <a:pt x="10" y="42"/>
                      <a:pt x="0" y="32"/>
                      <a:pt x="0" y="21"/>
                    </a:cubicBezTo>
                    <a:cubicBezTo>
                      <a:pt x="0" y="21"/>
                      <a:pt x="0" y="21"/>
                      <a:pt x="0" y="21"/>
                    </a:cubicBezTo>
                    <a:cubicBezTo>
                      <a:pt x="0" y="9"/>
                      <a:pt x="10" y="0"/>
                      <a:pt x="21" y="0"/>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grpSp>
        <p:grpSp>
          <p:nvGrpSpPr>
            <p:cNvPr id="234" name="Group 233"/>
            <p:cNvGrpSpPr/>
            <p:nvPr/>
          </p:nvGrpSpPr>
          <p:grpSpPr>
            <a:xfrm>
              <a:off x="2514870" y="3438097"/>
              <a:ext cx="277092" cy="34285"/>
              <a:chOff x="1051158" y="2614197"/>
              <a:chExt cx="467201" cy="75756"/>
            </a:xfrm>
          </p:grpSpPr>
          <p:sp>
            <p:nvSpPr>
              <p:cNvPr id="236" name="Freeform 51"/>
              <p:cNvSpPr/>
              <p:nvPr/>
            </p:nvSpPr>
            <p:spPr bwMode="auto">
              <a:xfrm>
                <a:off x="1051158" y="2614197"/>
                <a:ext cx="467201" cy="23360"/>
              </a:xfrm>
              <a:custGeom>
                <a:avLst/>
                <a:gdLst>
                  <a:gd name="T0" fmla="*/ 21 w 832"/>
                  <a:gd name="T1" fmla="*/ 0 h 42"/>
                  <a:gd name="T2" fmla="*/ 811 w 832"/>
                  <a:gd name="T3" fmla="*/ 0 h 42"/>
                  <a:gd name="T4" fmla="*/ 832 w 832"/>
                  <a:gd name="T5" fmla="*/ 21 h 42"/>
                  <a:gd name="T6" fmla="*/ 832 w 832"/>
                  <a:gd name="T7" fmla="*/ 21 h 42"/>
                  <a:gd name="T8" fmla="*/ 811 w 832"/>
                  <a:gd name="T9" fmla="*/ 42 h 42"/>
                  <a:gd name="T10" fmla="*/ 21 w 832"/>
                  <a:gd name="T11" fmla="*/ 42 h 42"/>
                  <a:gd name="T12" fmla="*/ 0 w 832"/>
                  <a:gd name="T13" fmla="*/ 21 h 42"/>
                  <a:gd name="T14" fmla="*/ 0 w 832"/>
                  <a:gd name="T15" fmla="*/ 21 h 42"/>
                  <a:gd name="T16" fmla="*/ 21 w 832"/>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2" h="42">
                    <a:moveTo>
                      <a:pt x="21" y="0"/>
                    </a:moveTo>
                    <a:cubicBezTo>
                      <a:pt x="811" y="0"/>
                      <a:pt x="811" y="0"/>
                      <a:pt x="811" y="0"/>
                    </a:cubicBezTo>
                    <a:cubicBezTo>
                      <a:pt x="823" y="0"/>
                      <a:pt x="832" y="9"/>
                      <a:pt x="832" y="21"/>
                    </a:cubicBezTo>
                    <a:cubicBezTo>
                      <a:pt x="832" y="21"/>
                      <a:pt x="832" y="21"/>
                      <a:pt x="832" y="21"/>
                    </a:cubicBezTo>
                    <a:cubicBezTo>
                      <a:pt x="832" y="32"/>
                      <a:pt x="823" y="42"/>
                      <a:pt x="811" y="42"/>
                    </a:cubicBezTo>
                    <a:cubicBezTo>
                      <a:pt x="21" y="42"/>
                      <a:pt x="21" y="42"/>
                      <a:pt x="21" y="42"/>
                    </a:cubicBezTo>
                    <a:cubicBezTo>
                      <a:pt x="10" y="42"/>
                      <a:pt x="0" y="32"/>
                      <a:pt x="0" y="21"/>
                    </a:cubicBezTo>
                    <a:cubicBezTo>
                      <a:pt x="0" y="21"/>
                      <a:pt x="0" y="21"/>
                      <a:pt x="0" y="21"/>
                    </a:cubicBezTo>
                    <a:cubicBezTo>
                      <a:pt x="0" y="9"/>
                      <a:pt x="10" y="0"/>
                      <a:pt x="21" y="0"/>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237" name="Freeform 51"/>
              <p:cNvSpPr/>
              <p:nvPr/>
            </p:nvSpPr>
            <p:spPr bwMode="auto">
              <a:xfrm>
                <a:off x="1051158" y="2666593"/>
                <a:ext cx="467201" cy="23360"/>
              </a:xfrm>
              <a:custGeom>
                <a:avLst/>
                <a:gdLst>
                  <a:gd name="T0" fmla="*/ 21 w 832"/>
                  <a:gd name="T1" fmla="*/ 0 h 42"/>
                  <a:gd name="T2" fmla="*/ 811 w 832"/>
                  <a:gd name="T3" fmla="*/ 0 h 42"/>
                  <a:gd name="T4" fmla="*/ 832 w 832"/>
                  <a:gd name="T5" fmla="*/ 21 h 42"/>
                  <a:gd name="T6" fmla="*/ 832 w 832"/>
                  <a:gd name="T7" fmla="*/ 21 h 42"/>
                  <a:gd name="T8" fmla="*/ 811 w 832"/>
                  <a:gd name="T9" fmla="*/ 42 h 42"/>
                  <a:gd name="T10" fmla="*/ 21 w 832"/>
                  <a:gd name="T11" fmla="*/ 42 h 42"/>
                  <a:gd name="T12" fmla="*/ 0 w 832"/>
                  <a:gd name="T13" fmla="*/ 21 h 42"/>
                  <a:gd name="T14" fmla="*/ 0 w 832"/>
                  <a:gd name="T15" fmla="*/ 21 h 42"/>
                  <a:gd name="T16" fmla="*/ 21 w 832"/>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2" h="42">
                    <a:moveTo>
                      <a:pt x="21" y="0"/>
                    </a:moveTo>
                    <a:cubicBezTo>
                      <a:pt x="811" y="0"/>
                      <a:pt x="811" y="0"/>
                      <a:pt x="811" y="0"/>
                    </a:cubicBezTo>
                    <a:cubicBezTo>
                      <a:pt x="823" y="0"/>
                      <a:pt x="832" y="9"/>
                      <a:pt x="832" y="21"/>
                    </a:cubicBezTo>
                    <a:cubicBezTo>
                      <a:pt x="832" y="21"/>
                      <a:pt x="832" y="21"/>
                      <a:pt x="832" y="21"/>
                    </a:cubicBezTo>
                    <a:cubicBezTo>
                      <a:pt x="832" y="32"/>
                      <a:pt x="823" y="42"/>
                      <a:pt x="811" y="42"/>
                    </a:cubicBezTo>
                    <a:cubicBezTo>
                      <a:pt x="21" y="42"/>
                      <a:pt x="21" y="42"/>
                      <a:pt x="21" y="42"/>
                    </a:cubicBezTo>
                    <a:cubicBezTo>
                      <a:pt x="10" y="42"/>
                      <a:pt x="0" y="32"/>
                      <a:pt x="0" y="21"/>
                    </a:cubicBezTo>
                    <a:cubicBezTo>
                      <a:pt x="0" y="21"/>
                      <a:pt x="0" y="21"/>
                      <a:pt x="0" y="21"/>
                    </a:cubicBezTo>
                    <a:cubicBezTo>
                      <a:pt x="0" y="9"/>
                      <a:pt x="10" y="0"/>
                      <a:pt x="21" y="0"/>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grpSp>
        <p:grpSp>
          <p:nvGrpSpPr>
            <p:cNvPr id="249" name="Group 4"/>
            <p:cNvGrpSpPr>
              <a:grpSpLocks noChangeAspect="1"/>
            </p:cNvGrpSpPr>
            <p:nvPr/>
          </p:nvGrpSpPr>
          <p:grpSpPr>
            <a:xfrm>
              <a:off x="2518063" y="3254113"/>
              <a:ext cx="45719" cy="97970"/>
              <a:chOff x="598" y="1936"/>
              <a:chExt cx="287" cy="615"/>
            </a:xfrm>
          </p:grpSpPr>
          <p:sp>
            <p:nvSpPr>
              <p:cNvPr id="250" name="Freeform 6"/>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51" name="Freeform 7"/>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grpSp>
      <p:grpSp>
        <p:nvGrpSpPr>
          <p:cNvPr id="252" name="Group 31"/>
          <p:cNvGrpSpPr>
            <a:grpSpLocks noChangeAspect="1"/>
          </p:cNvGrpSpPr>
          <p:nvPr/>
        </p:nvGrpSpPr>
        <p:grpSpPr>
          <a:xfrm>
            <a:off x="3550778" y="3218875"/>
            <a:ext cx="474760" cy="453432"/>
            <a:chOff x="3435" y="1827"/>
            <a:chExt cx="512" cy="489"/>
          </a:xfrm>
        </p:grpSpPr>
        <p:sp>
          <p:nvSpPr>
            <p:cNvPr id="253" name="Oval 32"/>
            <p:cNvSpPr>
              <a:spLocks noChangeArrowheads="1"/>
            </p:cNvSpPr>
            <p:nvPr/>
          </p:nvSpPr>
          <p:spPr bwMode="auto">
            <a:xfrm>
              <a:off x="3435" y="1835"/>
              <a:ext cx="492" cy="481"/>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54" name="Freeform 33"/>
            <p:cNvSpPr/>
            <p:nvPr/>
          </p:nvSpPr>
          <p:spPr bwMode="auto">
            <a:xfrm>
              <a:off x="3517" y="1913"/>
              <a:ext cx="329" cy="325"/>
            </a:xfrm>
            <a:custGeom>
              <a:avLst/>
              <a:gdLst>
                <a:gd name="T0" fmla="*/ 48 w 675"/>
                <a:gd name="T1" fmla="*/ 341 h 683"/>
                <a:gd name="T2" fmla="*/ 96 w 675"/>
                <a:gd name="T3" fmla="*/ 341 h 683"/>
                <a:gd name="T4" fmla="*/ 115 w 675"/>
                <a:gd name="T5" fmla="*/ 245 h 683"/>
                <a:gd name="T6" fmla="*/ 202 w 675"/>
                <a:gd name="T7" fmla="*/ 137 h 683"/>
                <a:gd name="T8" fmla="*/ 337 w 675"/>
                <a:gd name="T9" fmla="*/ 96 h 683"/>
                <a:gd name="T10" fmla="*/ 431 w 675"/>
                <a:gd name="T11" fmla="*/ 115 h 683"/>
                <a:gd name="T12" fmla="*/ 538 w 675"/>
                <a:gd name="T13" fmla="*/ 204 h 683"/>
                <a:gd name="T14" fmla="*/ 579 w 675"/>
                <a:gd name="T15" fmla="*/ 341 h 683"/>
                <a:gd name="T16" fmla="*/ 560 w 675"/>
                <a:gd name="T17" fmla="*/ 437 h 683"/>
                <a:gd name="T18" fmla="*/ 472 w 675"/>
                <a:gd name="T19" fmla="*/ 545 h 683"/>
                <a:gd name="T20" fmla="*/ 337 w 675"/>
                <a:gd name="T21" fmla="*/ 587 h 683"/>
                <a:gd name="T22" fmla="*/ 243 w 675"/>
                <a:gd name="T23" fmla="*/ 568 h 683"/>
                <a:gd name="T24" fmla="*/ 137 w 675"/>
                <a:gd name="T25" fmla="*/ 479 h 683"/>
                <a:gd name="T26" fmla="*/ 96 w 675"/>
                <a:gd name="T27" fmla="*/ 341 h 683"/>
                <a:gd name="T28" fmla="*/ 48 w 675"/>
                <a:gd name="T29" fmla="*/ 341 h 683"/>
                <a:gd name="T30" fmla="*/ 0 w 675"/>
                <a:gd name="T31" fmla="*/ 341 h 683"/>
                <a:gd name="T32" fmla="*/ 26 w 675"/>
                <a:gd name="T33" fmla="*/ 474 h 683"/>
                <a:gd name="T34" fmla="*/ 148 w 675"/>
                <a:gd name="T35" fmla="*/ 624 h 683"/>
                <a:gd name="T36" fmla="*/ 337 w 675"/>
                <a:gd name="T37" fmla="*/ 683 h 683"/>
                <a:gd name="T38" fmla="*/ 469 w 675"/>
                <a:gd name="T39" fmla="*/ 656 h 683"/>
                <a:gd name="T40" fmla="*/ 618 w 675"/>
                <a:gd name="T41" fmla="*/ 532 h 683"/>
                <a:gd name="T42" fmla="*/ 675 w 675"/>
                <a:gd name="T43" fmla="*/ 341 h 683"/>
                <a:gd name="T44" fmla="*/ 649 w 675"/>
                <a:gd name="T45" fmla="*/ 208 h 683"/>
                <a:gd name="T46" fmla="*/ 527 w 675"/>
                <a:gd name="T47" fmla="*/ 58 h 683"/>
                <a:gd name="T48" fmla="*/ 337 w 675"/>
                <a:gd name="T49" fmla="*/ 0 h 683"/>
                <a:gd name="T50" fmla="*/ 206 w 675"/>
                <a:gd name="T51" fmla="*/ 27 h 683"/>
                <a:gd name="T52" fmla="*/ 57 w 675"/>
                <a:gd name="T53" fmla="*/ 150 h 683"/>
                <a:gd name="T54" fmla="*/ 0 w 675"/>
                <a:gd name="T55" fmla="*/ 341 h 683"/>
                <a:gd name="T56" fmla="*/ 48 w 675"/>
                <a:gd name="T57" fmla="*/ 341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5" h="683">
                  <a:moveTo>
                    <a:pt x="48" y="341"/>
                  </a:moveTo>
                  <a:cubicBezTo>
                    <a:pt x="96" y="341"/>
                    <a:pt x="96" y="341"/>
                    <a:pt x="96" y="341"/>
                  </a:cubicBezTo>
                  <a:cubicBezTo>
                    <a:pt x="96" y="307"/>
                    <a:pt x="102" y="275"/>
                    <a:pt x="115" y="245"/>
                  </a:cubicBezTo>
                  <a:cubicBezTo>
                    <a:pt x="133" y="201"/>
                    <a:pt x="164" y="164"/>
                    <a:pt x="202" y="137"/>
                  </a:cubicBezTo>
                  <a:cubicBezTo>
                    <a:pt x="241" y="111"/>
                    <a:pt x="287" y="96"/>
                    <a:pt x="337" y="96"/>
                  </a:cubicBezTo>
                  <a:cubicBezTo>
                    <a:pt x="371" y="96"/>
                    <a:pt x="402" y="102"/>
                    <a:pt x="431" y="115"/>
                  </a:cubicBezTo>
                  <a:cubicBezTo>
                    <a:pt x="475" y="133"/>
                    <a:pt x="512" y="164"/>
                    <a:pt x="538" y="204"/>
                  </a:cubicBezTo>
                  <a:cubicBezTo>
                    <a:pt x="564" y="243"/>
                    <a:pt x="579" y="290"/>
                    <a:pt x="579" y="341"/>
                  </a:cubicBezTo>
                  <a:cubicBezTo>
                    <a:pt x="579" y="375"/>
                    <a:pt x="572" y="408"/>
                    <a:pt x="560" y="437"/>
                  </a:cubicBezTo>
                  <a:cubicBezTo>
                    <a:pt x="542" y="481"/>
                    <a:pt x="511" y="519"/>
                    <a:pt x="472" y="545"/>
                  </a:cubicBezTo>
                  <a:cubicBezTo>
                    <a:pt x="434" y="572"/>
                    <a:pt x="388" y="587"/>
                    <a:pt x="337" y="587"/>
                  </a:cubicBezTo>
                  <a:cubicBezTo>
                    <a:pt x="304" y="587"/>
                    <a:pt x="272" y="580"/>
                    <a:pt x="243" y="568"/>
                  </a:cubicBezTo>
                  <a:cubicBezTo>
                    <a:pt x="200" y="549"/>
                    <a:pt x="163" y="518"/>
                    <a:pt x="137" y="479"/>
                  </a:cubicBezTo>
                  <a:cubicBezTo>
                    <a:pt x="111" y="440"/>
                    <a:pt x="96" y="392"/>
                    <a:pt x="96" y="341"/>
                  </a:cubicBezTo>
                  <a:cubicBezTo>
                    <a:pt x="48" y="341"/>
                    <a:pt x="48" y="341"/>
                    <a:pt x="48" y="341"/>
                  </a:cubicBezTo>
                  <a:cubicBezTo>
                    <a:pt x="0" y="341"/>
                    <a:pt x="0" y="341"/>
                    <a:pt x="0" y="341"/>
                  </a:cubicBezTo>
                  <a:cubicBezTo>
                    <a:pt x="0" y="388"/>
                    <a:pt x="9" y="433"/>
                    <a:pt x="26" y="474"/>
                  </a:cubicBezTo>
                  <a:cubicBezTo>
                    <a:pt x="52" y="535"/>
                    <a:pt x="94" y="587"/>
                    <a:pt x="148" y="624"/>
                  </a:cubicBezTo>
                  <a:cubicBezTo>
                    <a:pt x="202" y="661"/>
                    <a:pt x="267" y="683"/>
                    <a:pt x="337" y="683"/>
                  </a:cubicBezTo>
                  <a:cubicBezTo>
                    <a:pt x="384" y="683"/>
                    <a:pt x="429" y="673"/>
                    <a:pt x="469" y="656"/>
                  </a:cubicBezTo>
                  <a:cubicBezTo>
                    <a:pt x="530" y="630"/>
                    <a:pt x="581" y="587"/>
                    <a:pt x="618" y="532"/>
                  </a:cubicBezTo>
                  <a:cubicBezTo>
                    <a:pt x="654" y="478"/>
                    <a:pt x="675" y="412"/>
                    <a:pt x="675" y="341"/>
                  </a:cubicBezTo>
                  <a:cubicBezTo>
                    <a:pt x="675" y="294"/>
                    <a:pt x="666" y="249"/>
                    <a:pt x="649" y="208"/>
                  </a:cubicBezTo>
                  <a:cubicBezTo>
                    <a:pt x="623" y="147"/>
                    <a:pt x="580" y="95"/>
                    <a:pt x="527" y="58"/>
                  </a:cubicBezTo>
                  <a:cubicBezTo>
                    <a:pt x="473" y="21"/>
                    <a:pt x="407" y="0"/>
                    <a:pt x="337" y="0"/>
                  </a:cubicBezTo>
                  <a:cubicBezTo>
                    <a:pt x="291" y="0"/>
                    <a:pt x="246" y="9"/>
                    <a:pt x="206" y="27"/>
                  </a:cubicBezTo>
                  <a:cubicBezTo>
                    <a:pt x="145" y="53"/>
                    <a:pt x="93" y="96"/>
                    <a:pt x="57" y="150"/>
                  </a:cubicBezTo>
                  <a:cubicBezTo>
                    <a:pt x="21" y="205"/>
                    <a:pt x="0" y="271"/>
                    <a:pt x="0" y="341"/>
                  </a:cubicBezTo>
                  <a:cubicBezTo>
                    <a:pt x="48" y="341"/>
                    <a:pt x="48" y="341"/>
                    <a:pt x="48" y="341"/>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55" name="Oval 34"/>
            <p:cNvSpPr>
              <a:spLocks noChangeArrowheads="1"/>
            </p:cNvSpPr>
            <p:nvPr/>
          </p:nvSpPr>
          <p:spPr bwMode="auto">
            <a:xfrm>
              <a:off x="3633" y="2028"/>
              <a:ext cx="97" cy="95"/>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56" name="Freeform 35"/>
            <p:cNvSpPr/>
            <p:nvPr/>
          </p:nvSpPr>
          <p:spPr bwMode="auto">
            <a:xfrm>
              <a:off x="3851" y="2249"/>
              <a:ext cx="1" cy="0"/>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1"/>
                    <a:pt x="0" y="1"/>
                  </a:cubicBezTo>
                  <a:cubicBezTo>
                    <a:pt x="0" y="1"/>
                    <a:pt x="0" y="1"/>
                    <a:pt x="0" y="1"/>
                  </a:cubicBezTo>
                  <a:cubicBezTo>
                    <a:pt x="0" y="1"/>
                    <a:pt x="1" y="0"/>
                    <a:pt x="1" y="0"/>
                  </a:cubicBezTo>
                </a:path>
              </a:pathLst>
            </a:custGeom>
            <a:solidFill>
              <a:srgbClr val="4066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57" name="Freeform 36"/>
            <p:cNvSpPr>
              <a:spLocks noEditPoints="1"/>
            </p:cNvSpPr>
            <p:nvPr/>
          </p:nvSpPr>
          <p:spPr bwMode="auto">
            <a:xfrm>
              <a:off x="3710" y="2101"/>
              <a:ext cx="163" cy="148"/>
            </a:xfrm>
            <a:custGeom>
              <a:avLst/>
              <a:gdLst>
                <a:gd name="T0" fmla="*/ 208 w 333"/>
                <a:gd name="T1" fmla="*/ 155 h 312"/>
                <a:gd name="T2" fmla="*/ 171 w 333"/>
                <a:gd name="T3" fmla="*/ 197 h 312"/>
                <a:gd name="T4" fmla="*/ 289 w 333"/>
                <a:gd name="T5" fmla="*/ 312 h 312"/>
                <a:gd name="T6" fmla="*/ 290 w 333"/>
                <a:gd name="T7" fmla="*/ 311 h 312"/>
                <a:gd name="T8" fmla="*/ 333 w 333"/>
                <a:gd name="T9" fmla="*/ 261 h 312"/>
                <a:gd name="T10" fmla="*/ 208 w 333"/>
                <a:gd name="T11" fmla="*/ 155 h 312"/>
                <a:gd name="T12" fmla="*/ 25 w 333"/>
                <a:gd name="T13" fmla="*/ 0 h 312"/>
                <a:gd name="T14" fmla="*/ 0 w 333"/>
                <a:gd name="T15" fmla="*/ 28 h 312"/>
                <a:gd name="T16" fmla="*/ 103 w 333"/>
                <a:gd name="T17" fmla="*/ 129 h 312"/>
                <a:gd name="T18" fmla="*/ 135 w 333"/>
                <a:gd name="T19" fmla="*/ 93 h 312"/>
                <a:gd name="T20" fmla="*/ 25 w 333"/>
                <a:gd name="T21"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3" h="312">
                  <a:moveTo>
                    <a:pt x="208" y="155"/>
                  </a:moveTo>
                  <a:cubicBezTo>
                    <a:pt x="197" y="170"/>
                    <a:pt x="185" y="184"/>
                    <a:pt x="171" y="197"/>
                  </a:cubicBezTo>
                  <a:cubicBezTo>
                    <a:pt x="289" y="312"/>
                    <a:pt x="289" y="312"/>
                    <a:pt x="289" y="312"/>
                  </a:cubicBezTo>
                  <a:cubicBezTo>
                    <a:pt x="289" y="312"/>
                    <a:pt x="290" y="311"/>
                    <a:pt x="290" y="311"/>
                  </a:cubicBezTo>
                  <a:cubicBezTo>
                    <a:pt x="307" y="294"/>
                    <a:pt x="320" y="278"/>
                    <a:pt x="333" y="261"/>
                  </a:cubicBezTo>
                  <a:cubicBezTo>
                    <a:pt x="208" y="155"/>
                    <a:pt x="208" y="155"/>
                    <a:pt x="208" y="155"/>
                  </a:cubicBezTo>
                  <a:moveTo>
                    <a:pt x="25" y="0"/>
                  </a:moveTo>
                  <a:cubicBezTo>
                    <a:pt x="19" y="11"/>
                    <a:pt x="10" y="20"/>
                    <a:pt x="0" y="28"/>
                  </a:cubicBezTo>
                  <a:cubicBezTo>
                    <a:pt x="103" y="129"/>
                    <a:pt x="103" y="129"/>
                    <a:pt x="103" y="129"/>
                  </a:cubicBezTo>
                  <a:cubicBezTo>
                    <a:pt x="115" y="118"/>
                    <a:pt x="125" y="106"/>
                    <a:pt x="135" y="93"/>
                  </a:cubicBezTo>
                  <a:cubicBezTo>
                    <a:pt x="25" y="0"/>
                    <a:pt x="25" y="0"/>
                    <a:pt x="25" y="0"/>
                  </a:cubicBezTo>
                </a:path>
              </a:pathLst>
            </a:custGeom>
            <a:solidFill>
              <a:srgbClr val="003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58" name="Freeform 37"/>
            <p:cNvSpPr/>
            <p:nvPr/>
          </p:nvSpPr>
          <p:spPr bwMode="auto">
            <a:xfrm>
              <a:off x="3761" y="2145"/>
              <a:ext cx="51" cy="49"/>
            </a:xfrm>
            <a:custGeom>
              <a:avLst/>
              <a:gdLst>
                <a:gd name="T0" fmla="*/ 32 w 105"/>
                <a:gd name="T1" fmla="*/ 0 h 104"/>
                <a:gd name="T2" fmla="*/ 0 w 105"/>
                <a:gd name="T3" fmla="*/ 36 h 104"/>
                <a:gd name="T4" fmla="*/ 68 w 105"/>
                <a:gd name="T5" fmla="*/ 104 h 104"/>
                <a:gd name="T6" fmla="*/ 105 w 105"/>
                <a:gd name="T7" fmla="*/ 62 h 104"/>
                <a:gd name="T8" fmla="*/ 32 w 105"/>
                <a:gd name="T9" fmla="*/ 0 h 104"/>
              </a:gdLst>
              <a:ahLst/>
              <a:cxnLst>
                <a:cxn ang="0">
                  <a:pos x="T0" y="T1"/>
                </a:cxn>
                <a:cxn ang="0">
                  <a:pos x="T2" y="T3"/>
                </a:cxn>
                <a:cxn ang="0">
                  <a:pos x="T4" y="T5"/>
                </a:cxn>
                <a:cxn ang="0">
                  <a:pos x="T6" y="T7"/>
                </a:cxn>
                <a:cxn ang="0">
                  <a:pos x="T8" y="T9"/>
                </a:cxn>
              </a:cxnLst>
              <a:rect l="0" t="0" r="r" b="b"/>
              <a:pathLst>
                <a:path w="105" h="104">
                  <a:moveTo>
                    <a:pt x="32" y="0"/>
                  </a:moveTo>
                  <a:cubicBezTo>
                    <a:pt x="22" y="13"/>
                    <a:pt x="12" y="25"/>
                    <a:pt x="0" y="36"/>
                  </a:cubicBezTo>
                  <a:cubicBezTo>
                    <a:pt x="68" y="104"/>
                    <a:pt x="68" y="104"/>
                    <a:pt x="68" y="104"/>
                  </a:cubicBezTo>
                  <a:cubicBezTo>
                    <a:pt x="82" y="91"/>
                    <a:pt x="94" y="77"/>
                    <a:pt x="105" y="62"/>
                  </a:cubicBezTo>
                  <a:cubicBezTo>
                    <a:pt x="32" y="0"/>
                    <a:pt x="32" y="0"/>
                    <a:pt x="32" y="0"/>
                  </a:cubicBezTo>
                </a:path>
              </a:pathLst>
            </a:custGeom>
            <a:solidFill>
              <a:srgbClr val="005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59" name="Freeform 38"/>
            <p:cNvSpPr/>
            <p:nvPr/>
          </p:nvSpPr>
          <p:spPr bwMode="auto">
            <a:xfrm>
              <a:off x="3675" y="2077"/>
              <a:ext cx="48" cy="37"/>
            </a:xfrm>
            <a:custGeom>
              <a:avLst/>
              <a:gdLst>
                <a:gd name="T0" fmla="*/ 38 w 97"/>
                <a:gd name="T1" fmla="*/ 0 h 78"/>
                <a:gd name="T2" fmla="*/ 0 w 97"/>
                <a:gd name="T3" fmla="*/ 8 h 78"/>
                <a:gd name="T4" fmla="*/ 72 w 97"/>
                <a:gd name="T5" fmla="*/ 78 h 78"/>
                <a:gd name="T6" fmla="*/ 97 w 97"/>
                <a:gd name="T7" fmla="*/ 50 h 78"/>
                <a:gd name="T8" fmla="*/ 38 w 97"/>
                <a:gd name="T9" fmla="*/ 0 h 78"/>
              </a:gdLst>
              <a:ahLst/>
              <a:cxnLst>
                <a:cxn ang="0">
                  <a:pos x="T0" y="T1"/>
                </a:cxn>
                <a:cxn ang="0">
                  <a:pos x="T2" y="T3"/>
                </a:cxn>
                <a:cxn ang="0">
                  <a:pos x="T4" y="T5"/>
                </a:cxn>
                <a:cxn ang="0">
                  <a:pos x="T6" y="T7"/>
                </a:cxn>
                <a:cxn ang="0">
                  <a:pos x="T8" y="T9"/>
                </a:cxn>
              </a:cxnLst>
              <a:rect l="0" t="0" r="r" b="b"/>
              <a:pathLst>
                <a:path w="97" h="78">
                  <a:moveTo>
                    <a:pt x="38" y="0"/>
                  </a:moveTo>
                  <a:cubicBezTo>
                    <a:pt x="0" y="8"/>
                    <a:pt x="0" y="8"/>
                    <a:pt x="0" y="8"/>
                  </a:cubicBezTo>
                  <a:cubicBezTo>
                    <a:pt x="72" y="78"/>
                    <a:pt x="72" y="78"/>
                    <a:pt x="72" y="78"/>
                  </a:cubicBezTo>
                  <a:cubicBezTo>
                    <a:pt x="82" y="70"/>
                    <a:pt x="91" y="61"/>
                    <a:pt x="97" y="50"/>
                  </a:cubicBezTo>
                  <a:cubicBezTo>
                    <a:pt x="38" y="0"/>
                    <a:pt x="38" y="0"/>
                    <a:pt x="38" y="0"/>
                  </a:cubicBezTo>
                </a:path>
              </a:pathLst>
            </a:custGeom>
            <a:solidFill>
              <a:srgbClr val="005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60" name="Freeform 39"/>
            <p:cNvSpPr/>
            <p:nvPr/>
          </p:nvSpPr>
          <p:spPr bwMode="auto">
            <a:xfrm>
              <a:off x="3849" y="1867"/>
              <a:ext cx="98" cy="73"/>
            </a:xfrm>
            <a:custGeom>
              <a:avLst/>
              <a:gdLst>
                <a:gd name="T0" fmla="*/ 19 w 98"/>
                <a:gd name="T1" fmla="*/ 73 h 73"/>
                <a:gd name="T2" fmla="*/ 0 w 98"/>
                <a:gd name="T3" fmla="*/ 63 h 73"/>
                <a:gd name="T4" fmla="*/ 65 w 98"/>
                <a:gd name="T5" fmla="*/ 0 h 73"/>
                <a:gd name="T6" fmla="*/ 98 w 98"/>
                <a:gd name="T7" fmla="*/ 10 h 73"/>
                <a:gd name="T8" fmla="*/ 19 w 98"/>
                <a:gd name="T9" fmla="*/ 73 h 73"/>
              </a:gdLst>
              <a:ahLst/>
              <a:cxnLst>
                <a:cxn ang="0">
                  <a:pos x="T0" y="T1"/>
                </a:cxn>
                <a:cxn ang="0">
                  <a:pos x="T2" y="T3"/>
                </a:cxn>
                <a:cxn ang="0">
                  <a:pos x="T4" y="T5"/>
                </a:cxn>
                <a:cxn ang="0">
                  <a:pos x="T6" y="T7"/>
                </a:cxn>
                <a:cxn ang="0">
                  <a:pos x="T8" y="T9"/>
                </a:cxn>
              </a:cxnLst>
              <a:rect l="0" t="0" r="r" b="b"/>
              <a:pathLst>
                <a:path w="98" h="73">
                  <a:moveTo>
                    <a:pt x="19" y="73"/>
                  </a:moveTo>
                  <a:lnTo>
                    <a:pt x="0" y="63"/>
                  </a:lnTo>
                  <a:lnTo>
                    <a:pt x="65" y="0"/>
                  </a:lnTo>
                  <a:lnTo>
                    <a:pt x="98" y="10"/>
                  </a:lnTo>
                  <a:lnTo>
                    <a:pt x="19" y="73"/>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61" name="Freeform 40"/>
            <p:cNvSpPr/>
            <p:nvPr/>
          </p:nvSpPr>
          <p:spPr bwMode="auto">
            <a:xfrm>
              <a:off x="3823" y="1827"/>
              <a:ext cx="73" cy="87"/>
            </a:xfrm>
            <a:custGeom>
              <a:avLst/>
              <a:gdLst>
                <a:gd name="T0" fmla="*/ 60 w 73"/>
                <a:gd name="T1" fmla="*/ 0 h 87"/>
                <a:gd name="T2" fmla="*/ 73 w 73"/>
                <a:gd name="T3" fmla="*/ 26 h 87"/>
                <a:gd name="T4" fmla="*/ 10 w 73"/>
                <a:gd name="T5" fmla="*/ 87 h 87"/>
                <a:gd name="T6" fmla="*/ 0 w 73"/>
                <a:gd name="T7" fmla="*/ 67 h 87"/>
                <a:gd name="T8" fmla="*/ 60 w 73"/>
                <a:gd name="T9" fmla="*/ 0 h 87"/>
              </a:gdLst>
              <a:ahLst/>
              <a:cxnLst>
                <a:cxn ang="0">
                  <a:pos x="T0" y="T1"/>
                </a:cxn>
                <a:cxn ang="0">
                  <a:pos x="T2" y="T3"/>
                </a:cxn>
                <a:cxn ang="0">
                  <a:pos x="T4" y="T5"/>
                </a:cxn>
                <a:cxn ang="0">
                  <a:pos x="T6" y="T7"/>
                </a:cxn>
                <a:cxn ang="0">
                  <a:pos x="T8" y="T9"/>
                </a:cxn>
              </a:cxnLst>
              <a:rect l="0" t="0" r="r" b="b"/>
              <a:pathLst>
                <a:path w="73" h="87">
                  <a:moveTo>
                    <a:pt x="60" y="0"/>
                  </a:moveTo>
                  <a:lnTo>
                    <a:pt x="73" y="26"/>
                  </a:lnTo>
                  <a:lnTo>
                    <a:pt x="10" y="87"/>
                  </a:lnTo>
                  <a:lnTo>
                    <a:pt x="0" y="67"/>
                  </a:lnTo>
                  <a:lnTo>
                    <a:pt x="6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62" name="Freeform 41"/>
            <p:cNvSpPr/>
            <p:nvPr/>
          </p:nvSpPr>
          <p:spPr bwMode="auto">
            <a:xfrm>
              <a:off x="3672" y="1847"/>
              <a:ext cx="246" cy="240"/>
            </a:xfrm>
            <a:custGeom>
              <a:avLst/>
              <a:gdLst>
                <a:gd name="T0" fmla="*/ 10 w 503"/>
                <a:gd name="T1" fmla="*/ 494 h 504"/>
                <a:gd name="T2" fmla="*/ 10 w 503"/>
                <a:gd name="T3" fmla="*/ 494 h 504"/>
                <a:gd name="T4" fmla="*/ 40 w 503"/>
                <a:gd name="T5" fmla="*/ 494 h 504"/>
                <a:gd name="T6" fmla="*/ 494 w 503"/>
                <a:gd name="T7" fmla="*/ 44 h 504"/>
                <a:gd name="T8" fmla="*/ 494 w 503"/>
                <a:gd name="T9" fmla="*/ 10 h 504"/>
                <a:gd name="T10" fmla="*/ 459 w 503"/>
                <a:gd name="T11" fmla="*/ 10 h 504"/>
                <a:gd name="T12" fmla="*/ 14 w 503"/>
                <a:gd name="T13" fmla="*/ 463 h 504"/>
                <a:gd name="T14" fmla="*/ 10 w 503"/>
                <a:gd name="T15" fmla="*/ 49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2" h="503">
                  <a:moveTo>
                    <a:pt x="10" y="494"/>
                  </a:moveTo>
                  <a:cubicBezTo>
                    <a:pt x="10" y="494"/>
                    <a:pt x="10" y="494"/>
                    <a:pt x="10" y="494"/>
                  </a:cubicBezTo>
                  <a:cubicBezTo>
                    <a:pt x="19" y="504"/>
                    <a:pt x="31" y="504"/>
                    <a:pt x="40" y="494"/>
                  </a:cubicBezTo>
                  <a:cubicBezTo>
                    <a:pt x="494" y="44"/>
                    <a:pt x="494" y="44"/>
                    <a:pt x="494" y="44"/>
                  </a:cubicBezTo>
                  <a:cubicBezTo>
                    <a:pt x="503" y="35"/>
                    <a:pt x="503" y="19"/>
                    <a:pt x="494" y="10"/>
                  </a:cubicBezTo>
                  <a:cubicBezTo>
                    <a:pt x="484" y="0"/>
                    <a:pt x="469" y="0"/>
                    <a:pt x="459" y="10"/>
                  </a:cubicBezTo>
                  <a:cubicBezTo>
                    <a:pt x="14" y="463"/>
                    <a:pt x="14" y="463"/>
                    <a:pt x="14" y="463"/>
                  </a:cubicBezTo>
                  <a:cubicBezTo>
                    <a:pt x="4" y="473"/>
                    <a:pt x="0" y="484"/>
                    <a:pt x="10" y="494"/>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grpSp>
        <p:nvGrpSpPr>
          <p:cNvPr id="3" name="Group 2"/>
          <p:cNvGrpSpPr/>
          <p:nvPr/>
        </p:nvGrpSpPr>
        <p:grpSpPr>
          <a:xfrm>
            <a:off x="5221566" y="3144225"/>
            <a:ext cx="669467" cy="522661"/>
            <a:chOff x="6169671" y="3217391"/>
            <a:chExt cx="575750" cy="449495"/>
          </a:xfrm>
        </p:grpSpPr>
        <p:grpSp>
          <p:nvGrpSpPr>
            <p:cNvPr id="274" name="Group 24"/>
            <p:cNvGrpSpPr>
              <a:grpSpLocks noChangeAspect="1"/>
            </p:cNvGrpSpPr>
            <p:nvPr/>
          </p:nvGrpSpPr>
          <p:grpSpPr>
            <a:xfrm>
              <a:off x="6169671" y="3373875"/>
              <a:ext cx="411903" cy="291588"/>
              <a:chOff x="2902" y="2096"/>
              <a:chExt cx="873" cy="618"/>
            </a:xfrm>
          </p:grpSpPr>
          <p:sp>
            <p:nvSpPr>
              <p:cNvPr id="279" name="Freeform 25"/>
              <p:cNvSpPr>
                <a:spLocks noEditPoints="1"/>
              </p:cNvSpPr>
              <p:nvPr/>
            </p:nvSpPr>
            <p:spPr bwMode="auto">
              <a:xfrm>
                <a:off x="3155" y="2096"/>
                <a:ext cx="367" cy="264"/>
              </a:xfrm>
              <a:custGeom>
                <a:avLst/>
                <a:gdLst>
                  <a:gd name="T0" fmla="*/ 42 w 299"/>
                  <a:gd name="T1" fmla="*/ 220 h 220"/>
                  <a:gd name="T2" fmla="*/ 80 w 299"/>
                  <a:gd name="T3" fmla="*/ 220 h 220"/>
                  <a:gd name="T4" fmla="*/ 111 w 299"/>
                  <a:gd name="T5" fmla="*/ 220 h 220"/>
                  <a:gd name="T6" fmla="*/ 188 w 299"/>
                  <a:gd name="T7" fmla="*/ 220 h 220"/>
                  <a:gd name="T8" fmla="*/ 220 w 299"/>
                  <a:gd name="T9" fmla="*/ 220 h 220"/>
                  <a:gd name="T10" fmla="*/ 258 w 299"/>
                  <a:gd name="T11" fmla="*/ 220 h 220"/>
                  <a:gd name="T12" fmla="*/ 299 w 299"/>
                  <a:gd name="T13" fmla="*/ 172 h 220"/>
                  <a:gd name="T14" fmla="*/ 299 w 299"/>
                  <a:gd name="T15" fmla="*/ 169 h 220"/>
                  <a:gd name="T16" fmla="*/ 299 w 299"/>
                  <a:gd name="T17" fmla="*/ 151 h 220"/>
                  <a:gd name="T18" fmla="*/ 299 w 299"/>
                  <a:gd name="T19" fmla="*/ 47 h 220"/>
                  <a:gd name="T20" fmla="*/ 258 w 299"/>
                  <a:gd name="T21" fmla="*/ 0 h 220"/>
                  <a:gd name="T22" fmla="*/ 42 w 299"/>
                  <a:gd name="T23" fmla="*/ 0 h 220"/>
                  <a:gd name="T24" fmla="*/ 0 w 299"/>
                  <a:gd name="T25" fmla="*/ 47 h 220"/>
                  <a:gd name="T26" fmla="*/ 0 w 299"/>
                  <a:gd name="T27" fmla="*/ 151 h 220"/>
                  <a:gd name="T28" fmla="*/ 0 w 299"/>
                  <a:gd name="T29" fmla="*/ 169 h 220"/>
                  <a:gd name="T30" fmla="*/ 0 w 299"/>
                  <a:gd name="T31" fmla="*/ 172 h 220"/>
                  <a:gd name="T32" fmla="*/ 42 w 299"/>
                  <a:gd name="T33" fmla="*/ 220 h 220"/>
                  <a:gd name="T34" fmla="*/ 35 w 299"/>
                  <a:gd name="T35" fmla="*/ 59 h 220"/>
                  <a:gd name="T36" fmla="*/ 51 w 299"/>
                  <a:gd name="T37" fmla="*/ 41 h 220"/>
                  <a:gd name="T38" fmla="*/ 248 w 299"/>
                  <a:gd name="T39" fmla="*/ 41 h 220"/>
                  <a:gd name="T40" fmla="*/ 264 w 299"/>
                  <a:gd name="T41" fmla="*/ 59 h 220"/>
                  <a:gd name="T42" fmla="*/ 264 w 299"/>
                  <a:gd name="T43" fmla="*/ 181 h 220"/>
                  <a:gd name="T44" fmla="*/ 35 w 299"/>
                  <a:gd name="T45" fmla="*/ 181 h 220"/>
                  <a:gd name="T46" fmla="*/ 35 w 299"/>
                  <a:gd name="T47" fmla="*/ 5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9" h="220">
                    <a:moveTo>
                      <a:pt x="42" y="220"/>
                    </a:moveTo>
                    <a:cubicBezTo>
                      <a:pt x="80" y="220"/>
                      <a:pt x="80" y="220"/>
                      <a:pt x="80" y="220"/>
                    </a:cubicBezTo>
                    <a:cubicBezTo>
                      <a:pt x="111" y="220"/>
                      <a:pt x="111" y="220"/>
                      <a:pt x="111" y="220"/>
                    </a:cubicBezTo>
                    <a:cubicBezTo>
                      <a:pt x="188" y="220"/>
                      <a:pt x="188" y="220"/>
                      <a:pt x="188" y="220"/>
                    </a:cubicBezTo>
                    <a:cubicBezTo>
                      <a:pt x="220" y="220"/>
                      <a:pt x="220" y="220"/>
                      <a:pt x="220" y="220"/>
                    </a:cubicBezTo>
                    <a:cubicBezTo>
                      <a:pt x="258" y="220"/>
                      <a:pt x="258" y="220"/>
                      <a:pt x="258" y="220"/>
                    </a:cubicBezTo>
                    <a:cubicBezTo>
                      <a:pt x="281" y="220"/>
                      <a:pt x="299" y="198"/>
                      <a:pt x="299" y="172"/>
                    </a:cubicBezTo>
                    <a:cubicBezTo>
                      <a:pt x="299" y="169"/>
                      <a:pt x="299" y="169"/>
                      <a:pt x="299" y="169"/>
                    </a:cubicBezTo>
                    <a:cubicBezTo>
                      <a:pt x="299" y="151"/>
                      <a:pt x="299" y="151"/>
                      <a:pt x="299" y="151"/>
                    </a:cubicBezTo>
                    <a:cubicBezTo>
                      <a:pt x="299" y="47"/>
                      <a:pt x="299" y="47"/>
                      <a:pt x="299" y="47"/>
                    </a:cubicBezTo>
                    <a:cubicBezTo>
                      <a:pt x="299" y="21"/>
                      <a:pt x="281" y="0"/>
                      <a:pt x="258" y="0"/>
                    </a:cubicBezTo>
                    <a:cubicBezTo>
                      <a:pt x="42" y="0"/>
                      <a:pt x="42" y="0"/>
                      <a:pt x="42" y="0"/>
                    </a:cubicBezTo>
                    <a:cubicBezTo>
                      <a:pt x="19" y="0"/>
                      <a:pt x="0" y="21"/>
                      <a:pt x="0" y="47"/>
                    </a:cubicBezTo>
                    <a:cubicBezTo>
                      <a:pt x="0" y="151"/>
                      <a:pt x="0" y="151"/>
                      <a:pt x="0" y="151"/>
                    </a:cubicBezTo>
                    <a:cubicBezTo>
                      <a:pt x="0" y="169"/>
                      <a:pt x="0" y="169"/>
                      <a:pt x="0" y="169"/>
                    </a:cubicBezTo>
                    <a:cubicBezTo>
                      <a:pt x="0" y="172"/>
                      <a:pt x="0" y="172"/>
                      <a:pt x="0" y="172"/>
                    </a:cubicBezTo>
                    <a:cubicBezTo>
                      <a:pt x="0" y="198"/>
                      <a:pt x="19" y="220"/>
                      <a:pt x="42" y="220"/>
                    </a:cubicBezTo>
                    <a:close/>
                    <a:moveTo>
                      <a:pt x="35" y="59"/>
                    </a:moveTo>
                    <a:cubicBezTo>
                      <a:pt x="35" y="49"/>
                      <a:pt x="42" y="41"/>
                      <a:pt x="51" y="41"/>
                    </a:cubicBezTo>
                    <a:cubicBezTo>
                      <a:pt x="248" y="41"/>
                      <a:pt x="248" y="41"/>
                      <a:pt x="248" y="41"/>
                    </a:cubicBezTo>
                    <a:cubicBezTo>
                      <a:pt x="257" y="41"/>
                      <a:pt x="264" y="49"/>
                      <a:pt x="264" y="59"/>
                    </a:cubicBezTo>
                    <a:cubicBezTo>
                      <a:pt x="264" y="181"/>
                      <a:pt x="264" y="181"/>
                      <a:pt x="264" y="181"/>
                    </a:cubicBezTo>
                    <a:cubicBezTo>
                      <a:pt x="35" y="181"/>
                      <a:pt x="35" y="181"/>
                      <a:pt x="35" y="181"/>
                    </a:cubicBezTo>
                    <a:lnTo>
                      <a:pt x="35" y="59"/>
                    </a:ln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80" name="Freeform 26"/>
              <p:cNvSpPr/>
              <p:nvPr/>
            </p:nvSpPr>
            <p:spPr bwMode="auto">
              <a:xfrm>
                <a:off x="2902" y="2206"/>
                <a:ext cx="873" cy="233"/>
              </a:xfrm>
              <a:custGeom>
                <a:avLst/>
                <a:gdLst>
                  <a:gd name="T0" fmla="*/ 711 w 711"/>
                  <a:gd name="T1" fmla="*/ 126 h 194"/>
                  <a:gd name="T2" fmla="*/ 711 w 711"/>
                  <a:gd name="T3" fmla="*/ 44 h 194"/>
                  <a:gd name="T4" fmla="*/ 666 w 711"/>
                  <a:gd name="T5" fmla="*/ 0 h 194"/>
                  <a:gd name="T6" fmla="*/ 45 w 711"/>
                  <a:gd name="T7" fmla="*/ 0 h 194"/>
                  <a:gd name="T8" fmla="*/ 0 w 711"/>
                  <a:gd name="T9" fmla="*/ 44 h 194"/>
                  <a:gd name="T10" fmla="*/ 0 w 711"/>
                  <a:gd name="T11" fmla="*/ 126 h 194"/>
                  <a:gd name="T12" fmla="*/ 351 w 711"/>
                  <a:gd name="T13" fmla="*/ 194 h 194"/>
                  <a:gd name="T14" fmla="*/ 711 w 711"/>
                  <a:gd name="T15" fmla="*/ 126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1" h="194">
                    <a:moveTo>
                      <a:pt x="711" y="126"/>
                    </a:moveTo>
                    <a:cubicBezTo>
                      <a:pt x="711" y="44"/>
                      <a:pt x="711" y="44"/>
                      <a:pt x="711" y="44"/>
                    </a:cubicBezTo>
                    <a:cubicBezTo>
                      <a:pt x="711" y="20"/>
                      <a:pt x="691" y="0"/>
                      <a:pt x="666" y="0"/>
                    </a:cubicBezTo>
                    <a:cubicBezTo>
                      <a:pt x="45" y="0"/>
                      <a:pt x="45" y="0"/>
                      <a:pt x="45" y="0"/>
                    </a:cubicBezTo>
                    <a:cubicBezTo>
                      <a:pt x="20" y="0"/>
                      <a:pt x="0" y="20"/>
                      <a:pt x="0" y="44"/>
                    </a:cubicBezTo>
                    <a:cubicBezTo>
                      <a:pt x="0" y="126"/>
                      <a:pt x="0" y="126"/>
                      <a:pt x="0" y="126"/>
                    </a:cubicBezTo>
                    <a:cubicBezTo>
                      <a:pt x="351" y="194"/>
                      <a:pt x="351" y="194"/>
                      <a:pt x="351" y="194"/>
                    </a:cubicBezTo>
                    <a:lnTo>
                      <a:pt x="711" y="126"/>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81" name="Freeform 27"/>
              <p:cNvSpPr/>
              <p:nvPr/>
            </p:nvSpPr>
            <p:spPr bwMode="auto">
              <a:xfrm>
                <a:off x="2902" y="2397"/>
                <a:ext cx="873" cy="317"/>
              </a:xfrm>
              <a:custGeom>
                <a:avLst/>
                <a:gdLst>
                  <a:gd name="T0" fmla="*/ 0 w 711"/>
                  <a:gd name="T1" fmla="*/ 0 h 264"/>
                  <a:gd name="T2" fmla="*/ 0 w 711"/>
                  <a:gd name="T3" fmla="*/ 219 h 264"/>
                  <a:gd name="T4" fmla="*/ 45 w 711"/>
                  <a:gd name="T5" fmla="*/ 264 h 264"/>
                  <a:gd name="T6" fmla="*/ 666 w 711"/>
                  <a:gd name="T7" fmla="*/ 264 h 264"/>
                  <a:gd name="T8" fmla="*/ 711 w 711"/>
                  <a:gd name="T9" fmla="*/ 219 h 264"/>
                  <a:gd name="T10" fmla="*/ 711 w 711"/>
                  <a:gd name="T11" fmla="*/ 0 h 264"/>
                  <a:gd name="T12" fmla="*/ 352 w 711"/>
                  <a:gd name="T13" fmla="*/ 68 h 264"/>
                  <a:gd name="T14" fmla="*/ 0 w 711"/>
                  <a:gd name="T15" fmla="*/ 0 h 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1" h="264">
                    <a:moveTo>
                      <a:pt x="0" y="0"/>
                    </a:moveTo>
                    <a:cubicBezTo>
                      <a:pt x="0" y="219"/>
                      <a:pt x="0" y="219"/>
                      <a:pt x="0" y="219"/>
                    </a:cubicBezTo>
                    <a:cubicBezTo>
                      <a:pt x="0" y="244"/>
                      <a:pt x="20" y="264"/>
                      <a:pt x="45" y="264"/>
                    </a:cubicBezTo>
                    <a:cubicBezTo>
                      <a:pt x="666" y="264"/>
                      <a:pt x="666" y="264"/>
                      <a:pt x="666" y="264"/>
                    </a:cubicBezTo>
                    <a:cubicBezTo>
                      <a:pt x="691" y="264"/>
                      <a:pt x="711" y="244"/>
                      <a:pt x="711" y="219"/>
                    </a:cubicBezTo>
                    <a:cubicBezTo>
                      <a:pt x="711" y="0"/>
                      <a:pt x="711" y="0"/>
                      <a:pt x="711" y="0"/>
                    </a:cubicBezTo>
                    <a:cubicBezTo>
                      <a:pt x="352" y="68"/>
                      <a:pt x="352" y="68"/>
                      <a:pt x="352" y="68"/>
                    </a:cubicBezTo>
                    <a:lnTo>
                      <a:pt x="0" y="0"/>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82" name="Freeform 28"/>
              <p:cNvSpPr/>
              <p:nvPr/>
            </p:nvSpPr>
            <p:spPr bwMode="auto">
              <a:xfrm>
                <a:off x="3296" y="2401"/>
                <a:ext cx="75" cy="99"/>
              </a:xfrm>
              <a:custGeom>
                <a:avLst/>
                <a:gdLst>
                  <a:gd name="T0" fmla="*/ 45 w 61"/>
                  <a:gd name="T1" fmla="*/ 83 h 83"/>
                  <a:gd name="T2" fmla="*/ 15 w 61"/>
                  <a:gd name="T3" fmla="*/ 83 h 83"/>
                  <a:gd name="T4" fmla="*/ 0 w 61"/>
                  <a:gd name="T5" fmla="*/ 68 h 83"/>
                  <a:gd name="T6" fmla="*/ 0 w 61"/>
                  <a:gd name="T7" fmla="*/ 15 h 83"/>
                  <a:gd name="T8" fmla="*/ 15 w 61"/>
                  <a:gd name="T9" fmla="*/ 0 h 83"/>
                  <a:gd name="T10" fmla="*/ 45 w 61"/>
                  <a:gd name="T11" fmla="*/ 0 h 83"/>
                  <a:gd name="T12" fmla="*/ 61 w 61"/>
                  <a:gd name="T13" fmla="*/ 15 h 83"/>
                  <a:gd name="T14" fmla="*/ 61 w 61"/>
                  <a:gd name="T15" fmla="*/ 68 h 83"/>
                  <a:gd name="T16" fmla="*/ 45 w 61"/>
                  <a:gd name="T1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83">
                    <a:moveTo>
                      <a:pt x="45" y="83"/>
                    </a:moveTo>
                    <a:cubicBezTo>
                      <a:pt x="15" y="83"/>
                      <a:pt x="15" y="83"/>
                      <a:pt x="15" y="83"/>
                    </a:cubicBezTo>
                    <a:cubicBezTo>
                      <a:pt x="7" y="83"/>
                      <a:pt x="0" y="76"/>
                      <a:pt x="0" y="68"/>
                    </a:cubicBezTo>
                    <a:cubicBezTo>
                      <a:pt x="0" y="15"/>
                      <a:pt x="0" y="15"/>
                      <a:pt x="0" y="15"/>
                    </a:cubicBezTo>
                    <a:cubicBezTo>
                      <a:pt x="0" y="7"/>
                      <a:pt x="7" y="0"/>
                      <a:pt x="15" y="0"/>
                    </a:cubicBezTo>
                    <a:cubicBezTo>
                      <a:pt x="45" y="0"/>
                      <a:pt x="45" y="0"/>
                      <a:pt x="45" y="0"/>
                    </a:cubicBezTo>
                    <a:cubicBezTo>
                      <a:pt x="54" y="0"/>
                      <a:pt x="61" y="7"/>
                      <a:pt x="61" y="15"/>
                    </a:cubicBezTo>
                    <a:cubicBezTo>
                      <a:pt x="61" y="68"/>
                      <a:pt x="61" y="68"/>
                      <a:pt x="61" y="68"/>
                    </a:cubicBezTo>
                    <a:cubicBezTo>
                      <a:pt x="61" y="76"/>
                      <a:pt x="54" y="83"/>
                      <a:pt x="45" y="83"/>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grpSp>
          <p:nvGrpSpPr>
            <p:cNvPr id="263" name="Group 4"/>
            <p:cNvGrpSpPr>
              <a:grpSpLocks noChangeAspect="1"/>
            </p:cNvGrpSpPr>
            <p:nvPr/>
          </p:nvGrpSpPr>
          <p:grpSpPr>
            <a:xfrm>
              <a:off x="6535656" y="3217391"/>
              <a:ext cx="209765" cy="449495"/>
              <a:chOff x="598" y="1936"/>
              <a:chExt cx="287" cy="615"/>
            </a:xfrm>
          </p:grpSpPr>
          <p:sp>
            <p:nvSpPr>
              <p:cNvPr id="264" name="Freeform 6"/>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rgbClr val="B4E2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65" name="Freeform 7"/>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grpSp>
      <p:grpSp>
        <p:nvGrpSpPr>
          <p:cNvPr id="4" name="Group 3"/>
          <p:cNvGrpSpPr/>
          <p:nvPr/>
        </p:nvGrpSpPr>
        <p:grpSpPr>
          <a:xfrm>
            <a:off x="7029164" y="3149674"/>
            <a:ext cx="590550" cy="569929"/>
            <a:chOff x="7801207" y="3149674"/>
            <a:chExt cx="590550" cy="569929"/>
          </a:xfrm>
        </p:grpSpPr>
        <p:sp>
          <p:nvSpPr>
            <p:cNvPr id="30" name="Rounded Rectangle 29"/>
            <p:cNvSpPr/>
            <p:nvPr/>
          </p:nvSpPr>
          <p:spPr>
            <a:xfrm>
              <a:off x="7801207" y="3149674"/>
              <a:ext cx="590550" cy="569929"/>
            </a:xfrm>
            <a:prstGeom prst="roundRect">
              <a:avLst>
                <a:gd name="adj" fmla="val 8974"/>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1031" y="3212382"/>
              <a:ext cx="550902" cy="444513"/>
            </a:xfrm>
            <a:prstGeom prst="rect">
              <a:avLst/>
            </a:prstGeom>
          </p:spPr>
        </p:pic>
      </p:grpSp>
      <p:cxnSp>
        <p:nvCxnSpPr>
          <p:cNvPr id="129" name="Straight Connector 128"/>
          <p:cNvCxnSpPr/>
          <p:nvPr/>
        </p:nvCxnSpPr>
        <p:spPr>
          <a:xfrm flipH="1">
            <a:off x="8195765" y="3030413"/>
            <a:ext cx="0" cy="1122913"/>
          </a:xfrm>
          <a:prstGeom prst="line">
            <a:avLst/>
          </a:prstGeom>
          <a:ln w="12700" cap="rnd">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8126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65650" y="0"/>
            <a:ext cx="4578350" cy="5143500"/>
          </a:xfrm>
          <a:prstGeom prst="rect">
            <a:avLst/>
          </a:prstGeom>
          <a:solidFill>
            <a:schemeClr val="accent1">
              <a:alpha val="1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 Same Side Corner Rectangle 4"/>
          <p:cNvSpPr/>
          <p:nvPr/>
        </p:nvSpPr>
        <p:spPr>
          <a:xfrm rot="16200000">
            <a:off x="2339586" y="-1024326"/>
            <a:ext cx="419878" cy="4032250"/>
          </a:xfrm>
          <a:prstGeom prst="round2SameRect">
            <a:avLst>
              <a:gd name="adj1" fmla="val 50000"/>
              <a:gd name="adj2" fmla="val 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 Same Side Corner Rectangle 29"/>
          <p:cNvSpPr/>
          <p:nvPr/>
        </p:nvSpPr>
        <p:spPr>
          <a:xfrm rot="5400000" flipH="1">
            <a:off x="6371836" y="-1024326"/>
            <a:ext cx="419878" cy="4032250"/>
          </a:xfrm>
          <a:prstGeom prst="round2SameRect">
            <a:avLst>
              <a:gd name="adj1" fmla="val 50000"/>
              <a:gd name="adj2"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p:cNvSpPr/>
          <p:nvPr/>
        </p:nvSpPr>
        <p:spPr>
          <a:xfrm>
            <a:off x="1772709" y="807133"/>
            <a:ext cx="1553630" cy="369332"/>
          </a:xfrm>
          <a:prstGeom prst="rect">
            <a:avLst/>
          </a:prstGeom>
          <a:noFill/>
          <a:ln w="12700" cap="flat" cmpd="sng" algn="ctr">
            <a:noFill/>
            <a:prstDash val="solid"/>
          </a:ln>
          <a:effectLst/>
        </p:spPr>
        <p:txBody>
          <a:bodyPr wrap="none" rtlCol="0" anchor="ctr">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es-419" b="1" kern="0">
                <a:solidFill>
                  <a:schemeClr val="bg1"/>
                </a:solidFill>
                <a:latin typeface="CiscoSansTT ExtraLight"/>
                <a:ea typeface="+mn-ea"/>
                <a:cs typeface="+mn-cs"/>
              </a:rPr>
              <a:t>Cuenta gratuita</a:t>
            </a:r>
          </a:p>
        </p:txBody>
      </p:sp>
      <p:sp>
        <p:nvSpPr>
          <p:cNvPr id="210" name="Rectangle 209"/>
          <p:cNvSpPr/>
          <p:nvPr/>
        </p:nvSpPr>
        <p:spPr>
          <a:xfrm>
            <a:off x="5589356" y="807133"/>
            <a:ext cx="1984838" cy="369332"/>
          </a:xfrm>
          <a:prstGeom prst="rect">
            <a:avLst/>
          </a:prstGeom>
          <a:noFill/>
          <a:ln w="12700" cap="flat" cmpd="sng" algn="ctr">
            <a:noFill/>
            <a:prstDash val="solid"/>
          </a:ln>
          <a:effectLst/>
        </p:spPr>
        <p:txBody>
          <a:bodyPr wrap="none" rtlCol="0" anchor="ctr">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es-419" b="1" kern="0">
                <a:solidFill>
                  <a:schemeClr val="bg1"/>
                </a:solidFill>
                <a:latin typeface="CiscoSansTT ExtraLight"/>
                <a:ea typeface="+mn-ea"/>
                <a:cs typeface="+mn-cs"/>
              </a:rPr>
              <a:t>Cuenta de Networking Academy</a:t>
            </a:r>
          </a:p>
        </p:txBody>
      </p:sp>
      <p:sp>
        <p:nvSpPr>
          <p:cNvPr id="33" name="TextBox 32"/>
          <p:cNvSpPr txBox="1"/>
          <p:nvPr/>
        </p:nvSpPr>
        <p:spPr>
          <a:xfrm>
            <a:off x="4977968" y="1455738"/>
            <a:ext cx="3397289" cy="3121367"/>
          </a:xfrm>
          <a:prstGeom prst="rect">
            <a:avLst/>
          </a:prstGeom>
          <a:noFill/>
        </p:spPr>
        <p:txBody>
          <a:bodyPr wrap="square" lIns="68580" tIns="34290" rIns="68580" bIns="34290" rtlCol="0" anchor="t">
            <a:spAutoFit/>
          </a:bodyPr>
          <a:lstStyle/>
          <a:p>
            <a:pPr marL="216000" indent="-216000" defTabSz="685783" rtl="0" fontAlgn="auto">
              <a:spcBef>
                <a:spcPts val="500"/>
              </a:spcBef>
              <a:spcAft>
                <a:spcPts val="500"/>
              </a:spcAft>
              <a:buFont typeface="Arial" pitchFamily="34" charset="0"/>
              <a:buChar char="•"/>
              <a:defRPr/>
            </a:pPr>
            <a:r>
              <a:rPr lang="es-419" sz="1400" dirty="0">
                <a:latin typeface="CiscoSansTT ExtraLight"/>
                <a:ea typeface="+mn-ea"/>
                <a:cs typeface="CiscoSansTT ExtraLight" panose="020B0303020201020303" pitchFamily="34" charset="0"/>
              </a:rPr>
              <a:t>Coanfitriones ilimitados</a:t>
            </a:r>
          </a:p>
          <a:p>
            <a:pPr marL="216000" indent="-216000" defTabSz="685783" rtl="0" fontAlgn="auto">
              <a:spcBef>
                <a:spcPts val="500"/>
              </a:spcBef>
              <a:spcAft>
                <a:spcPts val="500"/>
              </a:spcAft>
              <a:buFont typeface="Arial" pitchFamily="34" charset="0"/>
              <a:buChar char="•"/>
              <a:defRPr/>
            </a:pPr>
            <a:r>
              <a:rPr lang="es-419" sz="1400" dirty="0">
                <a:latin typeface="CiscoSansTT ExtraLight"/>
                <a:ea typeface="+mn-ea"/>
                <a:cs typeface="CiscoSansTT ExtraLight" panose="020B0303020201020303" pitchFamily="34" charset="0"/>
              </a:rPr>
              <a:t>24 horas de duración máxima</a:t>
            </a:r>
          </a:p>
          <a:p>
            <a:pPr marL="216000" indent="-216000" defTabSz="685783" rtl="0" fontAlgn="auto">
              <a:spcBef>
                <a:spcPts val="500"/>
              </a:spcBef>
              <a:spcAft>
                <a:spcPts val="500"/>
              </a:spcAft>
              <a:buFont typeface="Arial" pitchFamily="34" charset="0"/>
              <a:buChar char="•"/>
              <a:defRPr/>
            </a:pPr>
            <a:r>
              <a:rPr lang="es-419" sz="1400" dirty="0">
                <a:latin typeface="CiscoSansTT ExtraLight"/>
                <a:ea typeface="+mn-ea"/>
                <a:cs typeface="CiscoSansTT ExtraLight" panose="020B0303020201020303" pitchFamily="34" charset="0"/>
              </a:rPr>
              <a:t>Hasta 1000 participantes</a:t>
            </a:r>
          </a:p>
          <a:p>
            <a:pPr marL="216000" indent="-216000" defTabSz="685783" rtl="0" fontAlgn="auto">
              <a:spcBef>
                <a:spcPts val="500"/>
              </a:spcBef>
              <a:spcAft>
                <a:spcPts val="500"/>
              </a:spcAft>
              <a:buFont typeface="Arial" pitchFamily="34" charset="0"/>
              <a:buChar char="•"/>
              <a:defRPr/>
            </a:pPr>
            <a:r>
              <a:rPr lang="es-419" sz="1400" dirty="0">
                <a:latin typeface="CiscoSansTT ExtraLight"/>
                <a:ea typeface="+mn-ea"/>
                <a:cs typeface="CiscoSansTT ExtraLight" panose="020B0303020201020303" pitchFamily="34" charset="0"/>
              </a:rPr>
              <a:t>Almacenamiento de grabaciones </a:t>
            </a:r>
            <a:br>
              <a:rPr lang="es-419" sz="1400" dirty="0">
                <a:latin typeface="CiscoSansTT ExtraLight"/>
                <a:ea typeface="+mn-ea"/>
                <a:cs typeface="CiscoSansTT ExtraLight" panose="020B0303020201020303" pitchFamily="34" charset="0"/>
              </a:rPr>
            </a:br>
            <a:r>
              <a:rPr lang="es-419" sz="1400" dirty="0">
                <a:latin typeface="CiscoSansTT ExtraLight"/>
                <a:ea typeface="+mn-ea"/>
                <a:cs typeface="CiscoSansTT ExtraLight" panose="020B0303020201020303" pitchFamily="34" charset="0"/>
              </a:rPr>
              <a:t>en la nube de 50 GB</a:t>
            </a:r>
          </a:p>
          <a:p>
            <a:pPr marL="216000" indent="-216000" defTabSz="685783" rtl="0" fontAlgn="auto">
              <a:spcBef>
                <a:spcPts val="500"/>
              </a:spcBef>
              <a:spcAft>
                <a:spcPts val="500"/>
              </a:spcAft>
              <a:buFont typeface="Arial" pitchFamily="34" charset="0"/>
              <a:buChar char="•"/>
              <a:defRPr/>
            </a:pPr>
            <a:r>
              <a:rPr lang="es-419" sz="1400" dirty="0">
                <a:latin typeface="CiscoSansTT ExtraLight"/>
                <a:ea typeface="+mn-ea"/>
                <a:cs typeface="CiscoSansTT ExtraLight" panose="020B0303020201020303" pitchFamily="34" charset="0"/>
              </a:rPr>
              <a:t>Grabaciones MP4</a:t>
            </a:r>
          </a:p>
          <a:p>
            <a:pPr marL="216000" indent="-216000" defTabSz="685783" rtl="0" fontAlgn="auto">
              <a:spcBef>
                <a:spcPts val="500"/>
              </a:spcBef>
              <a:spcAft>
                <a:spcPts val="500"/>
              </a:spcAft>
              <a:buFont typeface="Arial" pitchFamily="34" charset="0"/>
              <a:buChar char="•"/>
              <a:defRPr/>
            </a:pPr>
            <a:r>
              <a:rPr lang="es-419" sz="1400" dirty="0">
                <a:latin typeface="CiscoSansTT ExtraLight"/>
                <a:ea typeface="+mn-ea"/>
                <a:cs typeface="CiscoSansTT ExtraLight" panose="020B0303020201020303" pitchFamily="34" charset="0"/>
              </a:rPr>
              <a:t>Transcripciones de grabaciones</a:t>
            </a:r>
          </a:p>
          <a:p>
            <a:pPr marL="216000" indent="-216000" defTabSz="685783" rtl="0" fontAlgn="auto">
              <a:spcBef>
                <a:spcPts val="500"/>
              </a:spcBef>
              <a:spcAft>
                <a:spcPts val="500"/>
              </a:spcAft>
              <a:buFont typeface="Arial" pitchFamily="34" charset="0"/>
              <a:buChar char="•"/>
              <a:defRPr/>
            </a:pPr>
            <a:r>
              <a:rPr lang="es-419" sz="1400" dirty="0">
                <a:latin typeface="CiscoSansTT ExtraLight"/>
                <a:ea typeface="+mn-ea"/>
                <a:cs typeface="CiscoSansTT ExtraLight" panose="020B0303020201020303" pitchFamily="34" charset="0"/>
              </a:rPr>
              <a:t>Función de transferencia de archivos</a:t>
            </a:r>
          </a:p>
          <a:p>
            <a:pPr marL="216000" indent="-216000" defTabSz="685783" rtl="0" fontAlgn="auto">
              <a:spcBef>
                <a:spcPts val="500"/>
              </a:spcBef>
              <a:spcAft>
                <a:spcPts val="500"/>
              </a:spcAft>
              <a:buFont typeface="Arial" pitchFamily="34" charset="0"/>
              <a:buChar char="•"/>
              <a:defRPr/>
            </a:pPr>
            <a:r>
              <a:rPr lang="es-419" sz="1400" dirty="0">
                <a:latin typeface="CiscoSansTT ExtraLight"/>
                <a:ea typeface="+mn-ea"/>
                <a:cs typeface="CiscoSansTT ExtraLight" panose="020B0303020201020303" pitchFamily="34" charset="0"/>
              </a:rPr>
              <a:t>Acceso al centro de reuniones, eventos y capacitación</a:t>
            </a:r>
          </a:p>
        </p:txBody>
      </p:sp>
      <p:sp>
        <p:nvSpPr>
          <p:cNvPr id="34" name="TextBox 33"/>
          <p:cNvSpPr txBox="1"/>
          <p:nvPr/>
        </p:nvSpPr>
        <p:spPr>
          <a:xfrm>
            <a:off x="889146" y="1455738"/>
            <a:ext cx="2676525" cy="972061"/>
          </a:xfrm>
          <a:prstGeom prst="rect">
            <a:avLst/>
          </a:prstGeom>
          <a:noFill/>
        </p:spPr>
        <p:txBody>
          <a:bodyPr wrap="square" lIns="68580" tIns="34290" rIns="68580" bIns="34290" rtlCol="0" anchor="t">
            <a:spAutoFit/>
          </a:bodyPr>
          <a:lstStyle/>
          <a:p>
            <a:pPr marL="216000" indent="-216000" defTabSz="685783" rtl="0" fontAlgn="auto">
              <a:spcBef>
                <a:spcPts val="500"/>
              </a:spcBef>
              <a:spcAft>
                <a:spcPts val="500"/>
              </a:spcAft>
              <a:buFont typeface="Arial" pitchFamily="34" charset="0"/>
              <a:buChar char="•"/>
              <a:defRPr/>
            </a:pPr>
            <a:r>
              <a:rPr lang="es-419" sz="1400">
                <a:latin typeface="CiscoSansTT ExtraLight"/>
                <a:ea typeface="+mn-ea"/>
                <a:cs typeface="CiscoSansTT ExtraLight" panose="020B0303020201020303" pitchFamily="34" charset="0"/>
              </a:rPr>
              <a:t>1 anfitrión</a:t>
            </a:r>
          </a:p>
          <a:p>
            <a:pPr marL="216000" indent="-216000" defTabSz="685783" rtl="0" fontAlgn="auto">
              <a:spcBef>
                <a:spcPts val="500"/>
              </a:spcBef>
              <a:spcAft>
                <a:spcPts val="500"/>
              </a:spcAft>
              <a:buFont typeface="Arial" pitchFamily="34" charset="0"/>
              <a:buChar char="•"/>
              <a:defRPr/>
            </a:pPr>
            <a:r>
              <a:rPr lang="es-419" sz="1400">
                <a:latin typeface="CiscoSansTT ExtraLight"/>
                <a:ea typeface="+mn-ea"/>
                <a:cs typeface="CiscoSansTT ExtraLight" panose="020B0303020201020303" pitchFamily="34" charset="0"/>
              </a:rPr>
              <a:t>50 minutos de duración</a:t>
            </a:r>
          </a:p>
          <a:p>
            <a:pPr marL="216000" indent="-216000" defTabSz="685783" rtl="0" fontAlgn="auto">
              <a:spcBef>
                <a:spcPts val="500"/>
              </a:spcBef>
              <a:spcAft>
                <a:spcPts val="500"/>
              </a:spcAft>
              <a:buFont typeface="Arial" pitchFamily="34" charset="0"/>
              <a:buChar char="•"/>
              <a:defRPr/>
            </a:pPr>
            <a:r>
              <a:rPr lang="es-419" sz="1400">
                <a:latin typeface="CiscoSansTT ExtraLight"/>
                <a:ea typeface="+mn-ea"/>
                <a:cs typeface="CiscoSansTT ExtraLight" panose="020B0303020201020303" pitchFamily="34" charset="0"/>
              </a:rPr>
              <a:t>Hasta 100 participantes</a:t>
            </a:r>
          </a:p>
        </p:txBody>
      </p:sp>
      <p:grpSp>
        <p:nvGrpSpPr>
          <p:cNvPr id="16" name="Group 15"/>
          <p:cNvGrpSpPr/>
          <p:nvPr/>
        </p:nvGrpSpPr>
        <p:grpSpPr>
          <a:xfrm>
            <a:off x="920317" y="2681799"/>
            <a:ext cx="881905" cy="851110"/>
            <a:chOff x="7801207" y="3149674"/>
            <a:chExt cx="590550" cy="569929"/>
          </a:xfrm>
        </p:grpSpPr>
        <p:sp>
          <p:nvSpPr>
            <p:cNvPr id="17" name="Rounded Rectangle 16"/>
            <p:cNvSpPr/>
            <p:nvPr/>
          </p:nvSpPr>
          <p:spPr>
            <a:xfrm>
              <a:off x="7801207" y="3149674"/>
              <a:ext cx="590550" cy="569929"/>
            </a:xfrm>
            <a:prstGeom prst="roundRect">
              <a:avLst>
                <a:gd name="adj" fmla="val 8974"/>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1031" y="3212382"/>
              <a:ext cx="550902" cy="444513"/>
            </a:xfrm>
            <a:prstGeom prst="rect">
              <a:avLst/>
            </a:prstGeom>
          </p:spPr>
        </p:pic>
      </p:grpSp>
    </p:spTree>
    <p:extLst>
      <p:ext uri="{BB962C8B-B14F-4D97-AF65-F5344CB8AC3E}">
        <p14:creationId xmlns:p14="http://schemas.microsoft.com/office/powerpoint/2010/main" val="186413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437766" y="341313"/>
            <a:ext cx="8345488" cy="731837"/>
          </a:xfrm>
        </p:spPr>
        <p:txBody>
          <a:bodyPr/>
          <a:lstStyle/>
          <a:p>
            <a:pPr rtl="0"/>
            <a:r>
              <a:rPr lang="es-419"/>
              <a:t>Comienza con nuestros instructores</a:t>
            </a:r>
          </a:p>
        </p:txBody>
      </p:sp>
      <p:sp>
        <p:nvSpPr>
          <p:cNvPr id="4" name="Rounded Rectangle 3">
            <a:hlinkClick r:id="rId3"/>
            <a:extLst>
              <a:ext uri="{FF2B5EF4-FFF2-40B4-BE49-F238E27FC236}">
                <a16:creationId xmlns:a16="http://schemas.microsoft.com/office/drawing/2014/main" id="{520795BE-9B0E-4F96-B0F9-C7C2D51BDD04}"/>
              </a:ext>
            </a:extLst>
          </p:cNvPr>
          <p:cNvSpPr/>
          <p:nvPr/>
        </p:nvSpPr>
        <p:spPr>
          <a:xfrm>
            <a:off x="3398560" y="2116705"/>
            <a:ext cx="2423900" cy="892194"/>
          </a:xfrm>
          <a:prstGeom prst="roundRect">
            <a:avLst>
              <a:gd name="adj" fmla="val 9751"/>
            </a:avLst>
          </a:prstGeom>
          <a:solidFill>
            <a:srgbClr val="D0D2D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2800" b="1" i="0" u="sng" strike="noStrike" kern="1200" cap="none" spc="0" normalizeH="0" baseline="0">
                <a:ln>
                  <a:noFill/>
                </a:ln>
                <a:solidFill>
                  <a:srgbClr val="0D274D"/>
                </a:solidFill>
                <a:effectLst/>
                <a:uLnTx/>
                <a:uFillTx/>
                <a:latin typeface="CiscoSansTT ExtraLight"/>
                <a:ea typeface="+mn-ea"/>
                <a:cs typeface="CiscoSansTT" panose="020B0503020201020303" pitchFamily="34" charset="0"/>
                <a:hlinkClick r:id="rId4"/>
              </a:rPr>
              <a:t>Video</a:t>
            </a:r>
            <a:r>
              <a:rPr kumimoji="0" lang="es-419" sz="2800" b="1" i="0" u="none" strike="noStrike" kern="1200" cap="none" spc="0" normalizeH="0" baseline="0">
                <a:ln>
                  <a:noFill/>
                </a:ln>
                <a:solidFill>
                  <a:srgbClr val="0D274D"/>
                </a:solidFill>
                <a:effectLst/>
                <a:uLnTx/>
                <a:uFillTx/>
                <a:latin typeface="CiscoSansTT ExtraLight"/>
                <a:ea typeface="+mn-ea"/>
                <a:cs typeface="CiscoSansTT" panose="020B0503020201020303" pitchFamily="34" charset="0"/>
              </a:rPr>
              <a:t> </a:t>
            </a:r>
          </a:p>
        </p:txBody>
      </p:sp>
    </p:spTree>
    <p:extLst>
      <p:ext uri="{BB962C8B-B14F-4D97-AF65-F5344CB8AC3E}">
        <p14:creationId xmlns:p14="http://schemas.microsoft.com/office/powerpoint/2010/main" val="364689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9" name="Rectangle 18"/>
          <p:cNvSpPr/>
          <p:nvPr/>
        </p:nvSpPr>
        <p:spPr>
          <a:xfrm>
            <a:off x="0" y="672"/>
            <a:ext cx="9144000" cy="5142157"/>
          </a:xfrm>
          <a:prstGeom prst="rect">
            <a:avLst/>
          </a:prstGeom>
          <a:solidFill>
            <a:srgbClr val="0D274D">
              <a:alpha val="8509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5" name="Rectangle 84"/>
          <p:cNvSpPr/>
          <p:nvPr/>
        </p:nvSpPr>
        <p:spPr>
          <a:xfrm>
            <a:off x="3175" y="1201738"/>
            <a:ext cx="9144000" cy="2840326"/>
          </a:xfrm>
          <a:prstGeom prst="rect">
            <a:avLst/>
          </a:prstGeom>
          <a:solidFill>
            <a:srgbClr val="13397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3" name="Title 2"/>
          <p:cNvSpPr>
            <a:spLocks noGrp="1"/>
          </p:cNvSpPr>
          <p:nvPr>
            <p:ph type="title" idx="4294967295"/>
          </p:nvPr>
        </p:nvSpPr>
        <p:spPr>
          <a:xfrm>
            <a:off x="437766" y="341313"/>
            <a:ext cx="8345488" cy="731837"/>
          </a:xfrm>
        </p:spPr>
        <p:txBody>
          <a:bodyPr/>
          <a:lstStyle/>
          <a:p>
            <a:pPr rtl="0"/>
            <a:r>
              <a:rPr lang="es-419"/>
              <a:t>Resumen de Cisco Networking Academy</a:t>
            </a:r>
          </a:p>
        </p:txBody>
      </p:sp>
      <p:sp>
        <p:nvSpPr>
          <p:cNvPr id="76" name="Rounded Rectangle 75"/>
          <p:cNvSpPr/>
          <p:nvPr/>
        </p:nvSpPr>
        <p:spPr>
          <a:xfrm>
            <a:off x="1229990" y="4083923"/>
            <a:ext cx="6724482" cy="507127"/>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1300" b="1" i="0" u="none" strike="noStrike" kern="1200" cap="none" spc="0" normalizeH="0" baseline="0" dirty="0">
                <a:ln>
                  <a:noFill/>
                </a:ln>
                <a:solidFill>
                  <a:srgbClr val="FFFFFF"/>
                </a:solidFill>
                <a:effectLst/>
                <a:uLnTx/>
                <a:uFillTx/>
                <a:latin typeface="CiscoSansTT ExtraLight"/>
                <a:ea typeface="+mn-ea"/>
                <a:cs typeface="+mn-cs"/>
              </a:rPr>
              <a:t>Un programa educativo de responsabilidad social corporativa de Cisco</a:t>
            </a:r>
          </a:p>
          <a:p>
            <a:pPr marL="0" marR="0" lvl="0" indent="0" algn="ctr" defTabSz="457200" rtl="0" eaLnBrk="1" fontAlgn="base" latinLnBrk="0" hangingPunct="1">
              <a:lnSpc>
                <a:spcPct val="100000"/>
              </a:lnSpc>
              <a:spcBef>
                <a:spcPct val="0"/>
              </a:spcBef>
              <a:spcAft>
                <a:spcPct val="0"/>
              </a:spcAft>
              <a:buClrTx/>
              <a:buSzTx/>
              <a:buFontTx/>
              <a:buNone/>
              <a:defRPr/>
            </a:pPr>
            <a:r>
              <a:rPr lang="es-419" sz="1200" dirty="0">
                <a:solidFill>
                  <a:srgbClr val="FFFFFF"/>
                </a:solidFill>
                <a:latin typeface="CiscoSansTT ExtraLight"/>
              </a:rPr>
              <a:t>Desarrollado por Cisco para ayudar a cubrir el déficit de competencias digitales </a:t>
            </a:r>
            <a:r>
              <a:rPr kumimoji="0" lang="es-419" sz="1200" b="0" i="0" u="none" strike="noStrike" kern="1200" cap="none" spc="0" normalizeH="0" baseline="0" dirty="0" err="1">
                <a:ln>
                  <a:noFill/>
                </a:ln>
                <a:solidFill>
                  <a:srgbClr val="FFFFFF"/>
                </a:solidFill>
                <a:effectLst/>
                <a:uLnTx/>
                <a:uFillTx/>
                <a:latin typeface="CiscoSansTT ExtraLight"/>
                <a:ea typeface="+mn-ea"/>
                <a:cs typeface="+mn-cs"/>
              </a:rPr>
              <a:t>Curriculum</a:t>
            </a:r>
            <a:r>
              <a:rPr kumimoji="0" lang="es-419" sz="1200" b="0" i="0" u="none" strike="noStrike" kern="1200" cap="none" spc="0" normalizeH="0" baseline="0" dirty="0">
                <a:ln>
                  <a:noFill/>
                </a:ln>
                <a:solidFill>
                  <a:srgbClr val="FFFFFF"/>
                </a:solidFill>
                <a:effectLst/>
                <a:uLnTx/>
                <a:uFillTx/>
                <a:latin typeface="CiscoSansTT ExtraLight"/>
                <a:ea typeface="+mn-ea"/>
                <a:cs typeface="+mn-cs"/>
              </a:rPr>
              <a:t> </a:t>
            </a:r>
            <a:br>
              <a:rPr kumimoji="0" lang="es-419" sz="1200" b="0" i="0" u="none" strike="noStrike" kern="1200" cap="none" spc="0" normalizeH="0" baseline="0" dirty="0">
                <a:ln>
                  <a:noFill/>
                </a:ln>
                <a:solidFill>
                  <a:srgbClr val="FFFFFF"/>
                </a:solidFill>
                <a:effectLst/>
                <a:uLnTx/>
                <a:uFillTx/>
                <a:latin typeface="CiscoSansTT ExtraLight"/>
                <a:ea typeface="+mn-ea"/>
                <a:cs typeface="+mn-cs"/>
              </a:rPr>
            </a:br>
            <a:r>
              <a:rPr kumimoji="0" lang="es-419" sz="1200" b="0" i="0" u="none" strike="noStrike" kern="1200" cap="none" spc="0" normalizeH="0" baseline="0" dirty="0">
                <a:ln>
                  <a:noFill/>
                </a:ln>
                <a:solidFill>
                  <a:srgbClr val="FFFFFF"/>
                </a:solidFill>
                <a:effectLst/>
                <a:uLnTx/>
                <a:uFillTx/>
                <a:latin typeface="CiscoSansTT ExtraLight"/>
                <a:ea typeface="+mn-ea"/>
                <a:cs typeface="+mn-cs"/>
              </a:rPr>
              <a:t>y </a:t>
            </a:r>
            <a:r>
              <a:rPr kumimoji="0" lang="es-419" sz="1200" b="0" i="0" u="none" strike="noStrike" kern="1200" cap="none" spc="0" normalizeH="0" baseline="0" dirty="0" err="1">
                <a:ln>
                  <a:noFill/>
                </a:ln>
                <a:solidFill>
                  <a:srgbClr val="FFFFFF"/>
                </a:solidFill>
                <a:effectLst/>
                <a:uLnTx/>
                <a:uFillTx/>
                <a:latin typeface="CiscoSansTT ExtraLight"/>
                <a:ea typeface="+mn-ea"/>
                <a:cs typeface="+mn-cs"/>
              </a:rPr>
              <a:t>Webex</a:t>
            </a:r>
            <a:r>
              <a:rPr kumimoji="0" lang="es-419" sz="1200" b="0" i="0" u="none" strike="noStrike" kern="1200" cap="none" spc="0" normalizeH="0" baseline="0" dirty="0">
                <a:ln>
                  <a:noFill/>
                </a:ln>
                <a:solidFill>
                  <a:srgbClr val="FFFFFF"/>
                </a:solidFill>
                <a:effectLst/>
                <a:uLnTx/>
                <a:uFillTx/>
                <a:latin typeface="CiscoSansTT ExtraLight"/>
                <a:ea typeface="+mn-ea"/>
                <a:cs typeface="+mn-cs"/>
              </a:rPr>
              <a:t> con licencia gratuita para instituciones educativas y sin fines de lucro</a:t>
            </a:r>
          </a:p>
        </p:txBody>
      </p:sp>
      <p:sp>
        <p:nvSpPr>
          <p:cNvPr id="77" name="Oval 76"/>
          <p:cNvSpPr/>
          <p:nvPr/>
        </p:nvSpPr>
        <p:spPr>
          <a:xfrm>
            <a:off x="3705179" y="1733031"/>
            <a:ext cx="1778911" cy="1778911"/>
          </a:xfrm>
          <a:prstGeom prst="ellipse">
            <a:avLst/>
          </a:prstGeom>
          <a:solidFill>
            <a:schemeClr val="tx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ts val="600"/>
              </a:spcAft>
              <a:buClrTx/>
              <a:buSzTx/>
              <a:buFontTx/>
              <a:buNone/>
              <a:defRPr/>
            </a:pPr>
            <a:r>
              <a:rPr kumimoji="0" lang="es-419" sz="1900" b="1" i="0" u="none" strike="noStrike" kern="1200" cap="none" spc="0" normalizeH="0" baseline="0" dirty="0">
                <a:ln>
                  <a:noFill/>
                </a:ln>
                <a:solidFill>
                  <a:srgbClr val="0D274D"/>
                </a:solidFill>
                <a:effectLst/>
                <a:uLnTx/>
                <a:uFillTx/>
                <a:latin typeface="CiscoSansTT ExtraLight"/>
                <a:ea typeface="+mn-ea"/>
                <a:cs typeface="+mn-cs"/>
              </a:rPr>
              <a:t>Carrera</a:t>
            </a:r>
          </a:p>
          <a:p>
            <a:pPr marL="0" marR="0" lvl="0" indent="0" algn="ctr" defTabSz="457200" rtl="0" eaLnBrk="1" fontAlgn="base" latinLnBrk="0" hangingPunct="1">
              <a:lnSpc>
                <a:spcPct val="100000"/>
              </a:lnSpc>
              <a:spcBef>
                <a:spcPct val="0"/>
              </a:spcBef>
              <a:spcAft>
                <a:spcPts val="600"/>
              </a:spcAft>
              <a:buClrTx/>
              <a:buSzTx/>
              <a:buFontTx/>
              <a:buNone/>
              <a:defRPr/>
            </a:pPr>
            <a:r>
              <a:rPr kumimoji="0" lang="es-419" sz="1100" b="0" i="0" u="none" strike="noStrike" kern="1200" cap="none" spc="0" normalizeH="0" baseline="0" dirty="0">
                <a:ln>
                  <a:noFill/>
                </a:ln>
                <a:solidFill>
                  <a:srgbClr val="0D274D"/>
                </a:solidFill>
                <a:effectLst/>
                <a:uLnTx/>
                <a:uFillTx/>
                <a:latin typeface="CiscoSansTT ExtraLight"/>
                <a:ea typeface="+mn-ea"/>
                <a:cs typeface="+mn-cs"/>
              </a:rPr>
              <a:t>Vincula a los graduados con </a:t>
            </a:r>
            <a:br>
              <a:rPr kumimoji="0" lang="es-419" sz="1100" b="0" i="0" u="none" strike="noStrike" kern="1200" cap="none" spc="0" normalizeH="0" baseline="0" dirty="0">
                <a:ln>
                  <a:noFill/>
                </a:ln>
                <a:solidFill>
                  <a:srgbClr val="0D274D"/>
                </a:solidFill>
                <a:effectLst/>
                <a:uLnTx/>
                <a:uFillTx/>
                <a:latin typeface="CiscoSansTT ExtraLight"/>
                <a:ea typeface="+mn-ea"/>
                <a:cs typeface="+mn-cs"/>
              </a:rPr>
            </a:br>
            <a:r>
              <a:rPr kumimoji="0" lang="es-419" sz="1100" b="0" i="0" u="none" strike="noStrike" kern="1200" cap="none" spc="0" normalizeH="0" baseline="0" dirty="0">
                <a:ln>
                  <a:noFill/>
                </a:ln>
                <a:solidFill>
                  <a:srgbClr val="0D274D"/>
                </a:solidFill>
                <a:effectLst/>
                <a:uLnTx/>
                <a:uFillTx/>
                <a:latin typeface="CiscoSansTT ExtraLight"/>
                <a:ea typeface="+mn-ea"/>
                <a:cs typeface="+mn-cs"/>
              </a:rPr>
              <a:t>los trabajos</a:t>
            </a:r>
            <a:br>
              <a:rPr kumimoji="0" lang="en-US" sz="1100" b="0" i="0" u="none" strike="noStrike" kern="1200" cap="none" spc="0" normalizeH="0" baseline="0" noProof="0" dirty="0">
                <a:ln>
                  <a:noFill/>
                </a:ln>
                <a:solidFill>
                  <a:srgbClr val="0D274D"/>
                </a:solidFill>
                <a:effectLst/>
                <a:uLnTx/>
                <a:uFillTx/>
                <a:latin typeface="CiscoSansTT ExtraLight"/>
                <a:ea typeface="+mn-ea"/>
                <a:cs typeface="+mn-cs"/>
              </a:rPr>
            </a:br>
            <a:r>
              <a:rPr kumimoji="0" lang="es-419" sz="1100" b="0" i="0" u="none" strike="noStrike" kern="1200" cap="none" spc="0" normalizeH="0" baseline="0" dirty="0">
                <a:ln>
                  <a:noFill/>
                </a:ln>
                <a:solidFill>
                  <a:srgbClr val="0D274D"/>
                </a:solidFill>
                <a:effectLst/>
                <a:uLnTx/>
                <a:uFillTx/>
                <a:latin typeface="CiscoSansTT ExtraLight"/>
                <a:ea typeface="+mn-ea"/>
                <a:cs typeface="+mn-cs"/>
              </a:rPr>
              <a:t>mediante un motor de </a:t>
            </a:r>
            <a:r>
              <a:rPr kumimoji="0" lang="es-419" sz="1100" b="0" i="0" u="none" strike="noStrike" kern="1200" cap="none" spc="-20" normalizeH="0" baseline="0" dirty="0">
                <a:ln>
                  <a:noFill/>
                </a:ln>
                <a:solidFill>
                  <a:srgbClr val="0D274D"/>
                </a:solidFill>
                <a:effectLst/>
                <a:uLnTx/>
                <a:uFillTx/>
                <a:latin typeface="CiscoSansTT ExtraLight"/>
                <a:ea typeface="+mn-ea"/>
                <a:cs typeface="+mn-cs"/>
              </a:rPr>
              <a:t>búsqueda</a:t>
            </a:r>
            <a:r>
              <a:rPr kumimoji="0" lang="es-419" sz="1100" b="0" i="0" u="none" strike="noStrike" kern="1200" cap="none" spc="0" normalizeH="0" baseline="0" dirty="0">
                <a:ln>
                  <a:noFill/>
                </a:ln>
                <a:solidFill>
                  <a:srgbClr val="0D274D"/>
                </a:solidFill>
                <a:effectLst/>
                <a:uLnTx/>
                <a:uFillTx/>
                <a:latin typeface="CiscoSansTT ExtraLight"/>
                <a:ea typeface="+mn-ea"/>
                <a:cs typeface="+mn-cs"/>
              </a:rPr>
              <a:t> de talentos</a:t>
            </a:r>
          </a:p>
        </p:txBody>
      </p:sp>
      <p:sp>
        <p:nvSpPr>
          <p:cNvPr id="4" name="Oval 3"/>
          <p:cNvSpPr/>
          <p:nvPr/>
        </p:nvSpPr>
        <p:spPr>
          <a:xfrm>
            <a:off x="3598621" y="1626473"/>
            <a:ext cx="1992027" cy="1992027"/>
          </a:xfrm>
          <a:prstGeom prst="ellipse">
            <a:avLst/>
          </a:prstGeom>
          <a:noFill/>
          <a:ln w="12700">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0D274D"/>
              </a:solidFill>
              <a:effectLst/>
              <a:uLnTx/>
              <a:uFillTx/>
              <a:latin typeface="CiscoSansTT ExtraLight"/>
              <a:ea typeface="+mn-ea"/>
              <a:cs typeface="+mn-cs"/>
            </a:endParaRPr>
          </a:p>
        </p:txBody>
      </p:sp>
      <p:cxnSp>
        <p:nvCxnSpPr>
          <p:cNvPr id="6" name="Straight Connector 5"/>
          <p:cNvCxnSpPr>
            <a:stCxn id="85" idx="1"/>
            <a:endCxn id="4" idx="2"/>
          </p:cNvCxnSpPr>
          <p:nvPr/>
        </p:nvCxnSpPr>
        <p:spPr>
          <a:xfrm>
            <a:off x="3175" y="2621901"/>
            <a:ext cx="3595446" cy="58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4" idx="6"/>
            <a:endCxn id="85" idx="3"/>
          </p:cNvCxnSpPr>
          <p:nvPr/>
        </p:nvCxnSpPr>
        <p:spPr>
          <a:xfrm flipV="1">
            <a:off x="5590648" y="2621901"/>
            <a:ext cx="3556527" cy="58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556444" y="1671449"/>
            <a:ext cx="2737013" cy="738664"/>
          </a:xfrm>
          <a:prstGeom prst="rect">
            <a:avLst/>
          </a:prstGeom>
          <a:noFill/>
        </p:spPr>
        <p:txBody>
          <a:bodyPr wrap="square" lIns="0" tIns="0" rIns="0" bIns="0" rtlCol="0">
            <a:spAutoFit/>
          </a:bodyPr>
          <a:lstStyle/>
          <a:p>
            <a:pPr rtl="0">
              <a:defRPr/>
            </a:pPr>
            <a:r>
              <a:rPr lang="es-419" sz="1200" dirty="0">
                <a:solidFill>
                  <a:srgbClr val="FFFFFF"/>
                </a:solidFill>
                <a:latin typeface="CiscoSansTT ExtraLight"/>
              </a:rPr>
              <a:t>Currículo actualizado y dictado a través de una plataforma de aprendizaje personalizada basada en la nube</a:t>
            </a:r>
          </a:p>
          <a:p>
            <a:pPr lvl="0">
              <a:defRPr/>
            </a:pPr>
            <a:endParaRPr lang="en-US" sz="1200" dirty="0">
              <a:solidFill>
                <a:srgbClr val="FFFFFF"/>
              </a:solidFill>
              <a:latin typeface="CiscoSansTT ExtraLight"/>
            </a:endParaRPr>
          </a:p>
        </p:txBody>
      </p:sp>
      <p:sp>
        <p:nvSpPr>
          <p:cNvPr id="80" name="TextBox 79"/>
          <p:cNvSpPr txBox="1"/>
          <p:nvPr/>
        </p:nvSpPr>
        <p:spPr>
          <a:xfrm>
            <a:off x="6100176" y="1671449"/>
            <a:ext cx="2683077" cy="553998"/>
          </a:xfrm>
          <a:prstGeom prst="rect">
            <a:avLst/>
          </a:prstGeom>
          <a:noFill/>
        </p:spPr>
        <p:txBody>
          <a:bodyPr wrap="square" lIns="0" tIns="0" rIns="0" bIns="0" rtlCol="0">
            <a:spAutoFit/>
          </a:bodyPr>
          <a:lstStyle/>
          <a:p>
            <a:pPr lvl="0" rtl="0">
              <a:defRPr/>
            </a:pPr>
            <a:r>
              <a:rPr lang="es-419" sz="1200" dirty="0">
                <a:solidFill>
                  <a:srgbClr val="FFFFFF"/>
                </a:solidFill>
                <a:latin typeface="CiscoSansTT ExtraLight"/>
              </a:rPr>
              <a:t>Cursos flexibles: </a:t>
            </a:r>
            <a:br>
              <a:rPr lang="en-US" sz="1200" dirty="0">
                <a:solidFill>
                  <a:srgbClr val="FFFFFF"/>
                </a:solidFill>
                <a:latin typeface="CiscoSansTT ExtraLight"/>
              </a:rPr>
            </a:br>
            <a:r>
              <a:rPr lang="es-419" sz="1200" dirty="0">
                <a:solidFill>
                  <a:srgbClr val="FFFFFF"/>
                </a:solidFill>
                <a:latin typeface="CiscoSansTT ExtraLight"/>
              </a:rPr>
              <a:t>a cargo de un instructor </a:t>
            </a:r>
            <a:br>
              <a:rPr lang="es-419" sz="1200" dirty="0">
                <a:solidFill>
                  <a:srgbClr val="FFFFFF"/>
                </a:solidFill>
                <a:latin typeface="CiscoSansTT ExtraLight"/>
              </a:rPr>
            </a:br>
            <a:r>
              <a:rPr lang="es-419" sz="1200" dirty="0">
                <a:solidFill>
                  <a:srgbClr val="FFFFFF"/>
                </a:solidFill>
                <a:latin typeface="CiscoSansTT ExtraLight"/>
              </a:rPr>
              <a:t>y autodidácticos</a:t>
            </a:r>
          </a:p>
        </p:txBody>
      </p:sp>
      <p:sp>
        <p:nvSpPr>
          <p:cNvPr id="81" name="TextBox 80"/>
          <p:cNvSpPr txBox="1"/>
          <p:nvPr/>
        </p:nvSpPr>
        <p:spPr>
          <a:xfrm>
            <a:off x="556445" y="2979253"/>
            <a:ext cx="2737012" cy="923330"/>
          </a:xfrm>
          <a:prstGeom prst="rect">
            <a:avLst/>
          </a:prstGeom>
          <a:noFill/>
        </p:spPr>
        <p:txBody>
          <a:bodyPr wrap="square" lIns="0" tIns="0" rIns="0" bIns="0" rtlCol="0">
            <a:spAutoFit/>
          </a:body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s-419" sz="1200" b="0" i="0" u="none" strike="noStrike" kern="1200" cap="none" spc="0" normalizeH="0" baseline="0" dirty="0">
                <a:ln>
                  <a:noFill/>
                </a:ln>
                <a:solidFill>
                  <a:srgbClr val="FFFFFF"/>
                </a:solidFill>
                <a:effectLst/>
                <a:uLnTx/>
                <a:uFillTx/>
                <a:latin typeface="CiscoSansTT ExtraLight"/>
                <a:ea typeface="ＭＳ Ｐゴシック" charset="0"/>
              </a:rPr>
              <a:t>Impactante currículo para personalizar la experiencia de aprendizaje; opciones en varios idiomas, </a:t>
            </a:r>
            <a:r>
              <a:rPr kumimoji="0" lang="es-419" sz="1200" i="0" u="none" strike="noStrike" kern="1200" cap="none" spc="0" normalizeH="0" baseline="0" dirty="0">
                <a:ln>
                  <a:noFill/>
                </a:ln>
                <a:solidFill>
                  <a:srgbClr val="FFFFFF"/>
                </a:solidFill>
                <a:effectLst/>
                <a:uLnTx/>
                <a:uFillTx/>
                <a:latin typeface="CiscoSansTT ExtraLight"/>
                <a:ea typeface="ＭＳ Ｐゴシック" charset="0"/>
              </a:rPr>
              <a:t>herramientas de evaluación y simulación, se alinea con las certificaciones del sector </a:t>
            </a:r>
          </a:p>
        </p:txBody>
      </p:sp>
      <p:cxnSp>
        <p:nvCxnSpPr>
          <p:cNvPr id="83" name="Straight Connector 82"/>
          <p:cNvCxnSpPr/>
          <p:nvPr/>
        </p:nvCxnSpPr>
        <p:spPr>
          <a:xfrm flipH="1">
            <a:off x="4594635" y="1213806"/>
            <a:ext cx="0" cy="414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4" idx="4"/>
          </p:cNvCxnSpPr>
          <p:nvPr/>
        </p:nvCxnSpPr>
        <p:spPr>
          <a:xfrm flipH="1">
            <a:off x="4594635" y="3618499"/>
            <a:ext cx="0" cy="414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556445" y="1427716"/>
            <a:ext cx="2532646" cy="215444"/>
          </a:xfrm>
          <a:prstGeom prst="rect">
            <a:avLst/>
          </a:prstGeom>
          <a:noFill/>
        </p:spPr>
        <p:txBody>
          <a:bodyPr wrap="square" lIns="0" tIns="0" rIns="0" bIns="0" rtlCol="0">
            <a:spAutoFit/>
          </a:bodyPr>
          <a:lstStyle/>
          <a:p>
            <a:pPr lvl="0" rtl="0">
              <a:defRPr/>
            </a:pPr>
            <a:r>
              <a:rPr lang="es-419" sz="1400" b="1">
                <a:solidFill>
                  <a:srgbClr val="FFFFFF"/>
                </a:solidFill>
                <a:latin typeface="CiscoSansTT ExtraLight"/>
              </a:rPr>
              <a:t>Actual y continuo</a:t>
            </a:r>
          </a:p>
        </p:txBody>
      </p:sp>
      <p:sp>
        <p:nvSpPr>
          <p:cNvPr id="87" name="TextBox 86"/>
          <p:cNvSpPr txBox="1"/>
          <p:nvPr/>
        </p:nvSpPr>
        <p:spPr>
          <a:xfrm>
            <a:off x="6100176" y="1427716"/>
            <a:ext cx="2532646" cy="215444"/>
          </a:xfrm>
          <a:prstGeom prst="rect">
            <a:avLst/>
          </a:prstGeom>
          <a:noFill/>
        </p:spPr>
        <p:txBody>
          <a:bodyPr wrap="square" lIns="0" tIns="0" rIns="0" bIns="0" rtlCol="0">
            <a:spAutoFit/>
          </a:bodyPr>
          <a:lstStyle/>
          <a:p>
            <a:pPr lvl="0" rtl="0">
              <a:defRPr/>
            </a:pPr>
            <a:r>
              <a:rPr lang="es-419" sz="1400" b="1">
                <a:solidFill>
                  <a:srgbClr val="FFFFFF"/>
                </a:solidFill>
                <a:latin typeface="CiscoSansTT ExtraLight"/>
              </a:rPr>
              <a:t>Conveniente</a:t>
            </a:r>
          </a:p>
        </p:txBody>
      </p:sp>
      <p:sp>
        <p:nvSpPr>
          <p:cNvPr id="88" name="TextBox 87"/>
          <p:cNvSpPr txBox="1"/>
          <p:nvPr/>
        </p:nvSpPr>
        <p:spPr>
          <a:xfrm>
            <a:off x="556445" y="2775980"/>
            <a:ext cx="2532646" cy="215444"/>
          </a:xfrm>
          <a:prstGeom prst="rect">
            <a:avLst/>
          </a:prstGeom>
          <a:noFill/>
        </p:spPr>
        <p:txBody>
          <a:bodyPr wrap="square" lIns="0" tIns="0" rIns="0" bIns="0" rtlCol="0">
            <a:spAutoFit/>
          </a:body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s-419" sz="1400" b="1" i="0" u="none" strike="noStrike" kern="1200" cap="none" spc="0" normalizeH="0" baseline="0">
                <a:ln>
                  <a:noFill/>
                </a:ln>
                <a:solidFill>
                  <a:srgbClr val="FFFFFF"/>
                </a:solidFill>
                <a:effectLst/>
                <a:uLnTx/>
                <a:uFillTx/>
                <a:latin typeface="CiscoSansTT ExtraLight"/>
                <a:ea typeface="ＭＳ Ｐゴシック" charset="0"/>
              </a:rPr>
              <a:t>Contenido personalizado</a:t>
            </a:r>
          </a:p>
        </p:txBody>
      </p:sp>
      <p:sp>
        <p:nvSpPr>
          <p:cNvPr id="89" name="TextBox 88"/>
          <p:cNvSpPr txBox="1"/>
          <p:nvPr/>
        </p:nvSpPr>
        <p:spPr>
          <a:xfrm>
            <a:off x="6100175" y="2775980"/>
            <a:ext cx="2760603" cy="769441"/>
          </a:xfrm>
          <a:prstGeom prst="rect">
            <a:avLst/>
          </a:prstGeom>
          <a:noFill/>
        </p:spPr>
        <p:txBody>
          <a:bodyPr wrap="square" lIns="0" tIns="0" rIns="0" bIns="0" rtlCol="0">
            <a:spAutoFit/>
          </a:bodyPr>
          <a:lstStyle/>
          <a:p>
            <a:pPr lvl="0" rtl="0">
              <a:defRPr/>
            </a:pPr>
            <a:r>
              <a:rPr lang="es-419" sz="1400" b="1" dirty="0">
                <a:solidFill>
                  <a:srgbClr val="FFFFFF"/>
                </a:solidFill>
                <a:latin typeface="CiscoSansTT ExtraLight"/>
              </a:rPr>
              <a:t>Desarrollo profesional</a:t>
            </a:r>
            <a:br>
              <a:rPr lang="en-US" sz="1400" b="1" dirty="0">
                <a:solidFill>
                  <a:srgbClr val="FFFFFF"/>
                </a:solidFill>
                <a:latin typeface="CiscoSansTT ExtraLight"/>
              </a:rPr>
            </a:br>
            <a:r>
              <a:rPr lang="es-419" sz="1200" dirty="0">
                <a:solidFill>
                  <a:srgbClr val="FFFFFF"/>
                </a:solidFill>
                <a:latin typeface="CiscoSansTT ExtraLight"/>
              </a:rPr>
              <a:t>Desarrollo profesional continuo para instructores, insignias, certificaciones </a:t>
            </a:r>
            <a:br>
              <a:rPr lang="es-419" sz="1200" dirty="0">
                <a:solidFill>
                  <a:srgbClr val="FFFFFF"/>
                </a:solidFill>
                <a:latin typeface="CiscoSansTT ExtraLight"/>
              </a:rPr>
            </a:br>
            <a:r>
              <a:rPr lang="es-419" sz="1200" dirty="0">
                <a:solidFill>
                  <a:srgbClr val="FFFFFF"/>
                </a:solidFill>
                <a:latin typeface="CiscoSansTT ExtraLight"/>
              </a:rPr>
              <a:t>y reconocimiento del sector</a:t>
            </a:r>
          </a:p>
        </p:txBody>
      </p:sp>
      <p:sp>
        <p:nvSpPr>
          <p:cNvPr id="21" name="Rectangle 4"/>
          <p:cNvSpPr>
            <a:spLocks noChangeArrowheads="1"/>
          </p:cNvSpPr>
          <p:nvPr/>
        </p:nvSpPr>
        <p:spPr bwMode="ltGray">
          <a:xfrm>
            <a:off x="477678" y="4680749"/>
            <a:ext cx="3227501" cy="246851"/>
          </a:xfrm>
          <a:prstGeom prst="rect">
            <a:avLst/>
          </a:prstGeom>
          <a:noFill/>
          <a:ln w="9525">
            <a:noFill/>
            <a:miter lim="800000"/>
          </a:ln>
          <a:effectLst/>
        </p:spPr>
        <p:txBody>
          <a:bodyPr wrap="square" lIns="61586" tIns="30792" rIns="61586" bIns="30792" anchor="b">
            <a:spAutoFit/>
          </a:bodyPr>
          <a:lstStyle/>
          <a:p>
            <a:pPr algn="l" defTabSz="610744" rtl="0" fontAlgn="auto">
              <a:spcBef>
                <a:spcPct val="0"/>
              </a:spcBef>
              <a:spcAft>
                <a:spcPct val="0"/>
              </a:spcAft>
              <a:defRPr/>
            </a:pPr>
            <a:r>
              <a:rPr lang="es-419" sz="600" kern="1200" spc="20" baseline="0" dirty="0">
                <a:latin typeface="+mn-lt"/>
                <a:ea typeface="+mn-ea"/>
                <a:cs typeface="CiscoSans Thin"/>
              </a:rPr>
              <a:t>C97-2556358-00 © 2025 Cisco o sus filiales. Todos los derechos reservados. Información pública de Cisco</a:t>
            </a:r>
          </a:p>
        </p:txBody>
      </p:sp>
    </p:spTree>
    <p:extLst>
      <p:ext uri="{BB962C8B-B14F-4D97-AF65-F5344CB8AC3E}">
        <p14:creationId xmlns:p14="http://schemas.microsoft.com/office/powerpoint/2010/main" val="397717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3350224" y="1681736"/>
            <a:ext cx="2530117" cy="2530117"/>
            <a:chOff x="3350224" y="1528048"/>
            <a:chExt cx="2530117" cy="2530117"/>
          </a:xfrm>
        </p:grpSpPr>
        <p:grpSp>
          <p:nvGrpSpPr>
            <p:cNvPr id="4" name="Group 3"/>
            <p:cNvGrpSpPr/>
            <p:nvPr/>
          </p:nvGrpSpPr>
          <p:grpSpPr>
            <a:xfrm>
              <a:off x="3755640" y="1777752"/>
              <a:ext cx="1719284" cy="1719284"/>
              <a:chOff x="764158" y="1544940"/>
              <a:chExt cx="2949636" cy="2949636"/>
            </a:xfrm>
          </p:grpSpPr>
          <p:sp>
            <p:nvSpPr>
              <p:cNvPr id="2" name="Oval 1"/>
              <p:cNvSpPr/>
              <p:nvPr/>
            </p:nvSpPr>
            <p:spPr>
              <a:xfrm>
                <a:off x="764158" y="1544940"/>
                <a:ext cx="2949636" cy="2949636"/>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grpSp>
            <p:nvGrpSpPr>
              <p:cNvPr id="24" name="Group 103"/>
              <p:cNvGrpSpPr>
                <a:grpSpLocks noChangeAspect="1"/>
              </p:cNvGrpSpPr>
              <p:nvPr/>
            </p:nvGrpSpPr>
            <p:grpSpPr>
              <a:xfrm>
                <a:off x="982428" y="1980187"/>
                <a:ext cx="2520354" cy="1849466"/>
                <a:chOff x="1379" y="866"/>
                <a:chExt cx="2085" cy="1530"/>
              </a:xfrm>
            </p:grpSpPr>
            <p:sp>
              <p:nvSpPr>
                <p:cNvPr id="26" name="Freeform 105"/>
                <p:cNvSpPr/>
                <p:nvPr/>
              </p:nvSpPr>
              <p:spPr bwMode="auto">
                <a:xfrm>
                  <a:off x="1736" y="1106"/>
                  <a:ext cx="202" cy="108"/>
                </a:xfrm>
                <a:custGeom>
                  <a:avLst/>
                  <a:gdLst>
                    <a:gd name="T0" fmla="*/ 11 w 162"/>
                    <a:gd name="T1" fmla="*/ 87 h 87"/>
                    <a:gd name="T2" fmla="*/ 162 w 162"/>
                    <a:gd name="T3" fmla="*/ 87 h 87"/>
                    <a:gd name="T4" fmla="*/ 162 w 162"/>
                    <a:gd name="T5" fmla="*/ 11 h 87"/>
                    <a:gd name="T6" fmla="*/ 150 w 162"/>
                    <a:gd name="T7" fmla="*/ 0 h 87"/>
                    <a:gd name="T8" fmla="*/ 11 w 162"/>
                    <a:gd name="T9" fmla="*/ 0 h 87"/>
                    <a:gd name="T10" fmla="*/ 0 w 162"/>
                    <a:gd name="T11" fmla="*/ 11 h 87"/>
                    <a:gd name="T12" fmla="*/ 0 w 162"/>
                    <a:gd name="T13" fmla="*/ 76 h 87"/>
                    <a:gd name="T14" fmla="*/ 11 w 162"/>
                    <a:gd name="T15" fmla="*/ 87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87">
                      <a:moveTo>
                        <a:pt x="11" y="87"/>
                      </a:moveTo>
                      <a:cubicBezTo>
                        <a:pt x="162" y="87"/>
                        <a:pt x="162" y="87"/>
                        <a:pt x="162" y="87"/>
                      </a:cubicBezTo>
                      <a:cubicBezTo>
                        <a:pt x="162" y="11"/>
                        <a:pt x="162" y="11"/>
                        <a:pt x="162" y="11"/>
                      </a:cubicBezTo>
                      <a:cubicBezTo>
                        <a:pt x="162" y="5"/>
                        <a:pt x="156" y="0"/>
                        <a:pt x="150" y="0"/>
                      </a:cubicBezTo>
                      <a:cubicBezTo>
                        <a:pt x="11" y="0"/>
                        <a:pt x="11" y="0"/>
                        <a:pt x="11" y="0"/>
                      </a:cubicBezTo>
                      <a:cubicBezTo>
                        <a:pt x="5" y="0"/>
                        <a:pt x="0" y="5"/>
                        <a:pt x="0" y="11"/>
                      </a:cubicBezTo>
                      <a:cubicBezTo>
                        <a:pt x="0" y="76"/>
                        <a:pt x="0" y="76"/>
                        <a:pt x="0" y="76"/>
                      </a:cubicBezTo>
                      <a:cubicBezTo>
                        <a:pt x="0" y="82"/>
                        <a:pt x="5" y="87"/>
                        <a:pt x="11" y="87"/>
                      </a:cubicBezTo>
                      <a:close/>
                    </a:path>
                  </a:pathLst>
                </a:custGeom>
                <a:solidFill>
                  <a:srgbClr val="C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7" name="Freeform 106"/>
                <p:cNvSpPr/>
                <p:nvPr/>
              </p:nvSpPr>
              <p:spPr bwMode="auto">
                <a:xfrm>
                  <a:off x="1897" y="1191"/>
                  <a:ext cx="41" cy="49"/>
                </a:xfrm>
                <a:custGeom>
                  <a:avLst/>
                  <a:gdLst>
                    <a:gd name="T0" fmla="*/ 41 w 41"/>
                    <a:gd name="T1" fmla="*/ 0 h 49"/>
                    <a:gd name="T2" fmla="*/ 41 w 41"/>
                    <a:gd name="T3" fmla="*/ 49 h 49"/>
                    <a:gd name="T4" fmla="*/ 0 w 41"/>
                    <a:gd name="T5" fmla="*/ 0 h 49"/>
                    <a:gd name="T6" fmla="*/ 41 w 41"/>
                    <a:gd name="T7" fmla="*/ 0 h 49"/>
                  </a:gdLst>
                  <a:ahLst/>
                  <a:cxnLst>
                    <a:cxn ang="0">
                      <a:pos x="T0" y="T1"/>
                    </a:cxn>
                    <a:cxn ang="0">
                      <a:pos x="T2" y="T3"/>
                    </a:cxn>
                    <a:cxn ang="0">
                      <a:pos x="T4" y="T5"/>
                    </a:cxn>
                    <a:cxn ang="0">
                      <a:pos x="T6" y="T7"/>
                    </a:cxn>
                  </a:cxnLst>
                  <a:rect l="0" t="0" r="r" b="b"/>
                  <a:pathLst>
                    <a:path w="41" h="49">
                      <a:moveTo>
                        <a:pt x="41" y="0"/>
                      </a:moveTo>
                      <a:lnTo>
                        <a:pt x="41" y="49"/>
                      </a:lnTo>
                      <a:lnTo>
                        <a:pt x="0" y="0"/>
                      </a:lnTo>
                      <a:lnTo>
                        <a:pt x="41" y="0"/>
                      </a:lnTo>
                      <a:close/>
                    </a:path>
                  </a:pathLst>
                </a:custGeom>
                <a:solidFill>
                  <a:srgbClr val="C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8" name="Oval 107"/>
                <p:cNvSpPr>
                  <a:spLocks noChangeArrowheads="1"/>
                </p:cNvSpPr>
                <p:nvPr/>
              </p:nvSpPr>
              <p:spPr bwMode="auto">
                <a:xfrm>
                  <a:off x="1788" y="1149"/>
                  <a:ext cx="19" cy="19"/>
                </a:xfrm>
                <a:prstGeom prst="ellipse">
                  <a:avLst/>
                </a:pr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9" name="Oval 108"/>
                <p:cNvSpPr>
                  <a:spLocks noChangeArrowheads="1"/>
                </p:cNvSpPr>
                <p:nvPr/>
              </p:nvSpPr>
              <p:spPr bwMode="auto">
                <a:xfrm>
                  <a:off x="1827" y="1149"/>
                  <a:ext cx="19" cy="19"/>
                </a:xfrm>
                <a:prstGeom prst="ellipse">
                  <a:avLst/>
                </a:pr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0" name="Oval 109"/>
                <p:cNvSpPr>
                  <a:spLocks noChangeArrowheads="1"/>
                </p:cNvSpPr>
                <p:nvPr/>
              </p:nvSpPr>
              <p:spPr bwMode="auto">
                <a:xfrm>
                  <a:off x="1867" y="1149"/>
                  <a:ext cx="17" cy="19"/>
                </a:xfrm>
                <a:prstGeom prst="ellipse">
                  <a:avLst/>
                </a:pr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1" name="Freeform 110"/>
                <p:cNvSpPr/>
                <p:nvPr/>
              </p:nvSpPr>
              <p:spPr bwMode="auto">
                <a:xfrm>
                  <a:off x="2409" y="866"/>
                  <a:ext cx="346" cy="150"/>
                </a:xfrm>
                <a:custGeom>
                  <a:avLst/>
                  <a:gdLst>
                    <a:gd name="T0" fmla="*/ 270 w 278"/>
                    <a:gd name="T1" fmla="*/ 121 h 121"/>
                    <a:gd name="T2" fmla="*/ 9 w 278"/>
                    <a:gd name="T3" fmla="*/ 121 h 121"/>
                    <a:gd name="T4" fmla="*/ 0 w 278"/>
                    <a:gd name="T5" fmla="*/ 113 h 121"/>
                    <a:gd name="T6" fmla="*/ 0 w 278"/>
                    <a:gd name="T7" fmla="*/ 8 h 121"/>
                    <a:gd name="T8" fmla="*/ 9 w 278"/>
                    <a:gd name="T9" fmla="*/ 0 h 121"/>
                    <a:gd name="T10" fmla="*/ 270 w 278"/>
                    <a:gd name="T11" fmla="*/ 0 h 121"/>
                    <a:gd name="T12" fmla="*/ 278 w 278"/>
                    <a:gd name="T13" fmla="*/ 8 h 121"/>
                    <a:gd name="T14" fmla="*/ 278 w 278"/>
                    <a:gd name="T15" fmla="*/ 113 h 121"/>
                    <a:gd name="T16" fmla="*/ 270 w 278"/>
                    <a:gd name="T17"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8" h="120">
                      <a:moveTo>
                        <a:pt x="270" y="121"/>
                      </a:moveTo>
                      <a:cubicBezTo>
                        <a:pt x="9" y="121"/>
                        <a:pt x="9" y="121"/>
                        <a:pt x="9" y="121"/>
                      </a:cubicBezTo>
                      <a:cubicBezTo>
                        <a:pt x="4" y="121"/>
                        <a:pt x="0" y="118"/>
                        <a:pt x="0" y="113"/>
                      </a:cubicBezTo>
                      <a:cubicBezTo>
                        <a:pt x="0" y="8"/>
                        <a:pt x="0" y="8"/>
                        <a:pt x="0" y="8"/>
                      </a:cubicBezTo>
                      <a:cubicBezTo>
                        <a:pt x="0" y="3"/>
                        <a:pt x="4" y="0"/>
                        <a:pt x="9" y="0"/>
                      </a:cubicBezTo>
                      <a:cubicBezTo>
                        <a:pt x="270" y="0"/>
                        <a:pt x="270" y="0"/>
                        <a:pt x="270" y="0"/>
                      </a:cubicBezTo>
                      <a:cubicBezTo>
                        <a:pt x="275" y="0"/>
                        <a:pt x="278" y="3"/>
                        <a:pt x="278" y="8"/>
                      </a:cubicBezTo>
                      <a:cubicBezTo>
                        <a:pt x="278" y="113"/>
                        <a:pt x="278" y="113"/>
                        <a:pt x="278" y="113"/>
                      </a:cubicBezTo>
                      <a:cubicBezTo>
                        <a:pt x="278" y="118"/>
                        <a:pt x="275" y="121"/>
                        <a:pt x="270" y="12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2" name="Freeform 111"/>
                <p:cNvSpPr/>
                <p:nvPr/>
              </p:nvSpPr>
              <p:spPr bwMode="auto">
                <a:xfrm>
                  <a:off x="2448" y="995"/>
                  <a:ext cx="61" cy="61"/>
                </a:xfrm>
                <a:custGeom>
                  <a:avLst/>
                  <a:gdLst>
                    <a:gd name="T0" fmla="*/ 0 w 61"/>
                    <a:gd name="T1" fmla="*/ 0 h 61"/>
                    <a:gd name="T2" fmla="*/ 0 w 61"/>
                    <a:gd name="T3" fmla="*/ 61 h 61"/>
                    <a:gd name="T4" fmla="*/ 61 w 61"/>
                    <a:gd name="T5" fmla="*/ 0 h 61"/>
                    <a:gd name="T6" fmla="*/ 0 w 61"/>
                    <a:gd name="T7" fmla="*/ 0 h 61"/>
                  </a:gdLst>
                  <a:ahLst/>
                  <a:cxnLst>
                    <a:cxn ang="0">
                      <a:pos x="T0" y="T1"/>
                    </a:cxn>
                    <a:cxn ang="0">
                      <a:pos x="T2" y="T3"/>
                    </a:cxn>
                    <a:cxn ang="0">
                      <a:pos x="T4" y="T5"/>
                    </a:cxn>
                    <a:cxn ang="0">
                      <a:pos x="T6" y="T7"/>
                    </a:cxn>
                  </a:cxnLst>
                  <a:rect l="0" t="0" r="r" b="b"/>
                  <a:pathLst>
                    <a:path w="61" h="61">
                      <a:moveTo>
                        <a:pt x="0" y="0"/>
                      </a:moveTo>
                      <a:lnTo>
                        <a:pt x="0" y="61"/>
                      </a:lnTo>
                      <a:lnTo>
                        <a:pt x="61"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3" name="Freeform 112"/>
                <p:cNvSpPr/>
                <p:nvPr/>
              </p:nvSpPr>
              <p:spPr bwMode="auto">
                <a:xfrm>
                  <a:off x="2461" y="900"/>
                  <a:ext cx="243" cy="7"/>
                </a:xfrm>
                <a:custGeom>
                  <a:avLst/>
                  <a:gdLst>
                    <a:gd name="T0" fmla="*/ 3 w 195"/>
                    <a:gd name="T1" fmla="*/ 5 h 5"/>
                    <a:gd name="T2" fmla="*/ 192 w 195"/>
                    <a:gd name="T3" fmla="*/ 5 h 5"/>
                    <a:gd name="T4" fmla="*/ 195 w 195"/>
                    <a:gd name="T5" fmla="*/ 2 h 5"/>
                    <a:gd name="T6" fmla="*/ 192 w 195"/>
                    <a:gd name="T7" fmla="*/ 0 h 5"/>
                    <a:gd name="T8" fmla="*/ 3 w 195"/>
                    <a:gd name="T9" fmla="*/ 0 h 5"/>
                    <a:gd name="T10" fmla="*/ 0 w 195"/>
                    <a:gd name="T11" fmla="*/ 2 h 5"/>
                    <a:gd name="T12" fmla="*/ 3 w 195"/>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95" h="5">
                      <a:moveTo>
                        <a:pt x="3" y="5"/>
                      </a:moveTo>
                      <a:cubicBezTo>
                        <a:pt x="192" y="5"/>
                        <a:pt x="192" y="5"/>
                        <a:pt x="192" y="5"/>
                      </a:cubicBezTo>
                      <a:cubicBezTo>
                        <a:pt x="194" y="5"/>
                        <a:pt x="195" y="4"/>
                        <a:pt x="195" y="2"/>
                      </a:cubicBezTo>
                      <a:cubicBezTo>
                        <a:pt x="195" y="1"/>
                        <a:pt x="194" y="0"/>
                        <a:pt x="192" y="0"/>
                      </a:cubicBezTo>
                      <a:cubicBezTo>
                        <a:pt x="3" y="0"/>
                        <a:pt x="3" y="0"/>
                        <a:pt x="3" y="0"/>
                      </a:cubicBezTo>
                      <a:cubicBezTo>
                        <a:pt x="1" y="0"/>
                        <a:pt x="0" y="1"/>
                        <a:pt x="0" y="2"/>
                      </a:cubicBezTo>
                      <a:cubicBezTo>
                        <a:pt x="0" y="4"/>
                        <a:pt x="1"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6" name="Freeform 113"/>
                <p:cNvSpPr/>
                <p:nvPr/>
              </p:nvSpPr>
              <p:spPr bwMode="auto">
                <a:xfrm>
                  <a:off x="2598" y="933"/>
                  <a:ext cx="106" cy="6"/>
                </a:xfrm>
                <a:custGeom>
                  <a:avLst/>
                  <a:gdLst>
                    <a:gd name="T0" fmla="*/ 3 w 85"/>
                    <a:gd name="T1" fmla="*/ 5 h 5"/>
                    <a:gd name="T2" fmla="*/ 82 w 85"/>
                    <a:gd name="T3" fmla="*/ 5 h 5"/>
                    <a:gd name="T4" fmla="*/ 85 w 85"/>
                    <a:gd name="T5" fmla="*/ 3 h 5"/>
                    <a:gd name="T6" fmla="*/ 82 w 85"/>
                    <a:gd name="T7" fmla="*/ 0 h 5"/>
                    <a:gd name="T8" fmla="*/ 3 w 85"/>
                    <a:gd name="T9" fmla="*/ 0 h 5"/>
                    <a:gd name="T10" fmla="*/ 0 w 85"/>
                    <a:gd name="T11" fmla="*/ 3 h 5"/>
                    <a:gd name="T12" fmla="*/ 3 w 85"/>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85" h="5">
                      <a:moveTo>
                        <a:pt x="3" y="5"/>
                      </a:moveTo>
                      <a:cubicBezTo>
                        <a:pt x="82" y="5"/>
                        <a:pt x="82" y="5"/>
                        <a:pt x="82" y="5"/>
                      </a:cubicBezTo>
                      <a:cubicBezTo>
                        <a:pt x="84" y="5"/>
                        <a:pt x="85" y="4"/>
                        <a:pt x="85" y="3"/>
                      </a:cubicBezTo>
                      <a:cubicBezTo>
                        <a:pt x="85" y="1"/>
                        <a:pt x="84" y="0"/>
                        <a:pt x="82" y="0"/>
                      </a:cubicBezTo>
                      <a:cubicBezTo>
                        <a:pt x="3" y="0"/>
                        <a:pt x="3" y="0"/>
                        <a:pt x="3" y="0"/>
                      </a:cubicBezTo>
                      <a:cubicBezTo>
                        <a:pt x="1" y="0"/>
                        <a:pt x="0" y="1"/>
                        <a:pt x="0" y="3"/>
                      </a:cubicBezTo>
                      <a:cubicBezTo>
                        <a:pt x="0" y="4"/>
                        <a:pt x="1"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7" name="Freeform 114"/>
                <p:cNvSpPr/>
                <p:nvPr/>
              </p:nvSpPr>
              <p:spPr bwMode="auto">
                <a:xfrm>
                  <a:off x="2517" y="970"/>
                  <a:ext cx="187" cy="6"/>
                </a:xfrm>
                <a:custGeom>
                  <a:avLst/>
                  <a:gdLst>
                    <a:gd name="T0" fmla="*/ 3 w 150"/>
                    <a:gd name="T1" fmla="*/ 5 h 5"/>
                    <a:gd name="T2" fmla="*/ 147 w 150"/>
                    <a:gd name="T3" fmla="*/ 5 h 5"/>
                    <a:gd name="T4" fmla="*/ 150 w 150"/>
                    <a:gd name="T5" fmla="*/ 3 h 5"/>
                    <a:gd name="T6" fmla="*/ 147 w 150"/>
                    <a:gd name="T7" fmla="*/ 0 h 5"/>
                    <a:gd name="T8" fmla="*/ 3 w 150"/>
                    <a:gd name="T9" fmla="*/ 0 h 5"/>
                    <a:gd name="T10" fmla="*/ 0 w 150"/>
                    <a:gd name="T11" fmla="*/ 3 h 5"/>
                    <a:gd name="T12" fmla="*/ 3 w 150"/>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50" h="5">
                      <a:moveTo>
                        <a:pt x="3" y="5"/>
                      </a:moveTo>
                      <a:cubicBezTo>
                        <a:pt x="147" y="5"/>
                        <a:pt x="147" y="5"/>
                        <a:pt x="147" y="5"/>
                      </a:cubicBezTo>
                      <a:cubicBezTo>
                        <a:pt x="149" y="5"/>
                        <a:pt x="150" y="4"/>
                        <a:pt x="150" y="3"/>
                      </a:cubicBezTo>
                      <a:cubicBezTo>
                        <a:pt x="150" y="1"/>
                        <a:pt x="149" y="0"/>
                        <a:pt x="147" y="0"/>
                      </a:cubicBezTo>
                      <a:cubicBezTo>
                        <a:pt x="3" y="0"/>
                        <a:pt x="3" y="0"/>
                        <a:pt x="3" y="0"/>
                      </a:cubicBezTo>
                      <a:cubicBezTo>
                        <a:pt x="1" y="0"/>
                        <a:pt x="0" y="1"/>
                        <a:pt x="0" y="3"/>
                      </a:cubicBezTo>
                      <a:cubicBezTo>
                        <a:pt x="0" y="4"/>
                        <a:pt x="1"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41" name="Freeform 115"/>
                <p:cNvSpPr/>
                <p:nvPr/>
              </p:nvSpPr>
              <p:spPr bwMode="auto">
                <a:xfrm>
                  <a:off x="1831" y="1720"/>
                  <a:ext cx="88" cy="227"/>
                </a:xfrm>
                <a:custGeom>
                  <a:avLst/>
                  <a:gdLst>
                    <a:gd name="T0" fmla="*/ 71 w 71"/>
                    <a:gd name="T1" fmla="*/ 182 h 182"/>
                    <a:gd name="T2" fmla="*/ 28 w 71"/>
                    <a:gd name="T3" fmla="*/ 0 h 182"/>
                  </a:gdLst>
                  <a:ahLst/>
                  <a:cxnLst>
                    <a:cxn ang="0">
                      <a:pos x="T0" y="T1"/>
                    </a:cxn>
                    <a:cxn ang="0">
                      <a:pos x="T2" y="T3"/>
                    </a:cxn>
                  </a:cxnLst>
                  <a:rect l="0" t="0" r="r" b="b"/>
                  <a:pathLst>
                    <a:path w="71" h="182">
                      <a:moveTo>
                        <a:pt x="71" y="182"/>
                      </a:moveTo>
                      <a:cubicBezTo>
                        <a:pt x="71" y="182"/>
                        <a:pt x="0" y="142"/>
                        <a:pt x="28" y="0"/>
                      </a:cubicBezTo>
                    </a:path>
                  </a:pathLst>
                </a:custGeom>
                <a:noFill/>
                <a:ln w="14288" cap="flat">
                  <a:solidFill>
                    <a:srgbClr val="000103"/>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42" name="Rectangle 116"/>
                <p:cNvSpPr>
                  <a:spLocks noChangeArrowheads="1"/>
                </p:cNvSpPr>
                <p:nvPr/>
              </p:nvSpPr>
              <p:spPr bwMode="auto">
                <a:xfrm>
                  <a:off x="1868" y="1412"/>
                  <a:ext cx="42" cy="344"/>
                </a:xfrm>
                <a:prstGeom prst="rect">
                  <a:avLst/>
                </a:prstGeom>
                <a:solidFill>
                  <a:srgbClr val="3F51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43" name="Freeform 117"/>
                <p:cNvSpPr/>
                <p:nvPr/>
              </p:nvSpPr>
              <p:spPr bwMode="auto">
                <a:xfrm>
                  <a:off x="1807" y="1412"/>
                  <a:ext cx="131" cy="344"/>
                </a:xfrm>
                <a:custGeom>
                  <a:avLst/>
                  <a:gdLst>
                    <a:gd name="T0" fmla="*/ 53 w 105"/>
                    <a:gd name="T1" fmla="*/ 277 h 277"/>
                    <a:gd name="T2" fmla="*/ 53 w 105"/>
                    <a:gd name="T3" fmla="*/ 277 h 277"/>
                    <a:gd name="T4" fmla="*/ 105 w 105"/>
                    <a:gd name="T5" fmla="*/ 225 h 277"/>
                    <a:gd name="T6" fmla="*/ 105 w 105"/>
                    <a:gd name="T7" fmla="*/ 53 h 277"/>
                    <a:gd name="T8" fmla="*/ 53 w 105"/>
                    <a:gd name="T9" fmla="*/ 0 h 277"/>
                    <a:gd name="T10" fmla="*/ 53 w 105"/>
                    <a:gd name="T11" fmla="*/ 0 h 277"/>
                    <a:gd name="T12" fmla="*/ 0 w 105"/>
                    <a:gd name="T13" fmla="*/ 53 h 277"/>
                    <a:gd name="T14" fmla="*/ 0 w 105"/>
                    <a:gd name="T15" fmla="*/ 225 h 277"/>
                    <a:gd name="T16" fmla="*/ 53 w 105"/>
                    <a:gd name="T17"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277">
                      <a:moveTo>
                        <a:pt x="53" y="277"/>
                      </a:moveTo>
                      <a:cubicBezTo>
                        <a:pt x="53" y="277"/>
                        <a:pt x="53" y="277"/>
                        <a:pt x="53" y="277"/>
                      </a:cubicBezTo>
                      <a:cubicBezTo>
                        <a:pt x="81" y="277"/>
                        <a:pt x="105" y="254"/>
                        <a:pt x="105" y="225"/>
                      </a:cubicBezTo>
                      <a:cubicBezTo>
                        <a:pt x="105" y="53"/>
                        <a:pt x="105" y="53"/>
                        <a:pt x="105" y="53"/>
                      </a:cubicBezTo>
                      <a:cubicBezTo>
                        <a:pt x="105" y="24"/>
                        <a:pt x="81" y="0"/>
                        <a:pt x="53" y="0"/>
                      </a:cubicBezTo>
                      <a:cubicBezTo>
                        <a:pt x="53" y="0"/>
                        <a:pt x="53" y="0"/>
                        <a:pt x="53" y="0"/>
                      </a:cubicBezTo>
                      <a:cubicBezTo>
                        <a:pt x="24" y="0"/>
                        <a:pt x="0" y="24"/>
                        <a:pt x="0" y="53"/>
                      </a:cubicBezTo>
                      <a:cubicBezTo>
                        <a:pt x="0" y="225"/>
                        <a:pt x="0" y="225"/>
                        <a:pt x="0" y="225"/>
                      </a:cubicBezTo>
                      <a:cubicBezTo>
                        <a:pt x="0" y="254"/>
                        <a:pt x="24" y="277"/>
                        <a:pt x="53" y="277"/>
                      </a:cubicBez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44" name="Freeform 118"/>
                <p:cNvSpPr/>
                <p:nvPr/>
              </p:nvSpPr>
              <p:spPr bwMode="auto">
                <a:xfrm>
                  <a:off x="1846" y="1412"/>
                  <a:ext cx="115" cy="344"/>
                </a:xfrm>
                <a:custGeom>
                  <a:avLst/>
                  <a:gdLst>
                    <a:gd name="T0" fmla="*/ 46 w 93"/>
                    <a:gd name="T1" fmla="*/ 277 h 277"/>
                    <a:gd name="T2" fmla="*/ 46 w 93"/>
                    <a:gd name="T3" fmla="*/ 277 h 277"/>
                    <a:gd name="T4" fmla="*/ 93 w 93"/>
                    <a:gd name="T5" fmla="*/ 231 h 277"/>
                    <a:gd name="T6" fmla="*/ 93 w 93"/>
                    <a:gd name="T7" fmla="*/ 47 h 277"/>
                    <a:gd name="T8" fmla="*/ 46 w 93"/>
                    <a:gd name="T9" fmla="*/ 0 h 277"/>
                    <a:gd name="T10" fmla="*/ 46 w 93"/>
                    <a:gd name="T11" fmla="*/ 0 h 277"/>
                    <a:gd name="T12" fmla="*/ 0 w 93"/>
                    <a:gd name="T13" fmla="*/ 47 h 277"/>
                    <a:gd name="T14" fmla="*/ 0 w 93"/>
                    <a:gd name="T15" fmla="*/ 231 h 277"/>
                    <a:gd name="T16" fmla="*/ 46 w 93"/>
                    <a:gd name="T17"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77">
                      <a:moveTo>
                        <a:pt x="46" y="277"/>
                      </a:moveTo>
                      <a:cubicBezTo>
                        <a:pt x="46" y="277"/>
                        <a:pt x="46" y="277"/>
                        <a:pt x="46" y="277"/>
                      </a:cubicBezTo>
                      <a:cubicBezTo>
                        <a:pt x="72" y="277"/>
                        <a:pt x="93" y="257"/>
                        <a:pt x="93" y="231"/>
                      </a:cubicBezTo>
                      <a:cubicBezTo>
                        <a:pt x="93" y="47"/>
                        <a:pt x="93" y="47"/>
                        <a:pt x="93" y="47"/>
                      </a:cubicBezTo>
                      <a:cubicBezTo>
                        <a:pt x="93" y="21"/>
                        <a:pt x="72" y="0"/>
                        <a:pt x="46" y="0"/>
                      </a:cubicBezTo>
                      <a:cubicBezTo>
                        <a:pt x="46" y="0"/>
                        <a:pt x="46" y="0"/>
                        <a:pt x="46" y="0"/>
                      </a:cubicBezTo>
                      <a:cubicBezTo>
                        <a:pt x="21" y="0"/>
                        <a:pt x="0" y="21"/>
                        <a:pt x="0" y="47"/>
                      </a:cubicBezTo>
                      <a:cubicBezTo>
                        <a:pt x="0" y="231"/>
                        <a:pt x="0" y="231"/>
                        <a:pt x="0" y="231"/>
                      </a:cubicBezTo>
                      <a:cubicBezTo>
                        <a:pt x="0" y="257"/>
                        <a:pt x="21" y="277"/>
                        <a:pt x="46" y="277"/>
                      </a:cubicBezTo>
                      <a:close/>
                    </a:path>
                  </a:pathLst>
                </a:custGeom>
                <a:solidFill>
                  <a:srgbClr val="6F7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45" name="Rectangle 119"/>
                <p:cNvSpPr>
                  <a:spLocks noChangeArrowheads="1"/>
                </p:cNvSpPr>
                <p:nvPr/>
              </p:nvSpPr>
              <p:spPr bwMode="auto">
                <a:xfrm>
                  <a:off x="2015" y="1957"/>
                  <a:ext cx="49" cy="271"/>
                </a:xfrm>
                <a:prstGeom prst="rect">
                  <a:avLst/>
                </a:prstGeom>
                <a:solidFill>
                  <a:srgbClr val="6F7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46" name="Freeform 120"/>
                <p:cNvSpPr/>
                <p:nvPr/>
              </p:nvSpPr>
              <p:spPr bwMode="auto">
                <a:xfrm>
                  <a:off x="2043" y="2193"/>
                  <a:ext cx="150" cy="82"/>
                </a:xfrm>
                <a:custGeom>
                  <a:avLst/>
                  <a:gdLst>
                    <a:gd name="T0" fmla="*/ 8 w 150"/>
                    <a:gd name="T1" fmla="*/ 0 h 82"/>
                    <a:gd name="T2" fmla="*/ 150 w 150"/>
                    <a:gd name="T3" fmla="*/ 63 h 82"/>
                    <a:gd name="T4" fmla="*/ 147 w 150"/>
                    <a:gd name="T5" fmla="*/ 82 h 82"/>
                    <a:gd name="T6" fmla="*/ 0 w 150"/>
                    <a:gd name="T7" fmla="*/ 35 h 82"/>
                    <a:gd name="T8" fmla="*/ 8 w 150"/>
                    <a:gd name="T9" fmla="*/ 0 h 82"/>
                  </a:gdLst>
                  <a:ahLst/>
                  <a:cxnLst>
                    <a:cxn ang="0">
                      <a:pos x="T0" y="T1"/>
                    </a:cxn>
                    <a:cxn ang="0">
                      <a:pos x="T2" y="T3"/>
                    </a:cxn>
                    <a:cxn ang="0">
                      <a:pos x="T4" y="T5"/>
                    </a:cxn>
                    <a:cxn ang="0">
                      <a:pos x="T6" y="T7"/>
                    </a:cxn>
                    <a:cxn ang="0">
                      <a:pos x="T8" y="T9"/>
                    </a:cxn>
                  </a:cxnLst>
                  <a:rect l="0" t="0" r="r" b="b"/>
                  <a:pathLst>
                    <a:path w="150" h="82">
                      <a:moveTo>
                        <a:pt x="8" y="0"/>
                      </a:moveTo>
                      <a:lnTo>
                        <a:pt x="150" y="63"/>
                      </a:lnTo>
                      <a:lnTo>
                        <a:pt x="147" y="82"/>
                      </a:lnTo>
                      <a:lnTo>
                        <a:pt x="0" y="35"/>
                      </a:lnTo>
                      <a:lnTo>
                        <a:pt x="8" y="0"/>
                      </a:lnTo>
                      <a:close/>
                    </a:path>
                  </a:pathLst>
                </a:custGeom>
                <a:solidFill>
                  <a:srgbClr val="6F7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51" name="Freeform 121"/>
                <p:cNvSpPr/>
                <p:nvPr/>
              </p:nvSpPr>
              <p:spPr bwMode="auto">
                <a:xfrm>
                  <a:off x="1887" y="2193"/>
                  <a:ext cx="149" cy="82"/>
                </a:xfrm>
                <a:custGeom>
                  <a:avLst/>
                  <a:gdLst>
                    <a:gd name="T0" fmla="*/ 140 w 149"/>
                    <a:gd name="T1" fmla="*/ 0 h 82"/>
                    <a:gd name="T2" fmla="*/ 0 w 149"/>
                    <a:gd name="T3" fmla="*/ 63 h 82"/>
                    <a:gd name="T4" fmla="*/ 1 w 149"/>
                    <a:gd name="T5" fmla="*/ 82 h 82"/>
                    <a:gd name="T6" fmla="*/ 149 w 149"/>
                    <a:gd name="T7" fmla="*/ 35 h 82"/>
                    <a:gd name="T8" fmla="*/ 140 w 149"/>
                    <a:gd name="T9" fmla="*/ 0 h 82"/>
                  </a:gdLst>
                  <a:ahLst/>
                  <a:cxnLst>
                    <a:cxn ang="0">
                      <a:pos x="T0" y="T1"/>
                    </a:cxn>
                    <a:cxn ang="0">
                      <a:pos x="T2" y="T3"/>
                    </a:cxn>
                    <a:cxn ang="0">
                      <a:pos x="T4" y="T5"/>
                    </a:cxn>
                    <a:cxn ang="0">
                      <a:pos x="T6" y="T7"/>
                    </a:cxn>
                    <a:cxn ang="0">
                      <a:pos x="T8" y="T9"/>
                    </a:cxn>
                  </a:cxnLst>
                  <a:rect l="0" t="0" r="r" b="b"/>
                  <a:pathLst>
                    <a:path w="149" h="82">
                      <a:moveTo>
                        <a:pt x="140" y="0"/>
                      </a:moveTo>
                      <a:lnTo>
                        <a:pt x="0" y="63"/>
                      </a:lnTo>
                      <a:lnTo>
                        <a:pt x="1" y="82"/>
                      </a:lnTo>
                      <a:lnTo>
                        <a:pt x="149" y="35"/>
                      </a:lnTo>
                      <a:lnTo>
                        <a:pt x="140" y="0"/>
                      </a:lnTo>
                      <a:close/>
                    </a:path>
                  </a:pathLst>
                </a:custGeom>
                <a:solidFill>
                  <a:srgbClr val="6F7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52" name="Oval 122"/>
                <p:cNvSpPr>
                  <a:spLocks noChangeArrowheads="1"/>
                </p:cNvSpPr>
                <p:nvPr/>
              </p:nvSpPr>
              <p:spPr bwMode="auto">
                <a:xfrm>
                  <a:off x="2153" y="2274"/>
                  <a:ext cx="67" cy="67"/>
                </a:xfrm>
                <a:prstGeom prst="ellipse">
                  <a:avLst/>
                </a:pr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53" name="Oval 123"/>
                <p:cNvSpPr>
                  <a:spLocks noChangeArrowheads="1"/>
                </p:cNvSpPr>
                <p:nvPr/>
              </p:nvSpPr>
              <p:spPr bwMode="auto">
                <a:xfrm>
                  <a:off x="1853" y="2274"/>
                  <a:ext cx="67" cy="67"/>
                </a:xfrm>
                <a:prstGeom prst="ellipse">
                  <a:avLst/>
                </a:pr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54" name="Freeform 124"/>
                <p:cNvSpPr/>
                <p:nvPr/>
              </p:nvSpPr>
              <p:spPr bwMode="auto">
                <a:xfrm>
                  <a:off x="1873" y="1918"/>
                  <a:ext cx="341" cy="57"/>
                </a:xfrm>
                <a:custGeom>
                  <a:avLst/>
                  <a:gdLst>
                    <a:gd name="T0" fmla="*/ 22 w 274"/>
                    <a:gd name="T1" fmla="*/ 46 h 46"/>
                    <a:gd name="T2" fmla="*/ 251 w 274"/>
                    <a:gd name="T3" fmla="*/ 46 h 46"/>
                    <a:gd name="T4" fmla="*/ 274 w 274"/>
                    <a:gd name="T5" fmla="*/ 23 h 46"/>
                    <a:gd name="T6" fmla="*/ 274 w 274"/>
                    <a:gd name="T7" fmla="*/ 23 h 46"/>
                    <a:gd name="T8" fmla="*/ 251 w 274"/>
                    <a:gd name="T9" fmla="*/ 0 h 46"/>
                    <a:gd name="T10" fmla="*/ 22 w 274"/>
                    <a:gd name="T11" fmla="*/ 0 h 46"/>
                    <a:gd name="T12" fmla="*/ 0 w 274"/>
                    <a:gd name="T13" fmla="*/ 23 h 46"/>
                    <a:gd name="T14" fmla="*/ 0 w 274"/>
                    <a:gd name="T15" fmla="*/ 23 h 46"/>
                    <a:gd name="T16" fmla="*/ 22 w 274"/>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 h="46">
                      <a:moveTo>
                        <a:pt x="22" y="46"/>
                      </a:moveTo>
                      <a:cubicBezTo>
                        <a:pt x="251" y="46"/>
                        <a:pt x="251" y="46"/>
                        <a:pt x="251" y="46"/>
                      </a:cubicBezTo>
                      <a:cubicBezTo>
                        <a:pt x="264" y="46"/>
                        <a:pt x="274" y="36"/>
                        <a:pt x="274" y="23"/>
                      </a:cubicBezTo>
                      <a:cubicBezTo>
                        <a:pt x="274" y="23"/>
                        <a:pt x="274" y="23"/>
                        <a:pt x="274" y="23"/>
                      </a:cubicBezTo>
                      <a:cubicBezTo>
                        <a:pt x="274" y="11"/>
                        <a:pt x="264" y="0"/>
                        <a:pt x="251" y="0"/>
                      </a:cubicBezTo>
                      <a:cubicBezTo>
                        <a:pt x="22" y="0"/>
                        <a:pt x="22" y="0"/>
                        <a:pt x="22" y="0"/>
                      </a:cubicBezTo>
                      <a:cubicBezTo>
                        <a:pt x="10" y="0"/>
                        <a:pt x="0" y="11"/>
                        <a:pt x="0" y="23"/>
                      </a:cubicBezTo>
                      <a:cubicBezTo>
                        <a:pt x="0" y="23"/>
                        <a:pt x="0" y="23"/>
                        <a:pt x="0" y="23"/>
                      </a:cubicBezTo>
                      <a:cubicBezTo>
                        <a:pt x="0" y="36"/>
                        <a:pt x="10" y="46"/>
                        <a:pt x="22" y="46"/>
                      </a:cubicBez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55" name="Freeform 125"/>
                <p:cNvSpPr/>
                <p:nvPr/>
              </p:nvSpPr>
              <p:spPr bwMode="auto">
                <a:xfrm>
                  <a:off x="2115" y="1260"/>
                  <a:ext cx="119" cy="160"/>
                </a:xfrm>
                <a:custGeom>
                  <a:avLst/>
                  <a:gdLst>
                    <a:gd name="T0" fmla="*/ 119 w 119"/>
                    <a:gd name="T1" fmla="*/ 93 h 160"/>
                    <a:gd name="T2" fmla="*/ 59 w 119"/>
                    <a:gd name="T3" fmla="*/ 160 h 160"/>
                    <a:gd name="T4" fmla="*/ 0 w 119"/>
                    <a:gd name="T5" fmla="*/ 99 h 160"/>
                    <a:gd name="T6" fmla="*/ 90 w 119"/>
                    <a:gd name="T7" fmla="*/ 0 h 160"/>
                    <a:gd name="T8" fmla="*/ 119 w 119"/>
                    <a:gd name="T9" fmla="*/ 93 h 160"/>
                  </a:gdLst>
                  <a:ahLst/>
                  <a:cxnLst>
                    <a:cxn ang="0">
                      <a:pos x="T0" y="T1"/>
                    </a:cxn>
                    <a:cxn ang="0">
                      <a:pos x="T2" y="T3"/>
                    </a:cxn>
                    <a:cxn ang="0">
                      <a:pos x="T4" y="T5"/>
                    </a:cxn>
                    <a:cxn ang="0">
                      <a:pos x="T6" y="T7"/>
                    </a:cxn>
                    <a:cxn ang="0">
                      <a:pos x="T8" y="T9"/>
                    </a:cxn>
                  </a:cxnLst>
                  <a:rect l="0" t="0" r="r" b="b"/>
                  <a:pathLst>
                    <a:path w="119" h="160">
                      <a:moveTo>
                        <a:pt x="119" y="93"/>
                      </a:moveTo>
                      <a:lnTo>
                        <a:pt x="59" y="160"/>
                      </a:lnTo>
                      <a:lnTo>
                        <a:pt x="0" y="99"/>
                      </a:lnTo>
                      <a:lnTo>
                        <a:pt x="90" y="0"/>
                      </a:lnTo>
                      <a:lnTo>
                        <a:pt x="119" y="93"/>
                      </a:lnTo>
                      <a:close/>
                    </a:path>
                  </a:pathLst>
                </a:custGeom>
                <a:solidFill>
                  <a:srgbClr val="FFBC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56" name="Freeform 126"/>
                <p:cNvSpPr/>
                <p:nvPr/>
              </p:nvSpPr>
              <p:spPr bwMode="auto">
                <a:xfrm>
                  <a:off x="2199" y="1338"/>
                  <a:ext cx="28" cy="55"/>
                </a:xfrm>
                <a:custGeom>
                  <a:avLst/>
                  <a:gdLst>
                    <a:gd name="T0" fmla="*/ 0 w 23"/>
                    <a:gd name="T1" fmla="*/ 44 h 44"/>
                    <a:gd name="T2" fmla="*/ 6 w 23"/>
                    <a:gd name="T3" fmla="*/ 0 h 44"/>
                    <a:gd name="T4" fmla="*/ 23 w 23"/>
                    <a:gd name="T5" fmla="*/ 19 h 44"/>
                    <a:gd name="T6" fmla="*/ 0 w 23"/>
                    <a:gd name="T7" fmla="*/ 44 h 44"/>
                  </a:gdLst>
                  <a:ahLst/>
                  <a:cxnLst>
                    <a:cxn ang="0">
                      <a:pos x="T0" y="T1"/>
                    </a:cxn>
                    <a:cxn ang="0">
                      <a:pos x="T2" y="T3"/>
                    </a:cxn>
                    <a:cxn ang="0">
                      <a:pos x="T4" y="T5"/>
                    </a:cxn>
                    <a:cxn ang="0">
                      <a:pos x="T6" y="T7"/>
                    </a:cxn>
                  </a:cxnLst>
                  <a:rect l="0" t="0" r="r" b="b"/>
                  <a:pathLst>
                    <a:path w="23" h="44">
                      <a:moveTo>
                        <a:pt x="0" y="44"/>
                      </a:moveTo>
                      <a:cubicBezTo>
                        <a:pt x="1" y="43"/>
                        <a:pt x="6" y="0"/>
                        <a:pt x="6" y="0"/>
                      </a:cubicBezTo>
                      <a:cubicBezTo>
                        <a:pt x="23" y="19"/>
                        <a:pt x="23" y="19"/>
                        <a:pt x="23" y="19"/>
                      </a:cubicBezTo>
                      <a:lnTo>
                        <a:pt x="0" y="44"/>
                      </a:lnTo>
                      <a:close/>
                    </a:path>
                  </a:pathLst>
                </a:custGeom>
                <a:solidFill>
                  <a:srgbClr val="F9A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0" name="Freeform 127"/>
                <p:cNvSpPr/>
                <p:nvPr/>
              </p:nvSpPr>
              <p:spPr bwMode="auto">
                <a:xfrm>
                  <a:off x="2165" y="1155"/>
                  <a:ext cx="194" cy="236"/>
                </a:xfrm>
                <a:custGeom>
                  <a:avLst/>
                  <a:gdLst>
                    <a:gd name="T0" fmla="*/ 128 w 156"/>
                    <a:gd name="T1" fmla="*/ 36 h 189"/>
                    <a:gd name="T2" fmla="*/ 142 w 156"/>
                    <a:gd name="T3" fmla="*/ 92 h 189"/>
                    <a:gd name="T4" fmla="*/ 115 w 156"/>
                    <a:gd name="T5" fmla="*/ 159 h 189"/>
                    <a:gd name="T6" fmla="*/ 62 w 156"/>
                    <a:gd name="T7" fmla="*/ 176 h 189"/>
                    <a:gd name="T8" fmla="*/ 31 w 156"/>
                    <a:gd name="T9" fmla="*/ 142 h 189"/>
                    <a:gd name="T10" fmla="*/ 21 w 156"/>
                    <a:gd name="T11" fmla="*/ 118 h 189"/>
                    <a:gd name="T12" fmla="*/ 124 w 156"/>
                    <a:gd name="T13" fmla="*/ 34 h 189"/>
                    <a:gd name="T14" fmla="*/ 128 w 156"/>
                    <a:gd name="T15" fmla="*/ 36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189">
                      <a:moveTo>
                        <a:pt x="128" y="36"/>
                      </a:moveTo>
                      <a:cubicBezTo>
                        <a:pt x="128" y="36"/>
                        <a:pt x="156" y="54"/>
                        <a:pt x="142" y="92"/>
                      </a:cubicBezTo>
                      <a:cubicBezTo>
                        <a:pt x="142" y="92"/>
                        <a:pt x="131" y="120"/>
                        <a:pt x="115" y="159"/>
                      </a:cubicBezTo>
                      <a:cubicBezTo>
                        <a:pt x="106" y="180"/>
                        <a:pt x="80" y="189"/>
                        <a:pt x="62" y="176"/>
                      </a:cubicBezTo>
                      <a:cubicBezTo>
                        <a:pt x="51" y="168"/>
                        <a:pt x="39" y="157"/>
                        <a:pt x="31" y="142"/>
                      </a:cubicBezTo>
                      <a:cubicBezTo>
                        <a:pt x="21" y="118"/>
                        <a:pt x="21" y="118"/>
                        <a:pt x="21" y="118"/>
                      </a:cubicBezTo>
                      <a:cubicBezTo>
                        <a:pt x="0" y="56"/>
                        <a:pt x="68" y="0"/>
                        <a:pt x="124" y="34"/>
                      </a:cubicBezTo>
                      <a:cubicBezTo>
                        <a:pt x="126" y="35"/>
                        <a:pt x="127" y="36"/>
                        <a:pt x="128" y="36"/>
                      </a:cubicBezTo>
                      <a:close/>
                    </a:path>
                  </a:pathLst>
                </a:custGeom>
                <a:solidFill>
                  <a:srgbClr val="FFBC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3" name="Freeform 128"/>
                <p:cNvSpPr/>
                <p:nvPr/>
              </p:nvSpPr>
              <p:spPr bwMode="auto">
                <a:xfrm>
                  <a:off x="2308" y="1307"/>
                  <a:ext cx="24" cy="30"/>
                </a:xfrm>
                <a:custGeom>
                  <a:avLst/>
                  <a:gdLst>
                    <a:gd name="T0" fmla="*/ 10 w 19"/>
                    <a:gd name="T1" fmla="*/ 0 h 24"/>
                    <a:gd name="T2" fmla="*/ 18 w 19"/>
                    <a:gd name="T3" fmla="*/ 18 h 24"/>
                    <a:gd name="T4" fmla="*/ 14 w 19"/>
                    <a:gd name="T5" fmla="*/ 23 h 24"/>
                    <a:gd name="T6" fmla="*/ 0 w 19"/>
                    <a:gd name="T7" fmla="*/ 19 h 24"/>
                    <a:gd name="T8" fmla="*/ 10 w 19"/>
                    <a:gd name="T9" fmla="*/ 0 h 24"/>
                  </a:gdLst>
                  <a:ahLst/>
                  <a:cxnLst>
                    <a:cxn ang="0">
                      <a:pos x="T0" y="T1"/>
                    </a:cxn>
                    <a:cxn ang="0">
                      <a:pos x="T2" y="T3"/>
                    </a:cxn>
                    <a:cxn ang="0">
                      <a:pos x="T4" y="T5"/>
                    </a:cxn>
                    <a:cxn ang="0">
                      <a:pos x="T6" y="T7"/>
                    </a:cxn>
                    <a:cxn ang="0">
                      <a:pos x="T8" y="T9"/>
                    </a:cxn>
                  </a:cxnLst>
                  <a:rect l="0" t="0" r="r" b="b"/>
                  <a:pathLst>
                    <a:path w="19" h="24">
                      <a:moveTo>
                        <a:pt x="10" y="0"/>
                      </a:moveTo>
                      <a:cubicBezTo>
                        <a:pt x="18" y="18"/>
                        <a:pt x="18" y="18"/>
                        <a:pt x="18" y="18"/>
                      </a:cubicBezTo>
                      <a:cubicBezTo>
                        <a:pt x="19" y="21"/>
                        <a:pt x="16" y="24"/>
                        <a:pt x="14" y="23"/>
                      </a:cubicBezTo>
                      <a:cubicBezTo>
                        <a:pt x="0" y="19"/>
                        <a:pt x="0" y="19"/>
                        <a:pt x="0" y="19"/>
                      </a:cubicBezTo>
                      <a:lnTo>
                        <a:pt x="10" y="0"/>
                      </a:lnTo>
                      <a:close/>
                    </a:path>
                  </a:pathLst>
                </a:custGeom>
                <a:solidFill>
                  <a:srgbClr val="FFBC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6" name="Freeform 129"/>
                <p:cNvSpPr/>
                <p:nvPr/>
              </p:nvSpPr>
              <p:spPr bwMode="auto">
                <a:xfrm>
                  <a:off x="2150" y="1143"/>
                  <a:ext cx="197" cy="172"/>
                </a:xfrm>
                <a:custGeom>
                  <a:avLst/>
                  <a:gdLst>
                    <a:gd name="T0" fmla="*/ 16 w 158"/>
                    <a:gd name="T1" fmla="*/ 32 h 138"/>
                    <a:gd name="T2" fmla="*/ 65 w 158"/>
                    <a:gd name="T3" fmla="*/ 6 h 138"/>
                    <a:gd name="T4" fmla="*/ 158 w 158"/>
                    <a:gd name="T5" fmla="*/ 70 h 138"/>
                    <a:gd name="T6" fmla="*/ 72 w 158"/>
                    <a:gd name="T7" fmla="*/ 97 h 138"/>
                    <a:gd name="T8" fmla="*/ 50 w 158"/>
                    <a:gd name="T9" fmla="*/ 113 h 138"/>
                    <a:gd name="T10" fmla="*/ 13 w 158"/>
                    <a:gd name="T11" fmla="*/ 130 h 138"/>
                    <a:gd name="T12" fmla="*/ 16 w 158"/>
                    <a:gd name="T13" fmla="*/ 32 h 138"/>
                  </a:gdLst>
                  <a:ahLst/>
                  <a:cxnLst>
                    <a:cxn ang="0">
                      <a:pos x="T0" y="T1"/>
                    </a:cxn>
                    <a:cxn ang="0">
                      <a:pos x="T2" y="T3"/>
                    </a:cxn>
                    <a:cxn ang="0">
                      <a:pos x="T4" y="T5"/>
                    </a:cxn>
                    <a:cxn ang="0">
                      <a:pos x="T6" y="T7"/>
                    </a:cxn>
                    <a:cxn ang="0">
                      <a:pos x="T8" y="T9"/>
                    </a:cxn>
                    <a:cxn ang="0">
                      <a:pos x="T10" y="T11"/>
                    </a:cxn>
                    <a:cxn ang="0">
                      <a:pos x="T12" y="T13"/>
                    </a:cxn>
                  </a:cxnLst>
                  <a:rect l="0" t="0" r="r" b="b"/>
                  <a:pathLst>
                    <a:path w="158" h="138">
                      <a:moveTo>
                        <a:pt x="16" y="32"/>
                      </a:moveTo>
                      <a:cubicBezTo>
                        <a:pt x="25" y="17"/>
                        <a:pt x="48" y="7"/>
                        <a:pt x="65" y="6"/>
                      </a:cubicBezTo>
                      <a:cubicBezTo>
                        <a:pt x="139" y="5"/>
                        <a:pt x="158" y="70"/>
                        <a:pt x="158" y="70"/>
                      </a:cubicBezTo>
                      <a:cubicBezTo>
                        <a:pt x="67" y="0"/>
                        <a:pt x="72" y="97"/>
                        <a:pt x="72" y="97"/>
                      </a:cubicBezTo>
                      <a:cubicBezTo>
                        <a:pt x="72" y="97"/>
                        <a:pt x="54" y="107"/>
                        <a:pt x="50" y="113"/>
                      </a:cubicBezTo>
                      <a:cubicBezTo>
                        <a:pt x="31" y="138"/>
                        <a:pt x="13" y="130"/>
                        <a:pt x="13" y="130"/>
                      </a:cubicBezTo>
                      <a:cubicBezTo>
                        <a:pt x="7" y="81"/>
                        <a:pt x="0" y="55"/>
                        <a:pt x="16" y="3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0" name="Line 130"/>
                <p:cNvSpPr>
                  <a:spLocks noChangeShapeType="1"/>
                </p:cNvSpPr>
                <p:nvPr/>
              </p:nvSpPr>
              <p:spPr bwMode="auto">
                <a:xfrm flipH="1" flipV="1">
                  <a:off x="2285" y="1346"/>
                  <a:ext cx="12" cy="8"/>
                </a:xfrm>
                <a:prstGeom prst="line">
                  <a:avLst/>
                </a:prstGeom>
                <a:noFill/>
                <a:ln w="6350" cap="rnd">
                  <a:solidFill>
                    <a:srgbClr val="6F757D"/>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1" name="Freeform 131"/>
                <p:cNvSpPr/>
                <p:nvPr/>
              </p:nvSpPr>
              <p:spPr bwMode="auto">
                <a:xfrm>
                  <a:off x="2137" y="1117"/>
                  <a:ext cx="270" cy="188"/>
                </a:xfrm>
                <a:custGeom>
                  <a:avLst/>
                  <a:gdLst>
                    <a:gd name="T0" fmla="*/ 80 w 217"/>
                    <a:gd name="T1" fmla="*/ 130 h 151"/>
                    <a:gd name="T2" fmla="*/ 80 w 217"/>
                    <a:gd name="T3" fmla="*/ 130 h 151"/>
                    <a:gd name="T4" fmla="*/ 103 w 217"/>
                    <a:gd name="T5" fmla="*/ 114 h 151"/>
                    <a:gd name="T6" fmla="*/ 110 w 217"/>
                    <a:gd name="T7" fmla="*/ 83 h 151"/>
                    <a:gd name="T8" fmla="*/ 156 w 217"/>
                    <a:gd name="T9" fmla="*/ 89 h 151"/>
                    <a:gd name="T10" fmla="*/ 208 w 217"/>
                    <a:gd name="T11" fmla="*/ 83 h 151"/>
                    <a:gd name="T12" fmla="*/ 127 w 217"/>
                    <a:gd name="T13" fmla="*/ 27 h 151"/>
                    <a:gd name="T14" fmla="*/ 130 w 217"/>
                    <a:gd name="T15" fmla="*/ 10 h 151"/>
                    <a:gd name="T16" fmla="*/ 102 w 217"/>
                    <a:gd name="T17" fmla="*/ 18 h 151"/>
                    <a:gd name="T18" fmla="*/ 92 w 217"/>
                    <a:gd name="T19" fmla="*/ 0 h 151"/>
                    <a:gd name="T20" fmla="*/ 76 w 217"/>
                    <a:gd name="T21" fmla="*/ 12 h 151"/>
                    <a:gd name="T22" fmla="*/ 11 w 217"/>
                    <a:gd name="T23" fmla="*/ 83 h 151"/>
                    <a:gd name="T24" fmla="*/ 24 w 217"/>
                    <a:gd name="T25" fmla="*/ 151 h 151"/>
                    <a:gd name="T26" fmla="*/ 68 w 217"/>
                    <a:gd name="T27" fmla="*/ 118 h 151"/>
                    <a:gd name="T28" fmla="*/ 80 w 217"/>
                    <a:gd name="T29" fmla="*/ 13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6" h="151">
                      <a:moveTo>
                        <a:pt x="80" y="130"/>
                      </a:moveTo>
                      <a:cubicBezTo>
                        <a:pt x="80" y="130"/>
                        <a:pt x="80" y="130"/>
                        <a:pt x="80" y="130"/>
                      </a:cubicBezTo>
                      <a:cubicBezTo>
                        <a:pt x="91" y="131"/>
                        <a:pt x="100" y="124"/>
                        <a:pt x="103" y="114"/>
                      </a:cubicBezTo>
                      <a:cubicBezTo>
                        <a:pt x="110" y="83"/>
                        <a:pt x="110" y="83"/>
                        <a:pt x="110" y="83"/>
                      </a:cubicBezTo>
                      <a:cubicBezTo>
                        <a:pt x="110" y="83"/>
                        <a:pt x="139" y="116"/>
                        <a:pt x="156" y="89"/>
                      </a:cubicBezTo>
                      <a:cubicBezTo>
                        <a:pt x="156" y="89"/>
                        <a:pt x="199" y="113"/>
                        <a:pt x="208" y="83"/>
                      </a:cubicBezTo>
                      <a:cubicBezTo>
                        <a:pt x="217" y="53"/>
                        <a:pt x="189" y="45"/>
                        <a:pt x="127" y="27"/>
                      </a:cubicBezTo>
                      <a:cubicBezTo>
                        <a:pt x="127" y="27"/>
                        <a:pt x="140" y="16"/>
                        <a:pt x="130" y="10"/>
                      </a:cubicBezTo>
                      <a:cubicBezTo>
                        <a:pt x="121" y="5"/>
                        <a:pt x="102" y="18"/>
                        <a:pt x="102" y="18"/>
                      </a:cubicBezTo>
                      <a:cubicBezTo>
                        <a:pt x="102" y="18"/>
                        <a:pt x="102" y="0"/>
                        <a:pt x="92" y="0"/>
                      </a:cubicBezTo>
                      <a:cubicBezTo>
                        <a:pt x="81" y="0"/>
                        <a:pt x="76" y="12"/>
                        <a:pt x="76" y="12"/>
                      </a:cubicBezTo>
                      <a:cubicBezTo>
                        <a:pt x="76" y="12"/>
                        <a:pt x="0" y="0"/>
                        <a:pt x="11" y="83"/>
                      </a:cubicBezTo>
                      <a:cubicBezTo>
                        <a:pt x="24" y="151"/>
                        <a:pt x="24" y="151"/>
                        <a:pt x="24" y="151"/>
                      </a:cubicBezTo>
                      <a:cubicBezTo>
                        <a:pt x="68" y="118"/>
                        <a:pt x="68" y="118"/>
                        <a:pt x="68" y="118"/>
                      </a:cubicBezTo>
                      <a:lnTo>
                        <a:pt x="80" y="1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2" name="Freeform 132"/>
                <p:cNvSpPr/>
                <p:nvPr/>
              </p:nvSpPr>
              <p:spPr bwMode="auto">
                <a:xfrm>
                  <a:off x="2185" y="1239"/>
                  <a:ext cx="62" cy="62"/>
                </a:xfrm>
                <a:custGeom>
                  <a:avLst/>
                  <a:gdLst>
                    <a:gd name="T0" fmla="*/ 6 w 50"/>
                    <a:gd name="T1" fmla="*/ 15 h 50"/>
                    <a:gd name="T2" fmla="*/ 15 w 50"/>
                    <a:gd name="T3" fmla="*/ 44 h 50"/>
                    <a:gd name="T4" fmla="*/ 44 w 50"/>
                    <a:gd name="T5" fmla="*/ 35 h 50"/>
                    <a:gd name="T6" fmla="*/ 35 w 50"/>
                    <a:gd name="T7" fmla="*/ 6 h 50"/>
                    <a:gd name="T8" fmla="*/ 6 w 50"/>
                    <a:gd name="T9" fmla="*/ 15 h 50"/>
                  </a:gdLst>
                  <a:ahLst/>
                  <a:cxnLst>
                    <a:cxn ang="0">
                      <a:pos x="T0" y="T1"/>
                    </a:cxn>
                    <a:cxn ang="0">
                      <a:pos x="T2" y="T3"/>
                    </a:cxn>
                    <a:cxn ang="0">
                      <a:pos x="T4" y="T5"/>
                    </a:cxn>
                    <a:cxn ang="0">
                      <a:pos x="T6" y="T7"/>
                    </a:cxn>
                    <a:cxn ang="0">
                      <a:pos x="T8" y="T9"/>
                    </a:cxn>
                  </a:cxnLst>
                  <a:rect l="0" t="0" r="r" b="b"/>
                  <a:pathLst>
                    <a:path w="50" h="50">
                      <a:moveTo>
                        <a:pt x="6" y="15"/>
                      </a:moveTo>
                      <a:cubicBezTo>
                        <a:pt x="0" y="26"/>
                        <a:pt x="4" y="39"/>
                        <a:pt x="15" y="44"/>
                      </a:cubicBezTo>
                      <a:cubicBezTo>
                        <a:pt x="26" y="50"/>
                        <a:pt x="39" y="46"/>
                        <a:pt x="44" y="35"/>
                      </a:cubicBezTo>
                      <a:cubicBezTo>
                        <a:pt x="50" y="25"/>
                        <a:pt x="46" y="12"/>
                        <a:pt x="35" y="6"/>
                      </a:cubicBezTo>
                      <a:cubicBezTo>
                        <a:pt x="25" y="0"/>
                        <a:pt x="12" y="4"/>
                        <a:pt x="6" y="15"/>
                      </a:cubicBezTo>
                      <a:close/>
                    </a:path>
                  </a:pathLst>
                </a:custGeom>
                <a:solidFill>
                  <a:srgbClr val="FFBC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3" name="Freeform 133"/>
                <p:cNvSpPr/>
                <p:nvPr/>
              </p:nvSpPr>
              <p:spPr bwMode="auto">
                <a:xfrm>
                  <a:off x="1897" y="1348"/>
                  <a:ext cx="284" cy="460"/>
                </a:xfrm>
                <a:custGeom>
                  <a:avLst/>
                  <a:gdLst>
                    <a:gd name="T0" fmla="*/ 228 w 229"/>
                    <a:gd name="T1" fmla="*/ 59 h 370"/>
                    <a:gd name="T2" fmla="*/ 204 w 229"/>
                    <a:gd name="T3" fmla="*/ 160 h 370"/>
                    <a:gd name="T4" fmla="*/ 188 w 229"/>
                    <a:gd name="T5" fmla="*/ 332 h 370"/>
                    <a:gd name="T6" fmla="*/ 11 w 229"/>
                    <a:gd name="T7" fmla="*/ 369 h 370"/>
                    <a:gd name="T8" fmla="*/ 50 w 229"/>
                    <a:gd name="T9" fmla="*/ 95 h 370"/>
                    <a:gd name="T10" fmla="*/ 177 w 229"/>
                    <a:gd name="T11" fmla="*/ 7 h 370"/>
                    <a:gd name="T12" fmla="*/ 228 w 229"/>
                    <a:gd name="T13" fmla="*/ 59 h 370"/>
                  </a:gdLst>
                  <a:ahLst/>
                  <a:cxnLst>
                    <a:cxn ang="0">
                      <a:pos x="T0" y="T1"/>
                    </a:cxn>
                    <a:cxn ang="0">
                      <a:pos x="T2" y="T3"/>
                    </a:cxn>
                    <a:cxn ang="0">
                      <a:pos x="T4" y="T5"/>
                    </a:cxn>
                    <a:cxn ang="0">
                      <a:pos x="T6" y="T7"/>
                    </a:cxn>
                    <a:cxn ang="0">
                      <a:pos x="T8" y="T9"/>
                    </a:cxn>
                    <a:cxn ang="0">
                      <a:pos x="T10" y="T11"/>
                    </a:cxn>
                    <a:cxn ang="0">
                      <a:pos x="T12" y="T13"/>
                    </a:cxn>
                  </a:cxnLst>
                  <a:rect l="0" t="0" r="r" b="b"/>
                  <a:pathLst>
                    <a:path w="229" h="370">
                      <a:moveTo>
                        <a:pt x="228" y="59"/>
                      </a:moveTo>
                      <a:cubicBezTo>
                        <a:pt x="228" y="59"/>
                        <a:pt x="229" y="98"/>
                        <a:pt x="204" y="160"/>
                      </a:cubicBezTo>
                      <a:cubicBezTo>
                        <a:pt x="178" y="223"/>
                        <a:pt x="188" y="332"/>
                        <a:pt x="188" y="332"/>
                      </a:cubicBezTo>
                      <a:cubicBezTo>
                        <a:pt x="188" y="332"/>
                        <a:pt x="117" y="370"/>
                        <a:pt x="11" y="369"/>
                      </a:cubicBezTo>
                      <a:cubicBezTo>
                        <a:pt x="11" y="369"/>
                        <a:pt x="0" y="199"/>
                        <a:pt x="50" y="95"/>
                      </a:cubicBezTo>
                      <a:cubicBezTo>
                        <a:pt x="96" y="0"/>
                        <a:pt x="177" y="7"/>
                        <a:pt x="177" y="7"/>
                      </a:cubicBezTo>
                      <a:lnTo>
                        <a:pt x="228" y="59"/>
                      </a:lnTo>
                      <a:close/>
                    </a:path>
                  </a:pathLst>
                </a:custGeom>
                <a:solidFill>
                  <a:srgbClr val="80DE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4" name="Freeform 134"/>
                <p:cNvSpPr/>
                <p:nvPr/>
              </p:nvSpPr>
              <p:spPr bwMode="auto">
                <a:xfrm>
                  <a:off x="2522" y="1683"/>
                  <a:ext cx="188" cy="21"/>
                </a:xfrm>
                <a:custGeom>
                  <a:avLst/>
                  <a:gdLst>
                    <a:gd name="T0" fmla="*/ 8 w 151"/>
                    <a:gd name="T1" fmla="*/ 0 h 17"/>
                    <a:gd name="T2" fmla="*/ 142 w 151"/>
                    <a:gd name="T3" fmla="*/ 0 h 17"/>
                    <a:gd name="T4" fmla="*/ 151 w 151"/>
                    <a:gd name="T5" fmla="*/ 8 h 17"/>
                    <a:gd name="T6" fmla="*/ 151 w 151"/>
                    <a:gd name="T7" fmla="*/ 8 h 17"/>
                    <a:gd name="T8" fmla="*/ 142 w 151"/>
                    <a:gd name="T9" fmla="*/ 17 h 17"/>
                    <a:gd name="T10" fmla="*/ 8 w 151"/>
                    <a:gd name="T11" fmla="*/ 17 h 17"/>
                    <a:gd name="T12" fmla="*/ 0 w 151"/>
                    <a:gd name="T13" fmla="*/ 8 h 17"/>
                    <a:gd name="T14" fmla="*/ 0 w 151"/>
                    <a:gd name="T15" fmla="*/ 8 h 17"/>
                    <a:gd name="T16" fmla="*/ 8 w 151"/>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17">
                      <a:moveTo>
                        <a:pt x="8" y="0"/>
                      </a:moveTo>
                      <a:cubicBezTo>
                        <a:pt x="142" y="0"/>
                        <a:pt x="142" y="0"/>
                        <a:pt x="142" y="0"/>
                      </a:cubicBezTo>
                      <a:cubicBezTo>
                        <a:pt x="147" y="0"/>
                        <a:pt x="151" y="4"/>
                        <a:pt x="151" y="8"/>
                      </a:cubicBezTo>
                      <a:cubicBezTo>
                        <a:pt x="151" y="8"/>
                        <a:pt x="151" y="8"/>
                        <a:pt x="151" y="8"/>
                      </a:cubicBezTo>
                      <a:cubicBezTo>
                        <a:pt x="151" y="13"/>
                        <a:pt x="147" y="17"/>
                        <a:pt x="142" y="17"/>
                      </a:cubicBezTo>
                      <a:cubicBezTo>
                        <a:pt x="8" y="17"/>
                        <a:pt x="8" y="17"/>
                        <a:pt x="8" y="17"/>
                      </a:cubicBezTo>
                      <a:cubicBezTo>
                        <a:pt x="4" y="17"/>
                        <a:pt x="0" y="13"/>
                        <a:pt x="0" y="8"/>
                      </a:cubicBezTo>
                      <a:cubicBezTo>
                        <a:pt x="0" y="8"/>
                        <a:pt x="0" y="8"/>
                        <a:pt x="0" y="8"/>
                      </a:cubicBezTo>
                      <a:cubicBezTo>
                        <a:pt x="0" y="4"/>
                        <a:pt x="4" y="0"/>
                        <a:pt x="8" y="0"/>
                      </a:cubicBezTo>
                      <a:close/>
                    </a:path>
                  </a:pathLst>
                </a:custGeom>
                <a:solidFill>
                  <a:srgbClr val="FEFE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5" name="Freeform 135"/>
                <p:cNvSpPr/>
                <p:nvPr/>
              </p:nvSpPr>
              <p:spPr bwMode="auto">
                <a:xfrm>
                  <a:off x="2283" y="1626"/>
                  <a:ext cx="245" cy="77"/>
                </a:xfrm>
                <a:custGeom>
                  <a:avLst/>
                  <a:gdLst>
                    <a:gd name="T0" fmla="*/ 64 w 245"/>
                    <a:gd name="T1" fmla="*/ 0 h 77"/>
                    <a:gd name="T2" fmla="*/ 239 w 245"/>
                    <a:gd name="T3" fmla="*/ 38 h 77"/>
                    <a:gd name="T4" fmla="*/ 245 w 245"/>
                    <a:gd name="T5" fmla="*/ 77 h 77"/>
                    <a:gd name="T6" fmla="*/ 0 w 245"/>
                    <a:gd name="T7" fmla="*/ 77 h 77"/>
                    <a:gd name="T8" fmla="*/ 64 w 245"/>
                    <a:gd name="T9" fmla="*/ 0 h 77"/>
                  </a:gdLst>
                  <a:ahLst/>
                  <a:cxnLst>
                    <a:cxn ang="0">
                      <a:pos x="T0" y="T1"/>
                    </a:cxn>
                    <a:cxn ang="0">
                      <a:pos x="T2" y="T3"/>
                    </a:cxn>
                    <a:cxn ang="0">
                      <a:pos x="T4" y="T5"/>
                    </a:cxn>
                    <a:cxn ang="0">
                      <a:pos x="T6" y="T7"/>
                    </a:cxn>
                    <a:cxn ang="0">
                      <a:pos x="T8" y="T9"/>
                    </a:cxn>
                  </a:cxnLst>
                  <a:rect l="0" t="0" r="r" b="b"/>
                  <a:pathLst>
                    <a:path w="245" h="77">
                      <a:moveTo>
                        <a:pt x="64" y="0"/>
                      </a:moveTo>
                      <a:lnTo>
                        <a:pt x="239" y="38"/>
                      </a:lnTo>
                      <a:lnTo>
                        <a:pt x="245" y="77"/>
                      </a:lnTo>
                      <a:lnTo>
                        <a:pt x="0" y="77"/>
                      </a:lnTo>
                      <a:lnTo>
                        <a:pt x="64" y="0"/>
                      </a:lnTo>
                      <a:close/>
                    </a:path>
                  </a:pathLst>
                </a:custGeom>
                <a:solidFill>
                  <a:srgbClr val="F1BA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6" name="Freeform 136"/>
                <p:cNvSpPr/>
                <p:nvPr/>
              </p:nvSpPr>
              <p:spPr bwMode="auto">
                <a:xfrm>
                  <a:off x="2522" y="1622"/>
                  <a:ext cx="153" cy="81"/>
                </a:xfrm>
                <a:custGeom>
                  <a:avLst/>
                  <a:gdLst>
                    <a:gd name="T0" fmla="*/ 5 w 123"/>
                    <a:gd name="T1" fmla="*/ 65 h 65"/>
                    <a:gd name="T2" fmla="*/ 69 w 123"/>
                    <a:gd name="T3" fmla="*/ 23 h 65"/>
                    <a:gd name="T4" fmla="*/ 114 w 123"/>
                    <a:gd name="T5" fmla="*/ 30 h 65"/>
                    <a:gd name="T6" fmla="*/ 123 w 123"/>
                    <a:gd name="T7" fmla="*/ 20 h 65"/>
                    <a:gd name="T8" fmla="*/ 123 w 123"/>
                    <a:gd name="T9" fmla="*/ 20 h 65"/>
                    <a:gd name="T10" fmla="*/ 116 w 123"/>
                    <a:gd name="T11" fmla="*/ 11 h 65"/>
                    <a:gd name="T12" fmla="*/ 80 w 123"/>
                    <a:gd name="T13" fmla="*/ 0 h 65"/>
                    <a:gd name="T14" fmla="*/ 66 w 123"/>
                    <a:gd name="T15" fmla="*/ 0 h 65"/>
                    <a:gd name="T16" fmla="*/ 0 w 123"/>
                    <a:gd name="T17" fmla="*/ 34 h 65"/>
                    <a:gd name="T18" fmla="*/ 5 w 123"/>
                    <a:gd name="T19"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65">
                      <a:moveTo>
                        <a:pt x="5" y="65"/>
                      </a:moveTo>
                      <a:cubicBezTo>
                        <a:pt x="5" y="65"/>
                        <a:pt x="57" y="64"/>
                        <a:pt x="69" y="23"/>
                      </a:cubicBezTo>
                      <a:cubicBezTo>
                        <a:pt x="114" y="30"/>
                        <a:pt x="114" y="30"/>
                        <a:pt x="114" y="30"/>
                      </a:cubicBezTo>
                      <a:cubicBezTo>
                        <a:pt x="119" y="30"/>
                        <a:pt x="123" y="25"/>
                        <a:pt x="123" y="20"/>
                      </a:cubicBezTo>
                      <a:cubicBezTo>
                        <a:pt x="123" y="20"/>
                        <a:pt x="123" y="20"/>
                        <a:pt x="123" y="20"/>
                      </a:cubicBezTo>
                      <a:cubicBezTo>
                        <a:pt x="123" y="16"/>
                        <a:pt x="120" y="12"/>
                        <a:pt x="116" y="11"/>
                      </a:cubicBezTo>
                      <a:cubicBezTo>
                        <a:pt x="80" y="0"/>
                        <a:pt x="80" y="0"/>
                        <a:pt x="80" y="0"/>
                      </a:cubicBezTo>
                      <a:cubicBezTo>
                        <a:pt x="75" y="0"/>
                        <a:pt x="71" y="0"/>
                        <a:pt x="66" y="0"/>
                      </a:cubicBezTo>
                      <a:cubicBezTo>
                        <a:pt x="55" y="2"/>
                        <a:pt x="28" y="16"/>
                        <a:pt x="0" y="34"/>
                      </a:cubicBezTo>
                      <a:lnTo>
                        <a:pt x="5" y="65"/>
                      </a:lnTo>
                      <a:close/>
                    </a:path>
                  </a:pathLst>
                </a:custGeom>
                <a:solidFill>
                  <a:srgbClr val="F1BA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7" name="Freeform 137"/>
                <p:cNvSpPr/>
                <p:nvPr/>
              </p:nvSpPr>
              <p:spPr bwMode="auto">
                <a:xfrm>
                  <a:off x="2066" y="1422"/>
                  <a:ext cx="281" cy="281"/>
                </a:xfrm>
                <a:custGeom>
                  <a:avLst/>
                  <a:gdLst>
                    <a:gd name="T0" fmla="*/ 103 w 281"/>
                    <a:gd name="T1" fmla="*/ 0 h 281"/>
                    <a:gd name="T2" fmla="*/ 281 w 281"/>
                    <a:gd name="T3" fmla="*/ 204 h 281"/>
                    <a:gd name="T4" fmla="*/ 217 w 281"/>
                    <a:gd name="T5" fmla="*/ 281 h 281"/>
                    <a:gd name="T6" fmla="*/ 0 w 281"/>
                    <a:gd name="T7" fmla="*/ 110 h 281"/>
                    <a:gd name="T8" fmla="*/ 103 w 281"/>
                    <a:gd name="T9" fmla="*/ 0 h 281"/>
                  </a:gdLst>
                  <a:ahLst/>
                  <a:cxnLst>
                    <a:cxn ang="0">
                      <a:pos x="T0" y="T1"/>
                    </a:cxn>
                    <a:cxn ang="0">
                      <a:pos x="T2" y="T3"/>
                    </a:cxn>
                    <a:cxn ang="0">
                      <a:pos x="T4" y="T5"/>
                    </a:cxn>
                    <a:cxn ang="0">
                      <a:pos x="T6" y="T7"/>
                    </a:cxn>
                    <a:cxn ang="0">
                      <a:pos x="T8" y="T9"/>
                    </a:cxn>
                  </a:cxnLst>
                  <a:rect l="0" t="0" r="r" b="b"/>
                  <a:pathLst>
                    <a:path w="281" h="281">
                      <a:moveTo>
                        <a:pt x="103" y="0"/>
                      </a:moveTo>
                      <a:lnTo>
                        <a:pt x="281" y="204"/>
                      </a:lnTo>
                      <a:lnTo>
                        <a:pt x="217" y="281"/>
                      </a:lnTo>
                      <a:lnTo>
                        <a:pt x="0" y="110"/>
                      </a:lnTo>
                      <a:lnTo>
                        <a:pt x="103" y="0"/>
                      </a:lnTo>
                      <a:close/>
                    </a:path>
                  </a:pathLst>
                </a:custGeom>
                <a:solidFill>
                  <a:srgbClr val="80DE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8" name="Freeform 138"/>
                <p:cNvSpPr/>
                <p:nvPr/>
              </p:nvSpPr>
              <p:spPr bwMode="auto">
                <a:xfrm>
                  <a:off x="2066" y="1532"/>
                  <a:ext cx="72" cy="56"/>
                </a:xfrm>
                <a:custGeom>
                  <a:avLst/>
                  <a:gdLst>
                    <a:gd name="T0" fmla="*/ 72 w 72"/>
                    <a:gd name="T1" fmla="*/ 56 h 56"/>
                    <a:gd name="T2" fmla="*/ 0 w 72"/>
                    <a:gd name="T3" fmla="*/ 0 h 56"/>
                    <a:gd name="T4" fmla="*/ 72 w 72"/>
                    <a:gd name="T5" fmla="*/ 56 h 56"/>
                  </a:gdLst>
                  <a:ahLst/>
                  <a:cxnLst>
                    <a:cxn ang="0">
                      <a:pos x="T0" y="T1"/>
                    </a:cxn>
                    <a:cxn ang="0">
                      <a:pos x="T2" y="T3"/>
                    </a:cxn>
                    <a:cxn ang="0">
                      <a:pos x="T4" y="T5"/>
                    </a:cxn>
                  </a:cxnLst>
                  <a:rect l="0" t="0" r="r" b="b"/>
                  <a:pathLst>
                    <a:path w="72" h="56">
                      <a:moveTo>
                        <a:pt x="72" y="56"/>
                      </a:moveTo>
                      <a:lnTo>
                        <a:pt x="0" y="0"/>
                      </a:lnTo>
                      <a:lnTo>
                        <a:pt x="72" y="56"/>
                      </a:lnTo>
                      <a:close/>
                    </a:path>
                  </a:pathLst>
                </a:custGeom>
                <a:solidFill>
                  <a:srgbClr val="80DE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9" name="Line 139"/>
                <p:cNvSpPr>
                  <a:spLocks noChangeShapeType="1"/>
                </p:cNvSpPr>
                <p:nvPr/>
              </p:nvSpPr>
              <p:spPr bwMode="auto">
                <a:xfrm flipH="1" flipV="1">
                  <a:off x="2066" y="1532"/>
                  <a:ext cx="72" cy="5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80" name="Freeform 140"/>
                <p:cNvSpPr/>
                <p:nvPr/>
              </p:nvSpPr>
              <p:spPr bwMode="auto">
                <a:xfrm>
                  <a:off x="2209" y="2127"/>
                  <a:ext cx="130" cy="134"/>
                </a:xfrm>
                <a:custGeom>
                  <a:avLst/>
                  <a:gdLst>
                    <a:gd name="T0" fmla="*/ 130 w 130"/>
                    <a:gd name="T1" fmla="*/ 17 h 134"/>
                    <a:gd name="T2" fmla="*/ 73 w 130"/>
                    <a:gd name="T3" fmla="*/ 134 h 134"/>
                    <a:gd name="T4" fmla="*/ 0 w 130"/>
                    <a:gd name="T5" fmla="*/ 129 h 134"/>
                    <a:gd name="T6" fmla="*/ 47 w 130"/>
                    <a:gd name="T7" fmla="*/ 0 h 134"/>
                    <a:gd name="T8" fmla="*/ 130 w 130"/>
                    <a:gd name="T9" fmla="*/ 17 h 134"/>
                  </a:gdLst>
                  <a:ahLst/>
                  <a:cxnLst>
                    <a:cxn ang="0">
                      <a:pos x="T0" y="T1"/>
                    </a:cxn>
                    <a:cxn ang="0">
                      <a:pos x="T2" y="T3"/>
                    </a:cxn>
                    <a:cxn ang="0">
                      <a:pos x="T4" y="T5"/>
                    </a:cxn>
                    <a:cxn ang="0">
                      <a:pos x="T6" y="T7"/>
                    </a:cxn>
                    <a:cxn ang="0">
                      <a:pos x="T8" y="T9"/>
                    </a:cxn>
                  </a:cxnLst>
                  <a:rect l="0" t="0" r="r" b="b"/>
                  <a:pathLst>
                    <a:path w="130" h="134">
                      <a:moveTo>
                        <a:pt x="130" y="17"/>
                      </a:moveTo>
                      <a:lnTo>
                        <a:pt x="73" y="134"/>
                      </a:lnTo>
                      <a:lnTo>
                        <a:pt x="0" y="129"/>
                      </a:lnTo>
                      <a:lnTo>
                        <a:pt x="47" y="0"/>
                      </a:lnTo>
                      <a:lnTo>
                        <a:pt x="130" y="17"/>
                      </a:lnTo>
                      <a:close/>
                    </a:path>
                  </a:pathLst>
                </a:custGeom>
                <a:solidFill>
                  <a:srgbClr val="F1BA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81" name="Freeform 141"/>
                <p:cNvSpPr/>
                <p:nvPr/>
              </p:nvSpPr>
              <p:spPr bwMode="auto">
                <a:xfrm>
                  <a:off x="2180" y="2243"/>
                  <a:ext cx="229" cy="79"/>
                </a:xfrm>
                <a:custGeom>
                  <a:avLst/>
                  <a:gdLst>
                    <a:gd name="T0" fmla="*/ 90 w 184"/>
                    <a:gd name="T1" fmla="*/ 2 h 64"/>
                    <a:gd name="T2" fmla="*/ 174 w 184"/>
                    <a:gd name="T3" fmla="*/ 47 h 64"/>
                    <a:gd name="T4" fmla="*/ 182 w 184"/>
                    <a:gd name="T5" fmla="*/ 64 h 64"/>
                    <a:gd name="T6" fmla="*/ 182 w 184"/>
                    <a:gd name="T7" fmla="*/ 64 h 64"/>
                    <a:gd name="T8" fmla="*/ 0 w 184"/>
                    <a:gd name="T9" fmla="*/ 61 h 64"/>
                    <a:gd name="T10" fmla="*/ 21 w 184"/>
                    <a:gd name="T11" fmla="*/ 0 h 64"/>
                    <a:gd name="T12" fmla="*/ 90 w 184"/>
                    <a:gd name="T13" fmla="*/ 2 h 64"/>
                  </a:gdLst>
                  <a:ahLst/>
                  <a:cxnLst>
                    <a:cxn ang="0">
                      <a:pos x="T0" y="T1"/>
                    </a:cxn>
                    <a:cxn ang="0">
                      <a:pos x="T2" y="T3"/>
                    </a:cxn>
                    <a:cxn ang="0">
                      <a:pos x="T4" y="T5"/>
                    </a:cxn>
                    <a:cxn ang="0">
                      <a:pos x="T6" y="T7"/>
                    </a:cxn>
                    <a:cxn ang="0">
                      <a:pos x="T8" y="T9"/>
                    </a:cxn>
                    <a:cxn ang="0">
                      <a:pos x="T10" y="T11"/>
                    </a:cxn>
                    <a:cxn ang="0">
                      <a:pos x="T12" y="T13"/>
                    </a:cxn>
                  </a:cxnLst>
                  <a:rect l="0" t="0" r="r" b="b"/>
                  <a:pathLst>
                    <a:path w="184" h="64">
                      <a:moveTo>
                        <a:pt x="90" y="2"/>
                      </a:moveTo>
                      <a:cubicBezTo>
                        <a:pt x="174" y="47"/>
                        <a:pt x="174" y="47"/>
                        <a:pt x="174" y="47"/>
                      </a:cubicBezTo>
                      <a:cubicBezTo>
                        <a:pt x="181" y="50"/>
                        <a:pt x="184" y="58"/>
                        <a:pt x="182" y="64"/>
                      </a:cubicBezTo>
                      <a:cubicBezTo>
                        <a:pt x="182" y="64"/>
                        <a:pt x="182" y="64"/>
                        <a:pt x="182" y="64"/>
                      </a:cubicBezTo>
                      <a:cubicBezTo>
                        <a:pt x="0" y="61"/>
                        <a:pt x="0" y="61"/>
                        <a:pt x="0" y="61"/>
                      </a:cubicBezTo>
                      <a:cubicBezTo>
                        <a:pt x="21" y="0"/>
                        <a:pt x="21" y="0"/>
                        <a:pt x="21" y="0"/>
                      </a:cubicBezTo>
                      <a:lnTo>
                        <a:pt x="9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82" name="Freeform 142"/>
                <p:cNvSpPr/>
                <p:nvPr/>
              </p:nvSpPr>
              <p:spPr bwMode="auto">
                <a:xfrm>
                  <a:off x="2178" y="2318"/>
                  <a:ext cx="229" cy="23"/>
                </a:xfrm>
                <a:custGeom>
                  <a:avLst/>
                  <a:gdLst>
                    <a:gd name="T0" fmla="*/ 10 w 184"/>
                    <a:gd name="T1" fmla="*/ 18 h 18"/>
                    <a:gd name="T2" fmla="*/ 170 w 184"/>
                    <a:gd name="T3" fmla="*/ 18 h 18"/>
                    <a:gd name="T4" fmla="*/ 183 w 184"/>
                    <a:gd name="T5" fmla="*/ 7 h 18"/>
                    <a:gd name="T6" fmla="*/ 184 w 184"/>
                    <a:gd name="T7" fmla="*/ 3 h 18"/>
                    <a:gd name="T8" fmla="*/ 2 w 184"/>
                    <a:gd name="T9" fmla="*/ 0 h 18"/>
                    <a:gd name="T10" fmla="*/ 1 w 184"/>
                    <a:gd name="T11" fmla="*/ 6 h 18"/>
                    <a:gd name="T12" fmla="*/ 10 w 184"/>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84" h="18">
                      <a:moveTo>
                        <a:pt x="10" y="18"/>
                      </a:moveTo>
                      <a:cubicBezTo>
                        <a:pt x="170" y="18"/>
                        <a:pt x="170" y="18"/>
                        <a:pt x="170" y="18"/>
                      </a:cubicBezTo>
                      <a:cubicBezTo>
                        <a:pt x="177" y="18"/>
                        <a:pt x="182" y="13"/>
                        <a:pt x="183" y="7"/>
                      </a:cubicBezTo>
                      <a:cubicBezTo>
                        <a:pt x="184" y="3"/>
                        <a:pt x="184" y="3"/>
                        <a:pt x="184" y="3"/>
                      </a:cubicBezTo>
                      <a:cubicBezTo>
                        <a:pt x="2" y="0"/>
                        <a:pt x="2" y="0"/>
                        <a:pt x="2" y="0"/>
                      </a:cubicBezTo>
                      <a:cubicBezTo>
                        <a:pt x="1" y="6"/>
                        <a:pt x="1" y="6"/>
                        <a:pt x="1" y="6"/>
                      </a:cubicBezTo>
                      <a:cubicBezTo>
                        <a:pt x="0" y="12"/>
                        <a:pt x="4" y="18"/>
                        <a:pt x="10" y="1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83" name="Freeform 143"/>
                <p:cNvSpPr/>
                <p:nvPr/>
              </p:nvSpPr>
              <p:spPr bwMode="auto">
                <a:xfrm>
                  <a:off x="2221" y="1796"/>
                  <a:ext cx="249" cy="418"/>
                </a:xfrm>
                <a:custGeom>
                  <a:avLst/>
                  <a:gdLst>
                    <a:gd name="T0" fmla="*/ 101 w 200"/>
                    <a:gd name="T1" fmla="*/ 336 h 336"/>
                    <a:gd name="T2" fmla="*/ 0 w 200"/>
                    <a:gd name="T3" fmla="*/ 316 h 336"/>
                    <a:gd name="T4" fmla="*/ 72 w 200"/>
                    <a:gd name="T5" fmla="*/ 53 h 336"/>
                    <a:gd name="T6" fmla="*/ 151 w 200"/>
                    <a:gd name="T7" fmla="*/ 12 h 336"/>
                    <a:gd name="T8" fmla="*/ 151 w 200"/>
                    <a:gd name="T9" fmla="*/ 12 h 336"/>
                    <a:gd name="T10" fmla="*/ 188 w 200"/>
                    <a:gd name="T11" fmla="*/ 91 h 336"/>
                    <a:gd name="T12" fmla="*/ 101 w 200"/>
                    <a:gd name="T13" fmla="*/ 336 h 336"/>
                  </a:gdLst>
                  <a:ahLst/>
                  <a:cxnLst>
                    <a:cxn ang="0">
                      <a:pos x="T0" y="T1"/>
                    </a:cxn>
                    <a:cxn ang="0">
                      <a:pos x="T2" y="T3"/>
                    </a:cxn>
                    <a:cxn ang="0">
                      <a:pos x="T4" y="T5"/>
                    </a:cxn>
                    <a:cxn ang="0">
                      <a:pos x="T6" y="T7"/>
                    </a:cxn>
                    <a:cxn ang="0">
                      <a:pos x="T8" y="T9"/>
                    </a:cxn>
                    <a:cxn ang="0">
                      <a:pos x="T10" y="T11"/>
                    </a:cxn>
                    <a:cxn ang="0">
                      <a:pos x="T12" y="T13"/>
                    </a:cxn>
                  </a:cxnLst>
                  <a:rect l="0" t="0" r="r" b="b"/>
                  <a:pathLst>
                    <a:path w="200" h="336">
                      <a:moveTo>
                        <a:pt x="101" y="336"/>
                      </a:moveTo>
                      <a:cubicBezTo>
                        <a:pt x="0" y="316"/>
                        <a:pt x="0" y="316"/>
                        <a:pt x="0" y="316"/>
                      </a:cubicBezTo>
                      <a:cubicBezTo>
                        <a:pt x="72" y="53"/>
                        <a:pt x="72" y="53"/>
                        <a:pt x="72" y="53"/>
                      </a:cubicBezTo>
                      <a:cubicBezTo>
                        <a:pt x="82" y="19"/>
                        <a:pt x="118" y="0"/>
                        <a:pt x="151" y="12"/>
                      </a:cubicBezTo>
                      <a:cubicBezTo>
                        <a:pt x="151" y="12"/>
                        <a:pt x="151" y="12"/>
                        <a:pt x="151" y="12"/>
                      </a:cubicBezTo>
                      <a:cubicBezTo>
                        <a:pt x="183" y="23"/>
                        <a:pt x="200" y="59"/>
                        <a:pt x="188" y="91"/>
                      </a:cubicBezTo>
                      <a:lnTo>
                        <a:pt x="101" y="336"/>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84" name="Freeform 144"/>
                <p:cNvSpPr/>
                <p:nvPr/>
              </p:nvSpPr>
              <p:spPr bwMode="auto">
                <a:xfrm>
                  <a:off x="1909" y="1761"/>
                  <a:ext cx="512" cy="169"/>
                </a:xfrm>
                <a:custGeom>
                  <a:avLst/>
                  <a:gdLst>
                    <a:gd name="T0" fmla="*/ 178 w 412"/>
                    <a:gd name="T1" fmla="*/ 0 h 136"/>
                    <a:gd name="T2" fmla="*/ 395 w 412"/>
                    <a:gd name="T3" fmla="*/ 38 h 136"/>
                    <a:gd name="T4" fmla="*/ 398 w 412"/>
                    <a:gd name="T5" fmla="*/ 86 h 136"/>
                    <a:gd name="T6" fmla="*/ 374 w 412"/>
                    <a:gd name="T7" fmla="*/ 117 h 136"/>
                    <a:gd name="T8" fmla="*/ 350 w 412"/>
                    <a:gd name="T9" fmla="*/ 135 h 136"/>
                    <a:gd name="T10" fmla="*/ 83 w 412"/>
                    <a:gd name="T11" fmla="*/ 128 h 136"/>
                    <a:gd name="T12" fmla="*/ 1 w 412"/>
                    <a:gd name="T13" fmla="*/ 37 h 136"/>
                    <a:gd name="T14" fmla="*/ 178 w 412"/>
                    <a:gd name="T15" fmla="*/ 0 h 1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2" h="136">
                      <a:moveTo>
                        <a:pt x="178" y="0"/>
                      </a:moveTo>
                      <a:cubicBezTo>
                        <a:pt x="395" y="38"/>
                        <a:pt x="395" y="38"/>
                        <a:pt x="395" y="38"/>
                      </a:cubicBezTo>
                      <a:cubicBezTo>
                        <a:pt x="395" y="38"/>
                        <a:pt x="412" y="68"/>
                        <a:pt x="398" y="86"/>
                      </a:cubicBezTo>
                      <a:cubicBezTo>
                        <a:pt x="374" y="117"/>
                        <a:pt x="374" y="117"/>
                        <a:pt x="374" y="117"/>
                      </a:cubicBezTo>
                      <a:cubicBezTo>
                        <a:pt x="368" y="124"/>
                        <a:pt x="359" y="135"/>
                        <a:pt x="350" y="135"/>
                      </a:cubicBezTo>
                      <a:cubicBezTo>
                        <a:pt x="83" y="128"/>
                        <a:pt x="83" y="128"/>
                        <a:pt x="83" y="128"/>
                      </a:cubicBezTo>
                      <a:cubicBezTo>
                        <a:pt x="83" y="128"/>
                        <a:pt x="0" y="136"/>
                        <a:pt x="1" y="37"/>
                      </a:cubicBezTo>
                      <a:lnTo>
                        <a:pt x="178" y="0"/>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85" name="Line 145"/>
                <p:cNvSpPr>
                  <a:spLocks noChangeShapeType="1"/>
                </p:cNvSpPr>
                <p:nvPr/>
              </p:nvSpPr>
              <p:spPr bwMode="auto">
                <a:xfrm flipV="1">
                  <a:off x="2293" y="1898"/>
                  <a:ext cx="34" cy="27"/>
                </a:xfrm>
                <a:prstGeom prst="line">
                  <a:avLst/>
                </a:prstGeom>
                <a:noFill/>
                <a:ln w="9525" cap="flat">
                  <a:solidFill>
                    <a:srgbClr val="1E447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86" name="Rectangle 146"/>
                <p:cNvSpPr>
                  <a:spLocks noChangeArrowheads="1"/>
                </p:cNvSpPr>
                <p:nvPr/>
              </p:nvSpPr>
              <p:spPr bwMode="auto">
                <a:xfrm>
                  <a:off x="2852" y="1338"/>
                  <a:ext cx="21" cy="361"/>
                </a:xfrm>
                <a:prstGeom prst="rect">
                  <a:avLst/>
                </a:prstGeom>
                <a:solidFill>
                  <a:srgbClr val="ACB3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87" name="Freeform 147"/>
                <p:cNvSpPr/>
                <p:nvPr/>
              </p:nvSpPr>
              <p:spPr bwMode="auto">
                <a:xfrm>
                  <a:off x="2756" y="1683"/>
                  <a:ext cx="205" cy="20"/>
                </a:xfrm>
                <a:custGeom>
                  <a:avLst/>
                  <a:gdLst>
                    <a:gd name="T0" fmla="*/ 5 w 165"/>
                    <a:gd name="T1" fmla="*/ 16 h 16"/>
                    <a:gd name="T2" fmla="*/ 161 w 165"/>
                    <a:gd name="T3" fmla="*/ 16 h 16"/>
                    <a:gd name="T4" fmla="*/ 165 w 165"/>
                    <a:gd name="T5" fmla="*/ 12 h 16"/>
                    <a:gd name="T6" fmla="*/ 165 w 165"/>
                    <a:gd name="T7" fmla="*/ 4 h 16"/>
                    <a:gd name="T8" fmla="*/ 161 w 165"/>
                    <a:gd name="T9" fmla="*/ 0 h 16"/>
                    <a:gd name="T10" fmla="*/ 5 w 165"/>
                    <a:gd name="T11" fmla="*/ 0 h 16"/>
                    <a:gd name="T12" fmla="*/ 0 w 165"/>
                    <a:gd name="T13" fmla="*/ 4 h 16"/>
                    <a:gd name="T14" fmla="*/ 0 w 165"/>
                    <a:gd name="T15" fmla="*/ 12 h 16"/>
                    <a:gd name="T16" fmla="*/ 5 w 165"/>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 h="16">
                      <a:moveTo>
                        <a:pt x="5" y="16"/>
                      </a:moveTo>
                      <a:cubicBezTo>
                        <a:pt x="161" y="16"/>
                        <a:pt x="161" y="16"/>
                        <a:pt x="161" y="16"/>
                      </a:cubicBezTo>
                      <a:cubicBezTo>
                        <a:pt x="163" y="16"/>
                        <a:pt x="165" y="14"/>
                        <a:pt x="165" y="12"/>
                      </a:cubicBezTo>
                      <a:cubicBezTo>
                        <a:pt x="165" y="4"/>
                        <a:pt x="165" y="4"/>
                        <a:pt x="165" y="4"/>
                      </a:cubicBezTo>
                      <a:cubicBezTo>
                        <a:pt x="165" y="2"/>
                        <a:pt x="163" y="0"/>
                        <a:pt x="161" y="0"/>
                      </a:cubicBezTo>
                      <a:cubicBezTo>
                        <a:pt x="5" y="0"/>
                        <a:pt x="5" y="0"/>
                        <a:pt x="5" y="0"/>
                      </a:cubicBezTo>
                      <a:cubicBezTo>
                        <a:pt x="2" y="0"/>
                        <a:pt x="0" y="2"/>
                        <a:pt x="0" y="4"/>
                      </a:cubicBezTo>
                      <a:cubicBezTo>
                        <a:pt x="0" y="12"/>
                        <a:pt x="0" y="12"/>
                        <a:pt x="0" y="12"/>
                      </a:cubicBezTo>
                      <a:cubicBezTo>
                        <a:pt x="0" y="14"/>
                        <a:pt x="2" y="16"/>
                        <a:pt x="5" y="16"/>
                      </a:cubicBez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88" name="Freeform 148"/>
                <p:cNvSpPr/>
                <p:nvPr/>
              </p:nvSpPr>
              <p:spPr bwMode="auto">
                <a:xfrm>
                  <a:off x="2715" y="1073"/>
                  <a:ext cx="215" cy="489"/>
                </a:xfrm>
                <a:custGeom>
                  <a:avLst/>
                  <a:gdLst>
                    <a:gd name="T0" fmla="*/ 6 w 173"/>
                    <a:gd name="T1" fmla="*/ 384 h 393"/>
                    <a:gd name="T2" fmla="*/ 28 w 173"/>
                    <a:gd name="T3" fmla="*/ 392 h 393"/>
                    <a:gd name="T4" fmla="*/ 38 w 173"/>
                    <a:gd name="T5" fmla="*/ 387 h 393"/>
                    <a:gd name="T6" fmla="*/ 171 w 173"/>
                    <a:gd name="T7" fmla="*/ 19 h 393"/>
                    <a:gd name="T8" fmla="*/ 167 w 173"/>
                    <a:gd name="T9" fmla="*/ 9 h 393"/>
                    <a:gd name="T10" fmla="*/ 145 w 173"/>
                    <a:gd name="T11" fmla="*/ 1 h 393"/>
                    <a:gd name="T12" fmla="*/ 135 w 173"/>
                    <a:gd name="T13" fmla="*/ 6 h 393"/>
                    <a:gd name="T14" fmla="*/ 2 w 173"/>
                    <a:gd name="T15" fmla="*/ 374 h 393"/>
                    <a:gd name="T16" fmla="*/ 6 w 173"/>
                    <a:gd name="T17" fmla="*/ 38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3">
                      <a:moveTo>
                        <a:pt x="6" y="384"/>
                      </a:moveTo>
                      <a:cubicBezTo>
                        <a:pt x="28" y="392"/>
                        <a:pt x="28" y="392"/>
                        <a:pt x="28" y="392"/>
                      </a:cubicBezTo>
                      <a:cubicBezTo>
                        <a:pt x="32" y="393"/>
                        <a:pt x="37" y="391"/>
                        <a:pt x="38" y="387"/>
                      </a:cubicBezTo>
                      <a:cubicBezTo>
                        <a:pt x="171" y="19"/>
                        <a:pt x="171" y="19"/>
                        <a:pt x="171" y="19"/>
                      </a:cubicBezTo>
                      <a:cubicBezTo>
                        <a:pt x="173" y="15"/>
                        <a:pt x="171" y="10"/>
                        <a:pt x="167" y="9"/>
                      </a:cubicBezTo>
                      <a:cubicBezTo>
                        <a:pt x="145" y="1"/>
                        <a:pt x="145" y="1"/>
                        <a:pt x="145" y="1"/>
                      </a:cubicBezTo>
                      <a:cubicBezTo>
                        <a:pt x="141" y="0"/>
                        <a:pt x="136" y="2"/>
                        <a:pt x="135" y="6"/>
                      </a:cubicBezTo>
                      <a:cubicBezTo>
                        <a:pt x="2" y="374"/>
                        <a:pt x="2" y="374"/>
                        <a:pt x="2" y="374"/>
                      </a:cubicBezTo>
                      <a:cubicBezTo>
                        <a:pt x="0" y="378"/>
                        <a:pt x="2" y="382"/>
                        <a:pt x="6" y="384"/>
                      </a:cubicBez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89" name="Freeform 149"/>
                <p:cNvSpPr/>
                <p:nvPr/>
              </p:nvSpPr>
              <p:spPr bwMode="auto">
                <a:xfrm>
                  <a:off x="2785" y="1261"/>
                  <a:ext cx="104" cy="125"/>
                </a:xfrm>
                <a:custGeom>
                  <a:avLst/>
                  <a:gdLst>
                    <a:gd name="T0" fmla="*/ 84 w 84"/>
                    <a:gd name="T1" fmla="*/ 50 h 100"/>
                    <a:gd name="T2" fmla="*/ 34 w 84"/>
                    <a:gd name="T3" fmla="*/ 100 h 100"/>
                    <a:gd name="T4" fmla="*/ 0 w 84"/>
                    <a:gd name="T5" fmla="*/ 86 h 100"/>
                    <a:gd name="T6" fmla="*/ 38 w 84"/>
                    <a:gd name="T7" fmla="*/ 0 h 100"/>
                    <a:gd name="T8" fmla="*/ 84 w 84"/>
                    <a:gd name="T9" fmla="*/ 50 h 100"/>
                  </a:gdLst>
                  <a:ahLst/>
                  <a:cxnLst>
                    <a:cxn ang="0">
                      <a:pos x="T0" y="T1"/>
                    </a:cxn>
                    <a:cxn ang="0">
                      <a:pos x="T2" y="T3"/>
                    </a:cxn>
                    <a:cxn ang="0">
                      <a:pos x="T4" y="T5"/>
                    </a:cxn>
                    <a:cxn ang="0">
                      <a:pos x="T6" y="T7"/>
                    </a:cxn>
                    <a:cxn ang="0">
                      <a:pos x="T8" y="T9"/>
                    </a:cxn>
                  </a:cxnLst>
                  <a:rect l="0" t="0" r="r" b="b"/>
                  <a:pathLst>
                    <a:path w="84" h="100">
                      <a:moveTo>
                        <a:pt x="84" y="50"/>
                      </a:moveTo>
                      <a:cubicBezTo>
                        <a:pt x="84" y="77"/>
                        <a:pt x="62" y="100"/>
                        <a:pt x="34" y="100"/>
                      </a:cubicBezTo>
                      <a:cubicBezTo>
                        <a:pt x="21" y="100"/>
                        <a:pt x="9" y="94"/>
                        <a:pt x="0" y="86"/>
                      </a:cubicBezTo>
                      <a:cubicBezTo>
                        <a:pt x="11" y="57"/>
                        <a:pt x="22" y="28"/>
                        <a:pt x="38" y="0"/>
                      </a:cubicBezTo>
                      <a:cubicBezTo>
                        <a:pt x="64" y="2"/>
                        <a:pt x="84" y="24"/>
                        <a:pt x="84" y="50"/>
                      </a:cubicBez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90" name="Freeform 150"/>
                <p:cNvSpPr/>
                <p:nvPr/>
              </p:nvSpPr>
              <p:spPr bwMode="auto">
                <a:xfrm>
                  <a:off x="2823" y="1274"/>
                  <a:ext cx="41" cy="112"/>
                </a:xfrm>
                <a:custGeom>
                  <a:avLst/>
                  <a:gdLst>
                    <a:gd name="T0" fmla="*/ 33 w 33"/>
                    <a:gd name="T1" fmla="*/ 0 h 90"/>
                    <a:gd name="T2" fmla="*/ 16 w 33"/>
                    <a:gd name="T3" fmla="*/ 88 h 90"/>
                    <a:gd name="T4" fmla="*/ 0 w 33"/>
                    <a:gd name="T5" fmla="*/ 90 h 90"/>
                    <a:gd name="T6" fmla="*/ 33 w 33"/>
                    <a:gd name="T7" fmla="*/ 0 h 90"/>
                  </a:gdLst>
                  <a:ahLst/>
                  <a:cxnLst>
                    <a:cxn ang="0">
                      <a:pos x="T0" y="T1"/>
                    </a:cxn>
                    <a:cxn ang="0">
                      <a:pos x="T2" y="T3"/>
                    </a:cxn>
                    <a:cxn ang="0">
                      <a:pos x="T4" y="T5"/>
                    </a:cxn>
                    <a:cxn ang="0">
                      <a:pos x="T6" y="T7"/>
                    </a:cxn>
                  </a:cxnLst>
                  <a:rect l="0" t="0" r="r" b="b"/>
                  <a:pathLst>
                    <a:path w="33" h="90">
                      <a:moveTo>
                        <a:pt x="33" y="0"/>
                      </a:moveTo>
                      <a:cubicBezTo>
                        <a:pt x="16" y="88"/>
                        <a:pt x="16" y="88"/>
                        <a:pt x="16" y="88"/>
                      </a:cubicBezTo>
                      <a:cubicBezTo>
                        <a:pt x="16" y="88"/>
                        <a:pt x="10" y="90"/>
                        <a:pt x="0" y="90"/>
                      </a:cubicBezTo>
                      <a:lnTo>
                        <a:pt x="33"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91" name="Freeform 151"/>
                <p:cNvSpPr/>
                <p:nvPr/>
              </p:nvSpPr>
              <p:spPr bwMode="auto">
                <a:xfrm>
                  <a:off x="2982" y="1749"/>
                  <a:ext cx="18" cy="597"/>
                </a:xfrm>
                <a:custGeom>
                  <a:avLst/>
                  <a:gdLst>
                    <a:gd name="T0" fmla="*/ 4 w 14"/>
                    <a:gd name="T1" fmla="*/ 480 h 480"/>
                    <a:gd name="T2" fmla="*/ 10 w 14"/>
                    <a:gd name="T3" fmla="*/ 480 h 480"/>
                    <a:gd name="T4" fmla="*/ 14 w 14"/>
                    <a:gd name="T5" fmla="*/ 476 h 480"/>
                    <a:gd name="T6" fmla="*/ 14 w 14"/>
                    <a:gd name="T7" fmla="*/ 0 h 480"/>
                    <a:gd name="T8" fmla="*/ 0 w 14"/>
                    <a:gd name="T9" fmla="*/ 0 h 480"/>
                    <a:gd name="T10" fmla="*/ 0 w 14"/>
                    <a:gd name="T11" fmla="*/ 476 h 480"/>
                    <a:gd name="T12" fmla="*/ 4 w 14"/>
                    <a:gd name="T13" fmla="*/ 480 h 480"/>
                  </a:gdLst>
                  <a:ahLst/>
                  <a:cxnLst>
                    <a:cxn ang="0">
                      <a:pos x="T0" y="T1"/>
                    </a:cxn>
                    <a:cxn ang="0">
                      <a:pos x="T2" y="T3"/>
                    </a:cxn>
                    <a:cxn ang="0">
                      <a:pos x="T4" y="T5"/>
                    </a:cxn>
                    <a:cxn ang="0">
                      <a:pos x="T6" y="T7"/>
                    </a:cxn>
                    <a:cxn ang="0">
                      <a:pos x="T8" y="T9"/>
                    </a:cxn>
                    <a:cxn ang="0">
                      <a:pos x="T10" y="T11"/>
                    </a:cxn>
                    <a:cxn ang="0">
                      <a:pos x="T12" y="T13"/>
                    </a:cxn>
                  </a:cxnLst>
                  <a:rect l="0" t="0" r="r" b="b"/>
                  <a:pathLst>
                    <a:path w="14" h="480">
                      <a:moveTo>
                        <a:pt x="4" y="480"/>
                      </a:moveTo>
                      <a:cubicBezTo>
                        <a:pt x="10" y="480"/>
                        <a:pt x="10" y="480"/>
                        <a:pt x="10" y="480"/>
                      </a:cubicBezTo>
                      <a:cubicBezTo>
                        <a:pt x="12" y="480"/>
                        <a:pt x="14" y="478"/>
                        <a:pt x="14" y="476"/>
                      </a:cubicBezTo>
                      <a:cubicBezTo>
                        <a:pt x="14" y="0"/>
                        <a:pt x="14" y="0"/>
                        <a:pt x="14" y="0"/>
                      </a:cubicBezTo>
                      <a:cubicBezTo>
                        <a:pt x="0" y="0"/>
                        <a:pt x="0" y="0"/>
                        <a:pt x="0" y="0"/>
                      </a:cubicBezTo>
                      <a:cubicBezTo>
                        <a:pt x="0" y="476"/>
                        <a:pt x="0" y="476"/>
                        <a:pt x="0" y="476"/>
                      </a:cubicBezTo>
                      <a:cubicBezTo>
                        <a:pt x="0" y="478"/>
                        <a:pt x="2" y="480"/>
                        <a:pt x="4" y="480"/>
                      </a:cubicBezTo>
                      <a:close/>
                    </a:path>
                  </a:pathLst>
                </a:custGeom>
                <a:solidFill>
                  <a:srgbClr val="6F7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92" name="Freeform 152"/>
                <p:cNvSpPr/>
                <p:nvPr/>
              </p:nvSpPr>
              <p:spPr bwMode="auto">
                <a:xfrm>
                  <a:off x="2365" y="1749"/>
                  <a:ext cx="18" cy="597"/>
                </a:xfrm>
                <a:custGeom>
                  <a:avLst/>
                  <a:gdLst>
                    <a:gd name="T0" fmla="*/ 3 w 14"/>
                    <a:gd name="T1" fmla="*/ 480 h 480"/>
                    <a:gd name="T2" fmla="*/ 11 w 14"/>
                    <a:gd name="T3" fmla="*/ 480 h 480"/>
                    <a:gd name="T4" fmla="*/ 14 w 14"/>
                    <a:gd name="T5" fmla="*/ 477 h 480"/>
                    <a:gd name="T6" fmla="*/ 14 w 14"/>
                    <a:gd name="T7" fmla="*/ 0 h 480"/>
                    <a:gd name="T8" fmla="*/ 0 w 14"/>
                    <a:gd name="T9" fmla="*/ 0 h 480"/>
                    <a:gd name="T10" fmla="*/ 0 w 14"/>
                    <a:gd name="T11" fmla="*/ 477 h 480"/>
                    <a:gd name="T12" fmla="*/ 3 w 14"/>
                    <a:gd name="T13" fmla="*/ 480 h 480"/>
                  </a:gdLst>
                  <a:ahLst/>
                  <a:cxnLst>
                    <a:cxn ang="0">
                      <a:pos x="T0" y="T1"/>
                    </a:cxn>
                    <a:cxn ang="0">
                      <a:pos x="T2" y="T3"/>
                    </a:cxn>
                    <a:cxn ang="0">
                      <a:pos x="T4" y="T5"/>
                    </a:cxn>
                    <a:cxn ang="0">
                      <a:pos x="T6" y="T7"/>
                    </a:cxn>
                    <a:cxn ang="0">
                      <a:pos x="T8" y="T9"/>
                    </a:cxn>
                    <a:cxn ang="0">
                      <a:pos x="T10" y="T11"/>
                    </a:cxn>
                    <a:cxn ang="0">
                      <a:pos x="T12" y="T13"/>
                    </a:cxn>
                  </a:cxnLst>
                  <a:rect l="0" t="0" r="r" b="b"/>
                  <a:pathLst>
                    <a:path w="14" h="480">
                      <a:moveTo>
                        <a:pt x="3" y="480"/>
                      </a:moveTo>
                      <a:cubicBezTo>
                        <a:pt x="11" y="480"/>
                        <a:pt x="11" y="480"/>
                        <a:pt x="11" y="480"/>
                      </a:cubicBezTo>
                      <a:cubicBezTo>
                        <a:pt x="12" y="480"/>
                        <a:pt x="14" y="478"/>
                        <a:pt x="14" y="477"/>
                      </a:cubicBezTo>
                      <a:cubicBezTo>
                        <a:pt x="14" y="0"/>
                        <a:pt x="14" y="0"/>
                        <a:pt x="14" y="0"/>
                      </a:cubicBezTo>
                      <a:cubicBezTo>
                        <a:pt x="0" y="0"/>
                        <a:pt x="0" y="0"/>
                        <a:pt x="0" y="0"/>
                      </a:cubicBezTo>
                      <a:cubicBezTo>
                        <a:pt x="0" y="477"/>
                        <a:pt x="0" y="477"/>
                        <a:pt x="0" y="477"/>
                      </a:cubicBezTo>
                      <a:cubicBezTo>
                        <a:pt x="0" y="478"/>
                        <a:pt x="1" y="480"/>
                        <a:pt x="3" y="480"/>
                      </a:cubicBezTo>
                      <a:close/>
                    </a:path>
                  </a:pathLst>
                </a:custGeom>
                <a:solidFill>
                  <a:srgbClr val="6F7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93" name="Freeform 153"/>
                <p:cNvSpPr/>
                <p:nvPr/>
              </p:nvSpPr>
              <p:spPr bwMode="auto">
                <a:xfrm>
                  <a:off x="2221" y="1703"/>
                  <a:ext cx="896" cy="46"/>
                </a:xfrm>
                <a:custGeom>
                  <a:avLst/>
                  <a:gdLst>
                    <a:gd name="T0" fmla="*/ 712 w 720"/>
                    <a:gd name="T1" fmla="*/ 37 h 37"/>
                    <a:gd name="T2" fmla="*/ 8 w 720"/>
                    <a:gd name="T3" fmla="*/ 37 h 37"/>
                    <a:gd name="T4" fmla="*/ 0 w 720"/>
                    <a:gd name="T5" fmla="*/ 29 h 37"/>
                    <a:gd name="T6" fmla="*/ 0 w 720"/>
                    <a:gd name="T7" fmla="*/ 8 h 37"/>
                    <a:gd name="T8" fmla="*/ 8 w 720"/>
                    <a:gd name="T9" fmla="*/ 0 h 37"/>
                    <a:gd name="T10" fmla="*/ 712 w 720"/>
                    <a:gd name="T11" fmla="*/ 0 h 37"/>
                    <a:gd name="T12" fmla="*/ 720 w 720"/>
                    <a:gd name="T13" fmla="*/ 8 h 37"/>
                    <a:gd name="T14" fmla="*/ 720 w 720"/>
                    <a:gd name="T15" fmla="*/ 29 h 37"/>
                    <a:gd name="T16" fmla="*/ 712 w 720"/>
                    <a:gd name="T1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37">
                      <a:moveTo>
                        <a:pt x="712" y="37"/>
                      </a:moveTo>
                      <a:cubicBezTo>
                        <a:pt x="8" y="37"/>
                        <a:pt x="8" y="37"/>
                        <a:pt x="8" y="37"/>
                      </a:cubicBezTo>
                      <a:cubicBezTo>
                        <a:pt x="4" y="37"/>
                        <a:pt x="0" y="33"/>
                        <a:pt x="0" y="29"/>
                      </a:cubicBezTo>
                      <a:cubicBezTo>
                        <a:pt x="0" y="8"/>
                        <a:pt x="0" y="8"/>
                        <a:pt x="0" y="8"/>
                      </a:cubicBezTo>
                      <a:cubicBezTo>
                        <a:pt x="0" y="4"/>
                        <a:pt x="4" y="0"/>
                        <a:pt x="8" y="0"/>
                      </a:cubicBezTo>
                      <a:cubicBezTo>
                        <a:pt x="712" y="0"/>
                        <a:pt x="712" y="0"/>
                        <a:pt x="712" y="0"/>
                      </a:cubicBezTo>
                      <a:cubicBezTo>
                        <a:pt x="716" y="0"/>
                        <a:pt x="720" y="4"/>
                        <a:pt x="720" y="8"/>
                      </a:cubicBezTo>
                      <a:cubicBezTo>
                        <a:pt x="720" y="29"/>
                        <a:pt x="720" y="29"/>
                        <a:pt x="720" y="29"/>
                      </a:cubicBezTo>
                      <a:cubicBezTo>
                        <a:pt x="720" y="33"/>
                        <a:pt x="716" y="37"/>
                        <a:pt x="712" y="37"/>
                      </a:cubicBez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94" name="Freeform 154"/>
                <p:cNvSpPr/>
                <p:nvPr/>
              </p:nvSpPr>
              <p:spPr bwMode="auto">
                <a:xfrm>
                  <a:off x="1379" y="2338"/>
                  <a:ext cx="2085" cy="58"/>
                </a:xfrm>
                <a:custGeom>
                  <a:avLst/>
                  <a:gdLst>
                    <a:gd name="T0" fmla="*/ 6 w 1592"/>
                    <a:gd name="T1" fmla="*/ 12 h 12"/>
                    <a:gd name="T2" fmla="*/ 1586 w 1592"/>
                    <a:gd name="T3" fmla="*/ 12 h 12"/>
                    <a:gd name="T4" fmla="*/ 1592 w 1592"/>
                    <a:gd name="T5" fmla="*/ 6 h 12"/>
                    <a:gd name="T6" fmla="*/ 1586 w 1592"/>
                    <a:gd name="T7" fmla="*/ 0 h 12"/>
                    <a:gd name="T8" fmla="*/ 6 w 1592"/>
                    <a:gd name="T9" fmla="*/ 0 h 12"/>
                    <a:gd name="T10" fmla="*/ 0 w 1592"/>
                    <a:gd name="T11" fmla="*/ 6 h 12"/>
                    <a:gd name="T12" fmla="*/ 6 w 1592"/>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592" h="12">
                      <a:moveTo>
                        <a:pt x="6" y="12"/>
                      </a:moveTo>
                      <a:cubicBezTo>
                        <a:pt x="1586" y="12"/>
                        <a:pt x="1586" y="12"/>
                        <a:pt x="1586" y="12"/>
                      </a:cubicBezTo>
                      <a:cubicBezTo>
                        <a:pt x="1590" y="12"/>
                        <a:pt x="1592" y="9"/>
                        <a:pt x="1592" y="6"/>
                      </a:cubicBezTo>
                      <a:cubicBezTo>
                        <a:pt x="1592" y="2"/>
                        <a:pt x="1590" y="0"/>
                        <a:pt x="1586" y="0"/>
                      </a:cubicBezTo>
                      <a:cubicBezTo>
                        <a:pt x="6" y="0"/>
                        <a:pt x="6" y="0"/>
                        <a:pt x="6" y="0"/>
                      </a:cubicBezTo>
                      <a:cubicBezTo>
                        <a:pt x="3" y="0"/>
                        <a:pt x="0" y="2"/>
                        <a:pt x="0" y="6"/>
                      </a:cubicBezTo>
                      <a:cubicBezTo>
                        <a:pt x="0" y="9"/>
                        <a:pt x="3" y="12"/>
                        <a:pt x="6" y="12"/>
                      </a:cubicBezTo>
                      <a:close/>
                    </a:path>
                  </a:pathLst>
                </a:custGeom>
                <a:solidFill>
                  <a:schemeClr val="tx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grpSp>
        </p:grpSp>
        <p:sp>
          <p:nvSpPr>
            <p:cNvPr id="6" name="Rounded Rectangle 5"/>
            <p:cNvSpPr/>
            <p:nvPr/>
          </p:nvSpPr>
          <p:spPr>
            <a:xfrm>
              <a:off x="3627671" y="3100484"/>
              <a:ext cx="1975224" cy="496248"/>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5" name="Rectangle 4"/>
            <p:cNvSpPr/>
            <p:nvPr/>
          </p:nvSpPr>
          <p:spPr>
            <a:xfrm>
              <a:off x="3525248" y="3137306"/>
              <a:ext cx="2180069" cy="430887"/>
            </a:xfrm>
            <a:prstGeom prst="rect">
              <a:avLst/>
            </a:prstGeom>
          </p:spPr>
          <p:txBody>
            <a:bodyPr wrap="square">
              <a:spAutoFit/>
            </a:bodyPr>
            <a:lstStyle/>
            <a:p>
              <a:pPr algn="ctr" rtl="0"/>
              <a:r>
                <a:rPr lang="es-419" sz="1100" b="1" dirty="0">
                  <a:solidFill>
                    <a:schemeClr val="bg1"/>
                  </a:solidFill>
                  <a:latin typeface="+mj-lt"/>
                </a:rPr>
                <a:t>8 herramientas para el aprendizaje híbrido</a:t>
              </a:r>
            </a:p>
          </p:txBody>
        </p:sp>
        <p:sp>
          <p:nvSpPr>
            <p:cNvPr id="9" name="Oval 8"/>
            <p:cNvSpPr/>
            <p:nvPr/>
          </p:nvSpPr>
          <p:spPr>
            <a:xfrm>
              <a:off x="3350224" y="1528048"/>
              <a:ext cx="2530117" cy="2530117"/>
            </a:xfrm>
            <a:prstGeom prst="ellipse">
              <a:avLst/>
            </a:prstGeom>
            <a:noFill/>
            <a:ln w="317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grpSp>
          <p:nvGrpSpPr>
            <p:cNvPr id="13" name="Group 12"/>
            <p:cNvGrpSpPr/>
            <p:nvPr/>
          </p:nvGrpSpPr>
          <p:grpSpPr>
            <a:xfrm>
              <a:off x="4038564" y="1623189"/>
              <a:ext cx="1153017" cy="63892"/>
              <a:chOff x="3922119" y="1181204"/>
              <a:chExt cx="1299355" cy="72000"/>
            </a:xfrm>
            <a:solidFill>
              <a:schemeClr val="accent5">
                <a:lumMod val="75000"/>
              </a:schemeClr>
            </a:solidFill>
          </p:grpSpPr>
          <p:sp>
            <p:nvSpPr>
              <p:cNvPr id="12" name="Oval 11"/>
              <p:cNvSpPr/>
              <p:nvPr/>
            </p:nvSpPr>
            <p:spPr>
              <a:xfrm>
                <a:off x="3922119" y="1181204"/>
                <a:ext cx="72001" cy="72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335" name="Oval 334"/>
              <p:cNvSpPr/>
              <p:nvPr/>
            </p:nvSpPr>
            <p:spPr>
              <a:xfrm>
                <a:off x="5149473" y="1181204"/>
                <a:ext cx="72001" cy="72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grpSp>
        <p:grpSp>
          <p:nvGrpSpPr>
            <p:cNvPr id="336" name="Group 335"/>
            <p:cNvGrpSpPr/>
            <p:nvPr/>
          </p:nvGrpSpPr>
          <p:grpSpPr>
            <a:xfrm>
              <a:off x="4038564" y="3900009"/>
              <a:ext cx="1153017" cy="63892"/>
              <a:chOff x="3922119" y="1181204"/>
              <a:chExt cx="1299355" cy="72000"/>
            </a:xfrm>
            <a:solidFill>
              <a:schemeClr val="accent5">
                <a:lumMod val="75000"/>
              </a:schemeClr>
            </a:solidFill>
          </p:grpSpPr>
          <p:sp>
            <p:nvSpPr>
              <p:cNvPr id="337" name="Oval 336"/>
              <p:cNvSpPr/>
              <p:nvPr/>
            </p:nvSpPr>
            <p:spPr>
              <a:xfrm>
                <a:off x="3922119" y="1181204"/>
                <a:ext cx="72001" cy="72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338" name="Oval 337"/>
              <p:cNvSpPr/>
              <p:nvPr/>
            </p:nvSpPr>
            <p:spPr>
              <a:xfrm>
                <a:off x="5149473" y="1181204"/>
                <a:ext cx="72001" cy="72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grpSp>
        <p:grpSp>
          <p:nvGrpSpPr>
            <p:cNvPr id="339" name="Group 338"/>
            <p:cNvGrpSpPr/>
            <p:nvPr/>
          </p:nvGrpSpPr>
          <p:grpSpPr>
            <a:xfrm>
              <a:off x="3440316" y="2226087"/>
              <a:ext cx="2360801" cy="63892"/>
              <a:chOff x="3896523" y="1181204"/>
              <a:chExt cx="2660427" cy="72000"/>
            </a:xfrm>
            <a:solidFill>
              <a:schemeClr val="accent5">
                <a:lumMod val="75000"/>
              </a:schemeClr>
            </a:solidFill>
          </p:grpSpPr>
          <p:sp>
            <p:nvSpPr>
              <p:cNvPr id="340" name="Oval 339"/>
              <p:cNvSpPr/>
              <p:nvPr/>
            </p:nvSpPr>
            <p:spPr>
              <a:xfrm>
                <a:off x="3896523" y="1181204"/>
                <a:ext cx="72001" cy="72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341" name="Oval 340"/>
              <p:cNvSpPr/>
              <p:nvPr/>
            </p:nvSpPr>
            <p:spPr>
              <a:xfrm>
                <a:off x="6484949" y="1181204"/>
                <a:ext cx="72001" cy="72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grpSp>
        <p:grpSp>
          <p:nvGrpSpPr>
            <p:cNvPr id="342" name="Group 341"/>
            <p:cNvGrpSpPr/>
            <p:nvPr/>
          </p:nvGrpSpPr>
          <p:grpSpPr>
            <a:xfrm>
              <a:off x="3426180" y="3274488"/>
              <a:ext cx="2379161" cy="63892"/>
              <a:chOff x="3880594" y="1181204"/>
              <a:chExt cx="2681118" cy="72000"/>
            </a:xfrm>
            <a:solidFill>
              <a:schemeClr val="accent5">
                <a:lumMod val="75000"/>
              </a:schemeClr>
            </a:solidFill>
          </p:grpSpPr>
          <p:sp>
            <p:nvSpPr>
              <p:cNvPr id="343" name="Oval 342"/>
              <p:cNvSpPr/>
              <p:nvPr/>
            </p:nvSpPr>
            <p:spPr>
              <a:xfrm>
                <a:off x="3880594" y="1181204"/>
                <a:ext cx="72001" cy="72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344" name="Oval 343"/>
              <p:cNvSpPr/>
              <p:nvPr/>
            </p:nvSpPr>
            <p:spPr>
              <a:xfrm>
                <a:off x="6489711" y="1181204"/>
                <a:ext cx="72001" cy="72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grpSp>
      </p:grpSp>
      <p:grpSp>
        <p:nvGrpSpPr>
          <p:cNvPr id="15" name="Group 14"/>
          <p:cNvGrpSpPr/>
          <p:nvPr/>
        </p:nvGrpSpPr>
        <p:grpSpPr>
          <a:xfrm>
            <a:off x="558167" y="2189964"/>
            <a:ext cx="2623603" cy="593347"/>
            <a:chOff x="558167" y="1961358"/>
            <a:chExt cx="2623603" cy="593347"/>
          </a:xfrm>
        </p:grpSpPr>
        <p:sp>
          <p:nvSpPr>
            <p:cNvPr id="158" name="Round Same Side Corner Rectangle 157"/>
            <p:cNvSpPr/>
            <p:nvPr/>
          </p:nvSpPr>
          <p:spPr>
            <a:xfrm rot="5400000">
              <a:off x="787075" y="1732450"/>
              <a:ext cx="593347" cy="1051163"/>
            </a:xfrm>
            <a:prstGeom prst="round2SameRect">
              <a:avLst>
                <a:gd name="adj1" fmla="val 0"/>
                <a:gd name="adj2" fmla="val 0"/>
              </a:avLst>
            </a:prstGeom>
            <a:solidFill>
              <a:srgbClr val="FFFFFF">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161" name="Freeform 160"/>
            <p:cNvSpPr/>
            <p:nvPr/>
          </p:nvSpPr>
          <p:spPr>
            <a:xfrm>
              <a:off x="558168" y="1961358"/>
              <a:ext cx="215974" cy="314691"/>
            </a:xfrm>
            <a:custGeom>
              <a:avLst/>
              <a:gdLst>
                <a:gd name="connsiteX0" fmla="*/ 0 w 243383"/>
                <a:gd name="connsiteY0" fmla="*/ 0 h 354628"/>
                <a:gd name="connsiteX1" fmla="*/ 243383 w 243383"/>
                <a:gd name="connsiteY1" fmla="*/ 0 h 354628"/>
                <a:gd name="connsiteX2" fmla="*/ 239126 w 243383"/>
                <a:gd name="connsiteY2" fmla="*/ 42228 h 354628"/>
                <a:gd name="connsiteX3" fmla="*/ 46840 w 243383"/>
                <a:gd name="connsiteY3" fmla="*/ 329204 h 354628"/>
                <a:gd name="connsiteX4" fmla="*/ 0 w 243383"/>
                <a:gd name="connsiteY4" fmla="*/ 354628 h 354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83" h="354628">
                  <a:moveTo>
                    <a:pt x="0" y="0"/>
                  </a:moveTo>
                  <a:lnTo>
                    <a:pt x="243383" y="0"/>
                  </a:lnTo>
                  <a:lnTo>
                    <a:pt x="239126" y="42228"/>
                  </a:lnTo>
                  <a:cubicBezTo>
                    <a:pt x="214765" y="161279"/>
                    <a:pt x="144133" y="263474"/>
                    <a:pt x="46840" y="329204"/>
                  </a:cubicBezTo>
                  <a:lnTo>
                    <a:pt x="0" y="354628"/>
                  </a:lnTo>
                  <a:close/>
                </a:path>
              </a:pathLst>
            </a:custGeom>
            <a:solidFill>
              <a:srgbClr val="1339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162" name="TextBox 161"/>
            <p:cNvSpPr txBox="1"/>
            <p:nvPr/>
          </p:nvSpPr>
          <p:spPr>
            <a:xfrm>
              <a:off x="559199" y="1976676"/>
              <a:ext cx="166434" cy="186612"/>
            </a:xfrm>
            <a:prstGeom prst="rect">
              <a:avLst/>
            </a:prstGeom>
            <a:noFill/>
          </p:spPr>
          <p:txBody>
            <a:bodyPr wrap="square" rtlCol="0" anchor="ctr">
              <a:noAutofit/>
            </a:bodyPr>
            <a:lstStyle/>
            <a:p>
              <a:pPr algn="ctr" rtl="0"/>
              <a:r>
                <a:rPr lang="es-419" sz="700" b="1">
                  <a:latin typeface="+mj-lt"/>
                </a:rPr>
                <a:t>2</a:t>
              </a:r>
            </a:p>
          </p:txBody>
        </p:sp>
        <p:grpSp>
          <p:nvGrpSpPr>
            <p:cNvPr id="275" name="Group 184"/>
            <p:cNvGrpSpPr>
              <a:grpSpLocks noChangeAspect="1"/>
            </p:cNvGrpSpPr>
            <p:nvPr/>
          </p:nvGrpSpPr>
          <p:grpSpPr>
            <a:xfrm>
              <a:off x="878543" y="2050522"/>
              <a:ext cx="571017" cy="415023"/>
              <a:chOff x="2481" y="1331"/>
              <a:chExt cx="798" cy="580"/>
            </a:xfrm>
          </p:grpSpPr>
          <p:sp>
            <p:nvSpPr>
              <p:cNvPr id="276" name="Freeform 185"/>
              <p:cNvSpPr/>
              <p:nvPr/>
            </p:nvSpPr>
            <p:spPr bwMode="auto">
              <a:xfrm>
                <a:off x="2481" y="1868"/>
                <a:ext cx="705" cy="43"/>
              </a:xfrm>
              <a:custGeom>
                <a:avLst/>
                <a:gdLst>
                  <a:gd name="T0" fmla="*/ 290 w 296"/>
                  <a:gd name="T1" fmla="*/ 18 h 18"/>
                  <a:gd name="T2" fmla="*/ 6 w 296"/>
                  <a:gd name="T3" fmla="*/ 18 h 18"/>
                  <a:gd name="T4" fmla="*/ 0 w 296"/>
                  <a:gd name="T5" fmla="*/ 9 h 18"/>
                  <a:gd name="T6" fmla="*/ 6 w 296"/>
                  <a:gd name="T7" fmla="*/ 0 h 18"/>
                  <a:gd name="T8" fmla="*/ 290 w 296"/>
                  <a:gd name="T9" fmla="*/ 0 h 18"/>
                  <a:gd name="T10" fmla="*/ 296 w 296"/>
                  <a:gd name="T11" fmla="*/ 9 h 18"/>
                  <a:gd name="T12" fmla="*/ 290 w 296"/>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296" h="18">
                    <a:moveTo>
                      <a:pt x="290" y="18"/>
                    </a:moveTo>
                    <a:cubicBezTo>
                      <a:pt x="6" y="18"/>
                      <a:pt x="6" y="18"/>
                      <a:pt x="6" y="18"/>
                    </a:cubicBezTo>
                    <a:cubicBezTo>
                      <a:pt x="3" y="18"/>
                      <a:pt x="0" y="14"/>
                      <a:pt x="0" y="9"/>
                    </a:cubicBezTo>
                    <a:cubicBezTo>
                      <a:pt x="0" y="4"/>
                      <a:pt x="3" y="0"/>
                      <a:pt x="6" y="0"/>
                    </a:cubicBezTo>
                    <a:cubicBezTo>
                      <a:pt x="290" y="0"/>
                      <a:pt x="290" y="0"/>
                      <a:pt x="290" y="0"/>
                    </a:cubicBezTo>
                    <a:cubicBezTo>
                      <a:pt x="294" y="0"/>
                      <a:pt x="296" y="4"/>
                      <a:pt x="296" y="9"/>
                    </a:cubicBezTo>
                    <a:cubicBezTo>
                      <a:pt x="296" y="14"/>
                      <a:pt x="294" y="18"/>
                      <a:pt x="290" y="18"/>
                    </a:cubicBezTo>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77" name="Freeform 186"/>
              <p:cNvSpPr/>
              <p:nvPr/>
            </p:nvSpPr>
            <p:spPr bwMode="auto">
              <a:xfrm>
                <a:off x="2552" y="1528"/>
                <a:ext cx="561" cy="323"/>
              </a:xfrm>
              <a:custGeom>
                <a:avLst/>
                <a:gdLst>
                  <a:gd name="T0" fmla="*/ 224 w 235"/>
                  <a:gd name="T1" fmla="*/ 135 h 135"/>
                  <a:gd name="T2" fmla="*/ 12 w 235"/>
                  <a:gd name="T3" fmla="*/ 135 h 135"/>
                  <a:gd name="T4" fmla="*/ 0 w 235"/>
                  <a:gd name="T5" fmla="*/ 124 h 135"/>
                  <a:gd name="T6" fmla="*/ 0 w 235"/>
                  <a:gd name="T7" fmla="*/ 12 h 135"/>
                  <a:gd name="T8" fmla="*/ 12 w 235"/>
                  <a:gd name="T9" fmla="*/ 0 h 135"/>
                  <a:gd name="T10" fmla="*/ 224 w 235"/>
                  <a:gd name="T11" fmla="*/ 0 h 135"/>
                  <a:gd name="T12" fmla="*/ 235 w 235"/>
                  <a:gd name="T13" fmla="*/ 12 h 135"/>
                  <a:gd name="T14" fmla="*/ 235 w 235"/>
                  <a:gd name="T15" fmla="*/ 124 h 135"/>
                  <a:gd name="T16" fmla="*/ 224 w 235"/>
                  <a:gd name="T17"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5" h="135">
                    <a:moveTo>
                      <a:pt x="224" y="135"/>
                    </a:moveTo>
                    <a:cubicBezTo>
                      <a:pt x="12" y="135"/>
                      <a:pt x="12" y="135"/>
                      <a:pt x="12" y="135"/>
                    </a:cubicBezTo>
                    <a:cubicBezTo>
                      <a:pt x="6" y="135"/>
                      <a:pt x="0" y="130"/>
                      <a:pt x="0" y="124"/>
                    </a:cubicBezTo>
                    <a:cubicBezTo>
                      <a:pt x="0" y="12"/>
                      <a:pt x="0" y="12"/>
                      <a:pt x="0" y="12"/>
                    </a:cubicBezTo>
                    <a:cubicBezTo>
                      <a:pt x="0" y="5"/>
                      <a:pt x="6" y="0"/>
                      <a:pt x="12" y="0"/>
                    </a:cubicBezTo>
                    <a:cubicBezTo>
                      <a:pt x="224" y="0"/>
                      <a:pt x="224" y="0"/>
                      <a:pt x="224" y="0"/>
                    </a:cubicBezTo>
                    <a:cubicBezTo>
                      <a:pt x="230" y="0"/>
                      <a:pt x="235" y="5"/>
                      <a:pt x="235" y="12"/>
                    </a:cubicBezTo>
                    <a:cubicBezTo>
                      <a:pt x="235" y="124"/>
                      <a:pt x="235" y="124"/>
                      <a:pt x="235" y="124"/>
                    </a:cubicBezTo>
                    <a:cubicBezTo>
                      <a:pt x="235" y="130"/>
                      <a:pt x="230" y="135"/>
                      <a:pt x="224" y="13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78" name="Freeform 187"/>
              <p:cNvSpPr>
                <a:spLocks noEditPoints="1"/>
              </p:cNvSpPr>
              <p:nvPr/>
            </p:nvSpPr>
            <p:spPr bwMode="auto">
              <a:xfrm>
                <a:off x="2540" y="1511"/>
                <a:ext cx="589" cy="355"/>
              </a:xfrm>
              <a:custGeom>
                <a:avLst/>
                <a:gdLst>
                  <a:gd name="T0" fmla="*/ 233 w 247"/>
                  <a:gd name="T1" fmla="*/ 135 h 148"/>
                  <a:gd name="T2" fmla="*/ 13 w 247"/>
                  <a:gd name="T3" fmla="*/ 135 h 148"/>
                  <a:gd name="T4" fmla="*/ 13 w 247"/>
                  <a:gd name="T5" fmla="*/ 14 h 148"/>
                  <a:gd name="T6" fmla="*/ 233 w 247"/>
                  <a:gd name="T7" fmla="*/ 14 h 148"/>
                  <a:gd name="T8" fmla="*/ 233 w 247"/>
                  <a:gd name="T9" fmla="*/ 135 h 148"/>
                  <a:gd name="T10" fmla="*/ 234 w 247"/>
                  <a:gd name="T11" fmla="*/ 0 h 148"/>
                  <a:gd name="T12" fmla="*/ 12 w 247"/>
                  <a:gd name="T13" fmla="*/ 0 h 148"/>
                  <a:gd name="T14" fmla="*/ 0 w 247"/>
                  <a:gd name="T15" fmla="*/ 13 h 148"/>
                  <a:gd name="T16" fmla="*/ 0 w 247"/>
                  <a:gd name="T17" fmla="*/ 136 h 148"/>
                  <a:gd name="T18" fmla="*/ 12 w 247"/>
                  <a:gd name="T19" fmla="*/ 148 h 148"/>
                  <a:gd name="T20" fmla="*/ 234 w 247"/>
                  <a:gd name="T21" fmla="*/ 148 h 148"/>
                  <a:gd name="T22" fmla="*/ 247 w 247"/>
                  <a:gd name="T23" fmla="*/ 136 h 148"/>
                  <a:gd name="T24" fmla="*/ 247 w 247"/>
                  <a:gd name="T25" fmla="*/ 13 h 148"/>
                  <a:gd name="T26" fmla="*/ 234 w 247"/>
                  <a:gd name="T27"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6" h="148">
                    <a:moveTo>
                      <a:pt x="233" y="135"/>
                    </a:moveTo>
                    <a:cubicBezTo>
                      <a:pt x="13" y="135"/>
                      <a:pt x="13" y="135"/>
                      <a:pt x="13" y="135"/>
                    </a:cubicBezTo>
                    <a:cubicBezTo>
                      <a:pt x="13" y="14"/>
                      <a:pt x="13" y="14"/>
                      <a:pt x="13" y="14"/>
                    </a:cubicBezTo>
                    <a:cubicBezTo>
                      <a:pt x="233" y="14"/>
                      <a:pt x="233" y="14"/>
                      <a:pt x="233" y="14"/>
                    </a:cubicBezTo>
                    <a:lnTo>
                      <a:pt x="233" y="135"/>
                    </a:lnTo>
                    <a:close/>
                    <a:moveTo>
                      <a:pt x="234" y="0"/>
                    </a:moveTo>
                    <a:cubicBezTo>
                      <a:pt x="12" y="0"/>
                      <a:pt x="12" y="0"/>
                      <a:pt x="12" y="0"/>
                    </a:cubicBezTo>
                    <a:cubicBezTo>
                      <a:pt x="5" y="0"/>
                      <a:pt x="0" y="6"/>
                      <a:pt x="0" y="13"/>
                    </a:cubicBezTo>
                    <a:cubicBezTo>
                      <a:pt x="0" y="136"/>
                      <a:pt x="0" y="136"/>
                      <a:pt x="0" y="136"/>
                    </a:cubicBezTo>
                    <a:cubicBezTo>
                      <a:pt x="0" y="143"/>
                      <a:pt x="5" y="148"/>
                      <a:pt x="12" y="148"/>
                    </a:cubicBezTo>
                    <a:cubicBezTo>
                      <a:pt x="234" y="148"/>
                      <a:pt x="234" y="148"/>
                      <a:pt x="234" y="148"/>
                    </a:cubicBezTo>
                    <a:cubicBezTo>
                      <a:pt x="241" y="148"/>
                      <a:pt x="247" y="143"/>
                      <a:pt x="247" y="136"/>
                    </a:cubicBezTo>
                    <a:cubicBezTo>
                      <a:pt x="247" y="13"/>
                      <a:pt x="247" y="13"/>
                      <a:pt x="247" y="13"/>
                    </a:cubicBezTo>
                    <a:cubicBezTo>
                      <a:pt x="247" y="6"/>
                      <a:pt x="241" y="0"/>
                      <a:pt x="234" y="0"/>
                    </a:cubicBezTo>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79" name="Freeform 188"/>
              <p:cNvSpPr/>
              <p:nvPr/>
            </p:nvSpPr>
            <p:spPr bwMode="auto">
              <a:xfrm>
                <a:off x="2779" y="1875"/>
                <a:ext cx="109" cy="17"/>
              </a:xfrm>
              <a:custGeom>
                <a:avLst/>
                <a:gdLst>
                  <a:gd name="T0" fmla="*/ 43 w 46"/>
                  <a:gd name="T1" fmla="*/ 7 h 7"/>
                  <a:gd name="T2" fmla="*/ 4 w 46"/>
                  <a:gd name="T3" fmla="*/ 7 h 7"/>
                  <a:gd name="T4" fmla="*/ 0 w 46"/>
                  <a:gd name="T5" fmla="*/ 3 h 7"/>
                  <a:gd name="T6" fmla="*/ 4 w 46"/>
                  <a:gd name="T7" fmla="*/ 0 h 7"/>
                  <a:gd name="T8" fmla="*/ 43 w 46"/>
                  <a:gd name="T9" fmla="*/ 0 h 7"/>
                  <a:gd name="T10" fmla="*/ 46 w 46"/>
                  <a:gd name="T11" fmla="*/ 3 h 7"/>
                  <a:gd name="T12" fmla="*/ 43 w 4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6" h="7">
                    <a:moveTo>
                      <a:pt x="43" y="7"/>
                    </a:moveTo>
                    <a:cubicBezTo>
                      <a:pt x="4" y="7"/>
                      <a:pt x="4" y="7"/>
                      <a:pt x="4" y="7"/>
                    </a:cubicBezTo>
                    <a:cubicBezTo>
                      <a:pt x="2" y="7"/>
                      <a:pt x="0" y="5"/>
                      <a:pt x="0" y="3"/>
                    </a:cubicBezTo>
                    <a:cubicBezTo>
                      <a:pt x="0" y="2"/>
                      <a:pt x="2" y="0"/>
                      <a:pt x="4" y="0"/>
                    </a:cubicBezTo>
                    <a:cubicBezTo>
                      <a:pt x="43" y="0"/>
                      <a:pt x="43" y="0"/>
                      <a:pt x="43" y="0"/>
                    </a:cubicBezTo>
                    <a:cubicBezTo>
                      <a:pt x="45" y="0"/>
                      <a:pt x="46" y="2"/>
                      <a:pt x="46" y="3"/>
                    </a:cubicBezTo>
                    <a:cubicBezTo>
                      <a:pt x="46" y="5"/>
                      <a:pt x="45" y="7"/>
                      <a:pt x="43" y="7"/>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80" name="Freeform 189"/>
              <p:cNvSpPr/>
              <p:nvPr/>
            </p:nvSpPr>
            <p:spPr bwMode="auto">
              <a:xfrm>
                <a:off x="2800" y="1645"/>
                <a:ext cx="107" cy="101"/>
              </a:xfrm>
              <a:custGeom>
                <a:avLst/>
                <a:gdLst>
                  <a:gd name="T0" fmla="*/ 34 w 45"/>
                  <a:gd name="T1" fmla="*/ 42 h 42"/>
                  <a:gd name="T2" fmla="*/ 11 w 45"/>
                  <a:gd name="T3" fmla="*/ 42 h 42"/>
                  <a:gd name="T4" fmla="*/ 0 w 45"/>
                  <a:gd name="T5" fmla="*/ 31 h 42"/>
                  <a:gd name="T6" fmla="*/ 0 w 45"/>
                  <a:gd name="T7" fmla="*/ 11 h 42"/>
                  <a:gd name="T8" fmla="*/ 11 w 45"/>
                  <a:gd name="T9" fmla="*/ 0 h 42"/>
                  <a:gd name="T10" fmla="*/ 34 w 45"/>
                  <a:gd name="T11" fmla="*/ 0 h 42"/>
                  <a:gd name="T12" fmla="*/ 45 w 45"/>
                  <a:gd name="T13" fmla="*/ 11 h 42"/>
                  <a:gd name="T14" fmla="*/ 45 w 45"/>
                  <a:gd name="T15" fmla="*/ 31 h 42"/>
                  <a:gd name="T16" fmla="*/ 34 w 45"/>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2">
                    <a:moveTo>
                      <a:pt x="34" y="42"/>
                    </a:moveTo>
                    <a:cubicBezTo>
                      <a:pt x="11" y="42"/>
                      <a:pt x="11" y="42"/>
                      <a:pt x="11" y="42"/>
                    </a:cubicBezTo>
                    <a:cubicBezTo>
                      <a:pt x="5" y="42"/>
                      <a:pt x="0" y="37"/>
                      <a:pt x="0" y="31"/>
                    </a:cubicBezTo>
                    <a:cubicBezTo>
                      <a:pt x="0" y="11"/>
                      <a:pt x="0" y="11"/>
                      <a:pt x="0" y="11"/>
                    </a:cubicBezTo>
                    <a:cubicBezTo>
                      <a:pt x="0" y="5"/>
                      <a:pt x="5" y="0"/>
                      <a:pt x="11" y="0"/>
                    </a:cubicBezTo>
                    <a:cubicBezTo>
                      <a:pt x="34" y="0"/>
                      <a:pt x="34" y="0"/>
                      <a:pt x="34" y="0"/>
                    </a:cubicBezTo>
                    <a:cubicBezTo>
                      <a:pt x="40" y="0"/>
                      <a:pt x="45" y="5"/>
                      <a:pt x="45" y="11"/>
                    </a:cubicBezTo>
                    <a:cubicBezTo>
                      <a:pt x="45" y="31"/>
                      <a:pt x="45" y="31"/>
                      <a:pt x="45" y="31"/>
                    </a:cubicBezTo>
                    <a:cubicBezTo>
                      <a:pt x="45" y="37"/>
                      <a:pt x="40" y="42"/>
                      <a:pt x="34" y="42"/>
                    </a:cubicBezTo>
                  </a:path>
                </a:pathLst>
              </a:custGeom>
              <a:solidFill>
                <a:srgbClr val="E7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81" name="Freeform 190"/>
              <p:cNvSpPr/>
              <p:nvPr/>
            </p:nvSpPr>
            <p:spPr bwMode="auto">
              <a:xfrm>
                <a:off x="2941" y="1645"/>
                <a:ext cx="107" cy="101"/>
              </a:xfrm>
              <a:custGeom>
                <a:avLst/>
                <a:gdLst>
                  <a:gd name="T0" fmla="*/ 34 w 45"/>
                  <a:gd name="T1" fmla="*/ 42 h 42"/>
                  <a:gd name="T2" fmla="*/ 11 w 45"/>
                  <a:gd name="T3" fmla="*/ 42 h 42"/>
                  <a:gd name="T4" fmla="*/ 0 w 45"/>
                  <a:gd name="T5" fmla="*/ 31 h 42"/>
                  <a:gd name="T6" fmla="*/ 0 w 45"/>
                  <a:gd name="T7" fmla="*/ 11 h 42"/>
                  <a:gd name="T8" fmla="*/ 11 w 45"/>
                  <a:gd name="T9" fmla="*/ 0 h 42"/>
                  <a:gd name="T10" fmla="*/ 34 w 45"/>
                  <a:gd name="T11" fmla="*/ 0 h 42"/>
                  <a:gd name="T12" fmla="*/ 45 w 45"/>
                  <a:gd name="T13" fmla="*/ 11 h 42"/>
                  <a:gd name="T14" fmla="*/ 45 w 45"/>
                  <a:gd name="T15" fmla="*/ 31 h 42"/>
                  <a:gd name="T16" fmla="*/ 34 w 45"/>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2">
                    <a:moveTo>
                      <a:pt x="34" y="42"/>
                    </a:moveTo>
                    <a:cubicBezTo>
                      <a:pt x="11" y="42"/>
                      <a:pt x="11" y="42"/>
                      <a:pt x="11" y="42"/>
                    </a:cubicBezTo>
                    <a:cubicBezTo>
                      <a:pt x="5" y="42"/>
                      <a:pt x="0" y="37"/>
                      <a:pt x="0" y="31"/>
                    </a:cubicBezTo>
                    <a:cubicBezTo>
                      <a:pt x="0" y="11"/>
                      <a:pt x="0" y="11"/>
                      <a:pt x="0" y="11"/>
                    </a:cubicBezTo>
                    <a:cubicBezTo>
                      <a:pt x="0" y="5"/>
                      <a:pt x="5" y="0"/>
                      <a:pt x="11" y="0"/>
                    </a:cubicBezTo>
                    <a:cubicBezTo>
                      <a:pt x="34" y="0"/>
                      <a:pt x="34" y="0"/>
                      <a:pt x="34" y="0"/>
                    </a:cubicBezTo>
                    <a:cubicBezTo>
                      <a:pt x="40" y="0"/>
                      <a:pt x="45" y="5"/>
                      <a:pt x="45" y="11"/>
                    </a:cubicBezTo>
                    <a:cubicBezTo>
                      <a:pt x="45" y="31"/>
                      <a:pt x="45" y="31"/>
                      <a:pt x="45" y="31"/>
                    </a:cubicBezTo>
                    <a:cubicBezTo>
                      <a:pt x="45" y="37"/>
                      <a:pt x="40" y="42"/>
                      <a:pt x="34" y="42"/>
                    </a:cubicBezTo>
                  </a:path>
                </a:pathLst>
              </a:custGeom>
              <a:solidFill>
                <a:srgbClr val="E7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82" name="Oval 191"/>
              <p:cNvSpPr>
                <a:spLocks noChangeArrowheads="1"/>
              </p:cNvSpPr>
              <p:nvPr/>
            </p:nvSpPr>
            <p:spPr bwMode="auto">
              <a:xfrm>
                <a:off x="2981" y="1662"/>
                <a:ext cx="27" cy="29"/>
              </a:xfrm>
              <a:prstGeom prst="ellipse">
                <a:avLst/>
              </a:prstGeom>
              <a:solidFill>
                <a:srgbClr val="A8A6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83" name="Freeform 192"/>
              <p:cNvSpPr/>
              <p:nvPr/>
            </p:nvSpPr>
            <p:spPr bwMode="auto">
              <a:xfrm>
                <a:off x="2969" y="1693"/>
                <a:ext cx="51" cy="53"/>
              </a:xfrm>
              <a:custGeom>
                <a:avLst/>
                <a:gdLst>
                  <a:gd name="T0" fmla="*/ 11 w 21"/>
                  <a:gd name="T1" fmla="*/ 0 h 22"/>
                  <a:gd name="T2" fmla="*/ 10 w 21"/>
                  <a:gd name="T3" fmla="*/ 0 h 22"/>
                  <a:gd name="T4" fmla="*/ 0 w 21"/>
                  <a:gd name="T5" fmla="*/ 11 h 22"/>
                  <a:gd name="T6" fmla="*/ 0 w 21"/>
                  <a:gd name="T7" fmla="*/ 22 h 22"/>
                  <a:gd name="T8" fmla="*/ 21 w 21"/>
                  <a:gd name="T9" fmla="*/ 22 h 22"/>
                  <a:gd name="T10" fmla="*/ 21 w 21"/>
                  <a:gd name="T11" fmla="*/ 11 h 22"/>
                  <a:gd name="T12" fmla="*/ 11 w 21"/>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11" y="0"/>
                    </a:moveTo>
                    <a:cubicBezTo>
                      <a:pt x="10" y="0"/>
                      <a:pt x="10" y="0"/>
                      <a:pt x="10" y="0"/>
                    </a:cubicBezTo>
                    <a:cubicBezTo>
                      <a:pt x="4" y="0"/>
                      <a:pt x="0" y="5"/>
                      <a:pt x="0" y="11"/>
                    </a:cubicBezTo>
                    <a:cubicBezTo>
                      <a:pt x="0" y="22"/>
                      <a:pt x="0" y="22"/>
                      <a:pt x="0" y="22"/>
                    </a:cubicBezTo>
                    <a:cubicBezTo>
                      <a:pt x="21" y="22"/>
                      <a:pt x="21" y="22"/>
                      <a:pt x="21" y="22"/>
                    </a:cubicBezTo>
                    <a:cubicBezTo>
                      <a:pt x="21" y="11"/>
                      <a:pt x="21" y="11"/>
                      <a:pt x="21" y="11"/>
                    </a:cubicBezTo>
                    <a:cubicBezTo>
                      <a:pt x="21" y="5"/>
                      <a:pt x="16" y="0"/>
                      <a:pt x="11" y="0"/>
                    </a:cubicBezTo>
                  </a:path>
                </a:pathLst>
              </a:custGeom>
              <a:solidFill>
                <a:srgbClr val="A8A6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84" name="Freeform 193"/>
              <p:cNvSpPr/>
              <p:nvPr/>
            </p:nvSpPr>
            <p:spPr bwMode="auto">
              <a:xfrm>
                <a:off x="2605" y="1585"/>
                <a:ext cx="152" cy="142"/>
              </a:xfrm>
              <a:custGeom>
                <a:avLst/>
                <a:gdLst>
                  <a:gd name="T0" fmla="*/ 48 w 64"/>
                  <a:gd name="T1" fmla="*/ 59 h 59"/>
                  <a:gd name="T2" fmla="*/ 16 w 64"/>
                  <a:gd name="T3" fmla="*/ 59 h 59"/>
                  <a:gd name="T4" fmla="*/ 0 w 64"/>
                  <a:gd name="T5" fmla="*/ 43 h 59"/>
                  <a:gd name="T6" fmla="*/ 0 w 64"/>
                  <a:gd name="T7" fmla="*/ 15 h 59"/>
                  <a:gd name="T8" fmla="*/ 16 w 64"/>
                  <a:gd name="T9" fmla="*/ 0 h 59"/>
                  <a:gd name="T10" fmla="*/ 48 w 64"/>
                  <a:gd name="T11" fmla="*/ 0 h 59"/>
                  <a:gd name="T12" fmla="*/ 64 w 64"/>
                  <a:gd name="T13" fmla="*/ 15 h 59"/>
                  <a:gd name="T14" fmla="*/ 64 w 64"/>
                  <a:gd name="T15" fmla="*/ 43 h 59"/>
                  <a:gd name="T16" fmla="*/ 48 w 64"/>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59">
                    <a:moveTo>
                      <a:pt x="48" y="59"/>
                    </a:moveTo>
                    <a:cubicBezTo>
                      <a:pt x="16" y="59"/>
                      <a:pt x="16" y="59"/>
                      <a:pt x="16" y="59"/>
                    </a:cubicBezTo>
                    <a:cubicBezTo>
                      <a:pt x="7" y="59"/>
                      <a:pt x="0" y="52"/>
                      <a:pt x="0" y="43"/>
                    </a:cubicBezTo>
                    <a:cubicBezTo>
                      <a:pt x="0" y="15"/>
                      <a:pt x="0" y="15"/>
                      <a:pt x="0" y="15"/>
                    </a:cubicBezTo>
                    <a:cubicBezTo>
                      <a:pt x="0" y="7"/>
                      <a:pt x="7" y="0"/>
                      <a:pt x="16" y="0"/>
                    </a:cubicBezTo>
                    <a:cubicBezTo>
                      <a:pt x="48" y="0"/>
                      <a:pt x="48" y="0"/>
                      <a:pt x="48" y="0"/>
                    </a:cubicBezTo>
                    <a:cubicBezTo>
                      <a:pt x="57" y="0"/>
                      <a:pt x="64" y="7"/>
                      <a:pt x="64" y="15"/>
                    </a:cubicBezTo>
                    <a:cubicBezTo>
                      <a:pt x="64" y="43"/>
                      <a:pt x="64" y="43"/>
                      <a:pt x="64" y="43"/>
                    </a:cubicBezTo>
                    <a:cubicBezTo>
                      <a:pt x="64" y="52"/>
                      <a:pt x="57" y="59"/>
                      <a:pt x="48" y="59"/>
                    </a:cubicBezTo>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85" name="Oval 194"/>
              <p:cNvSpPr>
                <a:spLocks noChangeArrowheads="1"/>
              </p:cNvSpPr>
              <p:nvPr/>
            </p:nvSpPr>
            <p:spPr bwMode="auto">
              <a:xfrm>
                <a:off x="2662" y="1614"/>
                <a:ext cx="38" cy="38"/>
              </a:xfrm>
              <a:prstGeom prst="ellipse">
                <a:avLst/>
              </a:prstGeom>
              <a:solidFill>
                <a:srgbClr val="0F8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86" name="Freeform 195"/>
              <p:cNvSpPr/>
              <p:nvPr/>
            </p:nvSpPr>
            <p:spPr bwMode="auto">
              <a:xfrm>
                <a:off x="2647" y="1660"/>
                <a:ext cx="70" cy="67"/>
              </a:xfrm>
              <a:custGeom>
                <a:avLst/>
                <a:gdLst>
                  <a:gd name="T0" fmla="*/ 14 w 29"/>
                  <a:gd name="T1" fmla="*/ 0 h 28"/>
                  <a:gd name="T2" fmla="*/ 14 w 29"/>
                  <a:gd name="T3" fmla="*/ 0 h 28"/>
                  <a:gd name="T4" fmla="*/ 0 w 29"/>
                  <a:gd name="T5" fmla="*/ 14 h 28"/>
                  <a:gd name="T6" fmla="*/ 0 w 29"/>
                  <a:gd name="T7" fmla="*/ 28 h 28"/>
                  <a:gd name="T8" fmla="*/ 29 w 29"/>
                  <a:gd name="T9" fmla="*/ 28 h 28"/>
                  <a:gd name="T10" fmla="*/ 29 w 29"/>
                  <a:gd name="T11" fmla="*/ 14 h 28"/>
                  <a:gd name="T12" fmla="*/ 14 w 29"/>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28" h="28">
                    <a:moveTo>
                      <a:pt x="14" y="0"/>
                    </a:moveTo>
                    <a:cubicBezTo>
                      <a:pt x="14" y="0"/>
                      <a:pt x="14" y="0"/>
                      <a:pt x="14" y="0"/>
                    </a:cubicBezTo>
                    <a:cubicBezTo>
                      <a:pt x="6" y="0"/>
                      <a:pt x="0" y="6"/>
                      <a:pt x="0" y="14"/>
                    </a:cubicBezTo>
                    <a:cubicBezTo>
                      <a:pt x="0" y="28"/>
                      <a:pt x="0" y="28"/>
                      <a:pt x="0" y="28"/>
                    </a:cubicBezTo>
                    <a:cubicBezTo>
                      <a:pt x="29" y="28"/>
                      <a:pt x="29" y="28"/>
                      <a:pt x="29" y="28"/>
                    </a:cubicBezTo>
                    <a:cubicBezTo>
                      <a:pt x="29" y="14"/>
                      <a:pt x="29" y="14"/>
                      <a:pt x="29" y="14"/>
                    </a:cubicBezTo>
                    <a:cubicBezTo>
                      <a:pt x="29" y="6"/>
                      <a:pt x="22" y="0"/>
                      <a:pt x="14" y="0"/>
                    </a:cubicBezTo>
                  </a:path>
                </a:pathLst>
              </a:custGeom>
              <a:solidFill>
                <a:srgbClr val="0F8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87" name="Freeform 196"/>
              <p:cNvSpPr/>
              <p:nvPr/>
            </p:nvSpPr>
            <p:spPr bwMode="auto">
              <a:xfrm>
                <a:off x="2939" y="1364"/>
                <a:ext cx="155" cy="214"/>
              </a:xfrm>
              <a:custGeom>
                <a:avLst/>
                <a:gdLst>
                  <a:gd name="T0" fmla="*/ 65 w 65"/>
                  <a:gd name="T1" fmla="*/ 79 h 89"/>
                  <a:gd name="T2" fmla="*/ 65 w 65"/>
                  <a:gd name="T3" fmla="*/ 79 h 89"/>
                  <a:gd name="T4" fmla="*/ 65 w 65"/>
                  <a:gd name="T5" fmla="*/ 89 h 89"/>
                  <a:gd name="T6" fmla="*/ 4 w 65"/>
                  <a:gd name="T7" fmla="*/ 89 h 89"/>
                  <a:gd name="T8" fmla="*/ 0 w 65"/>
                  <a:gd name="T9" fmla="*/ 85 h 89"/>
                  <a:gd name="T10" fmla="*/ 0 w 65"/>
                  <a:gd name="T11" fmla="*/ 4 h 89"/>
                  <a:gd name="T12" fmla="*/ 4 w 65"/>
                  <a:gd name="T13" fmla="*/ 0 h 89"/>
                  <a:gd name="T14" fmla="*/ 13 w 65"/>
                  <a:gd name="T15" fmla="*/ 0 h 89"/>
                  <a:gd name="T16" fmla="*/ 13 w 65"/>
                  <a:gd name="T17" fmla="*/ 66 h 89"/>
                  <a:gd name="T18" fmla="*/ 23 w 65"/>
                  <a:gd name="T19" fmla="*/ 76 h 89"/>
                  <a:gd name="T20" fmla="*/ 23 w 65"/>
                  <a:gd name="T21" fmla="*/ 76 h 89"/>
                  <a:gd name="T22" fmla="*/ 55 w 65"/>
                  <a:gd name="T23" fmla="*/ 76 h 89"/>
                  <a:gd name="T24" fmla="*/ 59 w 65"/>
                  <a:gd name="T25" fmla="*/ 77 h 89"/>
                  <a:gd name="T26" fmla="*/ 65 w 65"/>
                  <a:gd name="T27" fmla="*/ 7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89">
                    <a:moveTo>
                      <a:pt x="65" y="79"/>
                    </a:moveTo>
                    <a:cubicBezTo>
                      <a:pt x="65" y="79"/>
                      <a:pt x="65" y="79"/>
                      <a:pt x="65" y="79"/>
                    </a:cubicBezTo>
                    <a:cubicBezTo>
                      <a:pt x="65" y="89"/>
                      <a:pt x="65" y="89"/>
                      <a:pt x="65" y="89"/>
                    </a:cubicBezTo>
                    <a:cubicBezTo>
                      <a:pt x="4" y="89"/>
                      <a:pt x="4" y="89"/>
                      <a:pt x="4" y="89"/>
                    </a:cubicBezTo>
                    <a:cubicBezTo>
                      <a:pt x="2" y="89"/>
                      <a:pt x="0" y="87"/>
                      <a:pt x="0" y="85"/>
                    </a:cubicBezTo>
                    <a:cubicBezTo>
                      <a:pt x="0" y="4"/>
                      <a:pt x="0" y="4"/>
                      <a:pt x="0" y="4"/>
                    </a:cubicBezTo>
                    <a:cubicBezTo>
                      <a:pt x="0" y="2"/>
                      <a:pt x="2" y="0"/>
                      <a:pt x="4" y="0"/>
                    </a:cubicBezTo>
                    <a:cubicBezTo>
                      <a:pt x="13" y="0"/>
                      <a:pt x="13" y="0"/>
                      <a:pt x="13" y="0"/>
                    </a:cubicBezTo>
                    <a:cubicBezTo>
                      <a:pt x="13" y="66"/>
                      <a:pt x="13" y="66"/>
                      <a:pt x="13" y="66"/>
                    </a:cubicBezTo>
                    <a:cubicBezTo>
                      <a:pt x="13" y="72"/>
                      <a:pt x="18" y="76"/>
                      <a:pt x="23" y="76"/>
                    </a:cubicBezTo>
                    <a:cubicBezTo>
                      <a:pt x="23" y="76"/>
                      <a:pt x="23" y="76"/>
                      <a:pt x="23" y="76"/>
                    </a:cubicBezTo>
                    <a:cubicBezTo>
                      <a:pt x="55" y="76"/>
                      <a:pt x="55" y="76"/>
                      <a:pt x="55" y="76"/>
                    </a:cubicBezTo>
                    <a:cubicBezTo>
                      <a:pt x="56" y="76"/>
                      <a:pt x="57" y="76"/>
                      <a:pt x="59" y="77"/>
                    </a:cubicBezTo>
                    <a:lnTo>
                      <a:pt x="65" y="79"/>
                    </a:lnTo>
                    <a:close/>
                  </a:path>
                </a:pathLst>
              </a:custGeom>
              <a:solidFill>
                <a:srgbClr val="91CC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88" name="Freeform 197"/>
              <p:cNvSpPr/>
              <p:nvPr/>
            </p:nvSpPr>
            <p:spPr bwMode="auto">
              <a:xfrm>
                <a:off x="3091" y="1554"/>
                <a:ext cx="36" cy="24"/>
              </a:xfrm>
              <a:custGeom>
                <a:avLst/>
                <a:gdLst>
                  <a:gd name="T0" fmla="*/ 15 w 15"/>
                  <a:gd name="T1" fmla="*/ 0 h 10"/>
                  <a:gd name="T2" fmla="*/ 15 w 15"/>
                  <a:gd name="T3" fmla="*/ 10 h 10"/>
                  <a:gd name="T4" fmla="*/ 15 w 15"/>
                  <a:gd name="T5" fmla="*/ 10 h 10"/>
                  <a:gd name="T6" fmla="*/ 0 w 15"/>
                  <a:gd name="T7" fmla="*/ 10 h 10"/>
                  <a:gd name="T8" fmla="*/ 0 w 15"/>
                  <a:gd name="T9" fmla="*/ 10 h 10"/>
                  <a:gd name="T10" fmla="*/ 0 w 15"/>
                  <a:gd name="T11" fmla="*/ 0 h 10"/>
                  <a:gd name="T12" fmla="*/ 0 w 15"/>
                  <a:gd name="T13" fmla="*/ 0 h 10"/>
                  <a:gd name="T14" fmla="*/ 4 w 15"/>
                  <a:gd name="T15" fmla="*/ 2 h 10"/>
                  <a:gd name="T16" fmla="*/ 11 w 15"/>
                  <a:gd name="T17" fmla="*/ 2 h 10"/>
                  <a:gd name="T18" fmla="*/ 15 w 15"/>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0">
                    <a:moveTo>
                      <a:pt x="15" y="0"/>
                    </a:moveTo>
                    <a:cubicBezTo>
                      <a:pt x="15" y="10"/>
                      <a:pt x="15" y="10"/>
                      <a:pt x="15" y="10"/>
                    </a:cubicBezTo>
                    <a:cubicBezTo>
                      <a:pt x="15" y="10"/>
                      <a:pt x="15" y="10"/>
                      <a:pt x="15" y="10"/>
                    </a:cubicBezTo>
                    <a:cubicBezTo>
                      <a:pt x="10" y="8"/>
                      <a:pt x="5" y="8"/>
                      <a:pt x="0" y="10"/>
                    </a:cubicBezTo>
                    <a:cubicBezTo>
                      <a:pt x="0" y="10"/>
                      <a:pt x="0" y="10"/>
                      <a:pt x="0" y="10"/>
                    </a:cubicBezTo>
                    <a:cubicBezTo>
                      <a:pt x="0" y="0"/>
                      <a:pt x="0" y="0"/>
                      <a:pt x="0" y="0"/>
                    </a:cubicBezTo>
                    <a:cubicBezTo>
                      <a:pt x="0" y="0"/>
                      <a:pt x="0" y="0"/>
                      <a:pt x="0" y="0"/>
                    </a:cubicBezTo>
                    <a:cubicBezTo>
                      <a:pt x="4" y="2"/>
                      <a:pt x="4" y="2"/>
                      <a:pt x="4" y="2"/>
                    </a:cubicBezTo>
                    <a:cubicBezTo>
                      <a:pt x="6" y="2"/>
                      <a:pt x="9" y="2"/>
                      <a:pt x="11" y="2"/>
                    </a:cubicBezTo>
                    <a:cubicBezTo>
                      <a:pt x="15" y="0"/>
                      <a:pt x="15" y="0"/>
                      <a:pt x="15" y="0"/>
                    </a:cubicBezTo>
                    <a:close/>
                  </a:path>
                </a:pathLst>
              </a:custGeom>
              <a:solidFill>
                <a:srgbClr val="5CA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89" name="Freeform 198"/>
              <p:cNvSpPr/>
              <p:nvPr/>
            </p:nvSpPr>
            <p:spPr bwMode="auto">
              <a:xfrm>
                <a:off x="3127" y="1364"/>
                <a:ext cx="152" cy="214"/>
              </a:xfrm>
              <a:custGeom>
                <a:avLst/>
                <a:gdLst>
                  <a:gd name="T0" fmla="*/ 64 w 64"/>
                  <a:gd name="T1" fmla="*/ 4 h 89"/>
                  <a:gd name="T2" fmla="*/ 64 w 64"/>
                  <a:gd name="T3" fmla="*/ 85 h 89"/>
                  <a:gd name="T4" fmla="*/ 61 w 64"/>
                  <a:gd name="T5" fmla="*/ 89 h 89"/>
                  <a:gd name="T6" fmla="*/ 0 w 64"/>
                  <a:gd name="T7" fmla="*/ 89 h 89"/>
                  <a:gd name="T8" fmla="*/ 0 w 64"/>
                  <a:gd name="T9" fmla="*/ 79 h 89"/>
                  <a:gd name="T10" fmla="*/ 0 w 64"/>
                  <a:gd name="T11" fmla="*/ 79 h 89"/>
                  <a:gd name="T12" fmla="*/ 6 w 64"/>
                  <a:gd name="T13" fmla="*/ 77 h 89"/>
                  <a:gd name="T14" fmla="*/ 10 w 64"/>
                  <a:gd name="T15" fmla="*/ 76 h 89"/>
                  <a:gd name="T16" fmla="*/ 42 w 64"/>
                  <a:gd name="T17" fmla="*/ 76 h 89"/>
                  <a:gd name="T18" fmla="*/ 52 w 64"/>
                  <a:gd name="T19" fmla="*/ 66 h 89"/>
                  <a:gd name="T20" fmla="*/ 52 w 64"/>
                  <a:gd name="T21" fmla="*/ 66 h 89"/>
                  <a:gd name="T22" fmla="*/ 52 w 64"/>
                  <a:gd name="T23" fmla="*/ 0 h 89"/>
                  <a:gd name="T24" fmla="*/ 61 w 64"/>
                  <a:gd name="T25" fmla="*/ 0 h 89"/>
                  <a:gd name="T26" fmla="*/ 64 w 64"/>
                  <a:gd name="T27"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89">
                    <a:moveTo>
                      <a:pt x="64" y="4"/>
                    </a:moveTo>
                    <a:cubicBezTo>
                      <a:pt x="64" y="85"/>
                      <a:pt x="64" y="85"/>
                      <a:pt x="64" y="85"/>
                    </a:cubicBezTo>
                    <a:cubicBezTo>
                      <a:pt x="64" y="87"/>
                      <a:pt x="63" y="89"/>
                      <a:pt x="61" y="89"/>
                    </a:cubicBezTo>
                    <a:cubicBezTo>
                      <a:pt x="0" y="89"/>
                      <a:pt x="0" y="89"/>
                      <a:pt x="0" y="89"/>
                    </a:cubicBezTo>
                    <a:cubicBezTo>
                      <a:pt x="0" y="79"/>
                      <a:pt x="0" y="79"/>
                      <a:pt x="0" y="79"/>
                    </a:cubicBezTo>
                    <a:cubicBezTo>
                      <a:pt x="0" y="79"/>
                      <a:pt x="0" y="79"/>
                      <a:pt x="0" y="79"/>
                    </a:cubicBezTo>
                    <a:cubicBezTo>
                      <a:pt x="6" y="77"/>
                      <a:pt x="6" y="77"/>
                      <a:pt x="6" y="77"/>
                    </a:cubicBezTo>
                    <a:cubicBezTo>
                      <a:pt x="7" y="76"/>
                      <a:pt x="8" y="76"/>
                      <a:pt x="10" y="76"/>
                    </a:cubicBezTo>
                    <a:cubicBezTo>
                      <a:pt x="42" y="76"/>
                      <a:pt x="42" y="76"/>
                      <a:pt x="42" y="76"/>
                    </a:cubicBezTo>
                    <a:cubicBezTo>
                      <a:pt x="47" y="76"/>
                      <a:pt x="52" y="72"/>
                      <a:pt x="52" y="66"/>
                    </a:cubicBezTo>
                    <a:cubicBezTo>
                      <a:pt x="52" y="66"/>
                      <a:pt x="52" y="66"/>
                      <a:pt x="52" y="66"/>
                    </a:cubicBezTo>
                    <a:cubicBezTo>
                      <a:pt x="52" y="0"/>
                      <a:pt x="52" y="0"/>
                      <a:pt x="52" y="0"/>
                    </a:cubicBezTo>
                    <a:cubicBezTo>
                      <a:pt x="61" y="0"/>
                      <a:pt x="61" y="0"/>
                      <a:pt x="61" y="0"/>
                    </a:cubicBezTo>
                    <a:cubicBezTo>
                      <a:pt x="63" y="0"/>
                      <a:pt x="64" y="2"/>
                      <a:pt x="64" y="4"/>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90" name="Freeform 199"/>
              <p:cNvSpPr/>
              <p:nvPr/>
            </p:nvSpPr>
            <p:spPr bwMode="auto">
              <a:xfrm>
                <a:off x="3108" y="1331"/>
                <a:ext cx="143" cy="230"/>
              </a:xfrm>
              <a:custGeom>
                <a:avLst/>
                <a:gdLst>
                  <a:gd name="T0" fmla="*/ 0 w 60"/>
                  <a:gd name="T1" fmla="*/ 96 h 96"/>
                  <a:gd name="T2" fmla="*/ 0 w 60"/>
                  <a:gd name="T3" fmla="*/ 8 h 96"/>
                  <a:gd name="T4" fmla="*/ 3 w 60"/>
                  <a:gd name="T5" fmla="*/ 5 h 96"/>
                  <a:gd name="T6" fmla="*/ 4 w 60"/>
                  <a:gd name="T7" fmla="*/ 5 h 96"/>
                  <a:gd name="T8" fmla="*/ 14 w 60"/>
                  <a:gd name="T9" fmla="*/ 1 h 96"/>
                  <a:gd name="T10" fmla="*/ 18 w 60"/>
                  <a:gd name="T11" fmla="*/ 0 h 96"/>
                  <a:gd name="T12" fmla="*/ 50 w 60"/>
                  <a:gd name="T13" fmla="*/ 0 h 96"/>
                  <a:gd name="T14" fmla="*/ 60 w 60"/>
                  <a:gd name="T15" fmla="*/ 10 h 96"/>
                  <a:gd name="T16" fmla="*/ 60 w 60"/>
                  <a:gd name="T17" fmla="*/ 10 h 96"/>
                  <a:gd name="T18" fmla="*/ 60 w 60"/>
                  <a:gd name="T19" fmla="*/ 81 h 96"/>
                  <a:gd name="T20" fmla="*/ 50 w 60"/>
                  <a:gd name="T21" fmla="*/ 91 h 96"/>
                  <a:gd name="T22" fmla="*/ 18 w 60"/>
                  <a:gd name="T23" fmla="*/ 91 h 96"/>
                  <a:gd name="T24" fmla="*/ 14 w 60"/>
                  <a:gd name="T25" fmla="*/ 92 h 96"/>
                  <a:gd name="T26" fmla="*/ 8 w 60"/>
                  <a:gd name="T27" fmla="*/ 94 h 96"/>
                  <a:gd name="T28" fmla="*/ 4 w 60"/>
                  <a:gd name="T29" fmla="*/ 96 h 96"/>
                  <a:gd name="T30" fmla="*/ 0 w 60"/>
                  <a:gd name="T3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96">
                    <a:moveTo>
                      <a:pt x="0" y="96"/>
                    </a:moveTo>
                    <a:cubicBezTo>
                      <a:pt x="0" y="8"/>
                      <a:pt x="0" y="8"/>
                      <a:pt x="0" y="8"/>
                    </a:cubicBezTo>
                    <a:cubicBezTo>
                      <a:pt x="0" y="7"/>
                      <a:pt x="1" y="5"/>
                      <a:pt x="3" y="5"/>
                    </a:cubicBezTo>
                    <a:cubicBezTo>
                      <a:pt x="4" y="5"/>
                      <a:pt x="4" y="5"/>
                      <a:pt x="4" y="5"/>
                    </a:cubicBezTo>
                    <a:cubicBezTo>
                      <a:pt x="14" y="1"/>
                      <a:pt x="14" y="1"/>
                      <a:pt x="14" y="1"/>
                    </a:cubicBezTo>
                    <a:cubicBezTo>
                      <a:pt x="15" y="0"/>
                      <a:pt x="16" y="0"/>
                      <a:pt x="18" y="0"/>
                    </a:cubicBezTo>
                    <a:cubicBezTo>
                      <a:pt x="50" y="0"/>
                      <a:pt x="50" y="0"/>
                      <a:pt x="50" y="0"/>
                    </a:cubicBezTo>
                    <a:cubicBezTo>
                      <a:pt x="55" y="0"/>
                      <a:pt x="60" y="5"/>
                      <a:pt x="60" y="10"/>
                    </a:cubicBezTo>
                    <a:cubicBezTo>
                      <a:pt x="60" y="10"/>
                      <a:pt x="60" y="10"/>
                      <a:pt x="60" y="10"/>
                    </a:cubicBezTo>
                    <a:cubicBezTo>
                      <a:pt x="60" y="81"/>
                      <a:pt x="60" y="81"/>
                      <a:pt x="60" y="81"/>
                    </a:cubicBezTo>
                    <a:cubicBezTo>
                      <a:pt x="60" y="87"/>
                      <a:pt x="55" y="91"/>
                      <a:pt x="50" y="91"/>
                    </a:cubicBezTo>
                    <a:cubicBezTo>
                      <a:pt x="18" y="91"/>
                      <a:pt x="18" y="91"/>
                      <a:pt x="18" y="91"/>
                    </a:cubicBezTo>
                    <a:cubicBezTo>
                      <a:pt x="16" y="91"/>
                      <a:pt x="15" y="91"/>
                      <a:pt x="14" y="92"/>
                    </a:cubicBezTo>
                    <a:cubicBezTo>
                      <a:pt x="8" y="94"/>
                      <a:pt x="8" y="94"/>
                      <a:pt x="8" y="94"/>
                    </a:cubicBezTo>
                    <a:cubicBezTo>
                      <a:pt x="4" y="96"/>
                      <a:pt x="4" y="96"/>
                      <a:pt x="4" y="96"/>
                    </a:cubicBezTo>
                    <a:cubicBezTo>
                      <a:pt x="3" y="96"/>
                      <a:pt x="2" y="96"/>
                      <a:pt x="0" y="96"/>
                    </a:cubicBezTo>
                    <a:close/>
                  </a:path>
                </a:pathLst>
              </a:custGeom>
              <a:solidFill>
                <a:srgbClr val="E7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91" name="Freeform 200"/>
              <p:cNvSpPr/>
              <p:nvPr/>
            </p:nvSpPr>
            <p:spPr bwMode="auto">
              <a:xfrm>
                <a:off x="2967" y="1331"/>
                <a:ext cx="141" cy="230"/>
              </a:xfrm>
              <a:custGeom>
                <a:avLst/>
                <a:gdLst>
                  <a:gd name="T0" fmla="*/ 56 w 59"/>
                  <a:gd name="T1" fmla="*/ 5 h 96"/>
                  <a:gd name="T2" fmla="*/ 46 w 59"/>
                  <a:gd name="T3" fmla="*/ 1 h 96"/>
                  <a:gd name="T4" fmla="*/ 42 w 59"/>
                  <a:gd name="T5" fmla="*/ 0 h 96"/>
                  <a:gd name="T6" fmla="*/ 10 w 59"/>
                  <a:gd name="T7" fmla="*/ 0 h 96"/>
                  <a:gd name="T8" fmla="*/ 0 w 59"/>
                  <a:gd name="T9" fmla="*/ 10 h 96"/>
                  <a:gd name="T10" fmla="*/ 0 w 59"/>
                  <a:gd name="T11" fmla="*/ 78 h 96"/>
                  <a:gd name="T12" fmla="*/ 14 w 59"/>
                  <a:gd name="T13" fmla="*/ 91 h 96"/>
                  <a:gd name="T14" fmla="*/ 42 w 59"/>
                  <a:gd name="T15" fmla="*/ 91 h 96"/>
                  <a:gd name="T16" fmla="*/ 46 w 59"/>
                  <a:gd name="T17" fmla="*/ 92 h 96"/>
                  <a:gd name="T18" fmla="*/ 52 w 59"/>
                  <a:gd name="T19" fmla="*/ 94 h 96"/>
                  <a:gd name="T20" fmla="*/ 56 w 59"/>
                  <a:gd name="T21" fmla="*/ 96 h 96"/>
                  <a:gd name="T22" fmla="*/ 59 w 59"/>
                  <a:gd name="T23" fmla="*/ 96 h 96"/>
                  <a:gd name="T24" fmla="*/ 59 w 59"/>
                  <a:gd name="T25" fmla="*/ 96 h 96"/>
                  <a:gd name="T26" fmla="*/ 59 w 59"/>
                  <a:gd name="T27" fmla="*/ 8 h 96"/>
                  <a:gd name="T28" fmla="*/ 57 w 59"/>
                  <a:gd name="T29" fmla="*/ 5 h 96"/>
                  <a:gd name="T30" fmla="*/ 56 w 59"/>
                  <a:gd name="T31" fmla="*/ 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 h="96">
                    <a:moveTo>
                      <a:pt x="56" y="5"/>
                    </a:moveTo>
                    <a:cubicBezTo>
                      <a:pt x="46" y="1"/>
                      <a:pt x="46" y="1"/>
                      <a:pt x="46" y="1"/>
                    </a:cubicBezTo>
                    <a:cubicBezTo>
                      <a:pt x="44" y="0"/>
                      <a:pt x="43" y="0"/>
                      <a:pt x="42" y="0"/>
                    </a:cubicBezTo>
                    <a:cubicBezTo>
                      <a:pt x="10" y="0"/>
                      <a:pt x="10" y="0"/>
                      <a:pt x="10" y="0"/>
                    </a:cubicBezTo>
                    <a:cubicBezTo>
                      <a:pt x="5" y="0"/>
                      <a:pt x="0" y="5"/>
                      <a:pt x="0" y="10"/>
                    </a:cubicBezTo>
                    <a:cubicBezTo>
                      <a:pt x="0" y="78"/>
                      <a:pt x="0" y="78"/>
                      <a:pt x="0" y="78"/>
                    </a:cubicBezTo>
                    <a:cubicBezTo>
                      <a:pt x="0" y="85"/>
                      <a:pt x="6" y="91"/>
                      <a:pt x="14" y="91"/>
                    </a:cubicBezTo>
                    <a:cubicBezTo>
                      <a:pt x="42" y="91"/>
                      <a:pt x="42" y="91"/>
                      <a:pt x="42" y="91"/>
                    </a:cubicBezTo>
                    <a:cubicBezTo>
                      <a:pt x="43" y="91"/>
                      <a:pt x="44" y="91"/>
                      <a:pt x="46" y="92"/>
                    </a:cubicBezTo>
                    <a:cubicBezTo>
                      <a:pt x="52" y="94"/>
                      <a:pt x="52" y="94"/>
                      <a:pt x="52" y="94"/>
                    </a:cubicBezTo>
                    <a:cubicBezTo>
                      <a:pt x="56" y="96"/>
                      <a:pt x="56" y="96"/>
                      <a:pt x="56" y="96"/>
                    </a:cubicBezTo>
                    <a:cubicBezTo>
                      <a:pt x="57" y="96"/>
                      <a:pt x="58" y="96"/>
                      <a:pt x="59" y="96"/>
                    </a:cubicBezTo>
                    <a:cubicBezTo>
                      <a:pt x="59" y="96"/>
                      <a:pt x="59" y="96"/>
                      <a:pt x="59" y="96"/>
                    </a:cubicBezTo>
                    <a:cubicBezTo>
                      <a:pt x="59" y="8"/>
                      <a:pt x="59" y="8"/>
                      <a:pt x="59" y="8"/>
                    </a:cubicBezTo>
                    <a:cubicBezTo>
                      <a:pt x="59" y="7"/>
                      <a:pt x="58" y="5"/>
                      <a:pt x="57" y="5"/>
                    </a:cubicBezTo>
                    <a:lnTo>
                      <a:pt x="5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92" name="Freeform 201"/>
              <p:cNvSpPr/>
              <p:nvPr/>
            </p:nvSpPr>
            <p:spPr bwMode="auto">
              <a:xfrm>
                <a:off x="3003" y="1387"/>
                <a:ext cx="71" cy="38"/>
              </a:xfrm>
              <a:custGeom>
                <a:avLst/>
                <a:gdLst>
                  <a:gd name="T0" fmla="*/ 3 w 30"/>
                  <a:gd name="T1" fmla="*/ 0 h 16"/>
                  <a:gd name="T2" fmla="*/ 27 w 30"/>
                  <a:gd name="T3" fmla="*/ 0 h 16"/>
                  <a:gd name="T4" fmla="*/ 30 w 30"/>
                  <a:gd name="T5" fmla="*/ 2 h 16"/>
                  <a:gd name="T6" fmla="*/ 30 w 30"/>
                  <a:gd name="T7" fmla="*/ 13 h 16"/>
                  <a:gd name="T8" fmla="*/ 27 w 30"/>
                  <a:gd name="T9" fmla="*/ 16 h 16"/>
                  <a:gd name="T10" fmla="*/ 3 w 30"/>
                  <a:gd name="T11" fmla="*/ 16 h 16"/>
                  <a:gd name="T12" fmla="*/ 0 w 30"/>
                  <a:gd name="T13" fmla="*/ 13 h 16"/>
                  <a:gd name="T14" fmla="*/ 0 w 30"/>
                  <a:gd name="T15" fmla="*/ 2 h 16"/>
                  <a:gd name="T16" fmla="*/ 3 w 30"/>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6">
                    <a:moveTo>
                      <a:pt x="3" y="0"/>
                    </a:moveTo>
                    <a:cubicBezTo>
                      <a:pt x="27" y="0"/>
                      <a:pt x="27" y="0"/>
                      <a:pt x="27" y="0"/>
                    </a:cubicBezTo>
                    <a:cubicBezTo>
                      <a:pt x="29" y="0"/>
                      <a:pt x="30" y="1"/>
                      <a:pt x="30" y="2"/>
                    </a:cubicBezTo>
                    <a:cubicBezTo>
                      <a:pt x="30" y="13"/>
                      <a:pt x="30" y="13"/>
                      <a:pt x="30" y="13"/>
                    </a:cubicBezTo>
                    <a:cubicBezTo>
                      <a:pt x="30" y="15"/>
                      <a:pt x="29" y="16"/>
                      <a:pt x="27" y="16"/>
                    </a:cubicBezTo>
                    <a:cubicBezTo>
                      <a:pt x="3" y="16"/>
                      <a:pt x="3" y="16"/>
                      <a:pt x="3" y="16"/>
                    </a:cubicBezTo>
                    <a:cubicBezTo>
                      <a:pt x="1" y="16"/>
                      <a:pt x="0" y="15"/>
                      <a:pt x="0" y="13"/>
                    </a:cubicBezTo>
                    <a:cubicBezTo>
                      <a:pt x="0" y="2"/>
                      <a:pt x="0" y="2"/>
                      <a:pt x="0" y="2"/>
                    </a:cubicBezTo>
                    <a:cubicBezTo>
                      <a:pt x="0" y="1"/>
                      <a:pt x="1" y="0"/>
                      <a:pt x="3" y="0"/>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93" name="Freeform 202"/>
              <p:cNvSpPr/>
              <p:nvPr/>
            </p:nvSpPr>
            <p:spPr bwMode="auto">
              <a:xfrm>
                <a:off x="3139" y="1382"/>
                <a:ext cx="38" cy="7"/>
              </a:xfrm>
              <a:custGeom>
                <a:avLst/>
                <a:gdLst>
                  <a:gd name="T0" fmla="*/ 15 w 16"/>
                  <a:gd name="T1" fmla="*/ 3 h 3"/>
                  <a:gd name="T2" fmla="*/ 2 w 16"/>
                  <a:gd name="T3" fmla="*/ 3 h 3"/>
                  <a:gd name="T4" fmla="*/ 0 w 16"/>
                  <a:gd name="T5" fmla="*/ 2 h 3"/>
                  <a:gd name="T6" fmla="*/ 2 w 16"/>
                  <a:gd name="T7" fmla="*/ 0 h 3"/>
                  <a:gd name="T8" fmla="*/ 15 w 16"/>
                  <a:gd name="T9" fmla="*/ 0 h 3"/>
                  <a:gd name="T10" fmla="*/ 16 w 16"/>
                  <a:gd name="T11" fmla="*/ 2 h 3"/>
                  <a:gd name="T12" fmla="*/ 15 w 16"/>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16" h="3">
                    <a:moveTo>
                      <a:pt x="15" y="3"/>
                    </a:moveTo>
                    <a:cubicBezTo>
                      <a:pt x="2" y="3"/>
                      <a:pt x="2" y="3"/>
                      <a:pt x="2" y="3"/>
                    </a:cubicBezTo>
                    <a:cubicBezTo>
                      <a:pt x="1" y="3"/>
                      <a:pt x="0" y="3"/>
                      <a:pt x="0" y="2"/>
                    </a:cubicBezTo>
                    <a:cubicBezTo>
                      <a:pt x="0" y="0"/>
                      <a:pt x="1" y="0"/>
                      <a:pt x="2" y="0"/>
                    </a:cubicBezTo>
                    <a:cubicBezTo>
                      <a:pt x="15" y="0"/>
                      <a:pt x="15" y="0"/>
                      <a:pt x="15" y="0"/>
                    </a:cubicBezTo>
                    <a:cubicBezTo>
                      <a:pt x="16" y="0"/>
                      <a:pt x="16" y="0"/>
                      <a:pt x="16" y="2"/>
                    </a:cubicBezTo>
                    <a:cubicBezTo>
                      <a:pt x="16" y="3"/>
                      <a:pt x="16" y="3"/>
                      <a:pt x="15" y="3"/>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94" name="Freeform 203"/>
              <p:cNvSpPr/>
              <p:nvPr/>
            </p:nvSpPr>
            <p:spPr bwMode="auto">
              <a:xfrm>
                <a:off x="3139" y="1418"/>
                <a:ext cx="81" cy="9"/>
              </a:xfrm>
              <a:custGeom>
                <a:avLst/>
                <a:gdLst>
                  <a:gd name="T0" fmla="*/ 32 w 34"/>
                  <a:gd name="T1" fmla="*/ 4 h 4"/>
                  <a:gd name="T2" fmla="*/ 2 w 34"/>
                  <a:gd name="T3" fmla="*/ 4 h 4"/>
                  <a:gd name="T4" fmla="*/ 0 w 34"/>
                  <a:gd name="T5" fmla="*/ 2 h 4"/>
                  <a:gd name="T6" fmla="*/ 2 w 34"/>
                  <a:gd name="T7" fmla="*/ 0 h 4"/>
                  <a:gd name="T8" fmla="*/ 32 w 34"/>
                  <a:gd name="T9" fmla="*/ 0 h 4"/>
                  <a:gd name="T10" fmla="*/ 34 w 34"/>
                  <a:gd name="T11" fmla="*/ 2 h 4"/>
                  <a:gd name="T12" fmla="*/ 32 w 3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4" h="4">
                    <a:moveTo>
                      <a:pt x="32" y="4"/>
                    </a:moveTo>
                    <a:cubicBezTo>
                      <a:pt x="2" y="4"/>
                      <a:pt x="2" y="4"/>
                      <a:pt x="2" y="4"/>
                    </a:cubicBezTo>
                    <a:cubicBezTo>
                      <a:pt x="1" y="4"/>
                      <a:pt x="0" y="3"/>
                      <a:pt x="0" y="2"/>
                    </a:cubicBezTo>
                    <a:cubicBezTo>
                      <a:pt x="0" y="1"/>
                      <a:pt x="1" y="0"/>
                      <a:pt x="2" y="0"/>
                    </a:cubicBezTo>
                    <a:cubicBezTo>
                      <a:pt x="32" y="0"/>
                      <a:pt x="32" y="0"/>
                      <a:pt x="32" y="0"/>
                    </a:cubicBezTo>
                    <a:cubicBezTo>
                      <a:pt x="33" y="0"/>
                      <a:pt x="34" y="1"/>
                      <a:pt x="34" y="2"/>
                    </a:cubicBezTo>
                    <a:cubicBezTo>
                      <a:pt x="34" y="3"/>
                      <a:pt x="33" y="4"/>
                      <a:pt x="32" y="4"/>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95" name="Freeform 204"/>
              <p:cNvSpPr/>
              <p:nvPr/>
            </p:nvSpPr>
            <p:spPr bwMode="auto">
              <a:xfrm>
                <a:off x="3139" y="1456"/>
                <a:ext cx="81" cy="7"/>
              </a:xfrm>
              <a:custGeom>
                <a:avLst/>
                <a:gdLst>
                  <a:gd name="T0" fmla="*/ 32 w 34"/>
                  <a:gd name="T1" fmla="*/ 3 h 3"/>
                  <a:gd name="T2" fmla="*/ 2 w 34"/>
                  <a:gd name="T3" fmla="*/ 3 h 3"/>
                  <a:gd name="T4" fmla="*/ 0 w 34"/>
                  <a:gd name="T5" fmla="*/ 2 h 3"/>
                  <a:gd name="T6" fmla="*/ 2 w 34"/>
                  <a:gd name="T7" fmla="*/ 0 h 3"/>
                  <a:gd name="T8" fmla="*/ 32 w 34"/>
                  <a:gd name="T9" fmla="*/ 0 h 3"/>
                  <a:gd name="T10" fmla="*/ 34 w 34"/>
                  <a:gd name="T11" fmla="*/ 2 h 3"/>
                  <a:gd name="T12" fmla="*/ 32 w 3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4" h="3">
                    <a:moveTo>
                      <a:pt x="32" y="3"/>
                    </a:moveTo>
                    <a:cubicBezTo>
                      <a:pt x="2" y="3"/>
                      <a:pt x="2" y="3"/>
                      <a:pt x="2" y="3"/>
                    </a:cubicBezTo>
                    <a:cubicBezTo>
                      <a:pt x="1" y="3"/>
                      <a:pt x="0" y="3"/>
                      <a:pt x="0" y="2"/>
                    </a:cubicBezTo>
                    <a:cubicBezTo>
                      <a:pt x="0" y="0"/>
                      <a:pt x="1" y="0"/>
                      <a:pt x="2" y="0"/>
                    </a:cubicBezTo>
                    <a:cubicBezTo>
                      <a:pt x="32" y="0"/>
                      <a:pt x="32" y="0"/>
                      <a:pt x="32" y="0"/>
                    </a:cubicBezTo>
                    <a:cubicBezTo>
                      <a:pt x="33" y="0"/>
                      <a:pt x="34" y="0"/>
                      <a:pt x="34" y="2"/>
                    </a:cubicBezTo>
                    <a:cubicBezTo>
                      <a:pt x="34" y="3"/>
                      <a:pt x="33" y="3"/>
                      <a:pt x="32" y="3"/>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96" name="Freeform 205"/>
              <p:cNvSpPr/>
              <p:nvPr/>
            </p:nvSpPr>
            <p:spPr bwMode="auto">
              <a:xfrm>
                <a:off x="3139" y="1492"/>
                <a:ext cx="81" cy="9"/>
              </a:xfrm>
              <a:custGeom>
                <a:avLst/>
                <a:gdLst>
                  <a:gd name="T0" fmla="*/ 32 w 34"/>
                  <a:gd name="T1" fmla="*/ 4 h 4"/>
                  <a:gd name="T2" fmla="*/ 2 w 34"/>
                  <a:gd name="T3" fmla="*/ 4 h 4"/>
                  <a:gd name="T4" fmla="*/ 0 w 34"/>
                  <a:gd name="T5" fmla="*/ 2 h 4"/>
                  <a:gd name="T6" fmla="*/ 2 w 34"/>
                  <a:gd name="T7" fmla="*/ 0 h 4"/>
                  <a:gd name="T8" fmla="*/ 32 w 34"/>
                  <a:gd name="T9" fmla="*/ 0 h 4"/>
                  <a:gd name="T10" fmla="*/ 34 w 34"/>
                  <a:gd name="T11" fmla="*/ 2 h 4"/>
                  <a:gd name="T12" fmla="*/ 32 w 3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4" h="4">
                    <a:moveTo>
                      <a:pt x="32" y="4"/>
                    </a:moveTo>
                    <a:cubicBezTo>
                      <a:pt x="2" y="4"/>
                      <a:pt x="2" y="4"/>
                      <a:pt x="2" y="4"/>
                    </a:cubicBezTo>
                    <a:cubicBezTo>
                      <a:pt x="1" y="4"/>
                      <a:pt x="0" y="3"/>
                      <a:pt x="0" y="2"/>
                    </a:cubicBezTo>
                    <a:cubicBezTo>
                      <a:pt x="0" y="1"/>
                      <a:pt x="1" y="0"/>
                      <a:pt x="2" y="0"/>
                    </a:cubicBezTo>
                    <a:cubicBezTo>
                      <a:pt x="32" y="0"/>
                      <a:pt x="32" y="0"/>
                      <a:pt x="32" y="0"/>
                    </a:cubicBezTo>
                    <a:cubicBezTo>
                      <a:pt x="33" y="0"/>
                      <a:pt x="34" y="1"/>
                      <a:pt x="34" y="2"/>
                    </a:cubicBezTo>
                    <a:cubicBezTo>
                      <a:pt x="34" y="3"/>
                      <a:pt x="33" y="4"/>
                      <a:pt x="32" y="4"/>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97" name="Freeform 206"/>
              <p:cNvSpPr/>
              <p:nvPr/>
            </p:nvSpPr>
            <p:spPr bwMode="auto">
              <a:xfrm>
                <a:off x="2998" y="1456"/>
                <a:ext cx="81" cy="7"/>
              </a:xfrm>
              <a:custGeom>
                <a:avLst/>
                <a:gdLst>
                  <a:gd name="T0" fmla="*/ 32 w 34"/>
                  <a:gd name="T1" fmla="*/ 3 h 3"/>
                  <a:gd name="T2" fmla="*/ 2 w 34"/>
                  <a:gd name="T3" fmla="*/ 3 h 3"/>
                  <a:gd name="T4" fmla="*/ 0 w 34"/>
                  <a:gd name="T5" fmla="*/ 2 h 3"/>
                  <a:gd name="T6" fmla="*/ 2 w 34"/>
                  <a:gd name="T7" fmla="*/ 0 h 3"/>
                  <a:gd name="T8" fmla="*/ 32 w 34"/>
                  <a:gd name="T9" fmla="*/ 0 h 3"/>
                  <a:gd name="T10" fmla="*/ 34 w 34"/>
                  <a:gd name="T11" fmla="*/ 2 h 3"/>
                  <a:gd name="T12" fmla="*/ 32 w 3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4" h="3">
                    <a:moveTo>
                      <a:pt x="32" y="3"/>
                    </a:moveTo>
                    <a:cubicBezTo>
                      <a:pt x="2" y="3"/>
                      <a:pt x="2" y="3"/>
                      <a:pt x="2" y="3"/>
                    </a:cubicBezTo>
                    <a:cubicBezTo>
                      <a:pt x="1" y="3"/>
                      <a:pt x="0" y="3"/>
                      <a:pt x="0" y="2"/>
                    </a:cubicBezTo>
                    <a:cubicBezTo>
                      <a:pt x="0" y="0"/>
                      <a:pt x="1" y="0"/>
                      <a:pt x="2" y="0"/>
                    </a:cubicBezTo>
                    <a:cubicBezTo>
                      <a:pt x="32" y="0"/>
                      <a:pt x="32" y="0"/>
                      <a:pt x="32" y="0"/>
                    </a:cubicBezTo>
                    <a:cubicBezTo>
                      <a:pt x="33" y="0"/>
                      <a:pt x="34" y="0"/>
                      <a:pt x="34" y="2"/>
                    </a:cubicBezTo>
                    <a:cubicBezTo>
                      <a:pt x="34" y="3"/>
                      <a:pt x="33" y="3"/>
                      <a:pt x="32" y="3"/>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98" name="Freeform 207"/>
              <p:cNvSpPr/>
              <p:nvPr/>
            </p:nvSpPr>
            <p:spPr bwMode="auto">
              <a:xfrm>
                <a:off x="2998" y="1492"/>
                <a:ext cx="81" cy="9"/>
              </a:xfrm>
              <a:custGeom>
                <a:avLst/>
                <a:gdLst>
                  <a:gd name="T0" fmla="*/ 32 w 34"/>
                  <a:gd name="T1" fmla="*/ 4 h 4"/>
                  <a:gd name="T2" fmla="*/ 2 w 34"/>
                  <a:gd name="T3" fmla="*/ 4 h 4"/>
                  <a:gd name="T4" fmla="*/ 0 w 34"/>
                  <a:gd name="T5" fmla="*/ 2 h 4"/>
                  <a:gd name="T6" fmla="*/ 2 w 34"/>
                  <a:gd name="T7" fmla="*/ 0 h 4"/>
                  <a:gd name="T8" fmla="*/ 32 w 34"/>
                  <a:gd name="T9" fmla="*/ 0 h 4"/>
                  <a:gd name="T10" fmla="*/ 34 w 34"/>
                  <a:gd name="T11" fmla="*/ 2 h 4"/>
                  <a:gd name="T12" fmla="*/ 32 w 3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4" h="4">
                    <a:moveTo>
                      <a:pt x="32" y="4"/>
                    </a:moveTo>
                    <a:cubicBezTo>
                      <a:pt x="2" y="4"/>
                      <a:pt x="2" y="4"/>
                      <a:pt x="2" y="4"/>
                    </a:cubicBezTo>
                    <a:cubicBezTo>
                      <a:pt x="1" y="4"/>
                      <a:pt x="0" y="3"/>
                      <a:pt x="0" y="2"/>
                    </a:cubicBezTo>
                    <a:cubicBezTo>
                      <a:pt x="0" y="1"/>
                      <a:pt x="1" y="0"/>
                      <a:pt x="2" y="0"/>
                    </a:cubicBezTo>
                    <a:cubicBezTo>
                      <a:pt x="32" y="0"/>
                      <a:pt x="32" y="0"/>
                      <a:pt x="32" y="0"/>
                    </a:cubicBezTo>
                    <a:cubicBezTo>
                      <a:pt x="33" y="0"/>
                      <a:pt x="34" y="1"/>
                      <a:pt x="34" y="2"/>
                    </a:cubicBezTo>
                    <a:cubicBezTo>
                      <a:pt x="34" y="3"/>
                      <a:pt x="33" y="4"/>
                      <a:pt x="32" y="4"/>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99" name="Freeform 208"/>
              <p:cNvSpPr/>
              <p:nvPr/>
            </p:nvSpPr>
            <p:spPr bwMode="auto">
              <a:xfrm>
                <a:off x="2967" y="1331"/>
                <a:ext cx="48" cy="218"/>
              </a:xfrm>
              <a:custGeom>
                <a:avLst/>
                <a:gdLst>
                  <a:gd name="T0" fmla="*/ 10 w 20"/>
                  <a:gd name="T1" fmla="*/ 81 h 91"/>
                  <a:gd name="T2" fmla="*/ 10 w 20"/>
                  <a:gd name="T3" fmla="*/ 10 h 91"/>
                  <a:gd name="T4" fmla="*/ 20 w 20"/>
                  <a:gd name="T5" fmla="*/ 0 h 91"/>
                  <a:gd name="T6" fmla="*/ 10 w 20"/>
                  <a:gd name="T7" fmla="*/ 0 h 91"/>
                  <a:gd name="T8" fmla="*/ 0 w 20"/>
                  <a:gd name="T9" fmla="*/ 10 h 91"/>
                  <a:gd name="T10" fmla="*/ 0 w 20"/>
                  <a:gd name="T11" fmla="*/ 81 h 91"/>
                  <a:gd name="T12" fmla="*/ 10 w 20"/>
                  <a:gd name="T13" fmla="*/ 91 h 91"/>
                  <a:gd name="T14" fmla="*/ 20 w 20"/>
                  <a:gd name="T15" fmla="*/ 91 h 91"/>
                  <a:gd name="T16" fmla="*/ 10 w 20"/>
                  <a:gd name="T17" fmla="*/ 8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91">
                    <a:moveTo>
                      <a:pt x="10" y="81"/>
                    </a:moveTo>
                    <a:cubicBezTo>
                      <a:pt x="10" y="10"/>
                      <a:pt x="10" y="10"/>
                      <a:pt x="10" y="10"/>
                    </a:cubicBezTo>
                    <a:cubicBezTo>
                      <a:pt x="10" y="5"/>
                      <a:pt x="14" y="0"/>
                      <a:pt x="20" y="0"/>
                    </a:cubicBezTo>
                    <a:cubicBezTo>
                      <a:pt x="10" y="0"/>
                      <a:pt x="10" y="0"/>
                      <a:pt x="10" y="0"/>
                    </a:cubicBezTo>
                    <a:cubicBezTo>
                      <a:pt x="5" y="0"/>
                      <a:pt x="0" y="5"/>
                      <a:pt x="0" y="10"/>
                    </a:cubicBezTo>
                    <a:cubicBezTo>
                      <a:pt x="0" y="81"/>
                      <a:pt x="0" y="81"/>
                      <a:pt x="0" y="81"/>
                    </a:cubicBezTo>
                    <a:cubicBezTo>
                      <a:pt x="0" y="87"/>
                      <a:pt x="5" y="91"/>
                      <a:pt x="10" y="91"/>
                    </a:cubicBezTo>
                    <a:cubicBezTo>
                      <a:pt x="20" y="91"/>
                      <a:pt x="20" y="91"/>
                      <a:pt x="20" y="91"/>
                    </a:cubicBezTo>
                    <a:cubicBezTo>
                      <a:pt x="14" y="91"/>
                      <a:pt x="10" y="87"/>
                      <a:pt x="10" y="81"/>
                    </a:cubicBezTo>
                    <a:close/>
                  </a:path>
                </a:pathLst>
              </a:custGeom>
              <a:solidFill>
                <a:srgbClr val="E7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00" name="Freeform 209"/>
              <p:cNvSpPr/>
              <p:nvPr/>
            </p:nvSpPr>
            <p:spPr bwMode="auto">
              <a:xfrm>
                <a:off x="2936" y="1367"/>
                <a:ext cx="33" cy="214"/>
              </a:xfrm>
              <a:custGeom>
                <a:avLst/>
                <a:gdLst>
                  <a:gd name="T0" fmla="*/ 10 w 14"/>
                  <a:gd name="T1" fmla="*/ 85 h 89"/>
                  <a:gd name="T2" fmla="*/ 10 w 14"/>
                  <a:gd name="T3" fmla="*/ 4 h 89"/>
                  <a:gd name="T4" fmla="*/ 13 w 14"/>
                  <a:gd name="T5" fmla="*/ 0 h 89"/>
                  <a:gd name="T6" fmla="*/ 13 w 14"/>
                  <a:gd name="T7" fmla="*/ 0 h 89"/>
                  <a:gd name="T8" fmla="*/ 4 w 14"/>
                  <a:gd name="T9" fmla="*/ 0 h 89"/>
                  <a:gd name="T10" fmla="*/ 0 w 14"/>
                  <a:gd name="T11" fmla="*/ 4 h 89"/>
                  <a:gd name="T12" fmla="*/ 0 w 14"/>
                  <a:gd name="T13" fmla="*/ 85 h 89"/>
                  <a:gd name="T14" fmla="*/ 4 w 14"/>
                  <a:gd name="T15" fmla="*/ 89 h 89"/>
                  <a:gd name="T16" fmla="*/ 14 w 14"/>
                  <a:gd name="T17" fmla="*/ 89 h 89"/>
                  <a:gd name="T18" fmla="*/ 10 w 14"/>
                  <a:gd name="T19" fmla="*/ 8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9">
                    <a:moveTo>
                      <a:pt x="10" y="85"/>
                    </a:moveTo>
                    <a:cubicBezTo>
                      <a:pt x="10" y="4"/>
                      <a:pt x="10" y="4"/>
                      <a:pt x="10" y="4"/>
                    </a:cubicBezTo>
                    <a:cubicBezTo>
                      <a:pt x="10" y="2"/>
                      <a:pt x="11" y="0"/>
                      <a:pt x="13" y="0"/>
                    </a:cubicBezTo>
                    <a:cubicBezTo>
                      <a:pt x="13" y="0"/>
                      <a:pt x="13" y="0"/>
                      <a:pt x="13" y="0"/>
                    </a:cubicBezTo>
                    <a:cubicBezTo>
                      <a:pt x="4" y="0"/>
                      <a:pt x="4" y="0"/>
                      <a:pt x="4" y="0"/>
                    </a:cubicBezTo>
                    <a:cubicBezTo>
                      <a:pt x="2" y="0"/>
                      <a:pt x="0" y="2"/>
                      <a:pt x="0" y="4"/>
                    </a:cubicBezTo>
                    <a:cubicBezTo>
                      <a:pt x="0" y="85"/>
                      <a:pt x="0" y="85"/>
                      <a:pt x="0" y="85"/>
                    </a:cubicBezTo>
                    <a:cubicBezTo>
                      <a:pt x="0" y="87"/>
                      <a:pt x="2" y="89"/>
                      <a:pt x="4" y="89"/>
                    </a:cubicBezTo>
                    <a:cubicBezTo>
                      <a:pt x="14" y="89"/>
                      <a:pt x="14" y="89"/>
                      <a:pt x="14" y="89"/>
                    </a:cubicBezTo>
                    <a:cubicBezTo>
                      <a:pt x="12" y="89"/>
                      <a:pt x="10" y="87"/>
                      <a:pt x="10" y="85"/>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01" name="Freeform 210"/>
              <p:cNvSpPr/>
              <p:nvPr/>
            </p:nvSpPr>
            <p:spPr bwMode="auto">
              <a:xfrm>
                <a:off x="2612" y="1751"/>
                <a:ext cx="145" cy="19"/>
              </a:xfrm>
              <a:custGeom>
                <a:avLst/>
                <a:gdLst>
                  <a:gd name="T0" fmla="*/ 57 w 61"/>
                  <a:gd name="T1" fmla="*/ 8 h 8"/>
                  <a:gd name="T2" fmla="*/ 4 w 61"/>
                  <a:gd name="T3" fmla="*/ 8 h 8"/>
                  <a:gd name="T4" fmla="*/ 0 w 61"/>
                  <a:gd name="T5" fmla="*/ 4 h 8"/>
                  <a:gd name="T6" fmla="*/ 4 w 61"/>
                  <a:gd name="T7" fmla="*/ 0 h 8"/>
                  <a:gd name="T8" fmla="*/ 57 w 61"/>
                  <a:gd name="T9" fmla="*/ 0 h 8"/>
                  <a:gd name="T10" fmla="*/ 61 w 61"/>
                  <a:gd name="T11" fmla="*/ 4 h 8"/>
                  <a:gd name="T12" fmla="*/ 57 w 61"/>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61" h="8">
                    <a:moveTo>
                      <a:pt x="57" y="8"/>
                    </a:moveTo>
                    <a:cubicBezTo>
                      <a:pt x="4" y="8"/>
                      <a:pt x="4" y="8"/>
                      <a:pt x="4" y="8"/>
                    </a:cubicBezTo>
                    <a:cubicBezTo>
                      <a:pt x="2" y="8"/>
                      <a:pt x="0" y="6"/>
                      <a:pt x="0" y="4"/>
                    </a:cubicBezTo>
                    <a:cubicBezTo>
                      <a:pt x="0" y="1"/>
                      <a:pt x="2" y="0"/>
                      <a:pt x="4" y="0"/>
                    </a:cubicBezTo>
                    <a:cubicBezTo>
                      <a:pt x="57" y="0"/>
                      <a:pt x="57" y="0"/>
                      <a:pt x="57" y="0"/>
                    </a:cubicBezTo>
                    <a:cubicBezTo>
                      <a:pt x="59" y="0"/>
                      <a:pt x="61" y="1"/>
                      <a:pt x="61" y="4"/>
                    </a:cubicBezTo>
                    <a:cubicBezTo>
                      <a:pt x="61" y="6"/>
                      <a:pt x="59" y="8"/>
                      <a:pt x="57" y="8"/>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02" name="Freeform 211"/>
              <p:cNvSpPr/>
              <p:nvPr/>
            </p:nvSpPr>
            <p:spPr bwMode="auto">
              <a:xfrm>
                <a:off x="2612" y="1779"/>
                <a:ext cx="145" cy="20"/>
              </a:xfrm>
              <a:custGeom>
                <a:avLst/>
                <a:gdLst>
                  <a:gd name="T0" fmla="*/ 57 w 61"/>
                  <a:gd name="T1" fmla="*/ 8 h 8"/>
                  <a:gd name="T2" fmla="*/ 4 w 61"/>
                  <a:gd name="T3" fmla="*/ 8 h 8"/>
                  <a:gd name="T4" fmla="*/ 0 w 61"/>
                  <a:gd name="T5" fmla="*/ 4 h 8"/>
                  <a:gd name="T6" fmla="*/ 4 w 61"/>
                  <a:gd name="T7" fmla="*/ 0 h 8"/>
                  <a:gd name="T8" fmla="*/ 57 w 61"/>
                  <a:gd name="T9" fmla="*/ 0 h 8"/>
                  <a:gd name="T10" fmla="*/ 61 w 61"/>
                  <a:gd name="T11" fmla="*/ 4 h 8"/>
                  <a:gd name="T12" fmla="*/ 57 w 61"/>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61" h="8">
                    <a:moveTo>
                      <a:pt x="57" y="8"/>
                    </a:moveTo>
                    <a:cubicBezTo>
                      <a:pt x="4" y="8"/>
                      <a:pt x="4" y="8"/>
                      <a:pt x="4" y="8"/>
                    </a:cubicBezTo>
                    <a:cubicBezTo>
                      <a:pt x="2" y="8"/>
                      <a:pt x="0" y="6"/>
                      <a:pt x="0" y="4"/>
                    </a:cubicBezTo>
                    <a:cubicBezTo>
                      <a:pt x="0" y="2"/>
                      <a:pt x="2" y="0"/>
                      <a:pt x="4" y="0"/>
                    </a:cubicBezTo>
                    <a:cubicBezTo>
                      <a:pt x="57" y="0"/>
                      <a:pt x="57" y="0"/>
                      <a:pt x="57" y="0"/>
                    </a:cubicBezTo>
                    <a:cubicBezTo>
                      <a:pt x="59" y="0"/>
                      <a:pt x="61" y="2"/>
                      <a:pt x="61" y="4"/>
                    </a:cubicBezTo>
                    <a:cubicBezTo>
                      <a:pt x="61" y="6"/>
                      <a:pt x="59" y="8"/>
                      <a:pt x="57" y="8"/>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03" name="Oval 212"/>
              <p:cNvSpPr>
                <a:spLocks noChangeArrowheads="1"/>
              </p:cNvSpPr>
              <p:nvPr/>
            </p:nvSpPr>
            <p:spPr bwMode="auto">
              <a:xfrm>
                <a:off x="2824" y="1518"/>
                <a:ext cx="21" cy="22"/>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04" name="Oval 213"/>
              <p:cNvSpPr>
                <a:spLocks noChangeArrowheads="1"/>
              </p:cNvSpPr>
              <p:nvPr/>
            </p:nvSpPr>
            <p:spPr bwMode="auto">
              <a:xfrm>
                <a:off x="2841" y="1662"/>
                <a:ext cx="28" cy="29"/>
              </a:xfrm>
              <a:prstGeom prst="ellipse">
                <a:avLst/>
              </a:prstGeom>
              <a:solidFill>
                <a:srgbClr val="A8A6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05" name="Rectangle 214"/>
              <p:cNvSpPr>
                <a:spLocks noChangeArrowheads="1"/>
              </p:cNvSpPr>
              <p:nvPr/>
            </p:nvSpPr>
            <p:spPr bwMode="auto">
              <a:xfrm>
                <a:off x="2829" y="1746"/>
                <a:ext cx="52" cy="1"/>
              </a:xfrm>
              <a:prstGeom prst="rect">
                <a:avLst/>
              </a:prstGeom>
              <a:solidFill>
                <a:srgbClr val="B4B3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06" name="Rectangle 215"/>
              <p:cNvSpPr>
                <a:spLocks noChangeArrowheads="1"/>
              </p:cNvSpPr>
              <p:nvPr/>
            </p:nvSpPr>
            <p:spPr bwMode="auto">
              <a:xfrm>
                <a:off x="2829" y="1746"/>
                <a:ext cx="52"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07" name="Freeform 216"/>
              <p:cNvSpPr/>
              <p:nvPr/>
            </p:nvSpPr>
            <p:spPr bwMode="auto">
              <a:xfrm>
                <a:off x="2829" y="1693"/>
                <a:ext cx="52" cy="53"/>
              </a:xfrm>
              <a:custGeom>
                <a:avLst/>
                <a:gdLst>
                  <a:gd name="T0" fmla="*/ 11 w 22"/>
                  <a:gd name="T1" fmla="*/ 0 h 22"/>
                  <a:gd name="T2" fmla="*/ 11 w 22"/>
                  <a:gd name="T3" fmla="*/ 0 h 22"/>
                  <a:gd name="T4" fmla="*/ 0 w 22"/>
                  <a:gd name="T5" fmla="*/ 11 h 22"/>
                  <a:gd name="T6" fmla="*/ 0 w 22"/>
                  <a:gd name="T7" fmla="*/ 22 h 22"/>
                  <a:gd name="T8" fmla="*/ 22 w 22"/>
                  <a:gd name="T9" fmla="*/ 22 h 22"/>
                  <a:gd name="T10" fmla="*/ 22 w 22"/>
                  <a:gd name="T11" fmla="*/ 11 h 22"/>
                  <a:gd name="T12" fmla="*/ 11 w 22"/>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2" h="22">
                    <a:moveTo>
                      <a:pt x="11" y="0"/>
                    </a:moveTo>
                    <a:cubicBezTo>
                      <a:pt x="11" y="0"/>
                      <a:pt x="11" y="0"/>
                      <a:pt x="11" y="0"/>
                    </a:cubicBezTo>
                    <a:cubicBezTo>
                      <a:pt x="5" y="0"/>
                      <a:pt x="0" y="5"/>
                      <a:pt x="0" y="11"/>
                    </a:cubicBezTo>
                    <a:cubicBezTo>
                      <a:pt x="0" y="22"/>
                      <a:pt x="0" y="22"/>
                      <a:pt x="0" y="22"/>
                    </a:cubicBezTo>
                    <a:cubicBezTo>
                      <a:pt x="22" y="22"/>
                      <a:pt x="22" y="22"/>
                      <a:pt x="22" y="22"/>
                    </a:cubicBezTo>
                    <a:cubicBezTo>
                      <a:pt x="22" y="11"/>
                      <a:pt x="22" y="11"/>
                      <a:pt x="22" y="11"/>
                    </a:cubicBezTo>
                    <a:cubicBezTo>
                      <a:pt x="22" y="5"/>
                      <a:pt x="17" y="0"/>
                      <a:pt x="11" y="0"/>
                    </a:cubicBezTo>
                  </a:path>
                </a:pathLst>
              </a:custGeom>
              <a:solidFill>
                <a:srgbClr val="A8A6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grpSp>
        <p:sp>
          <p:nvSpPr>
            <p:cNvPr id="519" name="Round Same Side Corner Rectangle 518"/>
            <p:cNvSpPr/>
            <p:nvPr/>
          </p:nvSpPr>
          <p:spPr>
            <a:xfrm rot="5400000">
              <a:off x="2098877" y="1471813"/>
              <a:ext cx="593347" cy="1572438"/>
            </a:xfrm>
            <a:prstGeom prst="round2SameRect">
              <a:avLst>
                <a:gd name="adj1" fmla="val 12109"/>
                <a:gd name="adj2" fmla="val 0"/>
              </a:avLst>
            </a:prstGeom>
            <a:solidFill>
              <a:srgbClr val="133971">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159" name="TextBox 158"/>
            <p:cNvSpPr txBox="1"/>
            <p:nvPr/>
          </p:nvSpPr>
          <p:spPr>
            <a:xfrm>
              <a:off x="1613306" y="2018577"/>
              <a:ext cx="1362726" cy="478911"/>
            </a:xfrm>
            <a:prstGeom prst="rect">
              <a:avLst/>
            </a:prstGeom>
            <a:noFill/>
          </p:spPr>
          <p:txBody>
            <a:bodyPr wrap="square" rtlCol="0" anchor="ctr">
              <a:noAutofit/>
            </a:bodyPr>
            <a:lstStyle/>
            <a:p>
              <a:pPr algn="ctr" rtl="0">
                <a:lnSpc>
                  <a:spcPct val="107000"/>
                </a:lnSpc>
              </a:pPr>
              <a:r>
                <a:rPr lang="es-419" sz="1000" b="1" dirty="0">
                  <a:latin typeface="+mj-lt"/>
                </a:rPr>
                <a:t>Desarrollo profesional para instructores</a:t>
              </a:r>
            </a:p>
          </p:txBody>
        </p:sp>
      </p:grpSp>
      <p:grpSp>
        <p:nvGrpSpPr>
          <p:cNvPr id="17" name="Group 16"/>
          <p:cNvGrpSpPr/>
          <p:nvPr/>
        </p:nvGrpSpPr>
        <p:grpSpPr>
          <a:xfrm>
            <a:off x="558167" y="3124064"/>
            <a:ext cx="2623603" cy="593348"/>
            <a:chOff x="558167" y="3009761"/>
            <a:chExt cx="2623603" cy="593348"/>
          </a:xfrm>
        </p:grpSpPr>
        <p:sp>
          <p:nvSpPr>
            <p:cNvPr id="187" name="Round Same Side Corner Rectangle 186"/>
            <p:cNvSpPr/>
            <p:nvPr/>
          </p:nvSpPr>
          <p:spPr>
            <a:xfrm rot="5400000">
              <a:off x="787075" y="2780854"/>
              <a:ext cx="593347" cy="1051163"/>
            </a:xfrm>
            <a:prstGeom prst="round2SameRect">
              <a:avLst>
                <a:gd name="adj1" fmla="val 0"/>
                <a:gd name="adj2" fmla="val 0"/>
              </a:avLst>
            </a:prstGeom>
            <a:solidFill>
              <a:srgbClr val="FFFFFF">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190" name="Freeform 189"/>
            <p:cNvSpPr/>
            <p:nvPr/>
          </p:nvSpPr>
          <p:spPr>
            <a:xfrm>
              <a:off x="558168" y="3009762"/>
              <a:ext cx="215974" cy="314691"/>
            </a:xfrm>
            <a:custGeom>
              <a:avLst/>
              <a:gdLst>
                <a:gd name="connsiteX0" fmla="*/ 0 w 243383"/>
                <a:gd name="connsiteY0" fmla="*/ 0 h 354628"/>
                <a:gd name="connsiteX1" fmla="*/ 243383 w 243383"/>
                <a:gd name="connsiteY1" fmla="*/ 0 h 354628"/>
                <a:gd name="connsiteX2" fmla="*/ 239126 w 243383"/>
                <a:gd name="connsiteY2" fmla="*/ 42228 h 354628"/>
                <a:gd name="connsiteX3" fmla="*/ 46840 w 243383"/>
                <a:gd name="connsiteY3" fmla="*/ 329204 h 354628"/>
                <a:gd name="connsiteX4" fmla="*/ 0 w 243383"/>
                <a:gd name="connsiteY4" fmla="*/ 354628 h 354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83" h="354628">
                  <a:moveTo>
                    <a:pt x="0" y="0"/>
                  </a:moveTo>
                  <a:lnTo>
                    <a:pt x="243383" y="0"/>
                  </a:lnTo>
                  <a:lnTo>
                    <a:pt x="239126" y="42228"/>
                  </a:lnTo>
                  <a:cubicBezTo>
                    <a:pt x="214765" y="161279"/>
                    <a:pt x="144133" y="263474"/>
                    <a:pt x="46840" y="329204"/>
                  </a:cubicBezTo>
                  <a:lnTo>
                    <a:pt x="0" y="354628"/>
                  </a:lnTo>
                  <a:close/>
                </a:path>
              </a:pathLst>
            </a:custGeom>
            <a:solidFill>
              <a:srgbClr val="1339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191" name="TextBox 190"/>
            <p:cNvSpPr txBox="1"/>
            <p:nvPr/>
          </p:nvSpPr>
          <p:spPr>
            <a:xfrm>
              <a:off x="559199" y="3025080"/>
              <a:ext cx="166434" cy="186612"/>
            </a:xfrm>
            <a:prstGeom prst="rect">
              <a:avLst/>
            </a:prstGeom>
            <a:noFill/>
          </p:spPr>
          <p:txBody>
            <a:bodyPr wrap="square" rtlCol="0" anchor="ctr">
              <a:noAutofit/>
            </a:bodyPr>
            <a:lstStyle/>
            <a:p>
              <a:pPr algn="ctr" rtl="0"/>
              <a:r>
                <a:rPr lang="es-419" sz="700" b="1">
                  <a:latin typeface="+mj-lt"/>
                </a:rPr>
                <a:t>3</a:t>
              </a:r>
            </a:p>
          </p:txBody>
        </p:sp>
        <p:grpSp>
          <p:nvGrpSpPr>
            <p:cNvPr id="308" name="Group 237"/>
            <p:cNvGrpSpPr>
              <a:grpSpLocks noChangeAspect="1"/>
            </p:cNvGrpSpPr>
            <p:nvPr/>
          </p:nvGrpSpPr>
          <p:grpSpPr>
            <a:xfrm>
              <a:off x="870904" y="3154197"/>
              <a:ext cx="586315" cy="304473"/>
              <a:chOff x="2363" y="1353"/>
              <a:chExt cx="1036" cy="538"/>
            </a:xfrm>
          </p:grpSpPr>
          <p:sp>
            <p:nvSpPr>
              <p:cNvPr id="309" name="Freeform 238"/>
              <p:cNvSpPr/>
              <p:nvPr/>
            </p:nvSpPr>
            <p:spPr bwMode="auto">
              <a:xfrm>
                <a:off x="2363" y="1571"/>
                <a:ext cx="478" cy="261"/>
              </a:xfrm>
              <a:custGeom>
                <a:avLst/>
                <a:gdLst>
                  <a:gd name="T0" fmla="*/ 11 w 201"/>
                  <a:gd name="T1" fmla="*/ 109 h 109"/>
                  <a:gd name="T2" fmla="*/ 201 w 201"/>
                  <a:gd name="T3" fmla="*/ 109 h 109"/>
                  <a:gd name="T4" fmla="*/ 201 w 201"/>
                  <a:gd name="T5" fmla="*/ 11 h 109"/>
                  <a:gd name="T6" fmla="*/ 190 w 201"/>
                  <a:gd name="T7" fmla="*/ 0 h 109"/>
                  <a:gd name="T8" fmla="*/ 11 w 201"/>
                  <a:gd name="T9" fmla="*/ 0 h 109"/>
                  <a:gd name="T10" fmla="*/ 0 w 201"/>
                  <a:gd name="T11" fmla="*/ 11 h 109"/>
                  <a:gd name="T12" fmla="*/ 0 w 201"/>
                  <a:gd name="T13" fmla="*/ 97 h 109"/>
                  <a:gd name="T14" fmla="*/ 11 w 201"/>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09">
                    <a:moveTo>
                      <a:pt x="11" y="109"/>
                    </a:moveTo>
                    <a:cubicBezTo>
                      <a:pt x="201" y="109"/>
                      <a:pt x="201" y="109"/>
                      <a:pt x="201" y="109"/>
                    </a:cubicBezTo>
                    <a:cubicBezTo>
                      <a:pt x="201" y="11"/>
                      <a:pt x="201" y="11"/>
                      <a:pt x="201" y="11"/>
                    </a:cubicBezTo>
                    <a:cubicBezTo>
                      <a:pt x="201" y="5"/>
                      <a:pt x="196" y="0"/>
                      <a:pt x="190" y="0"/>
                    </a:cubicBezTo>
                    <a:cubicBezTo>
                      <a:pt x="11" y="0"/>
                      <a:pt x="11" y="0"/>
                      <a:pt x="11" y="0"/>
                    </a:cubicBezTo>
                    <a:cubicBezTo>
                      <a:pt x="5" y="0"/>
                      <a:pt x="0" y="5"/>
                      <a:pt x="0" y="11"/>
                    </a:cubicBezTo>
                    <a:cubicBezTo>
                      <a:pt x="0" y="97"/>
                      <a:pt x="0" y="97"/>
                      <a:pt x="0" y="97"/>
                    </a:cubicBezTo>
                    <a:cubicBezTo>
                      <a:pt x="0" y="103"/>
                      <a:pt x="5" y="109"/>
                      <a:pt x="11" y="10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10" name="Freeform 239"/>
              <p:cNvSpPr/>
              <p:nvPr/>
            </p:nvSpPr>
            <p:spPr bwMode="auto">
              <a:xfrm>
                <a:off x="2743" y="1777"/>
                <a:ext cx="98" cy="114"/>
              </a:xfrm>
              <a:custGeom>
                <a:avLst/>
                <a:gdLst>
                  <a:gd name="T0" fmla="*/ 98 w 98"/>
                  <a:gd name="T1" fmla="*/ 0 h 114"/>
                  <a:gd name="T2" fmla="*/ 98 w 98"/>
                  <a:gd name="T3" fmla="*/ 114 h 114"/>
                  <a:gd name="T4" fmla="*/ 0 w 98"/>
                  <a:gd name="T5" fmla="*/ 0 h 114"/>
                  <a:gd name="T6" fmla="*/ 98 w 98"/>
                  <a:gd name="T7" fmla="*/ 0 h 114"/>
                </a:gdLst>
                <a:ahLst/>
                <a:cxnLst>
                  <a:cxn ang="0">
                    <a:pos x="T0" y="T1"/>
                  </a:cxn>
                  <a:cxn ang="0">
                    <a:pos x="T2" y="T3"/>
                  </a:cxn>
                  <a:cxn ang="0">
                    <a:pos x="T4" y="T5"/>
                  </a:cxn>
                  <a:cxn ang="0">
                    <a:pos x="T6" y="T7"/>
                  </a:cxn>
                </a:cxnLst>
                <a:rect l="0" t="0" r="r" b="b"/>
                <a:pathLst>
                  <a:path w="98" h="114">
                    <a:moveTo>
                      <a:pt x="98" y="0"/>
                    </a:moveTo>
                    <a:lnTo>
                      <a:pt x="98" y="114"/>
                    </a:lnTo>
                    <a:lnTo>
                      <a:pt x="0" y="0"/>
                    </a:lnTo>
                    <a:lnTo>
                      <a:pt x="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11" name="Oval 240"/>
              <p:cNvSpPr>
                <a:spLocks noChangeArrowheads="1"/>
              </p:cNvSpPr>
              <p:nvPr/>
            </p:nvSpPr>
            <p:spPr bwMode="auto">
              <a:xfrm>
                <a:off x="2487" y="1676"/>
                <a:ext cx="42" cy="43"/>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12" name="Oval 241"/>
              <p:cNvSpPr>
                <a:spLocks noChangeArrowheads="1"/>
              </p:cNvSpPr>
              <p:nvPr/>
            </p:nvSpPr>
            <p:spPr bwMode="auto">
              <a:xfrm>
                <a:off x="2579" y="1676"/>
                <a:ext cx="43" cy="43"/>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13" name="Freeform 242"/>
              <p:cNvSpPr/>
              <p:nvPr/>
            </p:nvSpPr>
            <p:spPr bwMode="auto">
              <a:xfrm>
                <a:off x="2672" y="1674"/>
                <a:ext cx="43" cy="45"/>
              </a:xfrm>
              <a:custGeom>
                <a:avLst/>
                <a:gdLst>
                  <a:gd name="T0" fmla="*/ 18 w 18"/>
                  <a:gd name="T1" fmla="*/ 9 h 19"/>
                  <a:gd name="T2" fmla="*/ 9 w 18"/>
                  <a:gd name="T3" fmla="*/ 19 h 19"/>
                  <a:gd name="T4" fmla="*/ 0 w 18"/>
                  <a:gd name="T5" fmla="*/ 10 h 19"/>
                  <a:gd name="T6" fmla="*/ 9 w 18"/>
                  <a:gd name="T7" fmla="*/ 0 h 19"/>
                  <a:gd name="T8" fmla="*/ 18 w 18"/>
                  <a:gd name="T9" fmla="*/ 9 h 19"/>
                </a:gdLst>
                <a:ahLst/>
                <a:cxnLst>
                  <a:cxn ang="0">
                    <a:pos x="T0" y="T1"/>
                  </a:cxn>
                  <a:cxn ang="0">
                    <a:pos x="T2" y="T3"/>
                  </a:cxn>
                  <a:cxn ang="0">
                    <a:pos x="T4" y="T5"/>
                  </a:cxn>
                  <a:cxn ang="0">
                    <a:pos x="T6" y="T7"/>
                  </a:cxn>
                  <a:cxn ang="0">
                    <a:pos x="T8" y="T9"/>
                  </a:cxn>
                </a:cxnLst>
                <a:rect l="0" t="0" r="r" b="b"/>
                <a:pathLst>
                  <a:path w="18" h="19">
                    <a:moveTo>
                      <a:pt x="18" y="9"/>
                    </a:moveTo>
                    <a:cubicBezTo>
                      <a:pt x="18" y="14"/>
                      <a:pt x="14" y="19"/>
                      <a:pt x="9" y="19"/>
                    </a:cubicBezTo>
                    <a:cubicBezTo>
                      <a:pt x="4" y="19"/>
                      <a:pt x="0" y="15"/>
                      <a:pt x="0" y="10"/>
                    </a:cubicBezTo>
                    <a:cubicBezTo>
                      <a:pt x="0" y="5"/>
                      <a:pt x="4" y="0"/>
                      <a:pt x="9" y="0"/>
                    </a:cubicBezTo>
                    <a:cubicBezTo>
                      <a:pt x="14" y="0"/>
                      <a:pt x="18" y="4"/>
                      <a:pt x="18" y="9"/>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14" name="Freeform 243"/>
              <p:cNvSpPr/>
              <p:nvPr/>
            </p:nvSpPr>
            <p:spPr bwMode="auto">
              <a:xfrm>
                <a:off x="2919" y="1375"/>
                <a:ext cx="480" cy="260"/>
              </a:xfrm>
              <a:custGeom>
                <a:avLst/>
                <a:gdLst>
                  <a:gd name="T0" fmla="*/ 190 w 202"/>
                  <a:gd name="T1" fmla="*/ 109 h 109"/>
                  <a:gd name="T2" fmla="*/ 0 w 202"/>
                  <a:gd name="T3" fmla="*/ 109 h 109"/>
                  <a:gd name="T4" fmla="*/ 0 w 202"/>
                  <a:gd name="T5" fmla="*/ 11 h 109"/>
                  <a:gd name="T6" fmla="*/ 12 w 202"/>
                  <a:gd name="T7" fmla="*/ 0 h 109"/>
                  <a:gd name="T8" fmla="*/ 190 w 202"/>
                  <a:gd name="T9" fmla="*/ 0 h 109"/>
                  <a:gd name="T10" fmla="*/ 202 w 202"/>
                  <a:gd name="T11" fmla="*/ 11 h 109"/>
                  <a:gd name="T12" fmla="*/ 202 w 202"/>
                  <a:gd name="T13" fmla="*/ 98 h 109"/>
                  <a:gd name="T14" fmla="*/ 190 w 202"/>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09">
                    <a:moveTo>
                      <a:pt x="190" y="109"/>
                    </a:moveTo>
                    <a:cubicBezTo>
                      <a:pt x="0" y="109"/>
                      <a:pt x="0" y="109"/>
                      <a:pt x="0" y="109"/>
                    </a:cubicBezTo>
                    <a:cubicBezTo>
                      <a:pt x="0" y="11"/>
                      <a:pt x="0" y="11"/>
                      <a:pt x="0" y="11"/>
                    </a:cubicBezTo>
                    <a:cubicBezTo>
                      <a:pt x="0" y="5"/>
                      <a:pt x="5" y="0"/>
                      <a:pt x="12" y="0"/>
                    </a:cubicBezTo>
                    <a:cubicBezTo>
                      <a:pt x="190" y="0"/>
                      <a:pt x="190" y="0"/>
                      <a:pt x="190" y="0"/>
                    </a:cubicBezTo>
                    <a:cubicBezTo>
                      <a:pt x="197" y="0"/>
                      <a:pt x="202" y="5"/>
                      <a:pt x="202" y="11"/>
                    </a:cubicBezTo>
                    <a:cubicBezTo>
                      <a:pt x="202" y="98"/>
                      <a:pt x="202" y="98"/>
                      <a:pt x="202" y="98"/>
                    </a:cubicBezTo>
                    <a:cubicBezTo>
                      <a:pt x="202" y="104"/>
                      <a:pt x="197" y="109"/>
                      <a:pt x="190" y="109"/>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15" name="Freeform 244"/>
              <p:cNvSpPr/>
              <p:nvPr/>
            </p:nvSpPr>
            <p:spPr bwMode="auto">
              <a:xfrm>
                <a:off x="2919" y="1580"/>
                <a:ext cx="98" cy="118"/>
              </a:xfrm>
              <a:custGeom>
                <a:avLst/>
                <a:gdLst>
                  <a:gd name="T0" fmla="*/ 0 w 98"/>
                  <a:gd name="T1" fmla="*/ 0 h 118"/>
                  <a:gd name="T2" fmla="*/ 0 w 98"/>
                  <a:gd name="T3" fmla="*/ 118 h 118"/>
                  <a:gd name="T4" fmla="*/ 98 w 98"/>
                  <a:gd name="T5" fmla="*/ 3 h 118"/>
                  <a:gd name="T6" fmla="*/ 0 w 98"/>
                  <a:gd name="T7" fmla="*/ 0 h 118"/>
                </a:gdLst>
                <a:ahLst/>
                <a:cxnLst>
                  <a:cxn ang="0">
                    <a:pos x="T0" y="T1"/>
                  </a:cxn>
                  <a:cxn ang="0">
                    <a:pos x="T2" y="T3"/>
                  </a:cxn>
                  <a:cxn ang="0">
                    <a:pos x="T4" y="T5"/>
                  </a:cxn>
                  <a:cxn ang="0">
                    <a:pos x="T6" y="T7"/>
                  </a:cxn>
                </a:cxnLst>
                <a:rect l="0" t="0" r="r" b="b"/>
                <a:pathLst>
                  <a:path w="98" h="118">
                    <a:moveTo>
                      <a:pt x="0" y="0"/>
                    </a:moveTo>
                    <a:lnTo>
                      <a:pt x="0" y="118"/>
                    </a:lnTo>
                    <a:lnTo>
                      <a:pt x="98" y="3"/>
                    </a:lnTo>
                    <a:lnTo>
                      <a:pt x="0" y="0"/>
                    </a:ln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16" name="Freeform 245"/>
              <p:cNvSpPr>
                <a:spLocks noEditPoints="1"/>
              </p:cNvSpPr>
              <p:nvPr/>
            </p:nvSpPr>
            <p:spPr bwMode="auto">
              <a:xfrm>
                <a:off x="3095" y="1416"/>
                <a:ext cx="131" cy="196"/>
              </a:xfrm>
              <a:custGeom>
                <a:avLst/>
                <a:gdLst>
                  <a:gd name="T0" fmla="*/ 26 w 55"/>
                  <a:gd name="T1" fmla="*/ 59 h 82"/>
                  <a:gd name="T2" fmla="*/ 26 w 55"/>
                  <a:gd name="T3" fmla="*/ 59 h 82"/>
                  <a:gd name="T4" fmla="*/ 21 w 55"/>
                  <a:gd name="T5" fmla="*/ 53 h 82"/>
                  <a:gd name="T6" fmla="*/ 24 w 55"/>
                  <a:gd name="T7" fmla="*/ 43 h 82"/>
                  <a:gd name="T8" fmla="*/ 34 w 55"/>
                  <a:gd name="T9" fmla="*/ 35 h 82"/>
                  <a:gd name="T10" fmla="*/ 43 w 55"/>
                  <a:gd name="T11" fmla="*/ 21 h 82"/>
                  <a:gd name="T12" fmla="*/ 38 w 55"/>
                  <a:gd name="T13" fmla="*/ 12 h 82"/>
                  <a:gd name="T14" fmla="*/ 28 w 55"/>
                  <a:gd name="T15" fmla="*/ 9 h 82"/>
                  <a:gd name="T16" fmla="*/ 12 w 55"/>
                  <a:gd name="T17" fmla="*/ 18 h 82"/>
                  <a:gd name="T18" fmla="*/ 7 w 55"/>
                  <a:gd name="T19" fmla="*/ 22 h 82"/>
                  <a:gd name="T20" fmla="*/ 6 w 55"/>
                  <a:gd name="T21" fmla="*/ 22 h 82"/>
                  <a:gd name="T22" fmla="*/ 1 w 55"/>
                  <a:gd name="T23" fmla="*/ 15 h 82"/>
                  <a:gd name="T24" fmla="*/ 10 w 55"/>
                  <a:gd name="T25" fmla="*/ 5 h 82"/>
                  <a:gd name="T26" fmla="*/ 28 w 55"/>
                  <a:gd name="T27" fmla="*/ 0 h 82"/>
                  <a:gd name="T28" fmla="*/ 48 w 55"/>
                  <a:gd name="T29" fmla="*/ 7 h 82"/>
                  <a:gd name="T30" fmla="*/ 55 w 55"/>
                  <a:gd name="T31" fmla="*/ 21 h 82"/>
                  <a:gd name="T32" fmla="*/ 38 w 55"/>
                  <a:gd name="T33" fmla="*/ 44 h 82"/>
                  <a:gd name="T34" fmla="*/ 33 w 55"/>
                  <a:gd name="T35" fmla="*/ 49 h 82"/>
                  <a:gd name="T36" fmla="*/ 31 w 55"/>
                  <a:gd name="T37" fmla="*/ 54 h 82"/>
                  <a:gd name="T38" fmla="*/ 26 w 55"/>
                  <a:gd name="T39" fmla="*/ 59 h 82"/>
                  <a:gd name="T40" fmla="*/ 27 w 55"/>
                  <a:gd name="T41" fmla="*/ 82 h 82"/>
                  <a:gd name="T42" fmla="*/ 25 w 55"/>
                  <a:gd name="T43" fmla="*/ 82 h 82"/>
                  <a:gd name="T44" fmla="*/ 19 w 55"/>
                  <a:gd name="T45" fmla="*/ 77 h 82"/>
                  <a:gd name="T46" fmla="*/ 19 w 55"/>
                  <a:gd name="T47" fmla="*/ 74 h 82"/>
                  <a:gd name="T48" fmla="*/ 25 w 55"/>
                  <a:gd name="T49" fmla="*/ 69 h 82"/>
                  <a:gd name="T50" fmla="*/ 27 w 55"/>
                  <a:gd name="T51" fmla="*/ 69 h 82"/>
                  <a:gd name="T52" fmla="*/ 32 w 55"/>
                  <a:gd name="T53" fmla="*/ 74 h 82"/>
                  <a:gd name="T54" fmla="*/ 32 w 55"/>
                  <a:gd name="T55" fmla="*/ 77 h 82"/>
                  <a:gd name="T56" fmla="*/ 27 w 55"/>
                  <a:gd name="T57"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 h="82">
                    <a:moveTo>
                      <a:pt x="26" y="59"/>
                    </a:moveTo>
                    <a:cubicBezTo>
                      <a:pt x="26" y="59"/>
                      <a:pt x="26" y="59"/>
                      <a:pt x="26" y="59"/>
                    </a:cubicBezTo>
                    <a:cubicBezTo>
                      <a:pt x="23" y="59"/>
                      <a:pt x="20" y="56"/>
                      <a:pt x="21" y="53"/>
                    </a:cubicBezTo>
                    <a:cubicBezTo>
                      <a:pt x="21" y="49"/>
                      <a:pt x="22" y="45"/>
                      <a:pt x="24" y="43"/>
                    </a:cubicBezTo>
                    <a:cubicBezTo>
                      <a:pt x="26" y="40"/>
                      <a:pt x="29" y="37"/>
                      <a:pt x="34" y="35"/>
                    </a:cubicBezTo>
                    <a:cubicBezTo>
                      <a:pt x="40" y="31"/>
                      <a:pt x="43" y="27"/>
                      <a:pt x="43" y="21"/>
                    </a:cubicBezTo>
                    <a:cubicBezTo>
                      <a:pt x="43" y="17"/>
                      <a:pt x="41" y="14"/>
                      <a:pt x="38" y="12"/>
                    </a:cubicBezTo>
                    <a:cubicBezTo>
                      <a:pt x="36" y="10"/>
                      <a:pt x="32" y="9"/>
                      <a:pt x="28" y="9"/>
                    </a:cubicBezTo>
                    <a:cubicBezTo>
                      <a:pt x="19" y="9"/>
                      <a:pt x="14" y="12"/>
                      <a:pt x="12" y="18"/>
                    </a:cubicBezTo>
                    <a:cubicBezTo>
                      <a:pt x="11" y="21"/>
                      <a:pt x="9" y="22"/>
                      <a:pt x="7" y="22"/>
                    </a:cubicBezTo>
                    <a:cubicBezTo>
                      <a:pt x="6" y="22"/>
                      <a:pt x="6" y="22"/>
                      <a:pt x="6" y="22"/>
                    </a:cubicBezTo>
                    <a:cubicBezTo>
                      <a:pt x="3" y="22"/>
                      <a:pt x="0" y="18"/>
                      <a:pt x="1" y="15"/>
                    </a:cubicBezTo>
                    <a:cubicBezTo>
                      <a:pt x="3" y="11"/>
                      <a:pt x="6" y="7"/>
                      <a:pt x="10" y="5"/>
                    </a:cubicBezTo>
                    <a:cubicBezTo>
                      <a:pt x="15" y="1"/>
                      <a:pt x="21" y="0"/>
                      <a:pt x="28" y="0"/>
                    </a:cubicBezTo>
                    <a:cubicBezTo>
                      <a:pt x="37" y="0"/>
                      <a:pt x="43" y="2"/>
                      <a:pt x="48" y="7"/>
                    </a:cubicBezTo>
                    <a:cubicBezTo>
                      <a:pt x="52" y="10"/>
                      <a:pt x="55" y="15"/>
                      <a:pt x="55" y="21"/>
                    </a:cubicBezTo>
                    <a:cubicBezTo>
                      <a:pt x="55" y="30"/>
                      <a:pt x="49" y="38"/>
                      <a:pt x="38" y="44"/>
                    </a:cubicBezTo>
                    <a:cubicBezTo>
                      <a:pt x="35" y="45"/>
                      <a:pt x="34" y="47"/>
                      <a:pt x="33" y="49"/>
                    </a:cubicBezTo>
                    <a:cubicBezTo>
                      <a:pt x="32" y="50"/>
                      <a:pt x="31" y="52"/>
                      <a:pt x="31" y="54"/>
                    </a:cubicBezTo>
                    <a:cubicBezTo>
                      <a:pt x="31" y="57"/>
                      <a:pt x="29" y="59"/>
                      <a:pt x="26" y="59"/>
                    </a:cubicBezTo>
                    <a:close/>
                    <a:moveTo>
                      <a:pt x="27" y="82"/>
                    </a:moveTo>
                    <a:cubicBezTo>
                      <a:pt x="25" y="82"/>
                      <a:pt x="25" y="82"/>
                      <a:pt x="25" y="82"/>
                    </a:cubicBezTo>
                    <a:cubicBezTo>
                      <a:pt x="22" y="82"/>
                      <a:pt x="19" y="80"/>
                      <a:pt x="19" y="77"/>
                    </a:cubicBezTo>
                    <a:cubicBezTo>
                      <a:pt x="19" y="74"/>
                      <a:pt x="19" y="74"/>
                      <a:pt x="19" y="74"/>
                    </a:cubicBezTo>
                    <a:cubicBezTo>
                      <a:pt x="19" y="71"/>
                      <a:pt x="22" y="69"/>
                      <a:pt x="25" y="69"/>
                    </a:cubicBezTo>
                    <a:cubicBezTo>
                      <a:pt x="27" y="69"/>
                      <a:pt x="27" y="69"/>
                      <a:pt x="27" y="69"/>
                    </a:cubicBezTo>
                    <a:cubicBezTo>
                      <a:pt x="30" y="69"/>
                      <a:pt x="32" y="71"/>
                      <a:pt x="32" y="74"/>
                    </a:cubicBezTo>
                    <a:cubicBezTo>
                      <a:pt x="32" y="77"/>
                      <a:pt x="32" y="77"/>
                      <a:pt x="32" y="77"/>
                    </a:cubicBezTo>
                    <a:cubicBezTo>
                      <a:pt x="32" y="80"/>
                      <a:pt x="30" y="82"/>
                      <a:pt x="27" y="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17" name="Freeform 246"/>
              <p:cNvSpPr/>
              <p:nvPr/>
            </p:nvSpPr>
            <p:spPr bwMode="auto">
              <a:xfrm>
                <a:off x="2662" y="1353"/>
                <a:ext cx="181" cy="180"/>
              </a:xfrm>
              <a:custGeom>
                <a:avLst/>
                <a:gdLst>
                  <a:gd name="T0" fmla="*/ 76 w 76"/>
                  <a:gd name="T1" fmla="*/ 62 h 75"/>
                  <a:gd name="T2" fmla="*/ 63 w 76"/>
                  <a:gd name="T3" fmla="*/ 75 h 75"/>
                  <a:gd name="T4" fmla="*/ 13 w 76"/>
                  <a:gd name="T5" fmla="*/ 75 h 75"/>
                  <a:gd name="T6" fmla="*/ 0 w 76"/>
                  <a:gd name="T7" fmla="*/ 62 h 75"/>
                  <a:gd name="T8" fmla="*/ 0 w 76"/>
                  <a:gd name="T9" fmla="*/ 13 h 75"/>
                  <a:gd name="T10" fmla="*/ 13 w 76"/>
                  <a:gd name="T11" fmla="*/ 0 h 75"/>
                  <a:gd name="T12" fmla="*/ 63 w 76"/>
                  <a:gd name="T13" fmla="*/ 0 h 75"/>
                  <a:gd name="T14" fmla="*/ 76 w 76"/>
                  <a:gd name="T15" fmla="*/ 13 h 75"/>
                  <a:gd name="T16" fmla="*/ 76 w 76"/>
                  <a:gd name="T17" fmla="*/ 6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75">
                    <a:moveTo>
                      <a:pt x="76" y="62"/>
                    </a:moveTo>
                    <a:cubicBezTo>
                      <a:pt x="76" y="70"/>
                      <a:pt x="70" y="75"/>
                      <a:pt x="63" y="75"/>
                    </a:cubicBezTo>
                    <a:cubicBezTo>
                      <a:pt x="13" y="75"/>
                      <a:pt x="13" y="75"/>
                      <a:pt x="13" y="75"/>
                    </a:cubicBezTo>
                    <a:cubicBezTo>
                      <a:pt x="6" y="75"/>
                      <a:pt x="0" y="70"/>
                      <a:pt x="0" y="62"/>
                    </a:cubicBezTo>
                    <a:cubicBezTo>
                      <a:pt x="0" y="13"/>
                      <a:pt x="0" y="13"/>
                      <a:pt x="0" y="13"/>
                    </a:cubicBezTo>
                    <a:cubicBezTo>
                      <a:pt x="0" y="5"/>
                      <a:pt x="6" y="0"/>
                      <a:pt x="13" y="0"/>
                    </a:cubicBezTo>
                    <a:cubicBezTo>
                      <a:pt x="63" y="0"/>
                      <a:pt x="63" y="0"/>
                      <a:pt x="63" y="0"/>
                    </a:cubicBezTo>
                    <a:cubicBezTo>
                      <a:pt x="70" y="0"/>
                      <a:pt x="76" y="5"/>
                      <a:pt x="76" y="13"/>
                    </a:cubicBezTo>
                    <a:lnTo>
                      <a:pt x="76" y="62"/>
                    </a:ln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18" name="Freeform 247"/>
              <p:cNvSpPr/>
              <p:nvPr/>
            </p:nvSpPr>
            <p:spPr bwMode="auto">
              <a:xfrm>
                <a:off x="2734" y="1382"/>
                <a:ext cx="81" cy="151"/>
              </a:xfrm>
              <a:custGeom>
                <a:avLst/>
                <a:gdLst>
                  <a:gd name="T0" fmla="*/ 22 w 34"/>
                  <a:gd name="T1" fmla="*/ 63 h 63"/>
                  <a:gd name="T2" fmla="*/ 22 w 34"/>
                  <a:gd name="T3" fmla="*/ 34 h 63"/>
                  <a:gd name="T4" fmla="*/ 32 w 34"/>
                  <a:gd name="T5" fmla="*/ 34 h 63"/>
                  <a:gd name="T6" fmla="*/ 33 w 34"/>
                  <a:gd name="T7" fmla="*/ 23 h 63"/>
                  <a:gd name="T8" fmla="*/ 22 w 34"/>
                  <a:gd name="T9" fmla="*/ 23 h 63"/>
                  <a:gd name="T10" fmla="*/ 22 w 34"/>
                  <a:gd name="T11" fmla="*/ 16 h 63"/>
                  <a:gd name="T12" fmla="*/ 28 w 34"/>
                  <a:gd name="T13" fmla="*/ 10 h 63"/>
                  <a:gd name="T14" fmla="*/ 34 w 34"/>
                  <a:gd name="T15" fmla="*/ 10 h 63"/>
                  <a:gd name="T16" fmla="*/ 34 w 34"/>
                  <a:gd name="T17" fmla="*/ 0 h 63"/>
                  <a:gd name="T18" fmla="*/ 25 w 34"/>
                  <a:gd name="T19" fmla="*/ 0 h 63"/>
                  <a:gd name="T20" fmla="*/ 10 w 34"/>
                  <a:gd name="T21" fmla="*/ 15 h 63"/>
                  <a:gd name="T22" fmla="*/ 10 w 34"/>
                  <a:gd name="T23" fmla="*/ 23 h 63"/>
                  <a:gd name="T24" fmla="*/ 0 w 34"/>
                  <a:gd name="T25" fmla="*/ 23 h 63"/>
                  <a:gd name="T26" fmla="*/ 0 w 34"/>
                  <a:gd name="T27" fmla="*/ 34 h 63"/>
                  <a:gd name="T28" fmla="*/ 10 w 34"/>
                  <a:gd name="T29" fmla="*/ 34 h 63"/>
                  <a:gd name="T30" fmla="*/ 10 w 34"/>
                  <a:gd name="T31" fmla="*/ 63 h 63"/>
                  <a:gd name="T32" fmla="*/ 22 w 34"/>
                  <a:gd name="T3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62">
                    <a:moveTo>
                      <a:pt x="22" y="63"/>
                    </a:moveTo>
                    <a:cubicBezTo>
                      <a:pt x="22" y="34"/>
                      <a:pt x="22" y="34"/>
                      <a:pt x="22" y="34"/>
                    </a:cubicBezTo>
                    <a:cubicBezTo>
                      <a:pt x="32" y="34"/>
                      <a:pt x="32" y="34"/>
                      <a:pt x="32" y="34"/>
                    </a:cubicBezTo>
                    <a:cubicBezTo>
                      <a:pt x="33" y="23"/>
                      <a:pt x="33" y="23"/>
                      <a:pt x="33" y="23"/>
                    </a:cubicBezTo>
                    <a:cubicBezTo>
                      <a:pt x="22" y="23"/>
                      <a:pt x="22" y="23"/>
                      <a:pt x="22" y="23"/>
                    </a:cubicBezTo>
                    <a:cubicBezTo>
                      <a:pt x="22" y="16"/>
                      <a:pt x="22" y="16"/>
                      <a:pt x="22" y="16"/>
                    </a:cubicBezTo>
                    <a:cubicBezTo>
                      <a:pt x="22" y="12"/>
                      <a:pt x="23" y="10"/>
                      <a:pt x="28" y="10"/>
                    </a:cubicBezTo>
                    <a:cubicBezTo>
                      <a:pt x="34" y="10"/>
                      <a:pt x="34" y="10"/>
                      <a:pt x="34" y="10"/>
                    </a:cubicBezTo>
                    <a:cubicBezTo>
                      <a:pt x="34" y="0"/>
                      <a:pt x="34" y="0"/>
                      <a:pt x="34" y="0"/>
                    </a:cubicBezTo>
                    <a:cubicBezTo>
                      <a:pt x="32" y="0"/>
                      <a:pt x="29" y="0"/>
                      <a:pt x="25" y="0"/>
                    </a:cubicBezTo>
                    <a:cubicBezTo>
                      <a:pt x="16" y="0"/>
                      <a:pt x="10" y="5"/>
                      <a:pt x="10" y="15"/>
                    </a:cubicBezTo>
                    <a:cubicBezTo>
                      <a:pt x="10" y="23"/>
                      <a:pt x="10" y="23"/>
                      <a:pt x="10" y="23"/>
                    </a:cubicBezTo>
                    <a:cubicBezTo>
                      <a:pt x="0" y="23"/>
                      <a:pt x="0" y="23"/>
                      <a:pt x="0" y="23"/>
                    </a:cubicBezTo>
                    <a:cubicBezTo>
                      <a:pt x="0" y="34"/>
                      <a:pt x="0" y="34"/>
                      <a:pt x="0" y="34"/>
                    </a:cubicBezTo>
                    <a:cubicBezTo>
                      <a:pt x="10" y="34"/>
                      <a:pt x="10" y="34"/>
                      <a:pt x="10" y="34"/>
                    </a:cubicBezTo>
                    <a:cubicBezTo>
                      <a:pt x="10" y="63"/>
                      <a:pt x="10" y="63"/>
                      <a:pt x="10" y="63"/>
                    </a:cubicBezTo>
                    <a:cubicBezTo>
                      <a:pt x="22" y="63"/>
                      <a:pt x="22" y="63"/>
                      <a:pt x="22"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grpSp>
        <p:sp>
          <p:nvSpPr>
            <p:cNvPr id="520" name="Round Same Side Corner Rectangle 519"/>
            <p:cNvSpPr/>
            <p:nvPr/>
          </p:nvSpPr>
          <p:spPr>
            <a:xfrm rot="5400000">
              <a:off x="2098877" y="2520216"/>
              <a:ext cx="593347" cy="1572438"/>
            </a:xfrm>
            <a:prstGeom prst="round2SameRect">
              <a:avLst>
                <a:gd name="adj1" fmla="val 12109"/>
                <a:gd name="adj2" fmla="val 0"/>
              </a:avLst>
            </a:prstGeom>
            <a:solidFill>
              <a:srgbClr val="133971">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188" name="TextBox 187"/>
            <p:cNvSpPr txBox="1"/>
            <p:nvPr/>
          </p:nvSpPr>
          <p:spPr>
            <a:xfrm>
              <a:off x="1647174" y="3066979"/>
              <a:ext cx="1534596" cy="478911"/>
            </a:xfrm>
            <a:prstGeom prst="rect">
              <a:avLst/>
            </a:prstGeom>
            <a:noFill/>
          </p:spPr>
          <p:txBody>
            <a:bodyPr wrap="square" rtlCol="0" anchor="ctr">
              <a:noAutofit/>
            </a:bodyPr>
            <a:lstStyle/>
            <a:p>
              <a:pPr algn="ctr" rtl="0">
                <a:lnSpc>
                  <a:spcPct val="107000"/>
                </a:lnSpc>
              </a:pPr>
              <a:r>
                <a:rPr lang="es-419" sz="1000" b="1" dirty="0">
                  <a:latin typeface="+mj-lt"/>
                </a:rPr>
                <a:t>Recursos y materiales didácticos adicionales</a:t>
              </a:r>
            </a:p>
          </p:txBody>
        </p:sp>
      </p:grpSp>
      <p:grpSp>
        <p:nvGrpSpPr>
          <p:cNvPr id="23" name="Group 22"/>
          <p:cNvGrpSpPr/>
          <p:nvPr/>
        </p:nvGrpSpPr>
        <p:grpSpPr>
          <a:xfrm>
            <a:off x="558167" y="4058165"/>
            <a:ext cx="3125824" cy="593347"/>
            <a:chOff x="558167" y="4058165"/>
            <a:chExt cx="3125824" cy="593347"/>
          </a:xfrm>
        </p:grpSpPr>
        <p:sp>
          <p:nvSpPr>
            <p:cNvPr id="129" name="Round Same Side Corner Rectangle 128"/>
            <p:cNvSpPr/>
            <p:nvPr/>
          </p:nvSpPr>
          <p:spPr>
            <a:xfrm rot="5400000">
              <a:off x="787075" y="3829257"/>
              <a:ext cx="593347" cy="1051163"/>
            </a:xfrm>
            <a:prstGeom prst="round2SameRect">
              <a:avLst>
                <a:gd name="adj1" fmla="val 0"/>
                <a:gd name="adj2" fmla="val 0"/>
              </a:avLst>
            </a:prstGeom>
            <a:solidFill>
              <a:srgbClr val="FFFFFF">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155" name="Freeform 154"/>
            <p:cNvSpPr/>
            <p:nvPr/>
          </p:nvSpPr>
          <p:spPr>
            <a:xfrm>
              <a:off x="558168" y="4058165"/>
              <a:ext cx="215974" cy="314691"/>
            </a:xfrm>
            <a:custGeom>
              <a:avLst/>
              <a:gdLst>
                <a:gd name="connsiteX0" fmla="*/ 0 w 243383"/>
                <a:gd name="connsiteY0" fmla="*/ 0 h 354628"/>
                <a:gd name="connsiteX1" fmla="*/ 243383 w 243383"/>
                <a:gd name="connsiteY1" fmla="*/ 0 h 354628"/>
                <a:gd name="connsiteX2" fmla="*/ 239126 w 243383"/>
                <a:gd name="connsiteY2" fmla="*/ 42228 h 354628"/>
                <a:gd name="connsiteX3" fmla="*/ 46840 w 243383"/>
                <a:gd name="connsiteY3" fmla="*/ 329204 h 354628"/>
                <a:gd name="connsiteX4" fmla="*/ 0 w 243383"/>
                <a:gd name="connsiteY4" fmla="*/ 354628 h 354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83" h="354628">
                  <a:moveTo>
                    <a:pt x="0" y="0"/>
                  </a:moveTo>
                  <a:lnTo>
                    <a:pt x="243383" y="0"/>
                  </a:lnTo>
                  <a:lnTo>
                    <a:pt x="239126" y="42228"/>
                  </a:lnTo>
                  <a:cubicBezTo>
                    <a:pt x="214765" y="161279"/>
                    <a:pt x="144133" y="263474"/>
                    <a:pt x="46840" y="329204"/>
                  </a:cubicBezTo>
                  <a:lnTo>
                    <a:pt x="0" y="354628"/>
                  </a:lnTo>
                  <a:close/>
                </a:path>
              </a:pathLst>
            </a:custGeom>
            <a:solidFill>
              <a:srgbClr val="1339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156" name="TextBox 155"/>
            <p:cNvSpPr txBox="1"/>
            <p:nvPr/>
          </p:nvSpPr>
          <p:spPr>
            <a:xfrm>
              <a:off x="559199" y="4073483"/>
              <a:ext cx="166434" cy="186612"/>
            </a:xfrm>
            <a:prstGeom prst="rect">
              <a:avLst/>
            </a:prstGeom>
            <a:noFill/>
          </p:spPr>
          <p:txBody>
            <a:bodyPr wrap="square" rtlCol="0" anchor="ctr">
              <a:noAutofit/>
            </a:bodyPr>
            <a:lstStyle/>
            <a:p>
              <a:pPr algn="ctr" rtl="0"/>
              <a:r>
                <a:rPr lang="es-419" sz="700" b="1">
                  <a:latin typeface="+mj-lt"/>
                </a:rPr>
                <a:t>4</a:t>
              </a:r>
            </a:p>
          </p:txBody>
        </p:sp>
        <p:grpSp>
          <p:nvGrpSpPr>
            <p:cNvPr id="319" name="Group 219"/>
            <p:cNvGrpSpPr>
              <a:grpSpLocks noChangeAspect="1"/>
            </p:cNvGrpSpPr>
            <p:nvPr/>
          </p:nvGrpSpPr>
          <p:grpSpPr>
            <a:xfrm>
              <a:off x="966101" y="4151278"/>
              <a:ext cx="395850" cy="407120"/>
              <a:chOff x="5056" y="1251"/>
              <a:chExt cx="281" cy="289"/>
            </a:xfrm>
          </p:grpSpPr>
          <p:sp>
            <p:nvSpPr>
              <p:cNvPr id="320" name="Freeform 220"/>
              <p:cNvSpPr/>
              <p:nvPr/>
            </p:nvSpPr>
            <p:spPr bwMode="auto">
              <a:xfrm>
                <a:off x="5056" y="1311"/>
                <a:ext cx="214" cy="229"/>
              </a:xfrm>
              <a:custGeom>
                <a:avLst/>
                <a:gdLst>
                  <a:gd name="T0" fmla="*/ 177 w 185"/>
                  <a:gd name="T1" fmla="*/ 199 h 199"/>
                  <a:gd name="T2" fmla="*/ 8 w 185"/>
                  <a:gd name="T3" fmla="*/ 199 h 199"/>
                  <a:gd name="T4" fmla="*/ 0 w 185"/>
                  <a:gd name="T5" fmla="*/ 191 h 199"/>
                  <a:gd name="T6" fmla="*/ 0 w 185"/>
                  <a:gd name="T7" fmla="*/ 8 h 199"/>
                  <a:gd name="T8" fmla="*/ 8 w 185"/>
                  <a:gd name="T9" fmla="*/ 0 h 199"/>
                  <a:gd name="T10" fmla="*/ 177 w 185"/>
                  <a:gd name="T11" fmla="*/ 0 h 199"/>
                  <a:gd name="T12" fmla="*/ 185 w 185"/>
                  <a:gd name="T13" fmla="*/ 8 h 199"/>
                  <a:gd name="T14" fmla="*/ 185 w 185"/>
                  <a:gd name="T15" fmla="*/ 191 h 199"/>
                  <a:gd name="T16" fmla="*/ 177 w 185"/>
                  <a:gd name="T17" fmla="*/ 1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199">
                    <a:moveTo>
                      <a:pt x="177" y="199"/>
                    </a:moveTo>
                    <a:cubicBezTo>
                      <a:pt x="8" y="199"/>
                      <a:pt x="8" y="199"/>
                      <a:pt x="8" y="199"/>
                    </a:cubicBezTo>
                    <a:cubicBezTo>
                      <a:pt x="3" y="199"/>
                      <a:pt x="0" y="195"/>
                      <a:pt x="0" y="191"/>
                    </a:cubicBezTo>
                    <a:cubicBezTo>
                      <a:pt x="0" y="8"/>
                      <a:pt x="0" y="8"/>
                      <a:pt x="0" y="8"/>
                    </a:cubicBezTo>
                    <a:cubicBezTo>
                      <a:pt x="0" y="3"/>
                      <a:pt x="3" y="0"/>
                      <a:pt x="8" y="0"/>
                    </a:cubicBezTo>
                    <a:cubicBezTo>
                      <a:pt x="177" y="0"/>
                      <a:pt x="177" y="0"/>
                      <a:pt x="177" y="0"/>
                    </a:cubicBezTo>
                    <a:cubicBezTo>
                      <a:pt x="182" y="0"/>
                      <a:pt x="185" y="3"/>
                      <a:pt x="185" y="8"/>
                    </a:cubicBezTo>
                    <a:cubicBezTo>
                      <a:pt x="185" y="191"/>
                      <a:pt x="185" y="191"/>
                      <a:pt x="185" y="191"/>
                    </a:cubicBezTo>
                    <a:cubicBezTo>
                      <a:pt x="185" y="195"/>
                      <a:pt x="182" y="199"/>
                      <a:pt x="177" y="199"/>
                    </a:cubicBezTo>
                  </a:path>
                </a:pathLst>
              </a:custGeom>
              <a:solidFill>
                <a:srgbClr val="E9EA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21" name="Freeform 221"/>
              <p:cNvSpPr/>
              <p:nvPr/>
            </p:nvSpPr>
            <p:spPr bwMode="auto">
              <a:xfrm>
                <a:off x="5056" y="1311"/>
                <a:ext cx="214" cy="229"/>
              </a:xfrm>
              <a:custGeom>
                <a:avLst/>
                <a:gdLst>
                  <a:gd name="T0" fmla="*/ 177 w 185"/>
                  <a:gd name="T1" fmla="*/ 199 h 199"/>
                  <a:gd name="T2" fmla="*/ 8 w 185"/>
                  <a:gd name="T3" fmla="*/ 199 h 199"/>
                  <a:gd name="T4" fmla="*/ 0 w 185"/>
                  <a:gd name="T5" fmla="*/ 191 h 199"/>
                  <a:gd name="T6" fmla="*/ 0 w 185"/>
                  <a:gd name="T7" fmla="*/ 8 h 199"/>
                  <a:gd name="T8" fmla="*/ 8 w 185"/>
                  <a:gd name="T9" fmla="*/ 0 h 199"/>
                  <a:gd name="T10" fmla="*/ 177 w 185"/>
                  <a:gd name="T11" fmla="*/ 0 h 199"/>
                  <a:gd name="T12" fmla="*/ 185 w 185"/>
                  <a:gd name="T13" fmla="*/ 8 h 199"/>
                  <a:gd name="T14" fmla="*/ 185 w 185"/>
                  <a:gd name="T15" fmla="*/ 191 h 199"/>
                  <a:gd name="T16" fmla="*/ 177 w 185"/>
                  <a:gd name="T17" fmla="*/ 1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199">
                    <a:moveTo>
                      <a:pt x="177" y="199"/>
                    </a:moveTo>
                    <a:cubicBezTo>
                      <a:pt x="8" y="199"/>
                      <a:pt x="8" y="199"/>
                      <a:pt x="8" y="199"/>
                    </a:cubicBezTo>
                    <a:cubicBezTo>
                      <a:pt x="3" y="199"/>
                      <a:pt x="0" y="195"/>
                      <a:pt x="0" y="191"/>
                    </a:cubicBezTo>
                    <a:cubicBezTo>
                      <a:pt x="0" y="8"/>
                      <a:pt x="0" y="8"/>
                      <a:pt x="0" y="8"/>
                    </a:cubicBezTo>
                    <a:cubicBezTo>
                      <a:pt x="0" y="3"/>
                      <a:pt x="3" y="0"/>
                      <a:pt x="8" y="0"/>
                    </a:cubicBezTo>
                    <a:cubicBezTo>
                      <a:pt x="177" y="0"/>
                      <a:pt x="177" y="0"/>
                      <a:pt x="177" y="0"/>
                    </a:cubicBezTo>
                    <a:cubicBezTo>
                      <a:pt x="182" y="0"/>
                      <a:pt x="185" y="3"/>
                      <a:pt x="185" y="8"/>
                    </a:cubicBezTo>
                    <a:cubicBezTo>
                      <a:pt x="185" y="191"/>
                      <a:pt x="185" y="191"/>
                      <a:pt x="185" y="191"/>
                    </a:cubicBezTo>
                    <a:cubicBezTo>
                      <a:pt x="185" y="195"/>
                      <a:pt x="182" y="199"/>
                      <a:pt x="177" y="199"/>
                    </a:cubicBezTo>
                    <a:close/>
                  </a:path>
                </a:pathLst>
              </a:custGeom>
              <a:noFill/>
              <a:ln w="14288" cap="flat">
                <a:solidFill>
                  <a:srgbClr val="1E447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22" name="Freeform 222"/>
              <p:cNvSpPr/>
              <p:nvPr/>
            </p:nvSpPr>
            <p:spPr bwMode="auto">
              <a:xfrm>
                <a:off x="5136" y="1357"/>
                <a:ext cx="103" cy="9"/>
              </a:xfrm>
              <a:custGeom>
                <a:avLst/>
                <a:gdLst>
                  <a:gd name="T0" fmla="*/ 88 w 89"/>
                  <a:gd name="T1" fmla="*/ 0 h 8"/>
                  <a:gd name="T2" fmla="*/ 0 w 89"/>
                  <a:gd name="T3" fmla="*/ 0 h 8"/>
                  <a:gd name="T4" fmla="*/ 0 w 89"/>
                  <a:gd name="T5" fmla="*/ 0 h 8"/>
                  <a:gd name="T6" fmla="*/ 0 w 89"/>
                  <a:gd name="T7" fmla="*/ 8 h 8"/>
                  <a:gd name="T8" fmla="*/ 0 w 89"/>
                  <a:gd name="T9" fmla="*/ 8 h 8"/>
                  <a:gd name="T10" fmla="*/ 88 w 89"/>
                  <a:gd name="T11" fmla="*/ 8 h 8"/>
                  <a:gd name="T12" fmla="*/ 89 w 89"/>
                  <a:gd name="T13" fmla="*/ 8 h 8"/>
                  <a:gd name="T14" fmla="*/ 89 w 89"/>
                  <a:gd name="T15" fmla="*/ 0 h 8"/>
                  <a:gd name="T16" fmla="*/ 88 w 8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8">
                    <a:moveTo>
                      <a:pt x="88" y="0"/>
                    </a:moveTo>
                    <a:cubicBezTo>
                      <a:pt x="0" y="0"/>
                      <a:pt x="0" y="0"/>
                      <a:pt x="0" y="0"/>
                    </a:cubicBezTo>
                    <a:cubicBezTo>
                      <a:pt x="0" y="0"/>
                      <a:pt x="0" y="0"/>
                      <a:pt x="0" y="0"/>
                    </a:cubicBezTo>
                    <a:cubicBezTo>
                      <a:pt x="0" y="8"/>
                      <a:pt x="0" y="8"/>
                      <a:pt x="0" y="8"/>
                    </a:cubicBezTo>
                    <a:cubicBezTo>
                      <a:pt x="0" y="8"/>
                      <a:pt x="0" y="8"/>
                      <a:pt x="0" y="8"/>
                    </a:cubicBezTo>
                    <a:cubicBezTo>
                      <a:pt x="88" y="8"/>
                      <a:pt x="88" y="8"/>
                      <a:pt x="88" y="8"/>
                    </a:cubicBezTo>
                    <a:cubicBezTo>
                      <a:pt x="88" y="8"/>
                      <a:pt x="89" y="8"/>
                      <a:pt x="89" y="8"/>
                    </a:cubicBezTo>
                    <a:cubicBezTo>
                      <a:pt x="89" y="0"/>
                      <a:pt x="89" y="0"/>
                      <a:pt x="89" y="0"/>
                    </a:cubicBezTo>
                    <a:cubicBezTo>
                      <a:pt x="89" y="0"/>
                      <a:pt x="88" y="0"/>
                      <a:pt x="88" y="0"/>
                    </a:cubicBezTo>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23" name="Freeform 223"/>
              <p:cNvSpPr/>
              <p:nvPr/>
            </p:nvSpPr>
            <p:spPr bwMode="auto">
              <a:xfrm>
                <a:off x="5136" y="1373"/>
                <a:ext cx="51" cy="10"/>
              </a:xfrm>
              <a:custGeom>
                <a:avLst/>
                <a:gdLst>
                  <a:gd name="T0" fmla="*/ 0 w 44"/>
                  <a:gd name="T1" fmla="*/ 9 h 9"/>
                  <a:gd name="T2" fmla="*/ 44 w 44"/>
                  <a:gd name="T3" fmla="*/ 9 h 9"/>
                  <a:gd name="T4" fmla="*/ 44 w 44"/>
                  <a:gd name="T5" fmla="*/ 8 h 9"/>
                  <a:gd name="T6" fmla="*/ 44 w 44"/>
                  <a:gd name="T7" fmla="*/ 0 h 9"/>
                  <a:gd name="T8" fmla="*/ 44 w 44"/>
                  <a:gd name="T9" fmla="*/ 0 h 9"/>
                  <a:gd name="T10" fmla="*/ 0 w 44"/>
                  <a:gd name="T11" fmla="*/ 0 h 9"/>
                  <a:gd name="T12" fmla="*/ 0 w 44"/>
                  <a:gd name="T13" fmla="*/ 0 h 9"/>
                  <a:gd name="T14" fmla="*/ 0 w 44"/>
                  <a:gd name="T15" fmla="*/ 8 h 9"/>
                  <a:gd name="T16" fmla="*/ 0 w 44"/>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9">
                    <a:moveTo>
                      <a:pt x="0" y="9"/>
                    </a:moveTo>
                    <a:cubicBezTo>
                      <a:pt x="44" y="9"/>
                      <a:pt x="44" y="9"/>
                      <a:pt x="44" y="9"/>
                    </a:cubicBezTo>
                    <a:cubicBezTo>
                      <a:pt x="44" y="9"/>
                      <a:pt x="44" y="9"/>
                      <a:pt x="44" y="8"/>
                    </a:cubicBezTo>
                    <a:cubicBezTo>
                      <a:pt x="44" y="0"/>
                      <a:pt x="44" y="0"/>
                      <a:pt x="44" y="0"/>
                    </a:cubicBezTo>
                    <a:cubicBezTo>
                      <a:pt x="44" y="0"/>
                      <a:pt x="44" y="0"/>
                      <a:pt x="44" y="0"/>
                    </a:cubicBezTo>
                    <a:cubicBezTo>
                      <a:pt x="0" y="0"/>
                      <a:pt x="0" y="0"/>
                      <a:pt x="0" y="0"/>
                    </a:cubicBezTo>
                    <a:cubicBezTo>
                      <a:pt x="0" y="0"/>
                      <a:pt x="0" y="0"/>
                      <a:pt x="0" y="0"/>
                    </a:cubicBezTo>
                    <a:cubicBezTo>
                      <a:pt x="0" y="8"/>
                      <a:pt x="0" y="8"/>
                      <a:pt x="0" y="8"/>
                    </a:cubicBezTo>
                    <a:cubicBezTo>
                      <a:pt x="0" y="9"/>
                      <a:pt x="0" y="9"/>
                      <a:pt x="0" y="9"/>
                    </a:cubicBezTo>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24" name="Freeform 224"/>
              <p:cNvSpPr/>
              <p:nvPr/>
            </p:nvSpPr>
            <p:spPr bwMode="auto">
              <a:xfrm>
                <a:off x="5136" y="1410"/>
                <a:ext cx="103" cy="10"/>
              </a:xfrm>
              <a:custGeom>
                <a:avLst/>
                <a:gdLst>
                  <a:gd name="T0" fmla="*/ 88 w 89"/>
                  <a:gd name="T1" fmla="*/ 0 h 9"/>
                  <a:gd name="T2" fmla="*/ 0 w 89"/>
                  <a:gd name="T3" fmla="*/ 0 h 9"/>
                  <a:gd name="T4" fmla="*/ 0 w 89"/>
                  <a:gd name="T5" fmla="*/ 0 h 9"/>
                  <a:gd name="T6" fmla="*/ 0 w 89"/>
                  <a:gd name="T7" fmla="*/ 8 h 9"/>
                  <a:gd name="T8" fmla="*/ 0 w 89"/>
                  <a:gd name="T9" fmla="*/ 9 h 9"/>
                  <a:gd name="T10" fmla="*/ 88 w 89"/>
                  <a:gd name="T11" fmla="*/ 9 h 9"/>
                  <a:gd name="T12" fmla="*/ 89 w 89"/>
                  <a:gd name="T13" fmla="*/ 8 h 9"/>
                  <a:gd name="T14" fmla="*/ 89 w 89"/>
                  <a:gd name="T15" fmla="*/ 0 h 9"/>
                  <a:gd name="T16" fmla="*/ 88 w 8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9">
                    <a:moveTo>
                      <a:pt x="88" y="0"/>
                    </a:moveTo>
                    <a:cubicBezTo>
                      <a:pt x="0" y="0"/>
                      <a:pt x="0" y="0"/>
                      <a:pt x="0" y="0"/>
                    </a:cubicBezTo>
                    <a:cubicBezTo>
                      <a:pt x="0" y="0"/>
                      <a:pt x="0" y="0"/>
                      <a:pt x="0" y="0"/>
                    </a:cubicBezTo>
                    <a:cubicBezTo>
                      <a:pt x="0" y="8"/>
                      <a:pt x="0" y="8"/>
                      <a:pt x="0" y="8"/>
                    </a:cubicBezTo>
                    <a:cubicBezTo>
                      <a:pt x="0" y="8"/>
                      <a:pt x="0" y="9"/>
                      <a:pt x="0" y="9"/>
                    </a:cubicBezTo>
                    <a:cubicBezTo>
                      <a:pt x="88" y="9"/>
                      <a:pt x="88" y="9"/>
                      <a:pt x="88" y="9"/>
                    </a:cubicBezTo>
                    <a:cubicBezTo>
                      <a:pt x="88" y="9"/>
                      <a:pt x="89" y="8"/>
                      <a:pt x="89" y="8"/>
                    </a:cubicBezTo>
                    <a:cubicBezTo>
                      <a:pt x="89" y="0"/>
                      <a:pt x="89" y="0"/>
                      <a:pt x="89" y="0"/>
                    </a:cubicBezTo>
                    <a:cubicBezTo>
                      <a:pt x="89" y="0"/>
                      <a:pt x="88" y="0"/>
                      <a:pt x="88" y="0"/>
                    </a:cubicBezTo>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25" name="Freeform 225"/>
              <p:cNvSpPr/>
              <p:nvPr/>
            </p:nvSpPr>
            <p:spPr bwMode="auto">
              <a:xfrm>
                <a:off x="5136" y="1426"/>
                <a:ext cx="51" cy="10"/>
              </a:xfrm>
              <a:custGeom>
                <a:avLst/>
                <a:gdLst>
                  <a:gd name="T0" fmla="*/ 0 w 44"/>
                  <a:gd name="T1" fmla="*/ 9 h 9"/>
                  <a:gd name="T2" fmla="*/ 44 w 44"/>
                  <a:gd name="T3" fmla="*/ 9 h 9"/>
                  <a:gd name="T4" fmla="*/ 44 w 44"/>
                  <a:gd name="T5" fmla="*/ 9 h 9"/>
                  <a:gd name="T6" fmla="*/ 44 w 44"/>
                  <a:gd name="T7" fmla="*/ 1 h 9"/>
                  <a:gd name="T8" fmla="*/ 44 w 44"/>
                  <a:gd name="T9" fmla="*/ 0 h 9"/>
                  <a:gd name="T10" fmla="*/ 0 w 44"/>
                  <a:gd name="T11" fmla="*/ 0 h 9"/>
                  <a:gd name="T12" fmla="*/ 0 w 44"/>
                  <a:gd name="T13" fmla="*/ 1 h 9"/>
                  <a:gd name="T14" fmla="*/ 0 w 44"/>
                  <a:gd name="T15" fmla="*/ 9 h 9"/>
                  <a:gd name="T16" fmla="*/ 0 w 44"/>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9">
                    <a:moveTo>
                      <a:pt x="0" y="9"/>
                    </a:moveTo>
                    <a:cubicBezTo>
                      <a:pt x="44" y="9"/>
                      <a:pt x="44" y="9"/>
                      <a:pt x="44" y="9"/>
                    </a:cubicBezTo>
                    <a:cubicBezTo>
                      <a:pt x="44" y="9"/>
                      <a:pt x="44" y="9"/>
                      <a:pt x="44" y="9"/>
                    </a:cubicBezTo>
                    <a:cubicBezTo>
                      <a:pt x="44" y="1"/>
                      <a:pt x="44" y="1"/>
                      <a:pt x="44" y="1"/>
                    </a:cubicBezTo>
                    <a:cubicBezTo>
                      <a:pt x="44" y="0"/>
                      <a:pt x="44" y="0"/>
                      <a:pt x="44" y="0"/>
                    </a:cubicBezTo>
                    <a:cubicBezTo>
                      <a:pt x="0" y="0"/>
                      <a:pt x="0" y="0"/>
                      <a:pt x="0" y="0"/>
                    </a:cubicBezTo>
                    <a:cubicBezTo>
                      <a:pt x="0" y="0"/>
                      <a:pt x="0" y="0"/>
                      <a:pt x="0" y="1"/>
                    </a:cubicBezTo>
                    <a:cubicBezTo>
                      <a:pt x="0" y="9"/>
                      <a:pt x="0" y="9"/>
                      <a:pt x="0" y="9"/>
                    </a:cubicBezTo>
                    <a:cubicBezTo>
                      <a:pt x="0" y="9"/>
                      <a:pt x="0" y="9"/>
                      <a:pt x="0" y="9"/>
                    </a:cubicBezTo>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26" name="Freeform 226"/>
              <p:cNvSpPr/>
              <p:nvPr/>
            </p:nvSpPr>
            <p:spPr bwMode="auto">
              <a:xfrm>
                <a:off x="5136" y="1463"/>
                <a:ext cx="103" cy="10"/>
              </a:xfrm>
              <a:custGeom>
                <a:avLst/>
                <a:gdLst>
                  <a:gd name="T0" fmla="*/ 88 w 89"/>
                  <a:gd name="T1" fmla="*/ 0 h 9"/>
                  <a:gd name="T2" fmla="*/ 0 w 89"/>
                  <a:gd name="T3" fmla="*/ 0 h 9"/>
                  <a:gd name="T4" fmla="*/ 0 w 89"/>
                  <a:gd name="T5" fmla="*/ 1 h 9"/>
                  <a:gd name="T6" fmla="*/ 0 w 89"/>
                  <a:gd name="T7" fmla="*/ 8 h 9"/>
                  <a:gd name="T8" fmla="*/ 0 w 89"/>
                  <a:gd name="T9" fmla="*/ 9 h 9"/>
                  <a:gd name="T10" fmla="*/ 88 w 89"/>
                  <a:gd name="T11" fmla="*/ 9 h 9"/>
                  <a:gd name="T12" fmla="*/ 89 w 89"/>
                  <a:gd name="T13" fmla="*/ 8 h 9"/>
                  <a:gd name="T14" fmla="*/ 89 w 89"/>
                  <a:gd name="T15" fmla="*/ 1 h 9"/>
                  <a:gd name="T16" fmla="*/ 88 w 8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9">
                    <a:moveTo>
                      <a:pt x="88" y="0"/>
                    </a:moveTo>
                    <a:cubicBezTo>
                      <a:pt x="0" y="0"/>
                      <a:pt x="0" y="0"/>
                      <a:pt x="0" y="0"/>
                    </a:cubicBezTo>
                    <a:cubicBezTo>
                      <a:pt x="0" y="0"/>
                      <a:pt x="0" y="0"/>
                      <a:pt x="0" y="1"/>
                    </a:cubicBezTo>
                    <a:cubicBezTo>
                      <a:pt x="0" y="8"/>
                      <a:pt x="0" y="8"/>
                      <a:pt x="0" y="8"/>
                    </a:cubicBezTo>
                    <a:cubicBezTo>
                      <a:pt x="0" y="9"/>
                      <a:pt x="0" y="9"/>
                      <a:pt x="0" y="9"/>
                    </a:cubicBezTo>
                    <a:cubicBezTo>
                      <a:pt x="88" y="9"/>
                      <a:pt x="88" y="9"/>
                      <a:pt x="88" y="9"/>
                    </a:cubicBezTo>
                    <a:cubicBezTo>
                      <a:pt x="88" y="9"/>
                      <a:pt x="89" y="9"/>
                      <a:pt x="89" y="8"/>
                    </a:cubicBezTo>
                    <a:cubicBezTo>
                      <a:pt x="89" y="1"/>
                      <a:pt x="89" y="1"/>
                      <a:pt x="89" y="1"/>
                    </a:cubicBezTo>
                    <a:cubicBezTo>
                      <a:pt x="89" y="0"/>
                      <a:pt x="88" y="0"/>
                      <a:pt x="88" y="0"/>
                    </a:cubicBezTo>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27" name="Freeform 227"/>
              <p:cNvSpPr/>
              <p:nvPr/>
            </p:nvSpPr>
            <p:spPr bwMode="auto">
              <a:xfrm>
                <a:off x="5136" y="1480"/>
                <a:ext cx="51" cy="9"/>
              </a:xfrm>
              <a:custGeom>
                <a:avLst/>
                <a:gdLst>
                  <a:gd name="T0" fmla="*/ 44 w 44"/>
                  <a:gd name="T1" fmla="*/ 0 h 8"/>
                  <a:gd name="T2" fmla="*/ 0 w 44"/>
                  <a:gd name="T3" fmla="*/ 0 h 8"/>
                  <a:gd name="T4" fmla="*/ 0 w 44"/>
                  <a:gd name="T5" fmla="*/ 0 h 8"/>
                  <a:gd name="T6" fmla="*/ 0 w 44"/>
                  <a:gd name="T7" fmla="*/ 8 h 8"/>
                  <a:gd name="T8" fmla="*/ 0 w 44"/>
                  <a:gd name="T9" fmla="*/ 8 h 8"/>
                  <a:gd name="T10" fmla="*/ 44 w 44"/>
                  <a:gd name="T11" fmla="*/ 8 h 8"/>
                  <a:gd name="T12" fmla="*/ 44 w 44"/>
                  <a:gd name="T13" fmla="*/ 8 h 8"/>
                  <a:gd name="T14" fmla="*/ 44 w 44"/>
                  <a:gd name="T15" fmla="*/ 0 h 8"/>
                  <a:gd name="T16" fmla="*/ 44 w 44"/>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8">
                    <a:moveTo>
                      <a:pt x="44" y="0"/>
                    </a:moveTo>
                    <a:cubicBezTo>
                      <a:pt x="0" y="0"/>
                      <a:pt x="0" y="0"/>
                      <a:pt x="0" y="0"/>
                    </a:cubicBezTo>
                    <a:cubicBezTo>
                      <a:pt x="0" y="0"/>
                      <a:pt x="0" y="0"/>
                      <a:pt x="0" y="0"/>
                    </a:cubicBezTo>
                    <a:cubicBezTo>
                      <a:pt x="0" y="8"/>
                      <a:pt x="0" y="8"/>
                      <a:pt x="0" y="8"/>
                    </a:cubicBezTo>
                    <a:cubicBezTo>
                      <a:pt x="0" y="8"/>
                      <a:pt x="0" y="8"/>
                      <a:pt x="0" y="8"/>
                    </a:cubicBezTo>
                    <a:cubicBezTo>
                      <a:pt x="44" y="8"/>
                      <a:pt x="44" y="8"/>
                      <a:pt x="44" y="8"/>
                    </a:cubicBezTo>
                    <a:cubicBezTo>
                      <a:pt x="44" y="8"/>
                      <a:pt x="44" y="8"/>
                      <a:pt x="44" y="8"/>
                    </a:cubicBezTo>
                    <a:cubicBezTo>
                      <a:pt x="44" y="0"/>
                      <a:pt x="44" y="0"/>
                      <a:pt x="44" y="0"/>
                    </a:cubicBezTo>
                    <a:cubicBezTo>
                      <a:pt x="44" y="0"/>
                      <a:pt x="44" y="0"/>
                      <a:pt x="44" y="0"/>
                    </a:cubicBezTo>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28" name="Freeform 228"/>
              <p:cNvSpPr/>
              <p:nvPr/>
            </p:nvSpPr>
            <p:spPr bwMode="auto">
              <a:xfrm>
                <a:off x="5083" y="1406"/>
                <a:ext cx="40" cy="34"/>
              </a:xfrm>
              <a:custGeom>
                <a:avLst/>
                <a:gdLst>
                  <a:gd name="T0" fmla="*/ 13 w 35"/>
                  <a:gd name="T1" fmla="*/ 16 h 29"/>
                  <a:gd name="T2" fmla="*/ 9 w 35"/>
                  <a:gd name="T3" fmla="*/ 12 h 29"/>
                  <a:gd name="T4" fmla="*/ 2 w 35"/>
                  <a:gd name="T5" fmla="*/ 12 h 29"/>
                  <a:gd name="T6" fmla="*/ 2 w 35"/>
                  <a:gd name="T7" fmla="*/ 12 h 29"/>
                  <a:gd name="T8" fmla="*/ 2 w 35"/>
                  <a:gd name="T9" fmla="*/ 19 h 29"/>
                  <a:gd name="T10" fmla="*/ 5 w 35"/>
                  <a:gd name="T11" fmla="*/ 23 h 29"/>
                  <a:gd name="T12" fmla="*/ 9 w 35"/>
                  <a:gd name="T13" fmla="*/ 27 h 29"/>
                  <a:gd name="T14" fmla="*/ 16 w 35"/>
                  <a:gd name="T15" fmla="*/ 27 h 29"/>
                  <a:gd name="T16" fmla="*/ 20 w 35"/>
                  <a:gd name="T17" fmla="*/ 23 h 29"/>
                  <a:gd name="T18" fmla="*/ 33 w 35"/>
                  <a:gd name="T19" fmla="*/ 10 h 29"/>
                  <a:gd name="T20" fmla="*/ 33 w 35"/>
                  <a:gd name="T21" fmla="*/ 2 h 29"/>
                  <a:gd name="T22" fmla="*/ 33 w 35"/>
                  <a:gd name="T23" fmla="*/ 2 h 29"/>
                  <a:gd name="T24" fmla="*/ 26 w 35"/>
                  <a:gd name="T25" fmla="*/ 2 h 29"/>
                  <a:gd name="T26" fmla="*/ 13 w 35"/>
                  <a:gd name="T27"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28">
                    <a:moveTo>
                      <a:pt x="13" y="16"/>
                    </a:moveTo>
                    <a:cubicBezTo>
                      <a:pt x="9" y="12"/>
                      <a:pt x="9" y="12"/>
                      <a:pt x="9" y="12"/>
                    </a:cubicBezTo>
                    <a:cubicBezTo>
                      <a:pt x="7" y="10"/>
                      <a:pt x="4" y="10"/>
                      <a:pt x="2" y="12"/>
                    </a:cubicBezTo>
                    <a:cubicBezTo>
                      <a:pt x="2" y="12"/>
                      <a:pt x="2" y="12"/>
                      <a:pt x="2" y="12"/>
                    </a:cubicBezTo>
                    <a:cubicBezTo>
                      <a:pt x="0" y="14"/>
                      <a:pt x="0" y="17"/>
                      <a:pt x="2" y="19"/>
                    </a:cubicBezTo>
                    <a:cubicBezTo>
                      <a:pt x="5" y="23"/>
                      <a:pt x="5" y="23"/>
                      <a:pt x="5" y="23"/>
                    </a:cubicBezTo>
                    <a:cubicBezTo>
                      <a:pt x="9" y="27"/>
                      <a:pt x="9" y="27"/>
                      <a:pt x="9" y="27"/>
                    </a:cubicBezTo>
                    <a:cubicBezTo>
                      <a:pt x="11" y="29"/>
                      <a:pt x="14" y="29"/>
                      <a:pt x="16" y="27"/>
                    </a:cubicBezTo>
                    <a:cubicBezTo>
                      <a:pt x="20" y="23"/>
                      <a:pt x="20" y="23"/>
                      <a:pt x="20" y="23"/>
                    </a:cubicBezTo>
                    <a:cubicBezTo>
                      <a:pt x="33" y="10"/>
                      <a:pt x="33" y="10"/>
                      <a:pt x="33" y="10"/>
                    </a:cubicBezTo>
                    <a:cubicBezTo>
                      <a:pt x="35" y="8"/>
                      <a:pt x="35" y="4"/>
                      <a:pt x="33" y="2"/>
                    </a:cubicBezTo>
                    <a:cubicBezTo>
                      <a:pt x="33" y="2"/>
                      <a:pt x="33" y="2"/>
                      <a:pt x="33" y="2"/>
                    </a:cubicBezTo>
                    <a:cubicBezTo>
                      <a:pt x="31" y="0"/>
                      <a:pt x="28" y="0"/>
                      <a:pt x="26" y="2"/>
                    </a:cubicBezTo>
                    <a:lnTo>
                      <a:pt x="13" y="16"/>
                    </a:ln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29" name="Freeform 229"/>
              <p:cNvSpPr/>
              <p:nvPr/>
            </p:nvSpPr>
            <p:spPr bwMode="auto">
              <a:xfrm>
                <a:off x="5204" y="1264"/>
                <a:ext cx="133" cy="81"/>
              </a:xfrm>
              <a:custGeom>
                <a:avLst/>
                <a:gdLst>
                  <a:gd name="T0" fmla="*/ 3 w 115"/>
                  <a:gd name="T1" fmla="*/ 30 h 71"/>
                  <a:gd name="T2" fmla="*/ 3 w 115"/>
                  <a:gd name="T3" fmla="*/ 41 h 71"/>
                  <a:gd name="T4" fmla="*/ 57 w 115"/>
                  <a:gd name="T5" fmla="*/ 71 h 71"/>
                  <a:gd name="T6" fmla="*/ 112 w 115"/>
                  <a:gd name="T7" fmla="*/ 41 h 71"/>
                  <a:gd name="T8" fmla="*/ 112 w 115"/>
                  <a:gd name="T9" fmla="*/ 30 h 71"/>
                  <a:gd name="T10" fmla="*/ 57 w 115"/>
                  <a:gd name="T11" fmla="*/ 0 h 71"/>
                  <a:gd name="T12" fmla="*/ 3 w 115"/>
                  <a:gd name="T13" fmla="*/ 30 h 71"/>
                </a:gdLst>
                <a:ahLst/>
                <a:cxnLst>
                  <a:cxn ang="0">
                    <a:pos x="T0" y="T1"/>
                  </a:cxn>
                  <a:cxn ang="0">
                    <a:pos x="T2" y="T3"/>
                  </a:cxn>
                  <a:cxn ang="0">
                    <a:pos x="T4" y="T5"/>
                  </a:cxn>
                  <a:cxn ang="0">
                    <a:pos x="T6" y="T7"/>
                  </a:cxn>
                  <a:cxn ang="0">
                    <a:pos x="T8" y="T9"/>
                  </a:cxn>
                  <a:cxn ang="0">
                    <a:pos x="T10" y="T11"/>
                  </a:cxn>
                  <a:cxn ang="0">
                    <a:pos x="T12" y="T13"/>
                  </a:cxn>
                </a:cxnLst>
                <a:rect l="0" t="0" r="r" b="b"/>
                <a:pathLst>
                  <a:path w="115" h="71">
                    <a:moveTo>
                      <a:pt x="3" y="30"/>
                    </a:moveTo>
                    <a:cubicBezTo>
                      <a:pt x="0" y="33"/>
                      <a:pt x="0" y="38"/>
                      <a:pt x="3" y="41"/>
                    </a:cubicBezTo>
                    <a:cubicBezTo>
                      <a:pt x="3" y="41"/>
                      <a:pt x="32" y="71"/>
                      <a:pt x="57" y="71"/>
                    </a:cubicBezTo>
                    <a:cubicBezTo>
                      <a:pt x="83" y="71"/>
                      <a:pt x="112" y="41"/>
                      <a:pt x="112" y="41"/>
                    </a:cubicBezTo>
                    <a:cubicBezTo>
                      <a:pt x="115" y="38"/>
                      <a:pt x="115" y="33"/>
                      <a:pt x="112" y="30"/>
                    </a:cubicBezTo>
                    <a:cubicBezTo>
                      <a:pt x="112" y="30"/>
                      <a:pt x="83" y="0"/>
                      <a:pt x="57" y="0"/>
                    </a:cubicBezTo>
                    <a:cubicBezTo>
                      <a:pt x="32" y="0"/>
                      <a:pt x="3" y="30"/>
                      <a:pt x="3" y="30"/>
                    </a:cubicBezTo>
                  </a:path>
                </a:pathLst>
              </a:custGeom>
              <a:solidFill>
                <a:srgbClr val="11B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30" name="Freeform 230"/>
              <p:cNvSpPr/>
              <p:nvPr/>
            </p:nvSpPr>
            <p:spPr bwMode="auto">
              <a:xfrm>
                <a:off x="5247" y="1289"/>
                <a:ext cx="43" cy="39"/>
              </a:xfrm>
              <a:custGeom>
                <a:avLst/>
                <a:gdLst>
                  <a:gd name="T0" fmla="*/ 21 w 37"/>
                  <a:gd name="T1" fmla="*/ 27 h 34"/>
                  <a:gd name="T2" fmla="*/ 7 w 37"/>
                  <a:gd name="T3" fmla="*/ 13 h 34"/>
                  <a:gd name="T4" fmla="*/ 10 w 37"/>
                  <a:gd name="T5" fmla="*/ 4 h 34"/>
                  <a:gd name="T6" fmla="*/ 5 w 37"/>
                  <a:gd name="T7" fmla="*/ 0 h 34"/>
                  <a:gd name="T8" fmla="*/ 0 w 37"/>
                  <a:gd name="T9" fmla="*/ 13 h 34"/>
                  <a:gd name="T10" fmla="*/ 21 w 37"/>
                  <a:gd name="T11" fmla="*/ 34 h 34"/>
                  <a:gd name="T12" fmla="*/ 37 w 37"/>
                  <a:gd name="T13" fmla="*/ 27 h 34"/>
                  <a:gd name="T14" fmla="*/ 32 w 37"/>
                  <a:gd name="T15" fmla="*/ 23 h 34"/>
                  <a:gd name="T16" fmla="*/ 21 w 37"/>
                  <a:gd name="T17" fmla="*/ 2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4">
                    <a:moveTo>
                      <a:pt x="21" y="27"/>
                    </a:moveTo>
                    <a:cubicBezTo>
                      <a:pt x="14" y="27"/>
                      <a:pt x="7" y="21"/>
                      <a:pt x="7" y="13"/>
                    </a:cubicBezTo>
                    <a:cubicBezTo>
                      <a:pt x="7" y="10"/>
                      <a:pt x="8" y="7"/>
                      <a:pt x="10" y="4"/>
                    </a:cubicBezTo>
                    <a:cubicBezTo>
                      <a:pt x="5" y="0"/>
                      <a:pt x="5" y="0"/>
                      <a:pt x="5" y="0"/>
                    </a:cubicBezTo>
                    <a:cubicBezTo>
                      <a:pt x="2" y="4"/>
                      <a:pt x="0" y="8"/>
                      <a:pt x="0" y="13"/>
                    </a:cubicBezTo>
                    <a:cubicBezTo>
                      <a:pt x="0" y="25"/>
                      <a:pt x="10" y="34"/>
                      <a:pt x="21" y="34"/>
                    </a:cubicBezTo>
                    <a:cubicBezTo>
                      <a:pt x="28" y="34"/>
                      <a:pt x="33" y="32"/>
                      <a:pt x="37" y="27"/>
                    </a:cubicBezTo>
                    <a:cubicBezTo>
                      <a:pt x="32" y="23"/>
                      <a:pt x="32" y="23"/>
                      <a:pt x="32" y="23"/>
                    </a:cubicBezTo>
                    <a:cubicBezTo>
                      <a:pt x="29" y="26"/>
                      <a:pt x="26" y="27"/>
                      <a:pt x="21" y="27"/>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31" name="Freeform 231"/>
              <p:cNvSpPr/>
              <p:nvPr/>
            </p:nvSpPr>
            <p:spPr bwMode="auto">
              <a:xfrm>
                <a:off x="5255" y="1294"/>
                <a:ext cx="29" cy="26"/>
              </a:xfrm>
              <a:custGeom>
                <a:avLst/>
                <a:gdLst>
                  <a:gd name="T0" fmla="*/ 0 w 25"/>
                  <a:gd name="T1" fmla="*/ 9 h 23"/>
                  <a:gd name="T2" fmla="*/ 14 w 25"/>
                  <a:gd name="T3" fmla="*/ 23 h 23"/>
                  <a:gd name="T4" fmla="*/ 25 w 25"/>
                  <a:gd name="T5" fmla="*/ 19 h 23"/>
                  <a:gd name="T6" fmla="*/ 3 w 25"/>
                  <a:gd name="T7" fmla="*/ 0 h 23"/>
                  <a:gd name="T8" fmla="*/ 0 w 25"/>
                  <a:gd name="T9" fmla="*/ 9 h 23"/>
                </a:gdLst>
                <a:ahLst/>
                <a:cxnLst>
                  <a:cxn ang="0">
                    <a:pos x="T0" y="T1"/>
                  </a:cxn>
                  <a:cxn ang="0">
                    <a:pos x="T2" y="T3"/>
                  </a:cxn>
                  <a:cxn ang="0">
                    <a:pos x="T4" y="T5"/>
                  </a:cxn>
                  <a:cxn ang="0">
                    <a:pos x="T6" y="T7"/>
                  </a:cxn>
                  <a:cxn ang="0">
                    <a:pos x="T8" y="T9"/>
                  </a:cxn>
                </a:cxnLst>
                <a:rect l="0" t="0" r="r" b="b"/>
                <a:pathLst>
                  <a:path w="25" h="23">
                    <a:moveTo>
                      <a:pt x="0" y="9"/>
                    </a:moveTo>
                    <a:cubicBezTo>
                      <a:pt x="0" y="17"/>
                      <a:pt x="7" y="23"/>
                      <a:pt x="14" y="23"/>
                    </a:cubicBezTo>
                    <a:cubicBezTo>
                      <a:pt x="19" y="23"/>
                      <a:pt x="22" y="22"/>
                      <a:pt x="25" y="19"/>
                    </a:cubicBezTo>
                    <a:cubicBezTo>
                      <a:pt x="3" y="0"/>
                      <a:pt x="3" y="0"/>
                      <a:pt x="3" y="0"/>
                    </a:cubicBezTo>
                    <a:cubicBezTo>
                      <a:pt x="1" y="3"/>
                      <a:pt x="0" y="6"/>
                      <a:pt x="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32" name="Freeform 232"/>
              <p:cNvSpPr/>
              <p:nvPr/>
            </p:nvSpPr>
            <p:spPr bwMode="auto">
              <a:xfrm>
                <a:off x="5217" y="1251"/>
                <a:ext cx="115" cy="100"/>
              </a:xfrm>
              <a:custGeom>
                <a:avLst/>
                <a:gdLst>
                  <a:gd name="T0" fmla="*/ 99 w 100"/>
                  <a:gd name="T1" fmla="*/ 80 h 87"/>
                  <a:gd name="T2" fmla="*/ 63 w 100"/>
                  <a:gd name="T3" fmla="*/ 50 h 87"/>
                  <a:gd name="T4" fmla="*/ 58 w 100"/>
                  <a:gd name="T5" fmla="*/ 46 h 87"/>
                  <a:gd name="T6" fmla="*/ 48 w 100"/>
                  <a:gd name="T7" fmla="*/ 37 h 87"/>
                  <a:gd name="T8" fmla="*/ 44 w 100"/>
                  <a:gd name="T9" fmla="*/ 33 h 87"/>
                  <a:gd name="T10" fmla="*/ 7 w 100"/>
                  <a:gd name="T11" fmla="*/ 2 h 87"/>
                  <a:gd name="T12" fmla="*/ 1 w 100"/>
                  <a:gd name="T13" fmla="*/ 2 h 87"/>
                  <a:gd name="T14" fmla="*/ 2 w 100"/>
                  <a:gd name="T15" fmla="*/ 8 h 87"/>
                  <a:gd name="T16" fmla="*/ 37 w 100"/>
                  <a:gd name="T17" fmla="*/ 38 h 87"/>
                  <a:gd name="T18" fmla="*/ 40 w 100"/>
                  <a:gd name="T19" fmla="*/ 41 h 87"/>
                  <a:gd name="T20" fmla="*/ 56 w 100"/>
                  <a:gd name="T21" fmla="*/ 54 h 87"/>
                  <a:gd name="T22" fmla="*/ 60 w 100"/>
                  <a:gd name="T23" fmla="*/ 57 h 87"/>
                  <a:gd name="T24" fmla="*/ 93 w 100"/>
                  <a:gd name="T25" fmla="*/ 86 h 87"/>
                  <a:gd name="T26" fmla="*/ 96 w 100"/>
                  <a:gd name="T27" fmla="*/ 87 h 87"/>
                  <a:gd name="T28" fmla="*/ 99 w 100"/>
                  <a:gd name="T29" fmla="*/ 85 h 87"/>
                  <a:gd name="T30" fmla="*/ 99 w 100"/>
                  <a:gd name="T31" fmla="*/ 8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 h="87">
                    <a:moveTo>
                      <a:pt x="99" y="80"/>
                    </a:moveTo>
                    <a:cubicBezTo>
                      <a:pt x="63" y="50"/>
                      <a:pt x="63" y="50"/>
                      <a:pt x="63" y="50"/>
                    </a:cubicBezTo>
                    <a:cubicBezTo>
                      <a:pt x="58" y="46"/>
                      <a:pt x="58" y="46"/>
                      <a:pt x="58" y="46"/>
                    </a:cubicBezTo>
                    <a:cubicBezTo>
                      <a:pt x="48" y="37"/>
                      <a:pt x="48" y="37"/>
                      <a:pt x="48" y="37"/>
                    </a:cubicBezTo>
                    <a:cubicBezTo>
                      <a:pt x="44" y="33"/>
                      <a:pt x="44" y="33"/>
                      <a:pt x="44" y="33"/>
                    </a:cubicBezTo>
                    <a:cubicBezTo>
                      <a:pt x="7" y="2"/>
                      <a:pt x="7" y="2"/>
                      <a:pt x="7" y="2"/>
                    </a:cubicBezTo>
                    <a:cubicBezTo>
                      <a:pt x="5" y="0"/>
                      <a:pt x="3" y="0"/>
                      <a:pt x="1" y="2"/>
                    </a:cubicBezTo>
                    <a:cubicBezTo>
                      <a:pt x="0" y="4"/>
                      <a:pt x="0" y="6"/>
                      <a:pt x="2" y="8"/>
                    </a:cubicBezTo>
                    <a:cubicBezTo>
                      <a:pt x="37" y="38"/>
                      <a:pt x="37" y="38"/>
                      <a:pt x="37" y="38"/>
                    </a:cubicBezTo>
                    <a:cubicBezTo>
                      <a:pt x="40" y="41"/>
                      <a:pt x="40" y="41"/>
                      <a:pt x="40" y="41"/>
                    </a:cubicBezTo>
                    <a:cubicBezTo>
                      <a:pt x="56" y="54"/>
                      <a:pt x="56" y="54"/>
                      <a:pt x="56" y="54"/>
                    </a:cubicBezTo>
                    <a:cubicBezTo>
                      <a:pt x="60" y="57"/>
                      <a:pt x="60" y="57"/>
                      <a:pt x="60" y="57"/>
                    </a:cubicBezTo>
                    <a:cubicBezTo>
                      <a:pt x="93" y="86"/>
                      <a:pt x="93" y="86"/>
                      <a:pt x="93" y="86"/>
                    </a:cubicBezTo>
                    <a:cubicBezTo>
                      <a:pt x="94" y="87"/>
                      <a:pt x="95" y="87"/>
                      <a:pt x="96" y="87"/>
                    </a:cubicBezTo>
                    <a:cubicBezTo>
                      <a:pt x="97" y="87"/>
                      <a:pt x="98" y="86"/>
                      <a:pt x="99" y="85"/>
                    </a:cubicBezTo>
                    <a:cubicBezTo>
                      <a:pt x="100" y="84"/>
                      <a:pt x="100" y="81"/>
                      <a:pt x="99" y="80"/>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33" name="Oval 233"/>
              <p:cNvSpPr>
                <a:spLocks noChangeArrowheads="1"/>
              </p:cNvSpPr>
              <p:nvPr/>
            </p:nvSpPr>
            <p:spPr bwMode="auto">
              <a:xfrm>
                <a:off x="5083" y="1353"/>
                <a:ext cx="39" cy="40"/>
              </a:xfrm>
              <a:prstGeom prst="ellipse">
                <a:avLst/>
              </a:pr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34" name="Oval 234"/>
              <p:cNvSpPr>
                <a:spLocks noChangeArrowheads="1"/>
              </p:cNvSpPr>
              <p:nvPr/>
            </p:nvSpPr>
            <p:spPr bwMode="auto">
              <a:xfrm>
                <a:off x="5083" y="1457"/>
                <a:ext cx="39" cy="39"/>
              </a:xfrm>
              <a:prstGeom prst="ellipse">
                <a:avLst/>
              </a:pr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grpSp>
        <p:sp>
          <p:nvSpPr>
            <p:cNvPr id="521" name="Round Same Side Corner Rectangle 520"/>
            <p:cNvSpPr/>
            <p:nvPr/>
          </p:nvSpPr>
          <p:spPr>
            <a:xfrm rot="5400000">
              <a:off x="2349987" y="3317508"/>
              <a:ext cx="593347" cy="2074661"/>
            </a:xfrm>
            <a:prstGeom prst="round2SameRect">
              <a:avLst>
                <a:gd name="adj1" fmla="val 12109"/>
                <a:gd name="adj2" fmla="val 0"/>
              </a:avLst>
            </a:prstGeom>
            <a:solidFill>
              <a:srgbClr val="133971">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130" name="TextBox 129"/>
            <p:cNvSpPr txBox="1"/>
            <p:nvPr/>
          </p:nvSpPr>
          <p:spPr>
            <a:xfrm>
              <a:off x="1647174" y="4115383"/>
              <a:ext cx="1980496" cy="478911"/>
            </a:xfrm>
            <a:prstGeom prst="rect">
              <a:avLst/>
            </a:prstGeom>
            <a:noFill/>
          </p:spPr>
          <p:txBody>
            <a:bodyPr wrap="square" rtlCol="0" anchor="ctr">
              <a:noAutofit/>
            </a:bodyPr>
            <a:lstStyle/>
            <a:p>
              <a:pPr algn="ctr" rtl="0">
                <a:lnSpc>
                  <a:spcPct val="107000"/>
                </a:lnSpc>
              </a:pPr>
              <a:r>
                <a:rPr lang="es-419" sz="1000" b="1" dirty="0">
                  <a:latin typeface="+mj-lt"/>
                </a:rPr>
                <a:t>Comunidad de Facebook para instructores</a:t>
              </a:r>
            </a:p>
          </p:txBody>
        </p:sp>
      </p:grpSp>
      <p:grpSp>
        <p:nvGrpSpPr>
          <p:cNvPr id="16" name="Group 15"/>
          <p:cNvGrpSpPr/>
          <p:nvPr/>
        </p:nvGrpSpPr>
        <p:grpSpPr>
          <a:xfrm>
            <a:off x="6041639" y="2189964"/>
            <a:ext cx="2630756" cy="593347"/>
            <a:chOff x="6041639" y="1961358"/>
            <a:chExt cx="2630756" cy="593347"/>
          </a:xfrm>
        </p:grpSpPr>
        <p:sp>
          <p:nvSpPr>
            <p:cNvPr id="404" name="Round Same Side Corner Rectangle 403"/>
            <p:cNvSpPr/>
            <p:nvPr/>
          </p:nvSpPr>
          <p:spPr>
            <a:xfrm rot="16200000" flipH="1">
              <a:off x="7850140" y="1732450"/>
              <a:ext cx="593347" cy="1051163"/>
            </a:xfrm>
            <a:prstGeom prst="round2SameRect">
              <a:avLst>
                <a:gd name="adj1" fmla="val 0"/>
                <a:gd name="adj2" fmla="val 0"/>
              </a:avLst>
            </a:prstGeom>
            <a:solidFill>
              <a:srgbClr val="FFFFFF">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406" name="Freeform 405"/>
            <p:cNvSpPr/>
            <p:nvPr/>
          </p:nvSpPr>
          <p:spPr>
            <a:xfrm flipH="1">
              <a:off x="8456420" y="1961358"/>
              <a:ext cx="215974" cy="314691"/>
            </a:xfrm>
            <a:custGeom>
              <a:avLst/>
              <a:gdLst>
                <a:gd name="connsiteX0" fmla="*/ 0 w 243383"/>
                <a:gd name="connsiteY0" fmla="*/ 0 h 354628"/>
                <a:gd name="connsiteX1" fmla="*/ 243383 w 243383"/>
                <a:gd name="connsiteY1" fmla="*/ 0 h 354628"/>
                <a:gd name="connsiteX2" fmla="*/ 239126 w 243383"/>
                <a:gd name="connsiteY2" fmla="*/ 42228 h 354628"/>
                <a:gd name="connsiteX3" fmla="*/ 46840 w 243383"/>
                <a:gd name="connsiteY3" fmla="*/ 329204 h 354628"/>
                <a:gd name="connsiteX4" fmla="*/ 0 w 243383"/>
                <a:gd name="connsiteY4" fmla="*/ 354628 h 354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83" h="354628">
                  <a:moveTo>
                    <a:pt x="0" y="0"/>
                  </a:moveTo>
                  <a:lnTo>
                    <a:pt x="243383" y="0"/>
                  </a:lnTo>
                  <a:lnTo>
                    <a:pt x="239126" y="42228"/>
                  </a:lnTo>
                  <a:cubicBezTo>
                    <a:pt x="214765" y="161279"/>
                    <a:pt x="144133" y="263474"/>
                    <a:pt x="46840" y="329204"/>
                  </a:cubicBezTo>
                  <a:lnTo>
                    <a:pt x="0" y="354628"/>
                  </a:lnTo>
                  <a:close/>
                </a:path>
              </a:pathLst>
            </a:custGeom>
            <a:solidFill>
              <a:srgbClr val="1339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407" name="TextBox 406"/>
            <p:cNvSpPr txBox="1"/>
            <p:nvPr/>
          </p:nvSpPr>
          <p:spPr>
            <a:xfrm flipH="1">
              <a:off x="8504929" y="1976676"/>
              <a:ext cx="166434" cy="186612"/>
            </a:xfrm>
            <a:prstGeom prst="rect">
              <a:avLst/>
            </a:prstGeom>
            <a:noFill/>
          </p:spPr>
          <p:txBody>
            <a:bodyPr wrap="square" rtlCol="0" anchor="ctr">
              <a:noAutofit/>
            </a:bodyPr>
            <a:lstStyle/>
            <a:p>
              <a:pPr algn="ctr" rtl="0"/>
              <a:r>
                <a:rPr lang="es-419" sz="700" b="1">
                  <a:latin typeface="+mj-lt"/>
                </a:rPr>
                <a:t>6</a:t>
              </a:r>
            </a:p>
          </p:txBody>
        </p:sp>
        <p:sp>
          <p:nvSpPr>
            <p:cNvPr id="524" name="Round Same Side Corner Rectangle 523"/>
            <p:cNvSpPr/>
            <p:nvPr/>
          </p:nvSpPr>
          <p:spPr>
            <a:xfrm rot="16200000" flipH="1">
              <a:off x="6531184" y="1471813"/>
              <a:ext cx="593347" cy="1572438"/>
            </a:xfrm>
            <a:prstGeom prst="round2SameRect">
              <a:avLst>
                <a:gd name="adj1" fmla="val 12109"/>
                <a:gd name="adj2" fmla="val 0"/>
              </a:avLst>
            </a:prstGeom>
            <a:solidFill>
              <a:srgbClr val="133971">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405" name="TextBox 404"/>
            <p:cNvSpPr txBox="1"/>
            <p:nvPr/>
          </p:nvSpPr>
          <p:spPr>
            <a:xfrm flipH="1">
              <a:off x="6337465" y="2018577"/>
              <a:ext cx="1197319" cy="478911"/>
            </a:xfrm>
            <a:prstGeom prst="rect">
              <a:avLst/>
            </a:prstGeom>
            <a:noFill/>
          </p:spPr>
          <p:txBody>
            <a:bodyPr wrap="square" rtlCol="0" anchor="ctr">
              <a:noAutofit/>
            </a:bodyPr>
            <a:lstStyle/>
            <a:p>
              <a:pPr algn="ctr" rtl="0">
                <a:lnSpc>
                  <a:spcPct val="107000"/>
                </a:lnSpc>
              </a:pPr>
              <a:r>
                <a:rPr lang="es-419" sz="1000" b="1" dirty="0">
                  <a:latin typeface="+mj-lt"/>
                </a:rPr>
                <a:t>Cisco </a:t>
              </a:r>
              <a:r>
                <a:rPr lang="es-419" sz="1000" b="1" dirty="0" err="1">
                  <a:latin typeface="+mj-lt"/>
                </a:rPr>
                <a:t>Packet</a:t>
              </a:r>
              <a:r>
                <a:rPr lang="es-419" sz="1000" b="1" dirty="0">
                  <a:latin typeface="+mj-lt"/>
                </a:rPr>
                <a:t> </a:t>
              </a:r>
              <a:r>
                <a:rPr lang="es-419" sz="1000" b="1" dirty="0" err="1">
                  <a:latin typeface="+mj-lt"/>
                </a:rPr>
                <a:t>Tracer</a:t>
              </a:r>
              <a:endParaRPr lang="es-419" sz="1000" b="1" dirty="0">
                <a:latin typeface="+mj-lt"/>
              </a:endParaRPr>
            </a:p>
          </p:txBody>
        </p:sp>
        <p:grpSp>
          <p:nvGrpSpPr>
            <p:cNvPr id="21" name="Group 20"/>
            <p:cNvGrpSpPr/>
            <p:nvPr/>
          </p:nvGrpSpPr>
          <p:grpSpPr>
            <a:xfrm>
              <a:off x="7722662" y="2064440"/>
              <a:ext cx="687703" cy="394741"/>
              <a:chOff x="8074437" y="1678745"/>
              <a:chExt cx="775046" cy="444914"/>
            </a:xfrm>
          </p:grpSpPr>
          <p:sp>
            <p:nvSpPr>
              <p:cNvPr id="631" name="Freeform 254"/>
              <p:cNvSpPr/>
              <p:nvPr/>
            </p:nvSpPr>
            <p:spPr bwMode="auto">
              <a:xfrm>
                <a:off x="8484677" y="1894813"/>
                <a:ext cx="8517" cy="3549"/>
              </a:xfrm>
              <a:custGeom>
                <a:avLst/>
                <a:gdLst>
                  <a:gd name="T0" fmla="*/ 4 w 5"/>
                  <a:gd name="T1" fmla="*/ 2 h 2"/>
                  <a:gd name="T2" fmla="*/ 1 w 5"/>
                  <a:gd name="T3" fmla="*/ 2 h 2"/>
                  <a:gd name="T4" fmla="*/ 0 w 5"/>
                  <a:gd name="T5" fmla="*/ 1 h 2"/>
                  <a:gd name="T6" fmla="*/ 1 w 5"/>
                  <a:gd name="T7" fmla="*/ 0 h 2"/>
                  <a:gd name="T8" fmla="*/ 4 w 5"/>
                  <a:gd name="T9" fmla="*/ 0 h 2"/>
                  <a:gd name="T10" fmla="*/ 5 w 5"/>
                  <a:gd name="T11" fmla="*/ 1 h 2"/>
                  <a:gd name="T12" fmla="*/ 4 w 5"/>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5" h="2">
                    <a:moveTo>
                      <a:pt x="4" y="2"/>
                    </a:moveTo>
                    <a:cubicBezTo>
                      <a:pt x="1" y="2"/>
                      <a:pt x="1" y="2"/>
                      <a:pt x="1" y="2"/>
                    </a:cubicBezTo>
                    <a:cubicBezTo>
                      <a:pt x="0" y="2"/>
                      <a:pt x="0" y="2"/>
                      <a:pt x="0" y="1"/>
                    </a:cubicBezTo>
                    <a:cubicBezTo>
                      <a:pt x="0" y="1"/>
                      <a:pt x="0" y="0"/>
                      <a:pt x="1" y="0"/>
                    </a:cubicBezTo>
                    <a:cubicBezTo>
                      <a:pt x="4" y="0"/>
                      <a:pt x="4" y="0"/>
                      <a:pt x="4" y="0"/>
                    </a:cubicBezTo>
                    <a:cubicBezTo>
                      <a:pt x="5" y="0"/>
                      <a:pt x="5" y="1"/>
                      <a:pt x="5" y="1"/>
                    </a:cubicBezTo>
                    <a:cubicBezTo>
                      <a:pt x="5" y="2"/>
                      <a:pt x="5" y="2"/>
                      <a:pt x="4" y="2"/>
                    </a:cubicBez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32" name="Freeform 255"/>
              <p:cNvSpPr>
                <a:spLocks noEditPoints="1"/>
              </p:cNvSpPr>
              <p:nvPr/>
            </p:nvSpPr>
            <p:spPr bwMode="auto">
              <a:xfrm>
                <a:off x="8496743" y="1894813"/>
                <a:ext cx="244864" cy="3549"/>
              </a:xfrm>
              <a:custGeom>
                <a:avLst/>
                <a:gdLst>
                  <a:gd name="T0" fmla="*/ 136 w 145"/>
                  <a:gd name="T1" fmla="*/ 2 h 2"/>
                  <a:gd name="T2" fmla="*/ 136 w 145"/>
                  <a:gd name="T3" fmla="*/ 0 h 2"/>
                  <a:gd name="T4" fmla="*/ 145 w 145"/>
                  <a:gd name="T5" fmla="*/ 1 h 2"/>
                  <a:gd name="T6" fmla="*/ 132 w 145"/>
                  <a:gd name="T7" fmla="*/ 2 h 2"/>
                  <a:gd name="T8" fmla="*/ 124 w 145"/>
                  <a:gd name="T9" fmla="*/ 1 h 2"/>
                  <a:gd name="T10" fmla="*/ 132 w 145"/>
                  <a:gd name="T11" fmla="*/ 0 h 2"/>
                  <a:gd name="T12" fmla="*/ 132 w 145"/>
                  <a:gd name="T13" fmla="*/ 2 h 2"/>
                  <a:gd name="T14" fmla="*/ 114 w 145"/>
                  <a:gd name="T15" fmla="*/ 2 h 2"/>
                  <a:gd name="T16" fmla="*/ 114 w 145"/>
                  <a:gd name="T17" fmla="*/ 0 h 2"/>
                  <a:gd name="T18" fmla="*/ 122 w 145"/>
                  <a:gd name="T19" fmla="*/ 1 h 2"/>
                  <a:gd name="T20" fmla="*/ 110 w 145"/>
                  <a:gd name="T21" fmla="*/ 2 h 2"/>
                  <a:gd name="T22" fmla="*/ 101 w 145"/>
                  <a:gd name="T23" fmla="*/ 1 h 2"/>
                  <a:gd name="T24" fmla="*/ 110 w 145"/>
                  <a:gd name="T25" fmla="*/ 0 h 2"/>
                  <a:gd name="T26" fmla="*/ 110 w 145"/>
                  <a:gd name="T27" fmla="*/ 2 h 2"/>
                  <a:gd name="T28" fmla="*/ 91 w 145"/>
                  <a:gd name="T29" fmla="*/ 2 h 2"/>
                  <a:gd name="T30" fmla="*/ 91 w 145"/>
                  <a:gd name="T31" fmla="*/ 0 h 2"/>
                  <a:gd name="T32" fmla="*/ 100 w 145"/>
                  <a:gd name="T33" fmla="*/ 1 h 2"/>
                  <a:gd name="T34" fmla="*/ 87 w 145"/>
                  <a:gd name="T35" fmla="*/ 2 h 2"/>
                  <a:gd name="T36" fmla="*/ 79 w 145"/>
                  <a:gd name="T37" fmla="*/ 1 h 2"/>
                  <a:gd name="T38" fmla="*/ 87 w 145"/>
                  <a:gd name="T39" fmla="*/ 0 h 2"/>
                  <a:gd name="T40" fmla="*/ 87 w 145"/>
                  <a:gd name="T41" fmla="*/ 2 h 2"/>
                  <a:gd name="T42" fmla="*/ 69 w 145"/>
                  <a:gd name="T43" fmla="*/ 2 h 2"/>
                  <a:gd name="T44" fmla="*/ 69 w 145"/>
                  <a:gd name="T45" fmla="*/ 0 h 2"/>
                  <a:gd name="T46" fmla="*/ 77 w 145"/>
                  <a:gd name="T47" fmla="*/ 1 h 2"/>
                  <a:gd name="T48" fmla="*/ 65 w 145"/>
                  <a:gd name="T49" fmla="*/ 2 h 2"/>
                  <a:gd name="T50" fmla="*/ 56 w 145"/>
                  <a:gd name="T51" fmla="*/ 1 h 2"/>
                  <a:gd name="T52" fmla="*/ 65 w 145"/>
                  <a:gd name="T53" fmla="*/ 0 h 2"/>
                  <a:gd name="T54" fmla="*/ 65 w 145"/>
                  <a:gd name="T55" fmla="*/ 2 h 2"/>
                  <a:gd name="T56" fmla="*/ 46 w 145"/>
                  <a:gd name="T57" fmla="*/ 2 h 2"/>
                  <a:gd name="T58" fmla="*/ 46 w 145"/>
                  <a:gd name="T59" fmla="*/ 0 h 2"/>
                  <a:gd name="T60" fmla="*/ 55 w 145"/>
                  <a:gd name="T61" fmla="*/ 1 h 2"/>
                  <a:gd name="T62" fmla="*/ 42 w 145"/>
                  <a:gd name="T63" fmla="*/ 2 h 2"/>
                  <a:gd name="T64" fmla="*/ 34 w 145"/>
                  <a:gd name="T65" fmla="*/ 1 h 2"/>
                  <a:gd name="T66" fmla="*/ 42 w 145"/>
                  <a:gd name="T67" fmla="*/ 0 h 2"/>
                  <a:gd name="T68" fmla="*/ 42 w 145"/>
                  <a:gd name="T69" fmla="*/ 2 h 2"/>
                  <a:gd name="T70" fmla="*/ 24 w 145"/>
                  <a:gd name="T71" fmla="*/ 2 h 2"/>
                  <a:gd name="T72" fmla="*/ 24 w 145"/>
                  <a:gd name="T73" fmla="*/ 0 h 2"/>
                  <a:gd name="T74" fmla="*/ 32 w 145"/>
                  <a:gd name="T75" fmla="*/ 1 h 2"/>
                  <a:gd name="T76" fmla="*/ 20 w 145"/>
                  <a:gd name="T77" fmla="*/ 2 h 2"/>
                  <a:gd name="T78" fmla="*/ 11 w 145"/>
                  <a:gd name="T79" fmla="*/ 1 h 2"/>
                  <a:gd name="T80" fmla="*/ 20 w 145"/>
                  <a:gd name="T81" fmla="*/ 0 h 2"/>
                  <a:gd name="T82" fmla="*/ 20 w 145"/>
                  <a:gd name="T83" fmla="*/ 2 h 2"/>
                  <a:gd name="T84" fmla="*/ 1 w 145"/>
                  <a:gd name="T85" fmla="*/ 2 h 2"/>
                  <a:gd name="T86" fmla="*/ 1 w 145"/>
                  <a:gd name="T87" fmla="*/ 0 h 2"/>
                  <a:gd name="T88" fmla="*/ 10 w 145"/>
                  <a:gd name="T8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5" h="2">
                    <a:moveTo>
                      <a:pt x="144" y="2"/>
                    </a:moveTo>
                    <a:cubicBezTo>
                      <a:pt x="136" y="2"/>
                      <a:pt x="136" y="2"/>
                      <a:pt x="136" y="2"/>
                    </a:cubicBezTo>
                    <a:cubicBezTo>
                      <a:pt x="136" y="2"/>
                      <a:pt x="135" y="2"/>
                      <a:pt x="135" y="1"/>
                    </a:cubicBezTo>
                    <a:cubicBezTo>
                      <a:pt x="135" y="1"/>
                      <a:pt x="136" y="0"/>
                      <a:pt x="136" y="0"/>
                    </a:cubicBezTo>
                    <a:cubicBezTo>
                      <a:pt x="144" y="0"/>
                      <a:pt x="144" y="0"/>
                      <a:pt x="144" y="0"/>
                    </a:cubicBezTo>
                    <a:cubicBezTo>
                      <a:pt x="144" y="0"/>
                      <a:pt x="145" y="1"/>
                      <a:pt x="145" y="1"/>
                    </a:cubicBezTo>
                    <a:cubicBezTo>
                      <a:pt x="145" y="2"/>
                      <a:pt x="144" y="2"/>
                      <a:pt x="144" y="2"/>
                    </a:cubicBezTo>
                    <a:moveTo>
                      <a:pt x="132" y="2"/>
                    </a:moveTo>
                    <a:cubicBezTo>
                      <a:pt x="125" y="2"/>
                      <a:pt x="125" y="2"/>
                      <a:pt x="125" y="2"/>
                    </a:cubicBezTo>
                    <a:cubicBezTo>
                      <a:pt x="124" y="2"/>
                      <a:pt x="124" y="2"/>
                      <a:pt x="124" y="1"/>
                    </a:cubicBezTo>
                    <a:cubicBezTo>
                      <a:pt x="124" y="1"/>
                      <a:pt x="124" y="0"/>
                      <a:pt x="125" y="0"/>
                    </a:cubicBezTo>
                    <a:cubicBezTo>
                      <a:pt x="132" y="0"/>
                      <a:pt x="132" y="0"/>
                      <a:pt x="132" y="0"/>
                    </a:cubicBezTo>
                    <a:cubicBezTo>
                      <a:pt x="133" y="0"/>
                      <a:pt x="133" y="1"/>
                      <a:pt x="133" y="1"/>
                    </a:cubicBezTo>
                    <a:cubicBezTo>
                      <a:pt x="133" y="2"/>
                      <a:pt x="133" y="2"/>
                      <a:pt x="132" y="2"/>
                    </a:cubicBezTo>
                    <a:moveTo>
                      <a:pt x="121" y="2"/>
                    </a:moveTo>
                    <a:cubicBezTo>
                      <a:pt x="114" y="2"/>
                      <a:pt x="114" y="2"/>
                      <a:pt x="114" y="2"/>
                    </a:cubicBezTo>
                    <a:cubicBezTo>
                      <a:pt x="113" y="2"/>
                      <a:pt x="113" y="2"/>
                      <a:pt x="113" y="1"/>
                    </a:cubicBezTo>
                    <a:cubicBezTo>
                      <a:pt x="113" y="1"/>
                      <a:pt x="113" y="0"/>
                      <a:pt x="114" y="0"/>
                    </a:cubicBezTo>
                    <a:cubicBezTo>
                      <a:pt x="121" y="0"/>
                      <a:pt x="121" y="0"/>
                      <a:pt x="121" y="0"/>
                    </a:cubicBezTo>
                    <a:cubicBezTo>
                      <a:pt x="122" y="0"/>
                      <a:pt x="122" y="1"/>
                      <a:pt x="122" y="1"/>
                    </a:cubicBezTo>
                    <a:cubicBezTo>
                      <a:pt x="122" y="2"/>
                      <a:pt x="122" y="2"/>
                      <a:pt x="121" y="2"/>
                    </a:cubicBezTo>
                    <a:moveTo>
                      <a:pt x="110" y="2"/>
                    </a:moveTo>
                    <a:cubicBezTo>
                      <a:pt x="102" y="2"/>
                      <a:pt x="102" y="2"/>
                      <a:pt x="102" y="2"/>
                    </a:cubicBezTo>
                    <a:cubicBezTo>
                      <a:pt x="102" y="2"/>
                      <a:pt x="101" y="2"/>
                      <a:pt x="101" y="1"/>
                    </a:cubicBezTo>
                    <a:cubicBezTo>
                      <a:pt x="101" y="1"/>
                      <a:pt x="102" y="0"/>
                      <a:pt x="102" y="0"/>
                    </a:cubicBezTo>
                    <a:cubicBezTo>
                      <a:pt x="110" y="0"/>
                      <a:pt x="110" y="0"/>
                      <a:pt x="110" y="0"/>
                    </a:cubicBezTo>
                    <a:cubicBezTo>
                      <a:pt x="110" y="0"/>
                      <a:pt x="111" y="1"/>
                      <a:pt x="111" y="1"/>
                    </a:cubicBezTo>
                    <a:cubicBezTo>
                      <a:pt x="111" y="2"/>
                      <a:pt x="110" y="2"/>
                      <a:pt x="110" y="2"/>
                    </a:cubicBezTo>
                    <a:moveTo>
                      <a:pt x="99" y="2"/>
                    </a:moveTo>
                    <a:cubicBezTo>
                      <a:pt x="91" y="2"/>
                      <a:pt x="91" y="2"/>
                      <a:pt x="91" y="2"/>
                    </a:cubicBezTo>
                    <a:cubicBezTo>
                      <a:pt x="91" y="2"/>
                      <a:pt x="90" y="2"/>
                      <a:pt x="90" y="1"/>
                    </a:cubicBezTo>
                    <a:cubicBezTo>
                      <a:pt x="90" y="1"/>
                      <a:pt x="91" y="0"/>
                      <a:pt x="91" y="0"/>
                    </a:cubicBezTo>
                    <a:cubicBezTo>
                      <a:pt x="99" y="0"/>
                      <a:pt x="99" y="0"/>
                      <a:pt x="99" y="0"/>
                    </a:cubicBezTo>
                    <a:cubicBezTo>
                      <a:pt x="99" y="0"/>
                      <a:pt x="100" y="1"/>
                      <a:pt x="100" y="1"/>
                    </a:cubicBezTo>
                    <a:cubicBezTo>
                      <a:pt x="100" y="2"/>
                      <a:pt x="99" y="2"/>
                      <a:pt x="99" y="2"/>
                    </a:cubicBezTo>
                    <a:moveTo>
                      <a:pt x="87" y="2"/>
                    </a:moveTo>
                    <a:cubicBezTo>
                      <a:pt x="80" y="2"/>
                      <a:pt x="80" y="2"/>
                      <a:pt x="80" y="2"/>
                    </a:cubicBezTo>
                    <a:cubicBezTo>
                      <a:pt x="79" y="2"/>
                      <a:pt x="79" y="2"/>
                      <a:pt x="79" y="1"/>
                    </a:cubicBezTo>
                    <a:cubicBezTo>
                      <a:pt x="79" y="1"/>
                      <a:pt x="79" y="0"/>
                      <a:pt x="80" y="0"/>
                    </a:cubicBezTo>
                    <a:cubicBezTo>
                      <a:pt x="87" y="0"/>
                      <a:pt x="87" y="0"/>
                      <a:pt x="87" y="0"/>
                    </a:cubicBezTo>
                    <a:cubicBezTo>
                      <a:pt x="88" y="0"/>
                      <a:pt x="88" y="1"/>
                      <a:pt x="88" y="1"/>
                    </a:cubicBezTo>
                    <a:cubicBezTo>
                      <a:pt x="88" y="2"/>
                      <a:pt x="88" y="2"/>
                      <a:pt x="87" y="2"/>
                    </a:cubicBezTo>
                    <a:moveTo>
                      <a:pt x="76" y="2"/>
                    </a:moveTo>
                    <a:cubicBezTo>
                      <a:pt x="69" y="2"/>
                      <a:pt x="69" y="2"/>
                      <a:pt x="69" y="2"/>
                    </a:cubicBezTo>
                    <a:cubicBezTo>
                      <a:pt x="68" y="2"/>
                      <a:pt x="68" y="2"/>
                      <a:pt x="68" y="1"/>
                    </a:cubicBezTo>
                    <a:cubicBezTo>
                      <a:pt x="68" y="1"/>
                      <a:pt x="68" y="0"/>
                      <a:pt x="69" y="0"/>
                    </a:cubicBezTo>
                    <a:cubicBezTo>
                      <a:pt x="76" y="0"/>
                      <a:pt x="76" y="0"/>
                      <a:pt x="76" y="0"/>
                    </a:cubicBezTo>
                    <a:cubicBezTo>
                      <a:pt x="77" y="0"/>
                      <a:pt x="77" y="1"/>
                      <a:pt x="77" y="1"/>
                    </a:cubicBezTo>
                    <a:cubicBezTo>
                      <a:pt x="77" y="2"/>
                      <a:pt x="77" y="2"/>
                      <a:pt x="76" y="2"/>
                    </a:cubicBezTo>
                    <a:moveTo>
                      <a:pt x="65" y="2"/>
                    </a:moveTo>
                    <a:cubicBezTo>
                      <a:pt x="57" y="2"/>
                      <a:pt x="57" y="2"/>
                      <a:pt x="57" y="2"/>
                    </a:cubicBezTo>
                    <a:cubicBezTo>
                      <a:pt x="57" y="2"/>
                      <a:pt x="56" y="2"/>
                      <a:pt x="56" y="1"/>
                    </a:cubicBezTo>
                    <a:cubicBezTo>
                      <a:pt x="56" y="1"/>
                      <a:pt x="57" y="0"/>
                      <a:pt x="57" y="0"/>
                    </a:cubicBezTo>
                    <a:cubicBezTo>
                      <a:pt x="65" y="0"/>
                      <a:pt x="65" y="0"/>
                      <a:pt x="65" y="0"/>
                    </a:cubicBezTo>
                    <a:cubicBezTo>
                      <a:pt x="65" y="0"/>
                      <a:pt x="66" y="1"/>
                      <a:pt x="66" y="1"/>
                    </a:cubicBezTo>
                    <a:cubicBezTo>
                      <a:pt x="66" y="2"/>
                      <a:pt x="65" y="2"/>
                      <a:pt x="65" y="2"/>
                    </a:cubicBezTo>
                    <a:moveTo>
                      <a:pt x="54" y="2"/>
                    </a:moveTo>
                    <a:cubicBezTo>
                      <a:pt x="46" y="2"/>
                      <a:pt x="46" y="2"/>
                      <a:pt x="46" y="2"/>
                    </a:cubicBezTo>
                    <a:cubicBezTo>
                      <a:pt x="46" y="2"/>
                      <a:pt x="45" y="2"/>
                      <a:pt x="45" y="1"/>
                    </a:cubicBezTo>
                    <a:cubicBezTo>
                      <a:pt x="45" y="1"/>
                      <a:pt x="46" y="0"/>
                      <a:pt x="46" y="0"/>
                    </a:cubicBezTo>
                    <a:cubicBezTo>
                      <a:pt x="54" y="0"/>
                      <a:pt x="54" y="0"/>
                      <a:pt x="54" y="0"/>
                    </a:cubicBezTo>
                    <a:cubicBezTo>
                      <a:pt x="54" y="0"/>
                      <a:pt x="55" y="1"/>
                      <a:pt x="55" y="1"/>
                    </a:cubicBezTo>
                    <a:cubicBezTo>
                      <a:pt x="55" y="2"/>
                      <a:pt x="54" y="2"/>
                      <a:pt x="54" y="2"/>
                    </a:cubicBezTo>
                    <a:moveTo>
                      <a:pt x="42" y="2"/>
                    </a:moveTo>
                    <a:cubicBezTo>
                      <a:pt x="35" y="2"/>
                      <a:pt x="35" y="2"/>
                      <a:pt x="35" y="2"/>
                    </a:cubicBezTo>
                    <a:cubicBezTo>
                      <a:pt x="34" y="2"/>
                      <a:pt x="34" y="2"/>
                      <a:pt x="34" y="1"/>
                    </a:cubicBezTo>
                    <a:cubicBezTo>
                      <a:pt x="34" y="1"/>
                      <a:pt x="34" y="0"/>
                      <a:pt x="35" y="0"/>
                    </a:cubicBezTo>
                    <a:cubicBezTo>
                      <a:pt x="42" y="0"/>
                      <a:pt x="42" y="0"/>
                      <a:pt x="42" y="0"/>
                    </a:cubicBezTo>
                    <a:cubicBezTo>
                      <a:pt x="43" y="0"/>
                      <a:pt x="43" y="1"/>
                      <a:pt x="43" y="1"/>
                    </a:cubicBezTo>
                    <a:cubicBezTo>
                      <a:pt x="43" y="2"/>
                      <a:pt x="43" y="2"/>
                      <a:pt x="42" y="2"/>
                    </a:cubicBezTo>
                    <a:moveTo>
                      <a:pt x="31" y="2"/>
                    </a:moveTo>
                    <a:cubicBezTo>
                      <a:pt x="24" y="2"/>
                      <a:pt x="24" y="2"/>
                      <a:pt x="24" y="2"/>
                    </a:cubicBezTo>
                    <a:cubicBezTo>
                      <a:pt x="23" y="2"/>
                      <a:pt x="23" y="2"/>
                      <a:pt x="23" y="1"/>
                    </a:cubicBezTo>
                    <a:cubicBezTo>
                      <a:pt x="23" y="1"/>
                      <a:pt x="23" y="0"/>
                      <a:pt x="24" y="0"/>
                    </a:cubicBezTo>
                    <a:cubicBezTo>
                      <a:pt x="31" y="0"/>
                      <a:pt x="31" y="0"/>
                      <a:pt x="31" y="0"/>
                    </a:cubicBezTo>
                    <a:cubicBezTo>
                      <a:pt x="32" y="0"/>
                      <a:pt x="32" y="1"/>
                      <a:pt x="32" y="1"/>
                    </a:cubicBezTo>
                    <a:cubicBezTo>
                      <a:pt x="32" y="2"/>
                      <a:pt x="32" y="2"/>
                      <a:pt x="31" y="2"/>
                    </a:cubicBezTo>
                    <a:moveTo>
                      <a:pt x="20" y="2"/>
                    </a:moveTo>
                    <a:cubicBezTo>
                      <a:pt x="12" y="2"/>
                      <a:pt x="12" y="2"/>
                      <a:pt x="12" y="2"/>
                    </a:cubicBezTo>
                    <a:cubicBezTo>
                      <a:pt x="12" y="2"/>
                      <a:pt x="11" y="2"/>
                      <a:pt x="11" y="1"/>
                    </a:cubicBezTo>
                    <a:cubicBezTo>
                      <a:pt x="11" y="1"/>
                      <a:pt x="12" y="0"/>
                      <a:pt x="12" y="0"/>
                    </a:cubicBezTo>
                    <a:cubicBezTo>
                      <a:pt x="20" y="0"/>
                      <a:pt x="20" y="0"/>
                      <a:pt x="20" y="0"/>
                    </a:cubicBezTo>
                    <a:cubicBezTo>
                      <a:pt x="20" y="0"/>
                      <a:pt x="21" y="1"/>
                      <a:pt x="21" y="1"/>
                    </a:cubicBezTo>
                    <a:cubicBezTo>
                      <a:pt x="21" y="2"/>
                      <a:pt x="20" y="2"/>
                      <a:pt x="20" y="2"/>
                    </a:cubicBezTo>
                    <a:moveTo>
                      <a:pt x="9" y="2"/>
                    </a:moveTo>
                    <a:cubicBezTo>
                      <a:pt x="1" y="2"/>
                      <a:pt x="1" y="2"/>
                      <a:pt x="1" y="2"/>
                    </a:cubicBezTo>
                    <a:cubicBezTo>
                      <a:pt x="1" y="2"/>
                      <a:pt x="0" y="2"/>
                      <a:pt x="0" y="1"/>
                    </a:cubicBezTo>
                    <a:cubicBezTo>
                      <a:pt x="0" y="1"/>
                      <a:pt x="1" y="0"/>
                      <a:pt x="1" y="0"/>
                    </a:cubicBezTo>
                    <a:cubicBezTo>
                      <a:pt x="9" y="0"/>
                      <a:pt x="9" y="0"/>
                      <a:pt x="9" y="0"/>
                    </a:cubicBezTo>
                    <a:cubicBezTo>
                      <a:pt x="9" y="0"/>
                      <a:pt x="10" y="1"/>
                      <a:pt x="10" y="1"/>
                    </a:cubicBezTo>
                    <a:cubicBezTo>
                      <a:pt x="10" y="2"/>
                      <a:pt x="9" y="2"/>
                      <a:pt x="9" y="2"/>
                    </a:cubicBezTo>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grpSp>
            <p:nvGrpSpPr>
              <p:cNvPr id="20" name="Group 19"/>
              <p:cNvGrpSpPr/>
              <p:nvPr/>
            </p:nvGrpSpPr>
            <p:grpSpPr>
              <a:xfrm>
                <a:off x="8655165" y="1678745"/>
                <a:ext cx="194318" cy="444914"/>
                <a:chOff x="8703945" y="1736210"/>
                <a:chExt cx="144776" cy="331452"/>
              </a:xfrm>
            </p:grpSpPr>
            <p:sp>
              <p:nvSpPr>
                <p:cNvPr id="628" name="Freeform 251"/>
                <p:cNvSpPr/>
                <p:nvPr/>
              </p:nvSpPr>
              <p:spPr bwMode="auto">
                <a:xfrm>
                  <a:off x="8740848" y="1759632"/>
                  <a:ext cx="9936" cy="3549"/>
                </a:xfrm>
                <a:custGeom>
                  <a:avLst/>
                  <a:gdLst>
                    <a:gd name="T0" fmla="*/ 5 w 6"/>
                    <a:gd name="T1" fmla="*/ 2 h 2"/>
                    <a:gd name="T2" fmla="*/ 1 w 6"/>
                    <a:gd name="T3" fmla="*/ 2 h 2"/>
                    <a:gd name="T4" fmla="*/ 0 w 6"/>
                    <a:gd name="T5" fmla="*/ 1 h 2"/>
                    <a:gd name="T6" fmla="*/ 1 w 6"/>
                    <a:gd name="T7" fmla="*/ 0 h 2"/>
                    <a:gd name="T8" fmla="*/ 5 w 6"/>
                    <a:gd name="T9" fmla="*/ 0 h 2"/>
                    <a:gd name="T10" fmla="*/ 6 w 6"/>
                    <a:gd name="T11" fmla="*/ 1 h 2"/>
                    <a:gd name="T12" fmla="*/ 5 w 6"/>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6" h="2">
                      <a:moveTo>
                        <a:pt x="5" y="2"/>
                      </a:moveTo>
                      <a:cubicBezTo>
                        <a:pt x="1" y="2"/>
                        <a:pt x="1" y="2"/>
                        <a:pt x="1" y="2"/>
                      </a:cubicBezTo>
                      <a:cubicBezTo>
                        <a:pt x="1" y="2"/>
                        <a:pt x="0" y="1"/>
                        <a:pt x="0" y="1"/>
                      </a:cubicBezTo>
                      <a:cubicBezTo>
                        <a:pt x="0" y="0"/>
                        <a:pt x="1" y="0"/>
                        <a:pt x="1" y="0"/>
                      </a:cubicBezTo>
                      <a:cubicBezTo>
                        <a:pt x="5" y="0"/>
                        <a:pt x="5" y="0"/>
                        <a:pt x="5" y="0"/>
                      </a:cubicBezTo>
                      <a:cubicBezTo>
                        <a:pt x="5" y="0"/>
                        <a:pt x="6" y="0"/>
                        <a:pt x="6" y="1"/>
                      </a:cubicBezTo>
                      <a:cubicBezTo>
                        <a:pt x="6" y="1"/>
                        <a:pt x="5" y="2"/>
                        <a:pt x="5" y="2"/>
                      </a:cubicBez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29" name="Freeform 252"/>
                <p:cNvSpPr>
                  <a:spLocks noEditPoints="1"/>
                </p:cNvSpPr>
                <p:nvPr/>
              </p:nvSpPr>
              <p:spPr bwMode="auto">
                <a:xfrm>
                  <a:off x="8703945" y="1759632"/>
                  <a:ext cx="33355" cy="276092"/>
                </a:xfrm>
                <a:custGeom>
                  <a:avLst/>
                  <a:gdLst>
                    <a:gd name="T0" fmla="*/ 12 w 20"/>
                    <a:gd name="T1" fmla="*/ 162 h 162"/>
                    <a:gd name="T2" fmla="*/ 12 w 20"/>
                    <a:gd name="T3" fmla="*/ 160 h 162"/>
                    <a:gd name="T4" fmla="*/ 20 w 20"/>
                    <a:gd name="T5" fmla="*/ 161 h 162"/>
                    <a:gd name="T6" fmla="*/ 8 w 20"/>
                    <a:gd name="T7" fmla="*/ 162 h 162"/>
                    <a:gd name="T8" fmla="*/ 1 w 20"/>
                    <a:gd name="T9" fmla="*/ 157 h 162"/>
                    <a:gd name="T10" fmla="*/ 7 w 20"/>
                    <a:gd name="T11" fmla="*/ 160 h 162"/>
                    <a:gd name="T12" fmla="*/ 8 w 20"/>
                    <a:gd name="T13" fmla="*/ 162 h 162"/>
                    <a:gd name="T14" fmla="*/ 0 w 20"/>
                    <a:gd name="T15" fmla="*/ 154 h 162"/>
                    <a:gd name="T16" fmla="*/ 1 w 20"/>
                    <a:gd name="T17" fmla="*/ 145 h 162"/>
                    <a:gd name="T18" fmla="*/ 2 w 20"/>
                    <a:gd name="T19" fmla="*/ 154 h 162"/>
                    <a:gd name="T20" fmla="*/ 1 w 20"/>
                    <a:gd name="T21" fmla="*/ 143 h 162"/>
                    <a:gd name="T22" fmla="*/ 0 w 20"/>
                    <a:gd name="T23" fmla="*/ 135 h 162"/>
                    <a:gd name="T24" fmla="*/ 2 w 20"/>
                    <a:gd name="T25" fmla="*/ 135 h 162"/>
                    <a:gd name="T26" fmla="*/ 1 w 20"/>
                    <a:gd name="T27" fmla="*/ 143 h 162"/>
                    <a:gd name="T28" fmla="*/ 0 w 20"/>
                    <a:gd name="T29" fmla="*/ 131 h 162"/>
                    <a:gd name="T30" fmla="*/ 1 w 20"/>
                    <a:gd name="T31" fmla="*/ 122 h 162"/>
                    <a:gd name="T32" fmla="*/ 2 w 20"/>
                    <a:gd name="T33" fmla="*/ 131 h 162"/>
                    <a:gd name="T34" fmla="*/ 1 w 20"/>
                    <a:gd name="T35" fmla="*/ 120 h 162"/>
                    <a:gd name="T36" fmla="*/ 0 w 20"/>
                    <a:gd name="T37" fmla="*/ 112 h 162"/>
                    <a:gd name="T38" fmla="*/ 2 w 20"/>
                    <a:gd name="T39" fmla="*/ 112 h 162"/>
                    <a:gd name="T40" fmla="*/ 1 w 20"/>
                    <a:gd name="T41" fmla="*/ 120 h 162"/>
                    <a:gd name="T42" fmla="*/ 0 w 20"/>
                    <a:gd name="T43" fmla="*/ 108 h 162"/>
                    <a:gd name="T44" fmla="*/ 1 w 20"/>
                    <a:gd name="T45" fmla="*/ 99 h 162"/>
                    <a:gd name="T46" fmla="*/ 2 w 20"/>
                    <a:gd name="T47" fmla="*/ 108 h 162"/>
                    <a:gd name="T48" fmla="*/ 1 w 20"/>
                    <a:gd name="T49" fmla="*/ 97 h 162"/>
                    <a:gd name="T50" fmla="*/ 0 w 20"/>
                    <a:gd name="T51" fmla="*/ 89 h 162"/>
                    <a:gd name="T52" fmla="*/ 2 w 20"/>
                    <a:gd name="T53" fmla="*/ 89 h 162"/>
                    <a:gd name="T54" fmla="*/ 1 w 20"/>
                    <a:gd name="T55" fmla="*/ 97 h 162"/>
                    <a:gd name="T56" fmla="*/ 0 w 20"/>
                    <a:gd name="T57" fmla="*/ 85 h 162"/>
                    <a:gd name="T58" fmla="*/ 1 w 20"/>
                    <a:gd name="T59" fmla="*/ 76 h 162"/>
                    <a:gd name="T60" fmla="*/ 2 w 20"/>
                    <a:gd name="T61" fmla="*/ 85 h 162"/>
                    <a:gd name="T62" fmla="*/ 1 w 20"/>
                    <a:gd name="T63" fmla="*/ 74 h 162"/>
                    <a:gd name="T64" fmla="*/ 0 w 20"/>
                    <a:gd name="T65" fmla="*/ 66 h 162"/>
                    <a:gd name="T66" fmla="*/ 2 w 20"/>
                    <a:gd name="T67" fmla="*/ 66 h 162"/>
                    <a:gd name="T68" fmla="*/ 1 w 20"/>
                    <a:gd name="T69" fmla="*/ 74 h 162"/>
                    <a:gd name="T70" fmla="*/ 0 w 20"/>
                    <a:gd name="T71" fmla="*/ 62 h 162"/>
                    <a:gd name="T72" fmla="*/ 1 w 20"/>
                    <a:gd name="T73" fmla="*/ 53 h 162"/>
                    <a:gd name="T74" fmla="*/ 2 w 20"/>
                    <a:gd name="T75" fmla="*/ 62 h 162"/>
                    <a:gd name="T76" fmla="*/ 1 w 20"/>
                    <a:gd name="T77" fmla="*/ 51 h 162"/>
                    <a:gd name="T78" fmla="*/ 0 w 20"/>
                    <a:gd name="T79" fmla="*/ 43 h 162"/>
                    <a:gd name="T80" fmla="*/ 2 w 20"/>
                    <a:gd name="T81" fmla="*/ 43 h 162"/>
                    <a:gd name="T82" fmla="*/ 1 w 20"/>
                    <a:gd name="T83" fmla="*/ 51 h 162"/>
                    <a:gd name="T84" fmla="*/ 0 w 20"/>
                    <a:gd name="T85" fmla="*/ 39 h 162"/>
                    <a:gd name="T86" fmla="*/ 1 w 20"/>
                    <a:gd name="T87" fmla="*/ 30 h 162"/>
                    <a:gd name="T88" fmla="*/ 2 w 20"/>
                    <a:gd name="T89" fmla="*/ 39 h 162"/>
                    <a:gd name="T90" fmla="*/ 1 w 20"/>
                    <a:gd name="T91" fmla="*/ 28 h 162"/>
                    <a:gd name="T92" fmla="*/ 0 w 20"/>
                    <a:gd name="T93" fmla="*/ 20 h 162"/>
                    <a:gd name="T94" fmla="*/ 2 w 20"/>
                    <a:gd name="T95" fmla="*/ 20 h 162"/>
                    <a:gd name="T96" fmla="*/ 1 w 20"/>
                    <a:gd name="T97" fmla="*/ 28 h 162"/>
                    <a:gd name="T98" fmla="*/ 0 w 20"/>
                    <a:gd name="T99" fmla="*/ 16 h 162"/>
                    <a:gd name="T100" fmla="*/ 1 w 20"/>
                    <a:gd name="T101" fmla="*/ 7 h 162"/>
                    <a:gd name="T102" fmla="*/ 2 w 20"/>
                    <a:gd name="T103" fmla="*/ 16 h 162"/>
                    <a:gd name="T104" fmla="*/ 2 w 20"/>
                    <a:gd name="T105" fmla="*/ 6 h 162"/>
                    <a:gd name="T106" fmla="*/ 1 w 20"/>
                    <a:gd name="T107" fmla="*/ 4 h 162"/>
                    <a:gd name="T108" fmla="*/ 8 w 20"/>
                    <a:gd name="T109" fmla="*/ 0 h 162"/>
                    <a:gd name="T110" fmla="*/ 8 w 20"/>
                    <a:gd name="T111" fmla="*/ 2 h 162"/>
                    <a:gd name="T112" fmla="*/ 2 w 20"/>
                    <a:gd name="T113" fmla="*/ 5 h 162"/>
                    <a:gd name="T114" fmla="*/ 19 w 20"/>
                    <a:gd name="T115" fmla="*/ 2 h 162"/>
                    <a:gd name="T116" fmla="*/ 11 w 20"/>
                    <a:gd name="T117" fmla="*/ 1 h 162"/>
                    <a:gd name="T118" fmla="*/ 19 w 20"/>
                    <a:gd name="T119" fmla="*/ 0 h 162"/>
                    <a:gd name="T120" fmla="*/ 19 w 20"/>
                    <a:gd name="T121" fmla="*/ 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 h="162">
                      <a:moveTo>
                        <a:pt x="19" y="162"/>
                      </a:moveTo>
                      <a:cubicBezTo>
                        <a:pt x="12" y="162"/>
                        <a:pt x="12" y="162"/>
                        <a:pt x="12" y="162"/>
                      </a:cubicBezTo>
                      <a:cubicBezTo>
                        <a:pt x="11" y="162"/>
                        <a:pt x="11" y="162"/>
                        <a:pt x="11" y="161"/>
                      </a:cubicBezTo>
                      <a:cubicBezTo>
                        <a:pt x="11" y="161"/>
                        <a:pt x="11" y="160"/>
                        <a:pt x="12" y="160"/>
                      </a:cubicBezTo>
                      <a:cubicBezTo>
                        <a:pt x="19" y="160"/>
                        <a:pt x="19" y="160"/>
                        <a:pt x="19" y="160"/>
                      </a:cubicBezTo>
                      <a:cubicBezTo>
                        <a:pt x="20" y="160"/>
                        <a:pt x="20" y="161"/>
                        <a:pt x="20" y="161"/>
                      </a:cubicBezTo>
                      <a:cubicBezTo>
                        <a:pt x="20" y="162"/>
                        <a:pt x="20" y="162"/>
                        <a:pt x="19" y="162"/>
                      </a:cubicBezTo>
                      <a:close/>
                      <a:moveTo>
                        <a:pt x="8" y="162"/>
                      </a:moveTo>
                      <a:cubicBezTo>
                        <a:pt x="4" y="162"/>
                        <a:pt x="2" y="161"/>
                        <a:pt x="1" y="158"/>
                      </a:cubicBezTo>
                      <a:cubicBezTo>
                        <a:pt x="0" y="158"/>
                        <a:pt x="1" y="157"/>
                        <a:pt x="1" y="157"/>
                      </a:cubicBezTo>
                      <a:cubicBezTo>
                        <a:pt x="2" y="157"/>
                        <a:pt x="2" y="157"/>
                        <a:pt x="2" y="157"/>
                      </a:cubicBezTo>
                      <a:cubicBezTo>
                        <a:pt x="3" y="159"/>
                        <a:pt x="5" y="160"/>
                        <a:pt x="7" y="160"/>
                      </a:cubicBezTo>
                      <a:cubicBezTo>
                        <a:pt x="8" y="160"/>
                        <a:pt x="9" y="161"/>
                        <a:pt x="9" y="161"/>
                      </a:cubicBezTo>
                      <a:cubicBezTo>
                        <a:pt x="9" y="162"/>
                        <a:pt x="8" y="162"/>
                        <a:pt x="8" y="162"/>
                      </a:cubicBezTo>
                      <a:close/>
                      <a:moveTo>
                        <a:pt x="1" y="155"/>
                      </a:moveTo>
                      <a:cubicBezTo>
                        <a:pt x="0" y="155"/>
                        <a:pt x="0" y="154"/>
                        <a:pt x="0" y="154"/>
                      </a:cubicBezTo>
                      <a:cubicBezTo>
                        <a:pt x="0" y="146"/>
                        <a:pt x="0" y="146"/>
                        <a:pt x="0" y="146"/>
                      </a:cubicBezTo>
                      <a:cubicBezTo>
                        <a:pt x="0" y="146"/>
                        <a:pt x="0" y="145"/>
                        <a:pt x="1" y="145"/>
                      </a:cubicBezTo>
                      <a:cubicBezTo>
                        <a:pt x="2" y="145"/>
                        <a:pt x="2" y="146"/>
                        <a:pt x="2" y="146"/>
                      </a:cubicBezTo>
                      <a:cubicBezTo>
                        <a:pt x="2" y="154"/>
                        <a:pt x="2" y="154"/>
                        <a:pt x="2" y="154"/>
                      </a:cubicBezTo>
                      <a:cubicBezTo>
                        <a:pt x="2" y="154"/>
                        <a:pt x="2" y="155"/>
                        <a:pt x="1" y="155"/>
                      </a:cubicBezTo>
                      <a:close/>
                      <a:moveTo>
                        <a:pt x="1" y="143"/>
                      </a:moveTo>
                      <a:cubicBezTo>
                        <a:pt x="0" y="143"/>
                        <a:pt x="0" y="143"/>
                        <a:pt x="0" y="142"/>
                      </a:cubicBezTo>
                      <a:cubicBezTo>
                        <a:pt x="0" y="135"/>
                        <a:pt x="0" y="135"/>
                        <a:pt x="0" y="135"/>
                      </a:cubicBezTo>
                      <a:cubicBezTo>
                        <a:pt x="0" y="134"/>
                        <a:pt x="0" y="134"/>
                        <a:pt x="1" y="134"/>
                      </a:cubicBezTo>
                      <a:cubicBezTo>
                        <a:pt x="2" y="134"/>
                        <a:pt x="2" y="134"/>
                        <a:pt x="2" y="135"/>
                      </a:cubicBezTo>
                      <a:cubicBezTo>
                        <a:pt x="2" y="142"/>
                        <a:pt x="2" y="142"/>
                        <a:pt x="2" y="142"/>
                      </a:cubicBezTo>
                      <a:cubicBezTo>
                        <a:pt x="2" y="143"/>
                        <a:pt x="2" y="143"/>
                        <a:pt x="1" y="143"/>
                      </a:cubicBezTo>
                      <a:close/>
                      <a:moveTo>
                        <a:pt x="1" y="132"/>
                      </a:moveTo>
                      <a:cubicBezTo>
                        <a:pt x="0" y="132"/>
                        <a:pt x="0" y="131"/>
                        <a:pt x="0" y="131"/>
                      </a:cubicBezTo>
                      <a:cubicBezTo>
                        <a:pt x="0" y="123"/>
                        <a:pt x="0" y="123"/>
                        <a:pt x="0" y="123"/>
                      </a:cubicBezTo>
                      <a:cubicBezTo>
                        <a:pt x="0" y="123"/>
                        <a:pt x="0" y="122"/>
                        <a:pt x="1" y="122"/>
                      </a:cubicBezTo>
                      <a:cubicBezTo>
                        <a:pt x="2" y="122"/>
                        <a:pt x="2" y="123"/>
                        <a:pt x="2" y="123"/>
                      </a:cubicBezTo>
                      <a:cubicBezTo>
                        <a:pt x="2" y="131"/>
                        <a:pt x="2" y="131"/>
                        <a:pt x="2" y="131"/>
                      </a:cubicBezTo>
                      <a:cubicBezTo>
                        <a:pt x="2" y="131"/>
                        <a:pt x="2" y="132"/>
                        <a:pt x="1" y="132"/>
                      </a:cubicBezTo>
                      <a:close/>
                      <a:moveTo>
                        <a:pt x="1" y="120"/>
                      </a:moveTo>
                      <a:cubicBezTo>
                        <a:pt x="0" y="120"/>
                        <a:pt x="0" y="120"/>
                        <a:pt x="0" y="119"/>
                      </a:cubicBezTo>
                      <a:cubicBezTo>
                        <a:pt x="0" y="112"/>
                        <a:pt x="0" y="112"/>
                        <a:pt x="0" y="112"/>
                      </a:cubicBezTo>
                      <a:cubicBezTo>
                        <a:pt x="0" y="111"/>
                        <a:pt x="0" y="111"/>
                        <a:pt x="1" y="111"/>
                      </a:cubicBezTo>
                      <a:cubicBezTo>
                        <a:pt x="2" y="111"/>
                        <a:pt x="2" y="111"/>
                        <a:pt x="2" y="112"/>
                      </a:cubicBezTo>
                      <a:cubicBezTo>
                        <a:pt x="2" y="119"/>
                        <a:pt x="2" y="119"/>
                        <a:pt x="2" y="119"/>
                      </a:cubicBezTo>
                      <a:cubicBezTo>
                        <a:pt x="2" y="120"/>
                        <a:pt x="2" y="120"/>
                        <a:pt x="1" y="120"/>
                      </a:cubicBezTo>
                      <a:close/>
                      <a:moveTo>
                        <a:pt x="1" y="109"/>
                      </a:moveTo>
                      <a:cubicBezTo>
                        <a:pt x="0" y="109"/>
                        <a:pt x="0" y="108"/>
                        <a:pt x="0" y="108"/>
                      </a:cubicBezTo>
                      <a:cubicBezTo>
                        <a:pt x="0" y="100"/>
                        <a:pt x="0" y="100"/>
                        <a:pt x="0" y="100"/>
                      </a:cubicBezTo>
                      <a:cubicBezTo>
                        <a:pt x="0" y="100"/>
                        <a:pt x="0" y="99"/>
                        <a:pt x="1" y="99"/>
                      </a:cubicBezTo>
                      <a:cubicBezTo>
                        <a:pt x="2" y="99"/>
                        <a:pt x="2" y="100"/>
                        <a:pt x="2" y="100"/>
                      </a:cubicBezTo>
                      <a:cubicBezTo>
                        <a:pt x="2" y="108"/>
                        <a:pt x="2" y="108"/>
                        <a:pt x="2" y="108"/>
                      </a:cubicBezTo>
                      <a:cubicBezTo>
                        <a:pt x="2" y="108"/>
                        <a:pt x="2" y="109"/>
                        <a:pt x="1" y="109"/>
                      </a:cubicBezTo>
                      <a:close/>
                      <a:moveTo>
                        <a:pt x="1" y="97"/>
                      </a:moveTo>
                      <a:cubicBezTo>
                        <a:pt x="0" y="97"/>
                        <a:pt x="0" y="97"/>
                        <a:pt x="0" y="96"/>
                      </a:cubicBezTo>
                      <a:cubicBezTo>
                        <a:pt x="0" y="89"/>
                        <a:pt x="0" y="89"/>
                        <a:pt x="0" y="89"/>
                      </a:cubicBezTo>
                      <a:cubicBezTo>
                        <a:pt x="0" y="88"/>
                        <a:pt x="0" y="88"/>
                        <a:pt x="1" y="88"/>
                      </a:cubicBezTo>
                      <a:cubicBezTo>
                        <a:pt x="2" y="88"/>
                        <a:pt x="2" y="88"/>
                        <a:pt x="2" y="89"/>
                      </a:cubicBezTo>
                      <a:cubicBezTo>
                        <a:pt x="2" y="96"/>
                        <a:pt x="2" y="96"/>
                        <a:pt x="2" y="96"/>
                      </a:cubicBezTo>
                      <a:cubicBezTo>
                        <a:pt x="2" y="97"/>
                        <a:pt x="2" y="97"/>
                        <a:pt x="1" y="97"/>
                      </a:cubicBezTo>
                      <a:close/>
                      <a:moveTo>
                        <a:pt x="1" y="86"/>
                      </a:moveTo>
                      <a:cubicBezTo>
                        <a:pt x="0" y="86"/>
                        <a:pt x="0" y="85"/>
                        <a:pt x="0" y="85"/>
                      </a:cubicBezTo>
                      <a:cubicBezTo>
                        <a:pt x="0" y="77"/>
                        <a:pt x="0" y="77"/>
                        <a:pt x="0" y="77"/>
                      </a:cubicBezTo>
                      <a:cubicBezTo>
                        <a:pt x="0" y="77"/>
                        <a:pt x="0" y="76"/>
                        <a:pt x="1" y="76"/>
                      </a:cubicBezTo>
                      <a:cubicBezTo>
                        <a:pt x="2" y="76"/>
                        <a:pt x="2" y="77"/>
                        <a:pt x="2" y="77"/>
                      </a:cubicBezTo>
                      <a:cubicBezTo>
                        <a:pt x="2" y="85"/>
                        <a:pt x="2" y="85"/>
                        <a:pt x="2" y="85"/>
                      </a:cubicBezTo>
                      <a:cubicBezTo>
                        <a:pt x="2" y="85"/>
                        <a:pt x="2" y="86"/>
                        <a:pt x="1" y="86"/>
                      </a:cubicBezTo>
                      <a:close/>
                      <a:moveTo>
                        <a:pt x="1" y="74"/>
                      </a:moveTo>
                      <a:cubicBezTo>
                        <a:pt x="0" y="74"/>
                        <a:pt x="0" y="74"/>
                        <a:pt x="0" y="73"/>
                      </a:cubicBezTo>
                      <a:cubicBezTo>
                        <a:pt x="0" y="66"/>
                        <a:pt x="0" y="66"/>
                        <a:pt x="0" y="66"/>
                      </a:cubicBezTo>
                      <a:cubicBezTo>
                        <a:pt x="0" y="65"/>
                        <a:pt x="0" y="65"/>
                        <a:pt x="1" y="65"/>
                      </a:cubicBezTo>
                      <a:cubicBezTo>
                        <a:pt x="2" y="65"/>
                        <a:pt x="2" y="65"/>
                        <a:pt x="2" y="66"/>
                      </a:cubicBezTo>
                      <a:cubicBezTo>
                        <a:pt x="2" y="73"/>
                        <a:pt x="2" y="73"/>
                        <a:pt x="2" y="73"/>
                      </a:cubicBezTo>
                      <a:cubicBezTo>
                        <a:pt x="2" y="74"/>
                        <a:pt x="2" y="74"/>
                        <a:pt x="1" y="74"/>
                      </a:cubicBezTo>
                      <a:close/>
                      <a:moveTo>
                        <a:pt x="1" y="63"/>
                      </a:moveTo>
                      <a:cubicBezTo>
                        <a:pt x="0" y="63"/>
                        <a:pt x="0" y="63"/>
                        <a:pt x="0" y="62"/>
                      </a:cubicBezTo>
                      <a:cubicBezTo>
                        <a:pt x="0" y="54"/>
                        <a:pt x="0" y="54"/>
                        <a:pt x="0" y="54"/>
                      </a:cubicBezTo>
                      <a:cubicBezTo>
                        <a:pt x="0" y="54"/>
                        <a:pt x="0" y="53"/>
                        <a:pt x="1" y="53"/>
                      </a:cubicBezTo>
                      <a:cubicBezTo>
                        <a:pt x="2" y="53"/>
                        <a:pt x="2" y="54"/>
                        <a:pt x="2" y="54"/>
                      </a:cubicBezTo>
                      <a:cubicBezTo>
                        <a:pt x="2" y="62"/>
                        <a:pt x="2" y="62"/>
                        <a:pt x="2" y="62"/>
                      </a:cubicBezTo>
                      <a:cubicBezTo>
                        <a:pt x="2" y="63"/>
                        <a:pt x="2" y="63"/>
                        <a:pt x="1" y="63"/>
                      </a:cubicBezTo>
                      <a:close/>
                      <a:moveTo>
                        <a:pt x="1" y="51"/>
                      </a:moveTo>
                      <a:cubicBezTo>
                        <a:pt x="0" y="51"/>
                        <a:pt x="0" y="51"/>
                        <a:pt x="0" y="51"/>
                      </a:cubicBezTo>
                      <a:cubicBezTo>
                        <a:pt x="0" y="43"/>
                        <a:pt x="0" y="43"/>
                        <a:pt x="0" y="43"/>
                      </a:cubicBezTo>
                      <a:cubicBezTo>
                        <a:pt x="0" y="42"/>
                        <a:pt x="0" y="42"/>
                        <a:pt x="1" y="42"/>
                      </a:cubicBezTo>
                      <a:cubicBezTo>
                        <a:pt x="2" y="42"/>
                        <a:pt x="2" y="42"/>
                        <a:pt x="2" y="43"/>
                      </a:cubicBezTo>
                      <a:cubicBezTo>
                        <a:pt x="2" y="51"/>
                        <a:pt x="2" y="51"/>
                        <a:pt x="2" y="51"/>
                      </a:cubicBezTo>
                      <a:cubicBezTo>
                        <a:pt x="2" y="51"/>
                        <a:pt x="2" y="51"/>
                        <a:pt x="1" y="51"/>
                      </a:cubicBezTo>
                      <a:close/>
                      <a:moveTo>
                        <a:pt x="1" y="40"/>
                      </a:moveTo>
                      <a:cubicBezTo>
                        <a:pt x="0" y="40"/>
                        <a:pt x="0" y="40"/>
                        <a:pt x="0" y="39"/>
                      </a:cubicBezTo>
                      <a:cubicBezTo>
                        <a:pt x="0" y="31"/>
                        <a:pt x="0" y="31"/>
                        <a:pt x="0" y="31"/>
                      </a:cubicBezTo>
                      <a:cubicBezTo>
                        <a:pt x="0" y="31"/>
                        <a:pt x="0" y="30"/>
                        <a:pt x="1" y="30"/>
                      </a:cubicBezTo>
                      <a:cubicBezTo>
                        <a:pt x="2" y="30"/>
                        <a:pt x="2" y="31"/>
                        <a:pt x="2" y="31"/>
                      </a:cubicBezTo>
                      <a:cubicBezTo>
                        <a:pt x="2" y="39"/>
                        <a:pt x="2" y="39"/>
                        <a:pt x="2" y="39"/>
                      </a:cubicBezTo>
                      <a:cubicBezTo>
                        <a:pt x="2" y="40"/>
                        <a:pt x="2" y="40"/>
                        <a:pt x="1" y="40"/>
                      </a:cubicBezTo>
                      <a:close/>
                      <a:moveTo>
                        <a:pt x="1" y="28"/>
                      </a:moveTo>
                      <a:cubicBezTo>
                        <a:pt x="0" y="28"/>
                        <a:pt x="0" y="28"/>
                        <a:pt x="0" y="28"/>
                      </a:cubicBezTo>
                      <a:cubicBezTo>
                        <a:pt x="0" y="20"/>
                        <a:pt x="0" y="20"/>
                        <a:pt x="0" y="20"/>
                      </a:cubicBezTo>
                      <a:cubicBezTo>
                        <a:pt x="0" y="19"/>
                        <a:pt x="0" y="19"/>
                        <a:pt x="1" y="19"/>
                      </a:cubicBezTo>
                      <a:cubicBezTo>
                        <a:pt x="2" y="19"/>
                        <a:pt x="2" y="19"/>
                        <a:pt x="2" y="20"/>
                      </a:cubicBezTo>
                      <a:cubicBezTo>
                        <a:pt x="2" y="28"/>
                        <a:pt x="2" y="28"/>
                        <a:pt x="2" y="28"/>
                      </a:cubicBezTo>
                      <a:cubicBezTo>
                        <a:pt x="2" y="28"/>
                        <a:pt x="2" y="28"/>
                        <a:pt x="1" y="28"/>
                      </a:cubicBezTo>
                      <a:close/>
                      <a:moveTo>
                        <a:pt x="1" y="17"/>
                      </a:moveTo>
                      <a:cubicBezTo>
                        <a:pt x="0" y="17"/>
                        <a:pt x="0" y="17"/>
                        <a:pt x="0" y="16"/>
                      </a:cubicBezTo>
                      <a:cubicBezTo>
                        <a:pt x="0" y="8"/>
                        <a:pt x="0" y="8"/>
                        <a:pt x="0" y="8"/>
                      </a:cubicBezTo>
                      <a:cubicBezTo>
                        <a:pt x="0" y="8"/>
                        <a:pt x="0" y="7"/>
                        <a:pt x="1" y="7"/>
                      </a:cubicBezTo>
                      <a:cubicBezTo>
                        <a:pt x="2" y="7"/>
                        <a:pt x="2" y="8"/>
                        <a:pt x="2" y="8"/>
                      </a:cubicBezTo>
                      <a:cubicBezTo>
                        <a:pt x="2" y="16"/>
                        <a:pt x="2" y="16"/>
                        <a:pt x="2" y="16"/>
                      </a:cubicBezTo>
                      <a:cubicBezTo>
                        <a:pt x="2" y="17"/>
                        <a:pt x="2" y="17"/>
                        <a:pt x="1" y="17"/>
                      </a:cubicBezTo>
                      <a:close/>
                      <a:moveTo>
                        <a:pt x="2" y="6"/>
                      </a:moveTo>
                      <a:cubicBezTo>
                        <a:pt x="1" y="6"/>
                        <a:pt x="1" y="6"/>
                        <a:pt x="1" y="6"/>
                      </a:cubicBezTo>
                      <a:cubicBezTo>
                        <a:pt x="1" y="5"/>
                        <a:pt x="0" y="5"/>
                        <a:pt x="1" y="4"/>
                      </a:cubicBezTo>
                      <a:cubicBezTo>
                        <a:pt x="2" y="2"/>
                        <a:pt x="5" y="0"/>
                        <a:pt x="7" y="0"/>
                      </a:cubicBezTo>
                      <a:cubicBezTo>
                        <a:pt x="8" y="0"/>
                        <a:pt x="8" y="0"/>
                        <a:pt x="8" y="0"/>
                      </a:cubicBezTo>
                      <a:cubicBezTo>
                        <a:pt x="8" y="0"/>
                        <a:pt x="9" y="0"/>
                        <a:pt x="9" y="1"/>
                      </a:cubicBezTo>
                      <a:cubicBezTo>
                        <a:pt x="9" y="1"/>
                        <a:pt x="8" y="2"/>
                        <a:pt x="8" y="2"/>
                      </a:cubicBezTo>
                      <a:cubicBezTo>
                        <a:pt x="7" y="2"/>
                        <a:pt x="7" y="2"/>
                        <a:pt x="7" y="2"/>
                      </a:cubicBezTo>
                      <a:cubicBezTo>
                        <a:pt x="5" y="2"/>
                        <a:pt x="3" y="3"/>
                        <a:pt x="2" y="5"/>
                      </a:cubicBezTo>
                      <a:cubicBezTo>
                        <a:pt x="2" y="5"/>
                        <a:pt x="2" y="6"/>
                        <a:pt x="2" y="6"/>
                      </a:cubicBezTo>
                      <a:close/>
                      <a:moveTo>
                        <a:pt x="19" y="2"/>
                      </a:moveTo>
                      <a:cubicBezTo>
                        <a:pt x="12" y="2"/>
                        <a:pt x="12" y="2"/>
                        <a:pt x="12" y="2"/>
                      </a:cubicBezTo>
                      <a:cubicBezTo>
                        <a:pt x="11" y="2"/>
                        <a:pt x="11" y="1"/>
                        <a:pt x="11" y="1"/>
                      </a:cubicBezTo>
                      <a:cubicBezTo>
                        <a:pt x="11" y="0"/>
                        <a:pt x="11" y="0"/>
                        <a:pt x="12" y="0"/>
                      </a:cubicBezTo>
                      <a:cubicBezTo>
                        <a:pt x="19" y="0"/>
                        <a:pt x="19" y="0"/>
                        <a:pt x="19" y="0"/>
                      </a:cubicBezTo>
                      <a:cubicBezTo>
                        <a:pt x="20" y="0"/>
                        <a:pt x="20" y="0"/>
                        <a:pt x="20" y="1"/>
                      </a:cubicBezTo>
                      <a:cubicBezTo>
                        <a:pt x="20" y="1"/>
                        <a:pt x="20" y="2"/>
                        <a:pt x="19" y="2"/>
                      </a:cubicBez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30" name="Freeform 253"/>
                <p:cNvSpPr/>
                <p:nvPr/>
              </p:nvSpPr>
              <p:spPr bwMode="auto">
                <a:xfrm>
                  <a:off x="8740848" y="2032175"/>
                  <a:ext cx="9936" cy="3549"/>
                </a:xfrm>
                <a:custGeom>
                  <a:avLst/>
                  <a:gdLst>
                    <a:gd name="T0" fmla="*/ 5 w 6"/>
                    <a:gd name="T1" fmla="*/ 2 h 2"/>
                    <a:gd name="T2" fmla="*/ 1 w 6"/>
                    <a:gd name="T3" fmla="*/ 2 h 2"/>
                    <a:gd name="T4" fmla="*/ 0 w 6"/>
                    <a:gd name="T5" fmla="*/ 1 h 2"/>
                    <a:gd name="T6" fmla="*/ 1 w 6"/>
                    <a:gd name="T7" fmla="*/ 0 h 2"/>
                    <a:gd name="T8" fmla="*/ 5 w 6"/>
                    <a:gd name="T9" fmla="*/ 0 h 2"/>
                    <a:gd name="T10" fmla="*/ 6 w 6"/>
                    <a:gd name="T11" fmla="*/ 1 h 2"/>
                    <a:gd name="T12" fmla="*/ 5 w 6"/>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6" h="2">
                      <a:moveTo>
                        <a:pt x="5" y="2"/>
                      </a:moveTo>
                      <a:cubicBezTo>
                        <a:pt x="1" y="2"/>
                        <a:pt x="1" y="2"/>
                        <a:pt x="1" y="2"/>
                      </a:cubicBezTo>
                      <a:cubicBezTo>
                        <a:pt x="1" y="2"/>
                        <a:pt x="0" y="2"/>
                        <a:pt x="0" y="1"/>
                      </a:cubicBezTo>
                      <a:cubicBezTo>
                        <a:pt x="0" y="1"/>
                        <a:pt x="1" y="0"/>
                        <a:pt x="1" y="0"/>
                      </a:cubicBezTo>
                      <a:cubicBezTo>
                        <a:pt x="5" y="0"/>
                        <a:pt x="5" y="0"/>
                        <a:pt x="5" y="0"/>
                      </a:cubicBezTo>
                      <a:cubicBezTo>
                        <a:pt x="5" y="0"/>
                        <a:pt x="6" y="1"/>
                        <a:pt x="6" y="1"/>
                      </a:cubicBezTo>
                      <a:cubicBezTo>
                        <a:pt x="6" y="2"/>
                        <a:pt x="5" y="2"/>
                        <a:pt x="5" y="2"/>
                      </a:cubicBez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33" name="Freeform 256"/>
                <p:cNvSpPr/>
                <p:nvPr/>
              </p:nvSpPr>
              <p:spPr bwMode="auto">
                <a:xfrm>
                  <a:off x="8742268" y="1894484"/>
                  <a:ext cx="10645" cy="3549"/>
                </a:xfrm>
                <a:custGeom>
                  <a:avLst/>
                  <a:gdLst>
                    <a:gd name="T0" fmla="*/ 5 w 6"/>
                    <a:gd name="T1" fmla="*/ 2 h 2"/>
                    <a:gd name="T2" fmla="*/ 1 w 6"/>
                    <a:gd name="T3" fmla="*/ 2 h 2"/>
                    <a:gd name="T4" fmla="*/ 0 w 6"/>
                    <a:gd name="T5" fmla="*/ 1 h 2"/>
                    <a:gd name="T6" fmla="*/ 1 w 6"/>
                    <a:gd name="T7" fmla="*/ 0 h 2"/>
                    <a:gd name="T8" fmla="*/ 5 w 6"/>
                    <a:gd name="T9" fmla="*/ 0 h 2"/>
                    <a:gd name="T10" fmla="*/ 6 w 6"/>
                    <a:gd name="T11" fmla="*/ 1 h 2"/>
                    <a:gd name="T12" fmla="*/ 5 w 6"/>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6" h="2">
                      <a:moveTo>
                        <a:pt x="5" y="2"/>
                      </a:moveTo>
                      <a:cubicBezTo>
                        <a:pt x="1" y="2"/>
                        <a:pt x="1" y="2"/>
                        <a:pt x="1" y="2"/>
                      </a:cubicBezTo>
                      <a:cubicBezTo>
                        <a:pt x="1" y="2"/>
                        <a:pt x="0" y="2"/>
                        <a:pt x="0" y="1"/>
                      </a:cubicBezTo>
                      <a:cubicBezTo>
                        <a:pt x="0" y="1"/>
                        <a:pt x="1" y="0"/>
                        <a:pt x="1" y="0"/>
                      </a:cubicBezTo>
                      <a:cubicBezTo>
                        <a:pt x="5" y="0"/>
                        <a:pt x="5" y="0"/>
                        <a:pt x="5" y="0"/>
                      </a:cubicBezTo>
                      <a:cubicBezTo>
                        <a:pt x="6" y="0"/>
                        <a:pt x="6" y="1"/>
                        <a:pt x="6" y="1"/>
                      </a:cubicBezTo>
                      <a:cubicBezTo>
                        <a:pt x="6" y="2"/>
                        <a:pt x="6" y="2"/>
                        <a:pt x="5" y="2"/>
                      </a:cubicBez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34" name="Freeform 257"/>
                <p:cNvSpPr/>
                <p:nvPr/>
              </p:nvSpPr>
              <p:spPr bwMode="auto">
                <a:xfrm>
                  <a:off x="8750784" y="1739049"/>
                  <a:ext cx="86582" cy="49682"/>
                </a:xfrm>
                <a:custGeom>
                  <a:avLst/>
                  <a:gdLst>
                    <a:gd name="T0" fmla="*/ 49 w 51"/>
                    <a:gd name="T1" fmla="*/ 29 h 29"/>
                    <a:gd name="T2" fmla="*/ 3 w 51"/>
                    <a:gd name="T3" fmla="*/ 29 h 29"/>
                    <a:gd name="T4" fmla="*/ 0 w 51"/>
                    <a:gd name="T5" fmla="*/ 26 h 29"/>
                    <a:gd name="T6" fmla="*/ 0 w 51"/>
                    <a:gd name="T7" fmla="*/ 2 h 29"/>
                    <a:gd name="T8" fmla="*/ 3 w 51"/>
                    <a:gd name="T9" fmla="*/ 0 h 29"/>
                    <a:gd name="T10" fmla="*/ 49 w 51"/>
                    <a:gd name="T11" fmla="*/ 0 h 29"/>
                    <a:gd name="T12" fmla="*/ 51 w 51"/>
                    <a:gd name="T13" fmla="*/ 2 h 29"/>
                    <a:gd name="T14" fmla="*/ 51 w 51"/>
                    <a:gd name="T15" fmla="*/ 26 h 29"/>
                    <a:gd name="T16" fmla="*/ 49 w 51"/>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28">
                      <a:moveTo>
                        <a:pt x="49" y="29"/>
                      </a:moveTo>
                      <a:cubicBezTo>
                        <a:pt x="3" y="29"/>
                        <a:pt x="3" y="29"/>
                        <a:pt x="3" y="29"/>
                      </a:cubicBezTo>
                      <a:cubicBezTo>
                        <a:pt x="1" y="29"/>
                        <a:pt x="0" y="28"/>
                        <a:pt x="0" y="26"/>
                      </a:cubicBezTo>
                      <a:cubicBezTo>
                        <a:pt x="0" y="2"/>
                        <a:pt x="0" y="2"/>
                        <a:pt x="0" y="2"/>
                      </a:cubicBezTo>
                      <a:cubicBezTo>
                        <a:pt x="0" y="1"/>
                        <a:pt x="1" y="0"/>
                        <a:pt x="3" y="0"/>
                      </a:cubicBezTo>
                      <a:cubicBezTo>
                        <a:pt x="49" y="0"/>
                        <a:pt x="49" y="0"/>
                        <a:pt x="49" y="0"/>
                      </a:cubicBezTo>
                      <a:cubicBezTo>
                        <a:pt x="50" y="0"/>
                        <a:pt x="51" y="1"/>
                        <a:pt x="51" y="2"/>
                      </a:cubicBezTo>
                      <a:cubicBezTo>
                        <a:pt x="51" y="26"/>
                        <a:pt x="51" y="26"/>
                        <a:pt x="51" y="26"/>
                      </a:cubicBezTo>
                      <a:cubicBezTo>
                        <a:pt x="51" y="28"/>
                        <a:pt x="50" y="29"/>
                        <a:pt x="49" y="2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35" name="Freeform 258"/>
                <p:cNvSpPr>
                  <a:spLocks noEditPoints="1"/>
                </p:cNvSpPr>
                <p:nvPr/>
              </p:nvSpPr>
              <p:spPr bwMode="auto">
                <a:xfrm>
                  <a:off x="8749365" y="1736210"/>
                  <a:ext cx="89421" cy="53941"/>
                </a:xfrm>
                <a:custGeom>
                  <a:avLst/>
                  <a:gdLst>
                    <a:gd name="T0" fmla="*/ 50 w 53"/>
                    <a:gd name="T1" fmla="*/ 29 h 32"/>
                    <a:gd name="T2" fmla="*/ 3 w 53"/>
                    <a:gd name="T3" fmla="*/ 29 h 32"/>
                    <a:gd name="T4" fmla="*/ 3 w 53"/>
                    <a:gd name="T5" fmla="*/ 3 h 32"/>
                    <a:gd name="T6" fmla="*/ 50 w 53"/>
                    <a:gd name="T7" fmla="*/ 3 h 32"/>
                    <a:gd name="T8" fmla="*/ 50 w 53"/>
                    <a:gd name="T9" fmla="*/ 29 h 32"/>
                    <a:gd name="T10" fmla="*/ 51 w 53"/>
                    <a:gd name="T11" fmla="*/ 0 h 32"/>
                    <a:gd name="T12" fmla="*/ 3 w 53"/>
                    <a:gd name="T13" fmla="*/ 0 h 32"/>
                    <a:gd name="T14" fmla="*/ 0 w 53"/>
                    <a:gd name="T15" fmla="*/ 3 h 32"/>
                    <a:gd name="T16" fmla="*/ 0 w 53"/>
                    <a:gd name="T17" fmla="*/ 30 h 32"/>
                    <a:gd name="T18" fmla="*/ 3 w 53"/>
                    <a:gd name="T19" fmla="*/ 32 h 32"/>
                    <a:gd name="T20" fmla="*/ 51 w 53"/>
                    <a:gd name="T21" fmla="*/ 32 h 32"/>
                    <a:gd name="T22" fmla="*/ 53 w 53"/>
                    <a:gd name="T23" fmla="*/ 30 h 32"/>
                    <a:gd name="T24" fmla="*/ 53 w 53"/>
                    <a:gd name="T25" fmla="*/ 3 h 32"/>
                    <a:gd name="T26" fmla="*/ 51 w 53"/>
                    <a:gd name="T2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32">
                      <a:moveTo>
                        <a:pt x="50" y="29"/>
                      </a:moveTo>
                      <a:cubicBezTo>
                        <a:pt x="3" y="29"/>
                        <a:pt x="3" y="29"/>
                        <a:pt x="3" y="29"/>
                      </a:cubicBezTo>
                      <a:cubicBezTo>
                        <a:pt x="3" y="3"/>
                        <a:pt x="3" y="3"/>
                        <a:pt x="3" y="3"/>
                      </a:cubicBezTo>
                      <a:cubicBezTo>
                        <a:pt x="50" y="3"/>
                        <a:pt x="50" y="3"/>
                        <a:pt x="50" y="3"/>
                      </a:cubicBezTo>
                      <a:lnTo>
                        <a:pt x="50" y="29"/>
                      </a:lnTo>
                      <a:close/>
                      <a:moveTo>
                        <a:pt x="51" y="0"/>
                      </a:moveTo>
                      <a:cubicBezTo>
                        <a:pt x="3" y="0"/>
                        <a:pt x="3" y="0"/>
                        <a:pt x="3" y="0"/>
                      </a:cubicBezTo>
                      <a:cubicBezTo>
                        <a:pt x="1" y="0"/>
                        <a:pt x="0" y="1"/>
                        <a:pt x="0" y="3"/>
                      </a:cubicBezTo>
                      <a:cubicBezTo>
                        <a:pt x="0" y="30"/>
                        <a:pt x="0" y="30"/>
                        <a:pt x="0" y="30"/>
                      </a:cubicBezTo>
                      <a:cubicBezTo>
                        <a:pt x="0" y="31"/>
                        <a:pt x="1" y="32"/>
                        <a:pt x="3" y="32"/>
                      </a:cubicBezTo>
                      <a:cubicBezTo>
                        <a:pt x="51" y="32"/>
                        <a:pt x="51" y="32"/>
                        <a:pt x="51" y="32"/>
                      </a:cubicBezTo>
                      <a:cubicBezTo>
                        <a:pt x="52" y="32"/>
                        <a:pt x="53" y="31"/>
                        <a:pt x="53" y="30"/>
                      </a:cubicBezTo>
                      <a:cubicBezTo>
                        <a:pt x="53" y="3"/>
                        <a:pt x="53" y="3"/>
                        <a:pt x="53" y="3"/>
                      </a:cubicBezTo>
                      <a:cubicBezTo>
                        <a:pt x="53" y="1"/>
                        <a:pt x="52" y="0"/>
                        <a:pt x="51" y="0"/>
                      </a:cubicBezTo>
                    </a:path>
                  </a:pathLst>
                </a:custGeom>
                <a:solidFill>
                  <a:srgbClr val="194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36" name="Freeform 259"/>
                <p:cNvSpPr/>
                <p:nvPr/>
              </p:nvSpPr>
              <p:spPr bwMode="auto">
                <a:xfrm>
                  <a:off x="8740848" y="1792280"/>
                  <a:ext cx="107873" cy="4968"/>
                </a:xfrm>
                <a:custGeom>
                  <a:avLst/>
                  <a:gdLst>
                    <a:gd name="T0" fmla="*/ 1 w 64"/>
                    <a:gd name="T1" fmla="*/ 3 h 3"/>
                    <a:gd name="T2" fmla="*/ 62 w 64"/>
                    <a:gd name="T3" fmla="*/ 3 h 3"/>
                    <a:gd name="T4" fmla="*/ 64 w 64"/>
                    <a:gd name="T5" fmla="*/ 0 h 3"/>
                    <a:gd name="T6" fmla="*/ 0 w 64"/>
                    <a:gd name="T7" fmla="*/ 0 h 3"/>
                    <a:gd name="T8" fmla="*/ 1 w 64"/>
                    <a:gd name="T9" fmla="*/ 3 h 3"/>
                  </a:gdLst>
                  <a:ahLst/>
                  <a:cxnLst>
                    <a:cxn ang="0">
                      <a:pos x="T0" y="T1"/>
                    </a:cxn>
                    <a:cxn ang="0">
                      <a:pos x="T2" y="T3"/>
                    </a:cxn>
                    <a:cxn ang="0">
                      <a:pos x="T4" y="T5"/>
                    </a:cxn>
                    <a:cxn ang="0">
                      <a:pos x="T6" y="T7"/>
                    </a:cxn>
                    <a:cxn ang="0">
                      <a:pos x="T8" y="T9"/>
                    </a:cxn>
                  </a:cxnLst>
                  <a:rect l="0" t="0" r="r" b="b"/>
                  <a:pathLst>
                    <a:path w="64" h="3">
                      <a:moveTo>
                        <a:pt x="1" y="3"/>
                      </a:moveTo>
                      <a:cubicBezTo>
                        <a:pt x="62" y="3"/>
                        <a:pt x="62" y="3"/>
                        <a:pt x="62" y="3"/>
                      </a:cubicBezTo>
                      <a:cubicBezTo>
                        <a:pt x="63" y="3"/>
                        <a:pt x="64" y="1"/>
                        <a:pt x="64" y="0"/>
                      </a:cubicBezTo>
                      <a:cubicBezTo>
                        <a:pt x="0" y="0"/>
                        <a:pt x="0" y="0"/>
                        <a:pt x="0" y="0"/>
                      </a:cubicBezTo>
                      <a:cubicBezTo>
                        <a:pt x="0" y="1"/>
                        <a:pt x="0" y="3"/>
                        <a:pt x="1" y="3"/>
                      </a:cubicBezTo>
                      <a:close/>
                    </a:path>
                  </a:pathLst>
                </a:custGeom>
                <a:solidFill>
                  <a:srgbClr val="1028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37" name="Freeform 260"/>
                <p:cNvSpPr/>
                <p:nvPr/>
              </p:nvSpPr>
              <p:spPr bwMode="auto">
                <a:xfrm>
                  <a:off x="8786268" y="1792280"/>
                  <a:ext cx="17033" cy="1419"/>
                </a:xfrm>
                <a:custGeom>
                  <a:avLst/>
                  <a:gdLst>
                    <a:gd name="T0" fmla="*/ 9 w 10"/>
                    <a:gd name="T1" fmla="*/ 1 h 1"/>
                    <a:gd name="T2" fmla="*/ 0 w 10"/>
                    <a:gd name="T3" fmla="*/ 1 h 1"/>
                    <a:gd name="T4" fmla="*/ 0 w 10"/>
                    <a:gd name="T5" fmla="*/ 0 h 1"/>
                    <a:gd name="T6" fmla="*/ 0 w 10"/>
                    <a:gd name="T7" fmla="*/ 0 h 1"/>
                    <a:gd name="T8" fmla="*/ 9 w 10"/>
                    <a:gd name="T9" fmla="*/ 0 h 1"/>
                    <a:gd name="T10" fmla="*/ 10 w 10"/>
                    <a:gd name="T11" fmla="*/ 0 h 1"/>
                    <a:gd name="T12" fmla="*/ 9 w 10"/>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0" h="1">
                      <a:moveTo>
                        <a:pt x="9" y="1"/>
                      </a:moveTo>
                      <a:cubicBezTo>
                        <a:pt x="0" y="1"/>
                        <a:pt x="0" y="1"/>
                        <a:pt x="0" y="1"/>
                      </a:cubicBezTo>
                      <a:cubicBezTo>
                        <a:pt x="0" y="1"/>
                        <a:pt x="0" y="1"/>
                        <a:pt x="0" y="0"/>
                      </a:cubicBezTo>
                      <a:cubicBezTo>
                        <a:pt x="0" y="0"/>
                        <a:pt x="0" y="0"/>
                        <a:pt x="0" y="0"/>
                      </a:cubicBezTo>
                      <a:cubicBezTo>
                        <a:pt x="9" y="0"/>
                        <a:pt x="9" y="0"/>
                        <a:pt x="9" y="0"/>
                      </a:cubicBezTo>
                      <a:cubicBezTo>
                        <a:pt x="9" y="0"/>
                        <a:pt x="10" y="0"/>
                        <a:pt x="10" y="0"/>
                      </a:cubicBezTo>
                      <a:cubicBezTo>
                        <a:pt x="10" y="1"/>
                        <a:pt x="9" y="1"/>
                        <a:pt x="9" y="1"/>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38" name="Freeform 261"/>
                <p:cNvSpPr/>
                <p:nvPr/>
              </p:nvSpPr>
              <p:spPr bwMode="auto">
                <a:xfrm>
                  <a:off x="8750784" y="1872482"/>
                  <a:ext cx="86582" cy="51102"/>
                </a:xfrm>
                <a:custGeom>
                  <a:avLst/>
                  <a:gdLst>
                    <a:gd name="T0" fmla="*/ 49 w 51"/>
                    <a:gd name="T1" fmla="*/ 30 h 30"/>
                    <a:gd name="T2" fmla="*/ 3 w 51"/>
                    <a:gd name="T3" fmla="*/ 30 h 30"/>
                    <a:gd name="T4" fmla="*/ 0 w 51"/>
                    <a:gd name="T5" fmla="*/ 27 h 30"/>
                    <a:gd name="T6" fmla="*/ 0 w 51"/>
                    <a:gd name="T7" fmla="*/ 3 h 30"/>
                    <a:gd name="T8" fmla="*/ 3 w 51"/>
                    <a:gd name="T9" fmla="*/ 0 h 30"/>
                    <a:gd name="T10" fmla="*/ 49 w 51"/>
                    <a:gd name="T11" fmla="*/ 0 h 30"/>
                    <a:gd name="T12" fmla="*/ 51 w 51"/>
                    <a:gd name="T13" fmla="*/ 3 h 30"/>
                    <a:gd name="T14" fmla="*/ 51 w 51"/>
                    <a:gd name="T15" fmla="*/ 27 h 30"/>
                    <a:gd name="T16" fmla="*/ 49 w 51"/>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30">
                      <a:moveTo>
                        <a:pt x="49" y="30"/>
                      </a:moveTo>
                      <a:cubicBezTo>
                        <a:pt x="3" y="30"/>
                        <a:pt x="3" y="30"/>
                        <a:pt x="3" y="30"/>
                      </a:cubicBezTo>
                      <a:cubicBezTo>
                        <a:pt x="1" y="30"/>
                        <a:pt x="0" y="28"/>
                        <a:pt x="0" y="27"/>
                      </a:cubicBezTo>
                      <a:cubicBezTo>
                        <a:pt x="0" y="3"/>
                        <a:pt x="0" y="3"/>
                        <a:pt x="0" y="3"/>
                      </a:cubicBezTo>
                      <a:cubicBezTo>
                        <a:pt x="0" y="1"/>
                        <a:pt x="1" y="0"/>
                        <a:pt x="3" y="0"/>
                      </a:cubicBezTo>
                      <a:cubicBezTo>
                        <a:pt x="49" y="0"/>
                        <a:pt x="49" y="0"/>
                        <a:pt x="49" y="0"/>
                      </a:cubicBezTo>
                      <a:cubicBezTo>
                        <a:pt x="50" y="0"/>
                        <a:pt x="51" y="1"/>
                        <a:pt x="51" y="3"/>
                      </a:cubicBezTo>
                      <a:cubicBezTo>
                        <a:pt x="51" y="27"/>
                        <a:pt x="51" y="27"/>
                        <a:pt x="51" y="27"/>
                      </a:cubicBezTo>
                      <a:cubicBezTo>
                        <a:pt x="51" y="28"/>
                        <a:pt x="50" y="30"/>
                        <a:pt x="49" y="3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39" name="Freeform 262"/>
                <p:cNvSpPr>
                  <a:spLocks noEditPoints="1"/>
                </p:cNvSpPr>
                <p:nvPr/>
              </p:nvSpPr>
              <p:spPr bwMode="auto">
                <a:xfrm>
                  <a:off x="8749365" y="1870352"/>
                  <a:ext cx="89421" cy="54651"/>
                </a:xfrm>
                <a:custGeom>
                  <a:avLst/>
                  <a:gdLst>
                    <a:gd name="T0" fmla="*/ 50 w 53"/>
                    <a:gd name="T1" fmla="*/ 29 h 32"/>
                    <a:gd name="T2" fmla="*/ 3 w 53"/>
                    <a:gd name="T3" fmla="*/ 29 h 32"/>
                    <a:gd name="T4" fmla="*/ 3 w 53"/>
                    <a:gd name="T5" fmla="*/ 3 h 32"/>
                    <a:gd name="T6" fmla="*/ 50 w 53"/>
                    <a:gd name="T7" fmla="*/ 3 h 32"/>
                    <a:gd name="T8" fmla="*/ 50 w 53"/>
                    <a:gd name="T9" fmla="*/ 29 h 32"/>
                    <a:gd name="T10" fmla="*/ 51 w 53"/>
                    <a:gd name="T11" fmla="*/ 0 h 32"/>
                    <a:gd name="T12" fmla="*/ 3 w 53"/>
                    <a:gd name="T13" fmla="*/ 0 h 32"/>
                    <a:gd name="T14" fmla="*/ 0 w 53"/>
                    <a:gd name="T15" fmla="*/ 2 h 32"/>
                    <a:gd name="T16" fmla="*/ 0 w 53"/>
                    <a:gd name="T17" fmla="*/ 29 h 32"/>
                    <a:gd name="T18" fmla="*/ 3 w 53"/>
                    <a:gd name="T19" fmla="*/ 32 h 32"/>
                    <a:gd name="T20" fmla="*/ 51 w 53"/>
                    <a:gd name="T21" fmla="*/ 32 h 32"/>
                    <a:gd name="T22" fmla="*/ 53 w 53"/>
                    <a:gd name="T23" fmla="*/ 29 h 32"/>
                    <a:gd name="T24" fmla="*/ 53 w 53"/>
                    <a:gd name="T25" fmla="*/ 2 h 32"/>
                    <a:gd name="T26" fmla="*/ 51 w 53"/>
                    <a:gd name="T2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32">
                      <a:moveTo>
                        <a:pt x="50" y="29"/>
                      </a:moveTo>
                      <a:cubicBezTo>
                        <a:pt x="3" y="29"/>
                        <a:pt x="3" y="29"/>
                        <a:pt x="3" y="29"/>
                      </a:cubicBezTo>
                      <a:cubicBezTo>
                        <a:pt x="3" y="3"/>
                        <a:pt x="3" y="3"/>
                        <a:pt x="3" y="3"/>
                      </a:cubicBezTo>
                      <a:cubicBezTo>
                        <a:pt x="50" y="3"/>
                        <a:pt x="50" y="3"/>
                        <a:pt x="50" y="3"/>
                      </a:cubicBezTo>
                      <a:lnTo>
                        <a:pt x="50" y="29"/>
                      </a:lnTo>
                      <a:close/>
                      <a:moveTo>
                        <a:pt x="51" y="0"/>
                      </a:moveTo>
                      <a:cubicBezTo>
                        <a:pt x="3" y="0"/>
                        <a:pt x="3" y="0"/>
                        <a:pt x="3" y="0"/>
                      </a:cubicBezTo>
                      <a:cubicBezTo>
                        <a:pt x="1" y="0"/>
                        <a:pt x="0" y="1"/>
                        <a:pt x="0" y="2"/>
                      </a:cubicBezTo>
                      <a:cubicBezTo>
                        <a:pt x="0" y="29"/>
                        <a:pt x="0" y="29"/>
                        <a:pt x="0" y="29"/>
                      </a:cubicBezTo>
                      <a:cubicBezTo>
                        <a:pt x="0" y="31"/>
                        <a:pt x="1" y="32"/>
                        <a:pt x="3" y="32"/>
                      </a:cubicBezTo>
                      <a:cubicBezTo>
                        <a:pt x="51" y="32"/>
                        <a:pt x="51" y="32"/>
                        <a:pt x="51" y="32"/>
                      </a:cubicBezTo>
                      <a:cubicBezTo>
                        <a:pt x="52" y="32"/>
                        <a:pt x="53" y="31"/>
                        <a:pt x="53" y="29"/>
                      </a:cubicBezTo>
                      <a:cubicBezTo>
                        <a:pt x="53" y="2"/>
                        <a:pt x="53" y="2"/>
                        <a:pt x="53" y="2"/>
                      </a:cubicBezTo>
                      <a:cubicBezTo>
                        <a:pt x="53" y="1"/>
                        <a:pt x="52" y="0"/>
                        <a:pt x="51" y="0"/>
                      </a:cubicBezTo>
                    </a:path>
                  </a:pathLst>
                </a:custGeom>
                <a:solidFill>
                  <a:srgbClr val="194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40" name="Freeform 263"/>
                <p:cNvSpPr/>
                <p:nvPr/>
              </p:nvSpPr>
              <p:spPr bwMode="auto">
                <a:xfrm>
                  <a:off x="8740848" y="1925003"/>
                  <a:ext cx="107873" cy="4968"/>
                </a:xfrm>
                <a:custGeom>
                  <a:avLst/>
                  <a:gdLst>
                    <a:gd name="T0" fmla="*/ 1 w 64"/>
                    <a:gd name="T1" fmla="*/ 3 h 3"/>
                    <a:gd name="T2" fmla="*/ 62 w 64"/>
                    <a:gd name="T3" fmla="*/ 3 h 3"/>
                    <a:gd name="T4" fmla="*/ 64 w 64"/>
                    <a:gd name="T5" fmla="*/ 0 h 3"/>
                    <a:gd name="T6" fmla="*/ 0 w 64"/>
                    <a:gd name="T7" fmla="*/ 0 h 3"/>
                    <a:gd name="T8" fmla="*/ 1 w 64"/>
                    <a:gd name="T9" fmla="*/ 3 h 3"/>
                  </a:gdLst>
                  <a:ahLst/>
                  <a:cxnLst>
                    <a:cxn ang="0">
                      <a:pos x="T0" y="T1"/>
                    </a:cxn>
                    <a:cxn ang="0">
                      <a:pos x="T2" y="T3"/>
                    </a:cxn>
                    <a:cxn ang="0">
                      <a:pos x="T4" y="T5"/>
                    </a:cxn>
                    <a:cxn ang="0">
                      <a:pos x="T6" y="T7"/>
                    </a:cxn>
                    <a:cxn ang="0">
                      <a:pos x="T8" y="T9"/>
                    </a:cxn>
                  </a:cxnLst>
                  <a:rect l="0" t="0" r="r" b="b"/>
                  <a:pathLst>
                    <a:path w="64" h="3">
                      <a:moveTo>
                        <a:pt x="1" y="3"/>
                      </a:moveTo>
                      <a:cubicBezTo>
                        <a:pt x="62" y="3"/>
                        <a:pt x="62" y="3"/>
                        <a:pt x="62" y="3"/>
                      </a:cubicBezTo>
                      <a:cubicBezTo>
                        <a:pt x="63" y="3"/>
                        <a:pt x="64" y="2"/>
                        <a:pt x="64" y="0"/>
                      </a:cubicBezTo>
                      <a:cubicBezTo>
                        <a:pt x="0" y="0"/>
                        <a:pt x="0" y="0"/>
                        <a:pt x="0" y="0"/>
                      </a:cubicBezTo>
                      <a:cubicBezTo>
                        <a:pt x="0" y="2"/>
                        <a:pt x="0" y="3"/>
                        <a:pt x="1" y="3"/>
                      </a:cubicBezTo>
                      <a:close/>
                    </a:path>
                  </a:pathLst>
                </a:custGeom>
                <a:solidFill>
                  <a:srgbClr val="1028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41" name="Freeform 264"/>
                <p:cNvSpPr/>
                <p:nvPr/>
              </p:nvSpPr>
              <p:spPr bwMode="auto">
                <a:xfrm>
                  <a:off x="8786268" y="1925003"/>
                  <a:ext cx="17033" cy="3549"/>
                </a:xfrm>
                <a:custGeom>
                  <a:avLst/>
                  <a:gdLst>
                    <a:gd name="T0" fmla="*/ 9 w 10"/>
                    <a:gd name="T1" fmla="*/ 2 h 2"/>
                    <a:gd name="T2" fmla="*/ 0 w 10"/>
                    <a:gd name="T3" fmla="*/ 2 h 2"/>
                    <a:gd name="T4" fmla="*/ 0 w 10"/>
                    <a:gd name="T5" fmla="*/ 1 h 2"/>
                    <a:gd name="T6" fmla="*/ 0 w 10"/>
                    <a:gd name="T7" fmla="*/ 0 h 2"/>
                    <a:gd name="T8" fmla="*/ 9 w 10"/>
                    <a:gd name="T9" fmla="*/ 0 h 2"/>
                    <a:gd name="T10" fmla="*/ 10 w 10"/>
                    <a:gd name="T11" fmla="*/ 1 h 2"/>
                    <a:gd name="T12" fmla="*/ 9 w 10"/>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0" h="2">
                      <a:moveTo>
                        <a:pt x="9" y="2"/>
                      </a:moveTo>
                      <a:cubicBezTo>
                        <a:pt x="0" y="2"/>
                        <a:pt x="0" y="2"/>
                        <a:pt x="0" y="2"/>
                      </a:cubicBezTo>
                      <a:cubicBezTo>
                        <a:pt x="0" y="2"/>
                        <a:pt x="0" y="1"/>
                        <a:pt x="0" y="1"/>
                      </a:cubicBezTo>
                      <a:cubicBezTo>
                        <a:pt x="0" y="0"/>
                        <a:pt x="0" y="0"/>
                        <a:pt x="0" y="0"/>
                      </a:cubicBezTo>
                      <a:cubicBezTo>
                        <a:pt x="9" y="0"/>
                        <a:pt x="9" y="0"/>
                        <a:pt x="9" y="0"/>
                      </a:cubicBezTo>
                      <a:cubicBezTo>
                        <a:pt x="9" y="0"/>
                        <a:pt x="10" y="0"/>
                        <a:pt x="10" y="1"/>
                      </a:cubicBezTo>
                      <a:cubicBezTo>
                        <a:pt x="10" y="1"/>
                        <a:pt x="9" y="2"/>
                        <a:pt x="9" y="2"/>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42" name="Freeform 265"/>
                <p:cNvSpPr/>
                <p:nvPr/>
              </p:nvSpPr>
              <p:spPr bwMode="auto">
                <a:xfrm>
                  <a:off x="8750784" y="2010173"/>
                  <a:ext cx="86582" cy="48973"/>
                </a:xfrm>
                <a:custGeom>
                  <a:avLst/>
                  <a:gdLst>
                    <a:gd name="T0" fmla="*/ 49 w 51"/>
                    <a:gd name="T1" fmla="*/ 29 h 29"/>
                    <a:gd name="T2" fmla="*/ 3 w 51"/>
                    <a:gd name="T3" fmla="*/ 29 h 29"/>
                    <a:gd name="T4" fmla="*/ 0 w 51"/>
                    <a:gd name="T5" fmla="*/ 26 h 29"/>
                    <a:gd name="T6" fmla="*/ 0 w 51"/>
                    <a:gd name="T7" fmla="*/ 2 h 29"/>
                    <a:gd name="T8" fmla="*/ 3 w 51"/>
                    <a:gd name="T9" fmla="*/ 0 h 29"/>
                    <a:gd name="T10" fmla="*/ 49 w 51"/>
                    <a:gd name="T11" fmla="*/ 0 h 29"/>
                    <a:gd name="T12" fmla="*/ 51 w 51"/>
                    <a:gd name="T13" fmla="*/ 2 h 29"/>
                    <a:gd name="T14" fmla="*/ 51 w 51"/>
                    <a:gd name="T15" fmla="*/ 26 h 29"/>
                    <a:gd name="T16" fmla="*/ 49 w 51"/>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28">
                      <a:moveTo>
                        <a:pt x="49" y="29"/>
                      </a:moveTo>
                      <a:cubicBezTo>
                        <a:pt x="3" y="29"/>
                        <a:pt x="3" y="29"/>
                        <a:pt x="3" y="29"/>
                      </a:cubicBezTo>
                      <a:cubicBezTo>
                        <a:pt x="1" y="29"/>
                        <a:pt x="0" y="28"/>
                        <a:pt x="0" y="26"/>
                      </a:cubicBezTo>
                      <a:cubicBezTo>
                        <a:pt x="0" y="2"/>
                        <a:pt x="0" y="2"/>
                        <a:pt x="0" y="2"/>
                      </a:cubicBezTo>
                      <a:cubicBezTo>
                        <a:pt x="0" y="1"/>
                        <a:pt x="1" y="0"/>
                        <a:pt x="3" y="0"/>
                      </a:cubicBezTo>
                      <a:cubicBezTo>
                        <a:pt x="49" y="0"/>
                        <a:pt x="49" y="0"/>
                        <a:pt x="49" y="0"/>
                      </a:cubicBezTo>
                      <a:cubicBezTo>
                        <a:pt x="50" y="0"/>
                        <a:pt x="51" y="1"/>
                        <a:pt x="51" y="2"/>
                      </a:cubicBezTo>
                      <a:cubicBezTo>
                        <a:pt x="51" y="26"/>
                        <a:pt x="51" y="26"/>
                        <a:pt x="51" y="26"/>
                      </a:cubicBezTo>
                      <a:cubicBezTo>
                        <a:pt x="51" y="28"/>
                        <a:pt x="50" y="29"/>
                        <a:pt x="49" y="2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43" name="Freeform 266"/>
                <p:cNvSpPr>
                  <a:spLocks noEditPoints="1"/>
                </p:cNvSpPr>
                <p:nvPr/>
              </p:nvSpPr>
              <p:spPr bwMode="auto">
                <a:xfrm>
                  <a:off x="8749365" y="2006624"/>
                  <a:ext cx="89421" cy="54651"/>
                </a:xfrm>
                <a:custGeom>
                  <a:avLst/>
                  <a:gdLst>
                    <a:gd name="T0" fmla="*/ 50 w 53"/>
                    <a:gd name="T1" fmla="*/ 29 h 32"/>
                    <a:gd name="T2" fmla="*/ 3 w 53"/>
                    <a:gd name="T3" fmla="*/ 29 h 32"/>
                    <a:gd name="T4" fmla="*/ 3 w 53"/>
                    <a:gd name="T5" fmla="*/ 3 h 32"/>
                    <a:gd name="T6" fmla="*/ 50 w 53"/>
                    <a:gd name="T7" fmla="*/ 3 h 32"/>
                    <a:gd name="T8" fmla="*/ 50 w 53"/>
                    <a:gd name="T9" fmla="*/ 29 h 32"/>
                    <a:gd name="T10" fmla="*/ 51 w 53"/>
                    <a:gd name="T11" fmla="*/ 0 h 32"/>
                    <a:gd name="T12" fmla="*/ 3 w 53"/>
                    <a:gd name="T13" fmla="*/ 0 h 32"/>
                    <a:gd name="T14" fmla="*/ 0 w 53"/>
                    <a:gd name="T15" fmla="*/ 3 h 32"/>
                    <a:gd name="T16" fmla="*/ 0 w 53"/>
                    <a:gd name="T17" fmla="*/ 30 h 32"/>
                    <a:gd name="T18" fmla="*/ 3 w 53"/>
                    <a:gd name="T19" fmla="*/ 32 h 32"/>
                    <a:gd name="T20" fmla="*/ 51 w 53"/>
                    <a:gd name="T21" fmla="*/ 32 h 32"/>
                    <a:gd name="T22" fmla="*/ 53 w 53"/>
                    <a:gd name="T23" fmla="*/ 30 h 32"/>
                    <a:gd name="T24" fmla="*/ 53 w 53"/>
                    <a:gd name="T25" fmla="*/ 3 h 32"/>
                    <a:gd name="T26" fmla="*/ 51 w 53"/>
                    <a:gd name="T2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32">
                      <a:moveTo>
                        <a:pt x="50" y="29"/>
                      </a:moveTo>
                      <a:cubicBezTo>
                        <a:pt x="3" y="29"/>
                        <a:pt x="3" y="29"/>
                        <a:pt x="3" y="29"/>
                      </a:cubicBezTo>
                      <a:cubicBezTo>
                        <a:pt x="3" y="3"/>
                        <a:pt x="3" y="3"/>
                        <a:pt x="3" y="3"/>
                      </a:cubicBezTo>
                      <a:cubicBezTo>
                        <a:pt x="50" y="3"/>
                        <a:pt x="50" y="3"/>
                        <a:pt x="50" y="3"/>
                      </a:cubicBezTo>
                      <a:lnTo>
                        <a:pt x="50" y="29"/>
                      </a:lnTo>
                      <a:close/>
                      <a:moveTo>
                        <a:pt x="51" y="0"/>
                      </a:moveTo>
                      <a:cubicBezTo>
                        <a:pt x="3" y="0"/>
                        <a:pt x="3" y="0"/>
                        <a:pt x="3" y="0"/>
                      </a:cubicBezTo>
                      <a:cubicBezTo>
                        <a:pt x="1" y="0"/>
                        <a:pt x="0" y="1"/>
                        <a:pt x="0" y="3"/>
                      </a:cubicBezTo>
                      <a:cubicBezTo>
                        <a:pt x="0" y="30"/>
                        <a:pt x="0" y="30"/>
                        <a:pt x="0" y="30"/>
                      </a:cubicBezTo>
                      <a:cubicBezTo>
                        <a:pt x="0" y="31"/>
                        <a:pt x="1" y="32"/>
                        <a:pt x="3" y="32"/>
                      </a:cubicBezTo>
                      <a:cubicBezTo>
                        <a:pt x="51" y="32"/>
                        <a:pt x="51" y="32"/>
                        <a:pt x="51" y="32"/>
                      </a:cubicBezTo>
                      <a:cubicBezTo>
                        <a:pt x="52" y="32"/>
                        <a:pt x="53" y="31"/>
                        <a:pt x="53" y="30"/>
                      </a:cubicBezTo>
                      <a:cubicBezTo>
                        <a:pt x="53" y="3"/>
                        <a:pt x="53" y="3"/>
                        <a:pt x="53" y="3"/>
                      </a:cubicBezTo>
                      <a:cubicBezTo>
                        <a:pt x="53" y="1"/>
                        <a:pt x="52" y="0"/>
                        <a:pt x="51" y="0"/>
                      </a:cubicBezTo>
                    </a:path>
                  </a:pathLst>
                </a:custGeom>
                <a:solidFill>
                  <a:srgbClr val="194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44" name="Freeform 267"/>
                <p:cNvSpPr/>
                <p:nvPr/>
              </p:nvSpPr>
              <p:spPr bwMode="auto">
                <a:xfrm>
                  <a:off x="8740848" y="2062694"/>
                  <a:ext cx="107873" cy="4968"/>
                </a:xfrm>
                <a:custGeom>
                  <a:avLst/>
                  <a:gdLst>
                    <a:gd name="T0" fmla="*/ 1 w 64"/>
                    <a:gd name="T1" fmla="*/ 3 h 3"/>
                    <a:gd name="T2" fmla="*/ 62 w 64"/>
                    <a:gd name="T3" fmla="*/ 3 h 3"/>
                    <a:gd name="T4" fmla="*/ 64 w 64"/>
                    <a:gd name="T5" fmla="*/ 0 h 3"/>
                    <a:gd name="T6" fmla="*/ 0 w 64"/>
                    <a:gd name="T7" fmla="*/ 0 h 3"/>
                    <a:gd name="T8" fmla="*/ 1 w 64"/>
                    <a:gd name="T9" fmla="*/ 3 h 3"/>
                  </a:gdLst>
                  <a:ahLst/>
                  <a:cxnLst>
                    <a:cxn ang="0">
                      <a:pos x="T0" y="T1"/>
                    </a:cxn>
                    <a:cxn ang="0">
                      <a:pos x="T2" y="T3"/>
                    </a:cxn>
                    <a:cxn ang="0">
                      <a:pos x="T4" y="T5"/>
                    </a:cxn>
                    <a:cxn ang="0">
                      <a:pos x="T6" y="T7"/>
                    </a:cxn>
                    <a:cxn ang="0">
                      <a:pos x="T8" y="T9"/>
                    </a:cxn>
                  </a:cxnLst>
                  <a:rect l="0" t="0" r="r" b="b"/>
                  <a:pathLst>
                    <a:path w="64" h="3">
                      <a:moveTo>
                        <a:pt x="1" y="3"/>
                      </a:moveTo>
                      <a:cubicBezTo>
                        <a:pt x="62" y="3"/>
                        <a:pt x="62" y="3"/>
                        <a:pt x="62" y="3"/>
                      </a:cubicBezTo>
                      <a:cubicBezTo>
                        <a:pt x="63" y="3"/>
                        <a:pt x="64" y="1"/>
                        <a:pt x="64" y="0"/>
                      </a:cubicBezTo>
                      <a:cubicBezTo>
                        <a:pt x="0" y="0"/>
                        <a:pt x="0" y="0"/>
                        <a:pt x="0" y="0"/>
                      </a:cubicBezTo>
                      <a:cubicBezTo>
                        <a:pt x="0" y="1"/>
                        <a:pt x="0" y="3"/>
                        <a:pt x="1" y="3"/>
                      </a:cubicBezTo>
                      <a:close/>
                    </a:path>
                  </a:pathLst>
                </a:custGeom>
                <a:solidFill>
                  <a:srgbClr val="1028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45" name="Freeform 268"/>
                <p:cNvSpPr/>
                <p:nvPr/>
              </p:nvSpPr>
              <p:spPr bwMode="auto">
                <a:xfrm>
                  <a:off x="8786268" y="2062694"/>
                  <a:ext cx="17033" cy="2129"/>
                </a:xfrm>
                <a:custGeom>
                  <a:avLst/>
                  <a:gdLst>
                    <a:gd name="T0" fmla="*/ 9 w 10"/>
                    <a:gd name="T1" fmla="*/ 1 h 1"/>
                    <a:gd name="T2" fmla="*/ 0 w 10"/>
                    <a:gd name="T3" fmla="*/ 1 h 1"/>
                    <a:gd name="T4" fmla="*/ 0 w 10"/>
                    <a:gd name="T5" fmla="*/ 0 h 1"/>
                    <a:gd name="T6" fmla="*/ 0 w 10"/>
                    <a:gd name="T7" fmla="*/ 0 h 1"/>
                    <a:gd name="T8" fmla="*/ 9 w 10"/>
                    <a:gd name="T9" fmla="*/ 0 h 1"/>
                    <a:gd name="T10" fmla="*/ 10 w 10"/>
                    <a:gd name="T11" fmla="*/ 0 h 1"/>
                    <a:gd name="T12" fmla="*/ 9 w 10"/>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0" h="1">
                      <a:moveTo>
                        <a:pt x="9" y="1"/>
                      </a:moveTo>
                      <a:cubicBezTo>
                        <a:pt x="0" y="1"/>
                        <a:pt x="0" y="1"/>
                        <a:pt x="0" y="1"/>
                      </a:cubicBezTo>
                      <a:cubicBezTo>
                        <a:pt x="0" y="1"/>
                        <a:pt x="0" y="1"/>
                        <a:pt x="0" y="0"/>
                      </a:cubicBezTo>
                      <a:cubicBezTo>
                        <a:pt x="0" y="0"/>
                        <a:pt x="0" y="0"/>
                        <a:pt x="0" y="0"/>
                      </a:cubicBezTo>
                      <a:cubicBezTo>
                        <a:pt x="9" y="0"/>
                        <a:pt x="9" y="0"/>
                        <a:pt x="9" y="0"/>
                      </a:cubicBezTo>
                      <a:cubicBezTo>
                        <a:pt x="9" y="0"/>
                        <a:pt x="10" y="0"/>
                        <a:pt x="10" y="0"/>
                      </a:cubicBezTo>
                      <a:cubicBezTo>
                        <a:pt x="10" y="1"/>
                        <a:pt x="9" y="1"/>
                        <a:pt x="9" y="1"/>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grpSp>
          <p:sp>
            <p:nvSpPr>
              <p:cNvPr id="646" name="Freeform 269"/>
              <p:cNvSpPr/>
              <p:nvPr/>
            </p:nvSpPr>
            <p:spPr bwMode="auto">
              <a:xfrm>
                <a:off x="8074437" y="1753551"/>
                <a:ext cx="535861" cy="266912"/>
              </a:xfrm>
              <a:custGeom>
                <a:avLst/>
                <a:gdLst>
                  <a:gd name="T0" fmla="*/ 293 w 317"/>
                  <a:gd name="T1" fmla="*/ 89 h 157"/>
                  <a:gd name="T2" fmla="*/ 295 w 317"/>
                  <a:gd name="T3" fmla="*/ 77 h 157"/>
                  <a:gd name="T4" fmla="*/ 264 w 317"/>
                  <a:gd name="T5" fmla="*/ 44 h 157"/>
                  <a:gd name="T6" fmla="*/ 266 w 317"/>
                  <a:gd name="T7" fmla="*/ 32 h 157"/>
                  <a:gd name="T8" fmla="*/ 232 w 317"/>
                  <a:gd name="T9" fmla="*/ 0 h 157"/>
                  <a:gd name="T10" fmla="*/ 193 w 317"/>
                  <a:gd name="T11" fmla="*/ 0 h 157"/>
                  <a:gd name="T12" fmla="*/ 160 w 317"/>
                  <a:gd name="T13" fmla="*/ 32 h 157"/>
                  <a:gd name="T14" fmla="*/ 162 w 317"/>
                  <a:gd name="T15" fmla="*/ 44 h 157"/>
                  <a:gd name="T16" fmla="*/ 102 w 317"/>
                  <a:gd name="T17" fmla="*/ 44 h 157"/>
                  <a:gd name="T18" fmla="*/ 69 w 317"/>
                  <a:gd name="T19" fmla="*/ 77 h 157"/>
                  <a:gd name="T20" fmla="*/ 71 w 317"/>
                  <a:gd name="T21" fmla="*/ 88 h 157"/>
                  <a:gd name="T22" fmla="*/ 33 w 317"/>
                  <a:gd name="T23" fmla="*/ 88 h 157"/>
                  <a:gd name="T24" fmla="*/ 0 w 317"/>
                  <a:gd name="T25" fmla="*/ 123 h 157"/>
                  <a:gd name="T26" fmla="*/ 33 w 317"/>
                  <a:gd name="T27" fmla="*/ 157 h 157"/>
                  <a:gd name="T28" fmla="*/ 284 w 317"/>
                  <a:gd name="T29" fmla="*/ 157 h 157"/>
                  <a:gd name="T30" fmla="*/ 317 w 317"/>
                  <a:gd name="T31" fmla="*/ 123 h 157"/>
                  <a:gd name="T32" fmla="*/ 293 w 317"/>
                  <a:gd name="T33" fmla="*/ 8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7" h="157">
                    <a:moveTo>
                      <a:pt x="293" y="89"/>
                    </a:moveTo>
                    <a:cubicBezTo>
                      <a:pt x="294" y="85"/>
                      <a:pt x="295" y="81"/>
                      <a:pt x="295" y="77"/>
                    </a:cubicBezTo>
                    <a:cubicBezTo>
                      <a:pt x="295" y="60"/>
                      <a:pt x="282" y="46"/>
                      <a:pt x="264" y="44"/>
                    </a:cubicBezTo>
                    <a:cubicBezTo>
                      <a:pt x="265" y="40"/>
                      <a:pt x="266" y="36"/>
                      <a:pt x="266" y="32"/>
                    </a:cubicBezTo>
                    <a:cubicBezTo>
                      <a:pt x="266" y="15"/>
                      <a:pt x="251" y="0"/>
                      <a:pt x="232" y="0"/>
                    </a:cubicBezTo>
                    <a:cubicBezTo>
                      <a:pt x="232" y="0"/>
                      <a:pt x="232" y="0"/>
                      <a:pt x="193" y="0"/>
                    </a:cubicBezTo>
                    <a:cubicBezTo>
                      <a:pt x="175" y="0"/>
                      <a:pt x="160" y="15"/>
                      <a:pt x="160" y="32"/>
                    </a:cubicBezTo>
                    <a:cubicBezTo>
                      <a:pt x="160" y="36"/>
                      <a:pt x="161" y="40"/>
                      <a:pt x="162" y="44"/>
                    </a:cubicBezTo>
                    <a:cubicBezTo>
                      <a:pt x="102" y="44"/>
                      <a:pt x="102" y="44"/>
                      <a:pt x="102" y="44"/>
                    </a:cubicBezTo>
                    <a:cubicBezTo>
                      <a:pt x="84" y="44"/>
                      <a:pt x="69" y="59"/>
                      <a:pt x="69" y="77"/>
                    </a:cubicBezTo>
                    <a:cubicBezTo>
                      <a:pt x="69" y="81"/>
                      <a:pt x="70" y="84"/>
                      <a:pt x="71" y="88"/>
                    </a:cubicBezTo>
                    <a:cubicBezTo>
                      <a:pt x="33" y="88"/>
                      <a:pt x="33" y="88"/>
                      <a:pt x="33" y="88"/>
                    </a:cubicBezTo>
                    <a:cubicBezTo>
                      <a:pt x="15" y="88"/>
                      <a:pt x="0" y="103"/>
                      <a:pt x="0" y="123"/>
                    </a:cubicBezTo>
                    <a:cubicBezTo>
                      <a:pt x="0" y="141"/>
                      <a:pt x="15" y="157"/>
                      <a:pt x="33" y="157"/>
                    </a:cubicBezTo>
                    <a:cubicBezTo>
                      <a:pt x="33" y="157"/>
                      <a:pt x="33" y="157"/>
                      <a:pt x="284" y="157"/>
                    </a:cubicBezTo>
                    <a:cubicBezTo>
                      <a:pt x="302" y="157"/>
                      <a:pt x="317" y="141"/>
                      <a:pt x="317" y="123"/>
                    </a:cubicBezTo>
                    <a:cubicBezTo>
                      <a:pt x="317" y="107"/>
                      <a:pt x="306" y="93"/>
                      <a:pt x="293" y="89"/>
                    </a:cubicBezTo>
                  </a:path>
                </a:pathLst>
              </a:custGeom>
              <a:solidFill>
                <a:srgbClr val="1028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47" name="Freeform 270"/>
              <p:cNvSpPr>
                <a:spLocks noEditPoints="1"/>
              </p:cNvSpPr>
              <p:nvPr/>
            </p:nvSpPr>
            <p:spPr bwMode="auto">
              <a:xfrm>
                <a:off x="8358336" y="1725866"/>
                <a:ext cx="97946" cy="178887"/>
              </a:xfrm>
              <a:custGeom>
                <a:avLst/>
                <a:gdLst>
                  <a:gd name="T0" fmla="*/ 1 w 58"/>
                  <a:gd name="T1" fmla="*/ 17 h 105"/>
                  <a:gd name="T2" fmla="*/ 1 w 58"/>
                  <a:gd name="T3" fmla="*/ 17 h 105"/>
                  <a:gd name="T4" fmla="*/ 1 w 58"/>
                  <a:gd name="T5" fmla="*/ 17 h 105"/>
                  <a:gd name="T6" fmla="*/ 1 w 58"/>
                  <a:gd name="T7" fmla="*/ 17 h 105"/>
                  <a:gd name="T8" fmla="*/ 2 w 58"/>
                  <a:gd name="T9" fmla="*/ 17 h 105"/>
                  <a:gd name="T10" fmla="*/ 2 w 58"/>
                  <a:gd name="T11" fmla="*/ 18 h 105"/>
                  <a:gd name="T12" fmla="*/ 2 w 58"/>
                  <a:gd name="T13" fmla="*/ 17 h 105"/>
                  <a:gd name="T14" fmla="*/ 1 w 58"/>
                  <a:gd name="T15" fmla="*/ 17 h 105"/>
                  <a:gd name="T16" fmla="*/ 12 w 58"/>
                  <a:gd name="T17" fmla="*/ 1 h 105"/>
                  <a:gd name="T18" fmla="*/ 2 w 58"/>
                  <a:gd name="T19" fmla="*/ 11 h 105"/>
                  <a:gd name="T20" fmla="*/ 2 w 58"/>
                  <a:gd name="T21" fmla="*/ 11 h 105"/>
                  <a:gd name="T22" fmla="*/ 1 w 58"/>
                  <a:gd name="T23" fmla="*/ 13 h 105"/>
                  <a:gd name="T24" fmla="*/ 0 w 58"/>
                  <a:gd name="T25" fmla="*/ 13 h 105"/>
                  <a:gd name="T26" fmla="*/ 0 w 58"/>
                  <a:gd name="T27" fmla="*/ 13 h 105"/>
                  <a:gd name="T28" fmla="*/ 0 w 58"/>
                  <a:gd name="T29" fmla="*/ 13 h 105"/>
                  <a:gd name="T30" fmla="*/ 0 w 58"/>
                  <a:gd name="T31" fmla="*/ 14 h 105"/>
                  <a:gd name="T32" fmla="*/ 0 w 58"/>
                  <a:gd name="T33" fmla="*/ 14 h 105"/>
                  <a:gd name="T34" fmla="*/ 0 w 58"/>
                  <a:gd name="T35" fmla="*/ 15 h 105"/>
                  <a:gd name="T36" fmla="*/ 0 w 58"/>
                  <a:gd name="T37" fmla="*/ 15 h 105"/>
                  <a:gd name="T38" fmla="*/ 0 w 58"/>
                  <a:gd name="T39" fmla="*/ 15 h 105"/>
                  <a:gd name="T40" fmla="*/ 0 w 58"/>
                  <a:gd name="T41" fmla="*/ 15 h 105"/>
                  <a:gd name="T42" fmla="*/ 0 w 58"/>
                  <a:gd name="T43" fmla="*/ 15 h 105"/>
                  <a:gd name="T44" fmla="*/ 1 w 58"/>
                  <a:gd name="T45" fmla="*/ 17 h 105"/>
                  <a:gd name="T46" fmla="*/ 2 w 58"/>
                  <a:gd name="T47" fmla="*/ 18 h 105"/>
                  <a:gd name="T48" fmla="*/ 2 w 58"/>
                  <a:gd name="T49" fmla="*/ 18 h 105"/>
                  <a:gd name="T50" fmla="*/ 2 w 58"/>
                  <a:gd name="T51" fmla="*/ 18 h 105"/>
                  <a:gd name="T52" fmla="*/ 2 w 58"/>
                  <a:gd name="T53" fmla="*/ 18 h 105"/>
                  <a:gd name="T54" fmla="*/ 11 w 58"/>
                  <a:gd name="T55" fmla="*/ 28 h 105"/>
                  <a:gd name="T56" fmla="*/ 18 w 58"/>
                  <a:gd name="T57" fmla="*/ 28 h 105"/>
                  <a:gd name="T58" fmla="*/ 19 w 58"/>
                  <a:gd name="T59" fmla="*/ 25 h 105"/>
                  <a:gd name="T60" fmla="*/ 18 w 58"/>
                  <a:gd name="T61" fmla="*/ 21 h 105"/>
                  <a:gd name="T62" fmla="*/ 16 w 58"/>
                  <a:gd name="T63" fmla="*/ 19 h 105"/>
                  <a:gd name="T64" fmla="*/ 48 w 58"/>
                  <a:gd name="T65" fmla="*/ 60 h 105"/>
                  <a:gd name="T66" fmla="*/ 23 w 58"/>
                  <a:gd name="T67" fmla="*/ 95 h 105"/>
                  <a:gd name="T68" fmla="*/ 21 w 58"/>
                  <a:gd name="T69" fmla="*/ 96 h 105"/>
                  <a:gd name="T70" fmla="*/ 18 w 58"/>
                  <a:gd name="T71" fmla="*/ 101 h 105"/>
                  <a:gd name="T72" fmla="*/ 23 w 58"/>
                  <a:gd name="T73" fmla="*/ 104 h 105"/>
                  <a:gd name="T74" fmla="*/ 26 w 58"/>
                  <a:gd name="T75" fmla="*/ 103 h 105"/>
                  <a:gd name="T76" fmla="*/ 57 w 58"/>
                  <a:gd name="T77" fmla="*/ 60 h 105"/>
                  <a:gd name="T78" fmla="*/ 16 w 58"/>
                  <a:gd name="T79" fmla="*/ 10 h 105"/>
                  <a:gd name="T80" fmla="*/ 16 w 58"/>
                  <a:gd name="T81" fmla="*/ 10 h 105"/>
                  <a:gd name="T82" fmla="*/ 16 w 58"/>
                  <a:gd name="T83" fmla="*/ 10 h 105"/>
                  <a:gd name="T84" fmla="*/ 16 w 58"/>
                  <a:gd name="T85" fmla="*/ 10 h 105"/>
                  <a:gd name="T86" fmla="*/ 16 w 58"/>
                  <a:gd name="T87" fmla="*/ 10 h 105"/>
                  <a:gd name="T88" fmla="*/ 18 w 58"/>
                  <a:gd name="T89" fmla="*/ 8 h 105"/>
                  <a:gd name="T90" fmla="*/ 20 w 58"/>
                  <a:gd name="T91" fmla="*/ 5 h 105"/>
                  <a:gd name="T92" fmla="*/ 19 w 58"/>
                  <a:gd name="T93" fmla="*/ 2 h 105"/>
                  <a:gd name="T94" fmla="*/ 15 w 58"/>
                  <a:gd name="T95" fmla="*/ 0 h 105"/>
                  <a:gd name="T96" fmla="*/ 12 w 58"/>
                  <a:gd name="T97" fmla="*/ 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 h="105">
                    <a:moveTo>
                      <a:pt x="1" y="17"/>
                    </a:moveTo>
                    <a:cubicBezTo>
                      <a:pt x="1" y="17"/>
                      <a:pt x="1" y="17"/>
                      <a:pt x="1" y="17"/>
                    </a:cubicBezTo>
                    <a:cubicBezTo>
                      <a:pt x="1" y="17"/>
                      <a:pt x="1" y="17"/>
                      <a:pt x="1" y="17"/>
                    </a:cubicBezTo>
                    <a:cubicBezTo>
                      <a:pt x="1" y="17"/>
                      <a:pt x="1" y="17"/>
                      <a:pt x="1" y="17"/>
                    </a:cubicBezTo>
                    <a:cubicBezTo>
                      <a:pt x="2" y="17"/>
                      <a:pt x="2" y="17"/>
                      <a:pt x="2" y="17"/>
                    </a:cubicBezTo>
                    <a:cubicBezTo>
                      <a:pt x="2" y="18"/>
                      <a:pt x="2" y="18"/>
                      <a:pt x="2" y="18"/>
                    </a:cubicBezTo>
                    <a:cubicBezTo>
                      <a:pt x="2" y="17"/>
                      <a:pt x="2" y="17"/>
                      <a:pt x="2" y="17"/>
                    </a:cubicBezTo>
                    <a:cubicBezTo>
                      <a:pt x="1" y="17"/>
                      <a:pt x="1" y="17"/>
                      <a:pt x="1" y="17"/>
                    </a:cubicBezTo>
                    <a:moveTo>
                      <a:pt x="12" y="1"/>
                    </a:moveTo>
                    <a:cubicBezTo>
                      <a:pt x="2" y="11"/>
                      <a:pt x="2" y="11"/>
                      <a:pt x="2" y="11"/>
                    </a:cubicBezTo>
                    <a:cubicBezTo>
                      <a:pt x="2" y="11"/>
                      <a:pt x="2" y="11"/>
                      <a:pt x="2" y="11"/>
                    </a:cubicBezTo>
                    <a:cubicBezTo>
                      <a:pt x="1" y="11"/>
                      <a:pt x="1" y="12"/>
                      <a:pt x="1" y="13"/>
                    </a:cubicBezTo>
                    <a:cubicBezTo>
                      <a:pt x="0" y="13"/>
                      <a:pt x="0" y="13"/>
                      <a:pt x="0" y="13"/>
                    </a:cubicBezTo>
                    <a:cubicBezTo>
                      <a:pt x="0" y="13"/>
                      <a:pt x="0" y="13"/>
                      <a:pt x="0" y="13"/>
                    </a:cubicBezTo>
                    <a:cubicBezTo>
                      <a:pt x="0" y="13"/>
                      <a:pt x="0" y="13"/>
                      <a:pt x="0" y="13"/>
                    </a:cubicBezTo>
                    <a:cubicBezTo>
                      <a:pt x="0" y="14"/>
                      <a:pt x="0" y="14"/>
                      <a:pt x="0" y="14"/>
                    </a:cubicBezTo>
                    <a:cubicBezTo>
                      <a:pt x="0" y="14"/>
                      <a:pt x="0" y="14"/>
                      <a:pt x="0" y="14"/>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1" y="16"/>
                      <a:pt x="1" y="16"/>
                      <a:pt x="1" y="17"/>
                    </a:cubicBezTo>
                    <a:cubicBezTo>
                      <a:pt x="2" y="18"/>
                      <a:pt x="2" y="18"/>
                      <a:pt x="2" y="18"/>
                    </a:cubicBezTo>
                    <a:cubicBezTo>
                      <a:pt x="2" y="18"/>
                      <a:pt x="2" y="18"/>
                      <a:pt x="2" y="18"/>
                    </a:cubicBezTo>
                    <a:cubicBezTo>
                      <a:pt x="2" y="18"/>
                      <a:pt x="2" y="18"/>
                      <a:pt x="2" y="18"/>
                    </a:cubicBezTo>
                    <a:cubicBezTo>
                      <a:pt x="2" y="18"/>
                      <a:pt x="2" y="18"/>
                      <a:pt x="2" y="18"/>
                    </a:cubicBezTo>
                    <a:cubicBezTo>
                      <a:pt x="11" y="28"/>
                      <a:pt x="11" y="28"/>
                      <a:pt x="11" y="28"/>
                    </a:cubicBezTo>
                    <a:cubicBezTo>
                      <a:pt x="13" y="30"/>
                      <a:pt x="16" y="30"/>
                      <a:pt x="18" y="28"/>
                    </a:cubicBezTo>
                    <a:cubicBezTo>
                      <a:pt x="18" y="27"/>
                      <a:pt x="19" y="26"/>
                      <a:pt x="19" y="25"/>
                    </a:cubicBezTo>
                    <a:cubicBezTo>
                      <a:pt x="19" y="24"/>
                      <a:pt x="19" y="22"/>
                      <a:pt x="18" y="21"/>
                    </a:cubicBezTo>
                    <a:cubicBezTo>
                      <a:pt x="16" y="19"/>
                      <a:pt x="16" y="19"/>
                      <a:pt x="16" y="19"/>
                    </a:cubicBezTo>
                    <a:cubicBezTo>
                      <a:pt x="35" y="23"/>
                      <a:pt x="49" y="40"/>
                      <a:pt x="48" y="60"/>
                    </a:cubicBezTo>
                    <a:cubicBezTo>
                      <a:pt x="47" y="75"/>
                      <a:pt x="37" y="89"/>
                      <a:pt x="23" y="95"/>
                    </a:cubicBezTo>
                    <a:cubicBezTo>
                      <a:pt x="22" y="95"/>
                      <a:pt x="21" y="95"/>
                      <a:pt x="21" y="96"/>
                    </a:cubicBezTo>
                    <a:cubicBezTo>
                      <a:pt x="18" y="96"/>
                      <a:pt x="17" y="99"/>
                      <a:pt x="18" y="101"/>
                    </a:cubicBezTo>
                    <a:cubicBezTo>
                      <a:pt x="18" y="104"/>
                      <a:pt x="21" y="105"/>
                      <a:pt x="23" y="104"/>
                    </a:cubicBezTo>
                    <a:cubicBezTo>
                      <a:pt x="24" y="104"/>
                      <a:pt x="25" y="104"/>
                      <a:pt x="26" y="103"/>
                    </a:cubicBezTo>
                    <a:cubicBezTo>
                      <a:pt x="44" y="96"/>
                      <a:pt x="56" y="80"/>
                      <a:pt x="57" y="60"/>
                    </a:cubicBezTo>
                    <a:cubicBezTo>
                      <a:pt x="58" y="35"/>
                      <a:pt x="40" y="14"/>
                      <a:pt x="16" y="10"/>
                    </a:cubicBezTo>
                    <a:cubicBezTo>
                      <a:pt x="16" y="10"/>
                      <a:pt x="16" y="10"/>
                      <a:pt x="16" y="10"/>
                    </a:cubicBezTo>
                    <a:cubicBezTo>
                      <a:pt x="16" y="10"/>
                      <a:pt x="16" y="10"/>
                      <a:pt x="16" y="10"/>
                    </a:cubicBezTo>
                    <a:cubicBezTo>
                      <a:pt x="16" y="10"/>
                      <a:pt x="16" y="10"/>
                      <a:pt x="16" y="10"/>
                    </a:cubicBezTo>
                    <a:cubicBezTo>
                      <a:pt x="16" y="10"/>
                      <a:pt x="16" y="10"/>
                      <a:pt x="16" y="10"/>
                    </a:cubicBezTo>
                    <a:cubicBezTo>
                      <a:pt x="18" y="8"/>
                      <a:pt x="18" y="8"/>
                      <a:pt x="18" y="8"/>
                    </a:cubicBezTo>
                    <a:cubicBezTo>
                      <a:pt x="19" y="7"/>
                      <a:pt x="20" y="6"/>
                      <a:pt x="20" y="5"/>
                    </a:cubicBezTo>
                    <a:cubicBezTo>
                      <a:pt x="20" y="4"/>
                      <a:pt x="20" y="3"/>
                      <a:pt x="19" y="2"/>
                    </a:cubicBezTo>
                    <a:cubicBezTo>
                      <a:pt x="18" y="1"/>
                      <a:pt x="17" y="0"/>
                      <a:pt x="15" y="0"/>
                    </a:cubicBezTo>
                    <a:cubicBezTo>
                      <a:pt x="14" y="0"/>
                      <a:pt x="13" y="1"/>
                      <a:pt x="12" y="1"/>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48" name="Freeform 271"/>
              <p:cNvSpPr>
                <a:spLocks noEditPoints="1"/>
              </p:cNvSpPr>
              <p:nvPr/>
            </p:nvSpPr>
            <p:spPr bwMode="auto">
              <a:xfrm>
                <a:off x="8277432" y="1745029"/>
                <a:ext cx="97946" cy="178887"/>
              </a:xfrm>
              <a:custGeom>
                <a:avLst/>
                <a:gdLst>
                  <a:gd name="T0" fmla="*/ 57 w 58"/>
                  <a:gd name="T1" fmla="*/ 88 h 105"/>
                  <a:gd name="T2" fmla="*/ 57 w 58"/>
                  <a:gd name="T3" fmla="*/ 88 h 105"/>
                  <a:gd name="T4" fmla="*/ 56 w 58"/>
                  <a:gd name="T5" fmla="*/ 87 h 105"/>
                  <a:gd name="T6" fmla="*/ 56 w 58"/>
                  <a:gd name="T7" fmla="*/ 87 h 105"/>
                  <a:gd name="T8" fmla="*/ 56 w 58"/>
                  <a:gd name="T9" fmla="*/ 87 h 105"/>
                  <a:gd name="T10" fmla="*/ 56 w 58"/>
                  <a:gd name="T11" fmla="*/ 87 h 105"/>
                  <a:gd name="T12" fmla="*/ 56 w 58"/>
                  <a:gd name="T13" fmla="*/ 87 h 105"/>
                  <a:gd name="T14" fmla="*/ 57 w 58"/>
                  <a:gd name="T15" fmla="*/ 88 h 105"/>
                  <a:gd name="T16" fmla="*/ 46 w 58"/>
                  <a:gd name="T17" fmla="*/ 103 h 105"/>
                  <a:gd name="T18" fmla="*/ 56 w 58"/>
                  <a:gd name="T19" fmla="*/ 94 h 105"/>
                  <a:gd name="T20" fmla="*/ 56 w 58"/>
                  <a:gd name="T21" fmla="*/ 94 h 105"/>
                  <a:gd name="T22" fmla="*/ 57 w 58"/>
                  <a:gd name="T23" fmla="*/ 92 h 105"/>
                  <a:gd name="T24" fmla="*/ 58 w 58"/>
                  <a:gd name="T25" fmla="*/ 92 h 105"/>
                  <a:gd name="T26" fmla="*/ 58 w 58"/>
                  <a:gd name="T27" fmla="*/ 92 h 105"/>
                  <a:gd name="T28" fmla="*/ 58 w 58"/>
                  <a:gd name="T29" fmla="*/ 91 h 105"/>
                  <a:gd name="T30" fmla="*/ 58 w 58"/>
                  <a:gd name="T31" fmla="*/ 91 h 105"/>
                  <a:gd name="T32" fmla="*/ 58 w 58"/>
                  <a:gd name="T33" fmla="*/ 91 h 105"/>
                  <a:gd name="T34" fmla="*/ 58 w 58"/>
                  <a:gd name="T35" fmla="*/ 90 h 105"/>
                  <a:gd name="T36" fmla="*/ 58 w 58"/>
                  <a:gd name="T37" fmla="*/ 90 h 105"/>
                  <a:gd name="T38" fmla="*/ 58 w 58"/>
                  <a:gd name="T39" fmla="*/ 90 h 105"/>
                  <a:gd name="T40" fmla="*/ 58 w 58"/>
                  <a:gd name="T41" fmla="*/ 90 h 105"/>
                  <a:gd name="T42" fmla="*/ 57 w 58"/>
                  <a:gd name="T43" fmla="*/ 89 h 105"/>
                  <a:gd name="T44" fmla="*/ 57 w 58"/>
                  <a:gd name="T45" fmla="*/ 88 h 105"/>
                  <a:gd name="T46" fmla="*/ 56 w 58"/>
                  <a:gd name="T47" fmla="*/ 87 h 105"/>
                  <a:gd name="T48" fmla="*/ 56 w 58"/>
                  <a:gd name="T49" fmla="*/ 87 h 105"/>
                  <a:gd name="T50" fmla="*/ 56 w 58"/>
                  <a:gd name="T51" fmla="*/ 87 h 105"/>
                  <a:gd name="T52" fmla="*/ 56 w 58"/>
                  <a:gd name="T53" fmla="*/ 87 h 105"/>
                  <a:gd name="T54" fmla="*/ 47 w 58"/>
                  <a:gd name="T55" fmla="*/ 77 h 105"/>
                  <a:gd name="T56" fmla="*/ 40 w 58"/>
                  <a:gd name="T57" fmla="*/ 77 h 105"/>
                  <a:gd name="T58" fmla="*/ 39 w 58"/>
                  <a:gd name="T59" fmla="*/ 80 h 105"/>
                  <a:gd name="T60" fmla="*/ 40 w 58"/>
                  <a:gd name="T61" fmla="*/ 83 h 105"/>
                  <a:gd name="T62" fmla="*/ 42 w 58"/>
                  <a:gd name="T63" fmla="*/ 85 h 105"/>
                  <a:gd name="T64" fmla="*/ 10 w 58"/>
                  <a:gd name="T65" fmla="*/ 45 h 105"/>
                  <a:gd name="T66" fmla="*/ 35 w 58"/>
                  <a:gd name="T67" fmla="*/ 10 h 105"/>
                  <a:gd name="T68" fmla="*/ 37 w 58"/>
                  <a:gd name="T69" fmla="*/ 9 h 105"/>
                  <a:gd name="T70" fmla="*/ 40 w 58"/>
                  <a:gd name="T71" fmla="*/ 4 h 105"/>
                  <a:gd name="T72" fmla="*/ 35 w 58"/>
                  <a:gd name="T73" fmla="*/ 1 h 105"/>
                  <a:gd name="T74" fmla="*/ 32 w 58"/>
                  <a:gd name="T75" fmla="*/ 2 h 105"/>
                  <a:gd name="T76" fmla="*/ 1 w 58"/>
                  <a:gd name="T77" fmla="*/ 45 h 105"/>
                  <a:gd name="T78" fmla="*/ 42 w 58"/>
                  <a:gd name="T79" fmla="*/ 95 h 105"/>
                  <a:gd name="T80" fmla="*/ 42 w 58"/>
                  <a:gd name="T81" fmla="*/ 95 h 105"/>
                  <a:gd name="T82" fmla="*/ 42 w 58"/>
                  <a:gd name="T83" fmla="*/ 95 h 105"/>
                  <a:gd name="T84" fmla="*/ 42 w 58"/>
                  <a:gd name="T85" fmla="*/ 95 h 105"/>
                  <a:gd name="T86" fmla="*/ 42 w 58"/>
                  <a:gd name="T87" fmla="*/ 95 h 105"/>
                  <a:gd name="T88" fmla="*/ 40 w 58"/>
                  <a:gd name="T89" fmla="*/ 97 h 105"/>
                  <a:gd name="T90" fmla="*/ 38 w 58"/>
                  <a:gd name="T91" fmla="*/ 100 h 105"/>
                  <a:gd name="T92" fmla="*/ 39 w 58"/>
                  <a:gd name="T93" fmla="*/ 103 h 105"/>
                  <a:gd name="T94" fmla="*/ 43 w 58"/>
                  <a:gd name="T95" fmla="*/ 105 h 105"/>
                  <a:gd name="T96" fmla="*/ 46 w 58"/>
                  <a:gd name="T97" fmla="*/ 10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 h="105">
                    <a:moveTo>
                      <a:pt x="57" y="88"/>
                    </a:moveTo>
                    <a:cubicBezTo>
                      <a:pt x="57" y="88"/>
                      <a:pt x="57" y="88"/>
                      <a:pt x="57" y="88"/>
                    </a:cubicBezTo>
                    <a:cubicBezTo>
                      <a:pt x="56" y="87"/>
                      <a:pt x="56" y="87"/>
                      <a:pt x="56" y="87"/>
                    </a:cubicBezTo>
                    <a:cubicBezTo>
                      <a:pt x="56" y="87"/>
                      <a:pt x="56" y="87"/>
                      <a:pt x="56" y="87"/>
                    </a:cubicBezTo>
                    <a:cubicBezTo>
                      <a:pt x="56" y="87"/>
                      <a:pt x="56" y="87"/>
                      <a:pt x="56" y="87"/>
                    </a:cubicBezTo>
                    <a:cubicBezTo>
                      <a:pt x="56" y="87"/>
                      <a:pt x="56" y="87"/>
                      <a:pt x="56" y="87"/>
                    </a:cubicBezTo>
                    <a:cubicBezTo>
                      <a:pt x="56" y="87"/>
                      <a:pt x="56" y="87"/>
                      <a:pt x="56" y="87"/>
                    </a:cubicBezTo>
                    <a:lnTo>
                      <a:pt x="57" y="88"/>
                    </a:lnTo>
                    <a:close/>
                    <a:moveTo>
                      <a:pt x="46" y="103"/>
                    </a:moveTo>
                    <a:cubicBezTo>
                      <a:pt x="56" y="94"/>
                      <a:pt x="56" y="94"/>
                      <a:pt x="56" y="94"/>
                    </a:cubicBezTo>
                    <a:cubicBezTo>
                      <a:pt x="56" y="94"/>
                      <a:pt x="56" y="94"/>
                      <a:pt x="56" y="94"/>
                    </a:cubicBezTo>
                    <a:cubicBezTo>
                      <a:pt x="57" y="94"/>
                      <a:pt x="57" y="93"/>
                      <a:pt x="57" y="92"/>
                    </a:cubicBezTo>
                    <a:cubicBezTo>
                      <a:pt x="58" y="92"/>
                      <a:pt x="58" y="92"/>
                      <a:pt x="58" y="92"/>
                    </a:cubicBezTo>
                    <a:cubicBezTo>
                      <a:pt x="58" y="92"/>
                      <a:pt x="58" y="92"/>
                      <a:pt x="58" y="92"/>
                    </a:cubicBezTo>
                    <a:cubicBezTo>
                      <a:pt x="58" y="91"/>
                      <a:pt x="58" y="91"/>
                      <a:pt x="58" y="91"/>
                    </a:cubicBezTo>
                    <a:cubicBezTo>
                      <a:pt x="58" y="91"/>
                      <a:pt x="58" y="91"/>
                      <a:pt x="58" y="91"/>
                    </a:cubicBezTo>
                    <a:cubicBezTo>
                      <a:pt x="58" y="91"/>
                      <a:pt x="58" y="91"/>
                      <a:pt x="58" y="91"/>
                    </a:cubicBezTo>
                    <a:cubicBezTo>
                      <a:pt x="58" y="90"/>
                      <a:pt x="58" y="90"/>
                      <a:pt x="58" y="90"/>
                    </a:cubicBezTo>
                    <a:cubicBezTo>
                      <a:pt x="58" y="90"/>
                      <a:pt x="58" y="90"/>
                      <a:pt x="58" y="90"/>
                    </a:cubicBezTo>
                    <a:cubicBezTo>
                      <a:pt x="58" y="90"/>
                      <a:pt x="58" y="90"/>
                      <a:pt x="58" y="90"/>
                    </a:cubicBezTo>
                    <a:cubicBezTo>
                      <a:pt x="58" y="90"/>
                      <a:pt x="58" y="90"/>
                      <a:pt x="58" y="90"/>
                    </a:cubicBezTo>
                    <a:cubicBezTo>
                      <a:pt x="57" y="89"/>
                      <a:pt x="57" y="89"/>
                      <a:pt x="57" y="89"/>
                    </a:cubicBezTo>
                    <a:cubicBezTo>
                      <a:pt x="57" y="89"/>
                      <a:pt x="57" y="89"/>
                      <a:pt x="57" y="88"/>
                    </a:cubicBezTo>
                    <a:cubicBezTo>
                      <a:pt x="56" y="87"/>
                      <a:pt x="56" y="87"/>
                      <a:pt x="56" y="87"/>
                    </a:cubicBezTo>
                    <a:cubicBezTo>
                      <a:pt x="56" y="87"/>
                      <a:pt x="56" y="87"/>
                      <a:pt x="56" y="87"/>
                    </a:cubicBezTo>
                    <a:cubicBezTo>
                      <a:pt x="56" y="87"/>
                      <a:pt x="56" y="87"/>
                      <a:pt x="56" y="87"/>
                    </a:cubicBezTo>
                    <a:cubicBezTo>
                      <a:pt x="56" y="87"/>
                      <a:pt x="56" y="87"/>
                      <a:pt x="56" y="87"/>
                    </a:cubicBezTo>
                    <a:cubicBezTo>
                      <a:pt x="47" y="77"/>
                      <a:pt x="47" y="77"/>
                      <a:pt x="47" y="77"/>
                    </a:cubicBezTo>
                    <a:cubicBezTo>
                      <a:pt x="45" y="75"/>
                      <a:pt x="42" y="75"/>
                      <a:pt x="40" y="77"/>
                    </a:cubicBezTo>
                    <a:cubicBezTo>
                      <a:pt x="39" y="78"/>
                      <a:pt x="39" y="79"/>
                      <a:pt x="39" y="80"/>
                    </a:cubicBezTo>
                    <a:cubicBezTo>
                      <a:pt x="39" y="81"/>
                      <a:pt x="39" y="83"/>
                      <a:pt x="40" y="83"/>
                    </a:cubicBezTo>
                    <a:cubicBezTo>
                      <a:pt x="42" y="85"/>
                      <a:pt x="42" y="85"/>
                      <a:pt x="42" y="85"/>
                    </a:cubicBezTo>
                    <a:cubicBezTo>
                      <a:pt x="23" y="82"/>
                      <a:pt x="9" y="65"/>
                      <a:pt x="10" y="45"/>
                    </a:cubicBezTo>
                    <a:cubicBezTo>
                      <a:pt x="11" y="29"/>
                      <a:pt x="21" y="16"/>
                      <a:pt x="35" y="10"/>
                    </a:cubicBezTo>
                    <a:cubicBezTo>
                      <a:pt x="36" y="10"/>
                      <a:pt x="37" y="10"/>
                      <a:pt x="37" y="9"/>
                    </a:cubicBezTo>
                    <a:cubicBezTo>
                      <a:pt x="40" y="9"/>
                      <a:pt x="41" y="6"/>
                      <a:pt x="40" y="4"/>
                    </a:cubicBezTo>
                    <a:cubicBezTo>
                      <a:pt x="40" y="1"/>
                      <a:pt x="37" y="0"/>
                      <a:pt x="35" y="1"/>
                    </a:cubicBezTo>
                    <a:cubicBezTo>
                      <a:pt x="34" y="1"/>
                      <a:pt x="33" y="1"/>
                      <a:pt x="32" y="2"/>
                    </a:cubicBezTo>
                    <a:cubicBezTo>
                      <a:pt x="14" y="8"/>
                      <a:pt x="2" y="25"/>
                      <a:pt x="1" y="45"/>
                    </a:cubicBezTo>
                    <a:cubicBezTo>
                      <a:pt x="0" y="70"/>
                      <a:pt x="18" y="91"/>
                      <a:pt x="42" y="95"/>
                    </a:cubicBezTo>
                    <a:cubicBezTo>
                      <a:pt x="42" y="95"/>
                      <a:pt x="42" y="95"/>
                      <a:pt x="42" y="95"/>
                    </a:cubicBezTo>
                    <a:cubicBezTo>
                      <a:pt x="42" y="95"/>
                      <a:pt x="42" y="95"/>
                      <a:pt x="42" y="95"/>
                    </a:cubicBezTo>
                    <a:cubicBezTo>
                      <a:pt x="42" y="95"/>
                      <a:pt x="42" y="95"/>
                      <a:pt x="42" y="95"/>
                    </a:cubicBezTo>
                    <a:cubicBezTo>
                      <a:pt x="42" y="95"/>
                      <a:pt x="42" y="95"/>
                      <a:pt x="42" y="95"/>
                    </a:cubicBezTo>
                    <a:cubicBezTo>
                      <a:pt x="40" y="97"/>
                      <a:pt x="40" y="97"/>
                      <a:pt x="40" y="97"/>
                    </a:cubicBezTo>
                    <a:cubicBezTo>
                      <a:pt x="39" y="97"/>
                      <a:pt x="38" y="99"/>
                      <a:pt x="38" y="100"/>
                    </a:cubicBezTo>
                    <a:cubicBezTo>
                      <a:pt x="38" y="101"/>
                      <a:pt x="38" y="102"/>
                      <a:pt x="39" y="103"/>
                    </a:cubicBezTo>
                    <a:cubicBezTo>
                      <a:pt x="40" y="104"/>
                      <a:pt x="41" y="105"/>
                      <a:pt x="43" y="105"/>
                    </a:cubicBezTo>
                    <a:cubicBezTo>
                      <a:pt x="44" y="105"/>
                      <a:pt x="45" y="104"/>
                      <a:pt x="46" y="103"/>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49" name="Freeform 272"/>
              <p:cNvSpPr/>
              <p:nvPr/>
            </p:nvSpPr>
            <p:spPr bwMode="auto">
              <a:xfrm>
                <a:off x="8515201" y="1830215"/>
                <a:ext cx="86589" cy="144104"/>
              </a:xfrm>
              <a:custGeom>
                <a:avLst/>
                <a:gdLst>
                  <a:gd name="T0" fmla="*/ 47 w 51"/>
                  <a:gd name="T1" fmla="*/ 85 h 85"/>
                  <a:gd name="T2" fmla="*/ 5 w 51"/>
                  <a:gd name="T3" fmla="*/ 85 h 85"/>
                  <a:gd name="T4" fmla="*/ 0 w 51"/>
                  <a:gd name="T5" fmla="*/ 81 h 85"/>
                  <a:gd name="T6" fmla="*/ 0 w 51"/>
                  <a:gd name="T7" fmla="*/ 5 h 85"/>
                  <a:gd name="T8" fmla="*/ 5 w 51"/>
                  <a:gd name="T9" fmla="*/ 0 h 85"/>
                  <a:gd name="T10" fmla="*/ 47 w 51"/>
                  <a:gd name="T11" fmla="*/ 0 h 85"/>
                  <a:gd name="T12" fmla="*/ 51 w 51"/>
                  <a:gd name="T13" fmla="*/ 5 h 85"/>
                  <a:gd name="T14" fmla="*/ 51 w 51"/>
                  <a:gd name="T15" fmla="*/ 81 h 85"/>
                  <a:gd name="T16" fmla="*/ 47 w 51"/>
                  <a:gd name="T1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85">
                    <a:moveTo>
                      <a:pt x="47" y="85"/>
                    </a:moveTo>
                    <a:cubicBezTo>
                      <a:pt x="5" y="85"/>
                      <a:pt x="5" y="85"/>
                      <a:pt x="5" y="85"/>
                    </a:cubicBezTo>
                    <a:cubicBezTo>
                      <a:pt x="2" y="85"/>
                      <a:pt x="0" y="83"/>
                      <a:pt x="0" y="81"/>
                    </a:cubicBezTo>
                    <a:cubicBezTo>
                      <a:pt x="0" y="5"/>
                      <a:pt x="0" y="5"/>
                      <a:pt x="0" y="5"/>
                    </a:cubicBezTo>
                    <a:cubicBezTo>
                      <a:pt x="0" y="2"/>
                      <a:pt x="2" y="0"/>
                      <a:pt x="5" y="0"/>
                    </a:cubicBezTo>
                    <a:cubicBezTo>
                      <a:pt x="47" y="0"/>
                      <a:pt x="47" y="0"/>
                      <a:pt x="47" y="0"/>
                    </a:cubicBezTo>
                    <a:cubicBezTo>
                      <a:pt x="49" y="0"/>
                      <a:pt x="51" y="2"/>
                      <a:pt x="51" y="5"/>
                    </a:cubicBezTo>
                    <a:cubicBezTo>
                      <a:pt x="51" y="81"/>
                      <a:pt x="51" y="81"/>
                      <a:pt x="51" y="81"/>
                    </a:cubicBezTo>
                    <a:cubicBezTo>
                      <a:pt x="51" y="83"/>
                      <a:pt x="49" y="85"/>
                      <a:pt x="47" y="85"/>
                    </a:cubicBezTo>
                  </a:path>
                </a:pathLst>
              </a:custGeom>
              <a:solidFill>
                <a:srgbClr val="07BB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50" name="Oval 273"/>
              <p:cNvSpPr>
                <a:spLocks noChangeArrowheads="1"/>
              </p:cNvSpPr>
              <p:nvPr/>
            </p:nvSpPr>
            <p:spPr bwMode="auto">
              <a:xfrm>
                <a:off x="8547848" y="1918238"/>
                <a:ext cx="23423" cy="24135"/>
              </a:xfrm>
              <a:prstGeom prst="ellipse">
                <a:avLst/>
              </a:prstGeom>
              <a:solidFill>
                <a:srgbClr val="1B45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51" name="Oval 274"/>
              <p:cNvSpPr>
                <a:spLocks noChangeArrowheads="1"/>
              </p:cNvSpPr>
              <p:nvPr/>
            </p:nvSpPr>
            <p:spPr bwMode="auto">
              <a:xfrm>
                <a:off x="8554237" y="1925337"/>
                <a:ext cx="9937" cy="99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52" name="Oval 275"/>
              <p:cNvSpPr>
                <a:spLocks noChangeArrowheads="1"/>
              </p:cNvSpPr>
              <p:nvPr/>
            </p:nvSpPr>
            <p:spPr bwMode="auto">
              <a:xfrm>
                <a:off x="8554237" y="1901201"/>
                <a:ext cx="9937" cy="10648"/>
              </a:xfrm>
              <a:prstGeom prst="ellipse">
                <a:avLst/>
              </a:prstGeom>
              <a:solidFill>
                <a:srgbClr val="1B45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53" name="Oval 276"/>
              <p:cNvSpPr>
                <a:spLocks noChangeArrowheads="1"/>
              </p:cNvSpPr>
              <p:nvPr/>
            </p:nvSpPr>
            <p:spPr bwMode="auto">
              <a:xfrm>
                <a:off x="8555656" y="1904750"/>
                <a:ext cx="5679" cy="354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54" name="Freeform 277"/>
              <p:cNvSpPr/>
              <p:nvPr/>
            </p:nvSpPr>
            <p:spPr bwMode="auto">
              <a:xfrm>
                <a:off x="8549268" y="1847251"/>
                <a:ext cx="36907" cy="4969"/>
              </a:xfrm>
              <a:custGeom>
                <a:avLst/>
                <a:gdLst>
                  <a:gd name="T0" fmla="*/ 20 w 22"/>
                  <a:gd name="T1" fmla="*/ 0 h 3"/>
                  <a:gd name="T2" fmla="*/ 0 w 22"/>
                  <a:gd name="T3" fmla="*/ 0 h 3"/>
                  <a:gd name="T4" fmla="*/ 0 w 22"/>
                  <a:gd name="T5" fmla="*/ 3 h 3"/>
                  <a:gd name="T6" fmla="*/ 21 w 22"/>
                  <a:gd name="T7" fmla="*/ 3 h 3"/>
                  <a:gd name="T8" fmla="*/ 22 w 22"/>
                  <a:gd name="T9" fmla="*/ 2 h 3"/>
                  <a:gd name="T10" fmla="*/ 22 w 22"/>
                  <a:gd name="T11" fmla="*/ 2 h 3"/>
                  <a:gd name="T12" fmla="*/ 20 w 2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22" h="3">
                    <a:moveTo>
                      <a:pt x="20" y="0"/>
                    </a:moveTo>
                    <a:cubicBezTo>
                      <a:pt x="0" y="0"/>
                      <a:pt x="0" y="0"/>
                      <a:pt x="0" y="0"/>
                    </a:cubicBezTo>
                    <a:cubicBezTo>
                      <a:pt x="0" y="3"/>
                      <a:pt x="0" y="3"/>
                      <a:pt x="0" y="3"/>
                    </a:cubicBezTo>
                    <a:cubicBezTo>
                      <a:pt x="21" y="3"/>
                      <a:pt x="21" y="3"/>
                      <a:pt x="21" y="3"/>
                    </a:cubicBezTo>
                    <a:cubicBezTo>
                      <a:pt x="21" y="3"/>
                      <a:pt x="22" y="3"/>
                      <a:pt x="22" y="2"/>
                    </a:cubicBezTo>
                    <a:cubicBezTo>
                      <a:pt x="22" y="2"/>
                      <a:pt x="22" y="2"/>
                      <a:pt x="22" y="2"/>
                    </a:cubicBezTo>
                    <a:cubicBezTo>
                      <a:pt x="22" y="1"/>
                      <a:pt x="21" y="0"/>
                      <a:pt x="20" y="0"/>
                    </a:cubicBezTo>
                  </a:path>
                </a:pathLst>
              </a:custGeom>
              <a:solidFill>
                <a:srgbClr val="0C9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55" name="Freeform 278"/>
              <p:cNvSpPr/>
              <p:nvPr/>
            </p:nvSpPr>
            <p:spPr bwMode="auto">
              <a:xfrm>
                <a:off x="8549274" y="1858610"/>
                <a:ext cx="36907" cy="7098"/>
              </a:xfrm>
              <a:custGeom>
                <a:avLst/>
                <a:gdLst>
                  <a:gd name="T0" fmla="*/ 20 w 22"/>
                  <a:gd name="T1" fmla="*/ 0 h 4"/>
                  <a:gd name="T2" fmla="*/ 0 w 22"/>
                  <a:gd name="T3" fmla="*/ 0 h 4"/>
                  <a:gd name="T4" fmla="*/ 0 w 22"/>
                  <a:gd name="T5" fmla="*/ 4 h 4"/>
                  <a:gd name="T6" fmla="*/ 20 w 22"/>
                  <a:gd name="T7" fmla="*/ 4 h 4"/>
                  <a:gd name="T8" fmla="*/ 22 w 22"/>
                  <a:gd name="T9" fmla="*/ 2 h 4"/>
                  <a:gd name="T10" fmla="*/ 22 w 22"/>
                  <a:gd name="T11" fmla="*/ 2 h 4"/>
                  <a:gd name="T12" fmla="*/ 20 w 2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2" h="4">
                    <a:moveTo>
                      <a:pt x="20" y="0"/>
                    </a:moveTo>
                    <a:cubicBezTo>
                      <a:pt x="0" y="0"/>
                      <a:pt x="0" y="0"/>
                      <a:pt x="0" y="0"/>
                    </a:cubicBezTo>
                    <a:cubicBezTo>
                      <a:pt x="0" y="4"/>
                      <a:pt x="0" y="4"/>
                      <a:pt x="0" y="4"/>
                    </a:cubicBezTo>
                    <a:cubicBezTo>
                      <a:pt x="20" y="4"/>
                      <a:pt x="20" y="4"/>
                      <a:pt x="20" y="4"/>
                    </a:cubicBezTo>
                    <a:cubicBezTo>
                      <a:pt x="21" y="4"/>
                      <a:pt x="22" y="3"/>
                      <a:pt x="22" y="2"/>
                    </a:cubicBezTo>
                    <a:cubicBezTo>
                      <a:pt x="22" y="2"/>
                      <a:pt x="22" y="2"/>
                      <a:pt x="22" y="2"/>
                    </a:cubicBezTo>
                    <a:cubicBezTo>
                      <a:pt x="22" y="1"/>
                      <a:pt x="21" y="0"/>
                      <a:pt x="20" y="0"/>
                    </a:cubicBezTo>
                  </a:path>
                </a:pathLst>
              </a:custGeom>
              <a:solidFill>
                <a:srgbClr val="0C9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56" name="Freeform 279"/>
              <p:cNvSpPr/>
              <p:nvPr/>
            </p:nvSpPr>
            <p:spPr bwMode="auto">
              <a:xfrm>
                <a:off x="8549264" y="1872807"/>
                <a:ext cx="36907" cy="4969"/>
              </a:xfrm>
              <a:custGeom>
                <a:avLst/>
                <a:gdLst>
                  <a:gd name="T0" fmla="*/ 20 w 22"/>
                  <a:gd name="T1" fmla="*/ 0 h 3"/>
                  <a:gd name="T2" fmla="*/ 0 w 22"/>
                  <a:gd name="T3" fmla="*/ 0 h 3"/>
                  <a:gd name="T4" fmla="*/ 0 w 22"/>
                  <a:gd name="T5" fmla="*/ 3 h 3"/>
                  <a:gd name="T6" fmla="*/ 21 w 22"/>
                  <a:gd name="T7" fmla="*/ 3 h 3"/>
                  <a:gd name="T8" fmla="*/ 22 w 22"/>
                  <a:gd name="T9" fmla="*/ 2 h 3"/>
                  <a:gd name="T10" fmla="*/ 22 w 22"/>
                  <a:gd name="T11" fmla="*/ 2 h 3"/>
                  <a:gd name="T12" fmla="*/ 20 w 2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22" h="3">
                    <a:moveTo>
                      <a:pt x="20" y="0"/>
                    </a:moveTo>
                    <a:cubicBezTo>
                      <a:pt x="0" y="0"/>
                      <a:pt x="0" y="0"/>
                      <a:pt x="0" y="0"/>
                    </a:cubicBezTo>
                    <a:cubicBezTo>
                      <a:pt x="0" y="3"/>
                      <a:pt x="0" y="3"/>
                      <a:pt x="0" y="3"/>
                    </a:cubicBezTo>
                    <a:cubicBezTo>
                      <a:pt x="21" y="3"/>
                      <a:pt x="21" y="3"/>
                      <a:pt x="21" y="3"/>
                    </a:cubicBezTo>
                    <a:cubicBezTo>
                      <a:pt x="21" y="3"/>
                      <a:pt x="22" y="2"/>
                      <a:pt x="22" y="2"/>
                    </a:cubicBezTo>
                    <a:cubicBezTo>
                      <a:pt x="22" y="2"/>
                      <a:pt x="22" y="2"/>
                      <a:pt x="22" y="2"/>
                    </a:cubicBezTo>
                    <a:cubicBezTo>
                      <a:pt x="22" y="1"/>
                      <a:pt x="21" y="0"/>
                      <a:pt x="20" y="0"/>
                    </a:cubicBezTo>
                  </a:path>
                </a:pathLst>
              </a:custGeom>
              <a:solidFill>
                <a:srgbClr val="0C9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57" name="Freeform 280"/>
              <p:cNvSpPr/>
              <p:nvPr/>
            </p:nvSpPr>
            <p:spPr bwMode="auto">
              <a:xfrm>
                <a:off x="8381743" y="1830215"/>
                <a:ext cx="86589" cy="144104"/>
              </a:xfrm>
              <a:custGeom>
                <a:avLst/>
                <a:gdLst>
                  <a:gd name="T0" fmla="*/ 47 w 51"/>
                  <a:gd name="T1" fmla="*/ 85 h 85"/>
                  <a:gd name="T2" fmla="*/ 4 w 51"/>
                  <a:gd name="T3" fmla="*/ 85 h 85"/>
                  <a:gd name="T4" fmla="*/ 0 w 51"/>
                  <a:gd name="T5" fmla="*/ 81 h 85"/>
                  <a:gd name="T6" fmla="*/ 0 w 51"/>
                  <a:gd name="T7" fmla="*/ 5 h 85"/>
                  <a:gd name="T8" fmla="*/ 4 w 51"/>
                  <a:gd name="T9" fmla="*/ 0 h 85"/>
                  <a:gd name="T10" fmla="*/ 47 w 51"/>
                  <a:gd name="T11" fmla="*/ 0 h 85"/>
                  <a:gd name="T12" fmla="*/ 51 w 51"/>
                  <a:gd name="T13" fmla="*/ 5 h 85"/>
                  <a:gd name="T14" fmla="*/ 51 w 51"/>
                  <a:gd name="T15" fmla="*/ 81 h 85"/>
                  <a:gd name="T16" fmla="*/ 47 w 51"/>
                  <a:gd name="T1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85">
                    <a:moveTo>
                      <a:pt x="47" y="85"/>
                    </a:moveTo>
                    <a:cubicBezTo>
                      <a:pt x="4" y="85"/>
                      <a:pt x="4" y="85"/>
                      <a:pt x="4" y="85"/>
                    </a:cubicBezTo>
                    <a:cubicBezTo>
                      <a:pt x="2" y="85"/>
                      <a:pt x="0" y="83"/>
                      <a:pt x="0" y="81"/>
                    </a:cubicBezTo>
                    <a:cubicBezTo>
                      <a:pt x="0" y="5"/>
                      <a:pt x="0" y="5"/>
                      <a:pt x="0" y="5"/>
                    </a:cubicBezTo>
                    <a:cubicBezTo>
                      <a:pt x="0" y="2"/>
                      <a:pt x="2" y="0"/>
                      <a:pt x="4" y="0"/>
                    </a:cubicBezTo>
                    <a:cubicBezTo>
                      <a:pt x="47" y="0"/>
                      <a:pt x="47" y="0"/>
                      <a:pt x="47" y="0"/>
                    </a:cubicBezTo>
                    <a:cubicBezTo>
                      <a:pt x="49" y="0"/>
                      <a:pt x="51" y="2"/>
                      <a:pt x="51" y="5"/>
                    </a:cubicBezTo>
                    <a:cubicBezTo>
                      <a:pt x="51" y="81"/>
                      <a:pt x="51" y="81"/>
                      <a:pt x="51" y="81"/>
                    </a:cubicBezTo>
                    <a:cubicBezTo>
                      <a:pt x="51" y="83"/>
                      <a:pt x="49" y="85"/>
                      <a:pt x="47" y="85"/>
                    </a:cubicBezTo>
                  </a:path>
                </a:pathLst>
              </a:custGeom>
              <a:solidFill>
                <a:srgbClr val="07BB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58" name="Oval 281"/>
              <p:cNvSpPr>
                <a:spLocks noChangeArrowheads="1"/>
              </p:cNvSpPr>
              <p:nvPr/>
            </p:nvSpPr>
            <p:spPr bwMode="auto">
              <a:xfrm>
                <a:off x="8414393" y="1918238"/>
                <a:ext cx="21292" cy="24135"/>
              </a:xfrm>
              <a:prstGeom prst="ellipse">
                <a:avLst/>
              </a:prstGeom>
              <a:solidFill>
                <a:srgbClr val="1B45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59" name="Oval 282"/>
              <p:cNvSpPr>
                <a:spLocks noChangeArrowheads="1"/>
              </p:cNvSpPr>
              <p:nvPr/>
            </p:nvSpPr>
            <p:spPr bwMode="auto">
              <a:xfrm>
                <a:off x="8420781" y="1925337"/>
                <a:ext cx="9937" cy="99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60" name="Oval 283"/>
              <p:cNvSpPr>
                <a:spLocks noChangeArrowheads="1"/>
              </p:cNvSpPr>
              <p:nvPr/>
            </p:nvSpPr>
            <p:spPr bwMode="auto">
              <a:xfrm>
                <a:off x="8419361" y="1901201"/>
                <a:ext cx="11356" cy="10648"/>
              </a:xfrm>
              <a:prstGeom prst="ellipse">
                <a:avLst/>
              </a:prstGeom>
              <a:solidFill>
                <a:srgbClr val="1B45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61" name="Oval 284"/>
              <p:cNvSpPr>
                <a:spLocks noChangeArrowheads="1"/>
              </p:cNvSpPr>
              <p:nvPr/>
            </p:nvSpPr>
            <p:spPr bwMode="auto">
              <a:xfrm>
                <a:off x="8422199" y="1904750"/>
                <a:ext cx="5679" cy="354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62" name="Freeform 285"/>
              <p:cNvSpPr>
                <a:spLocks noEditPoints="1"/>
              </p:cNvSpPr>
              <p:nvPr/>
            </p:nvSpPr>
            <p:spPr bwMode="auto">
              <a:xfrm>
                <a:off x="8397358" y="1847251"/>
                <a:ext cx="41875" cy="4969"/>
              </a:xfrm>
              <a:custGeom>
                <a:avLst/>
                <a:gdLst>
                  <a:gd name="T0" fmla="*/ 22 w 25"/>
                  <a:gd name="T1" fmla="*/ 0 h 3"/>
                  <a:gd name="T2" fmla="*/ 2 w 25"/>
                  <a:gd name="T3" fmla="*/ 0 h 3"/>
                  <a:gd name="T4" fmla="*/ 0 w 25"/>
                  <a:gd name="T5" fmla="*/ 2 h 3"/>
                  <a:gd name="T6" fmla="*/ 2 w 25"/>
                  <a:gd name="T7" fmla="*/ 3 h 3"/>
                  <a:gd name="T8" fmla="*/ 22 w 25"/>
                  <a:gd name="T9" fmla="*/ 3 h 3"/>
                  <a:gd name="T10" fmla="*/ 22 w 25"/>
                  <a:gd name="T11" fmla="*/ 0 h 3"/>
                  <a:gd name="T12" fmla="*/ 25 w 25"/>
                  <a:gd name="T13" fmla="*/ 0 h 3"/>
                  <a:gd name="T14" fmla="*/ 24 w 25"/>
                  <a:gd name="T15" fmla="*/ 0 h 3"/>
                  <a:gd name="T16" fmla="*/ 24 w 25"/>
                  <a:gd name="T17" fmla="*/ 3 h 3"/>
                  <a:gd name="T18" fmla="*/ 25 w 25"/>
                  <a:gd name="T19" fmla="*/ 3 h 3"/>
                  <a:gd name="T20" fmla="*/ 25 w 25"/>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3">
                    <a:moveTo>
                      <a:pt x="22" y="0"/>
                    </a:moveTo>
                    <a:cubicBezTo>
                      <a:pt x="2" y="0"/>
                      <a:pt x="2" y="0"/>
                      <a:pt x="2" y="0"/>
                    </a:cubicBezTo>
                    <a:cubicBezTo>
                      <a:pt x="1" y="0"/>
                      <a:pt x="0" y="1"/>
                      <a:pt x="0" y="2"/>
                    </a:cubicBezTo>
                    <a:cubicBezTo>
                      <a:pt x="0" y="3"/>
                      <a:pt x="1" y="3"/>
                      <a:pt x="2" y="3"/>
                    </a:cubicBezTo>
                    <a:cubicBezTo>
                      <a:pt x="22" y="3"/>
                      <a:pt x="22" y="3"/>
                      <a:pt x="22" y="3"/>
                    </a:cubicBezTo>
                    <a:cubicBezTo>
                      <a:pt x="22" y="0"/>
                      <a:pt x="22" y="0"/>
                      <a:pt x="22" y="0"/>
                    </a:cubicBezTo>
                    <a:moveTo>
                      <a:pt x="25" y="0"/>
                    </a:moveTo>
                    <a:cubicBezTo>
                      <a:pt x="24" y="0"/>
                      <a:pt x="24" y="0"/>
                      <a:pt x="24" y="0"/>
                    </a:cubicBezTo>
                    <a:cubicBezTo>
                      <a:pt x="24" y="3"/>
                      <a:pt x="24" y="3"/>
                      <a:pt x="24" y="3"/>
                    </a:cubicBezTo>
                    <a:cubicBezTo>
                      <a:pt x="25" y="3"/>
                      <a:pt x="25" y="3"/>
                      <a:pt x="25" y="3"/>
                    </a:cubicBezTo>
                    <a:cubicBezTo>
                      <a:pt x="25" y="0"/>
                      <a:pt x="25" y="0"/>
                      <a:pt x="25" y="0"/>
                    </a:cubicBezTo>
                  </a:path>
                </a:pathLst>
              </a:custGeom>
              <a:solidFill>
                <a:srgbClr val="0C9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63" name="Freeform 286"/>
              <p:cNvSpPr>
                <a:spLocks noEditPoints="1"/>
              </p:cNvSpPr>
              <p:nvPr/>
            </p:nvSpPr>
            <p:spPr bwMode="auto">
              <a:xfrm>
                <a:off x="8397358" y="1858610"/>
                <a:ext cx="41875" cy="7098"/>
              </a:xfrm>
              <a:custGeom>
                <a:avLst/>
                <a:gdLst>
                  <a:gd name="T0" fmla="*/ 22 w 25"/>
                  <a:gd name="T1" fmla="*/ 0 h 4"/>
                  <a:gd name="T2" fmla="*/ 2 w 25"/>
                  <a:gd name="T3" fmla="*/ 0 h 4"/>
                  <a:gd name="T4" fmla="*/ 0 w 25"/>
                  <a:gd name="T5" fmla="*/ 2 h 4"/>
                  <a:gd name="T6" fmla="*/ 2 w 25"/>
                  <a:gd name="T7" fmla="*/ 4 h 4"/>
                  <a:gd name="T8" fmla="*/ 22 w 25"/>
                  <a:gd name="T9" fmla="*/ 4 h 4"/>
                  <a:gd name="T10" fmla="*/ 22 w 25"/>
                  <a:gd name="T11" fmla="*/ 0 h 4"/>
                  <a:gd name="T12" fmla="*/ 25 w 25"/>
                  <a:gd name="T13" fmla="*/ 0 h 4"/>
                  <a:gd name="T14" fmla="*/ 24 w 25"/>
                  <a:gd name="T15" fmla="*/ 0 h 4"/>
                  <a:gd name="T16" fmla="*/ 24 w 25"/>
                  <a:gd name="T17" fmla="*/ 4 h 4"/>
                  <a:gd name="T18" fmla="*/ 25 w 25"/>
                  <a:gd name="T19" fmla="*/ 4 h 4"/>
                  <a:gd name="T20" fmla="*/ 25 w 25"/>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
                    <a:moveTo>
                      <a:pt x="22" y="0"/>
                    </a:moveTo>
                    <a:cubicBezTo>
                      <a:pt x="2" y="0"/>
                      <a:pt x="2" y="0"/>
                      <a:pt x="2" y="0"/>
                    </a:cubicBezTo>
                    <a:cubicBezTo>
                      <a:pt x="1" y="0"/>
                      <a:pt x="0" y="1"/>
                      <a:pt x="0" y="2"/>
                    </a:cubicBezTo>
                    <a:cubicBezTo>
                      <a:pt x="0" y="3"/>
                      <a:pt x="1" y="4"/>
                      <a:pt x="2" y="4"/>
                    </a:cubicBezTo>
                    <a:cubicBezTo>
                      <a:pt x="22" y="4"/>
                      <a:pt x="22" y="4"/>
                      <a:pt x="22" y="4"/>
                    </a:cubicBezTo>
                    <a:cubicBezTo>
                      <a:pt x="22" y="0"/>
                      <a:pt x="22" y="0"/>
                      <a:pt x="22" y="0"/>
                    </a:cubicBezTo>
                    <a:moveTo>
                      <a:pt x="25" y="0"/>
                    </a:moveTo>
                    <a:cubicBezTo>
                      <a:pt x="24" y="0"/>
                      <a:pt x="24" y="0"/>
                      <a:pt x="24" y="0"/>
                    </a:cubicBezTo>
                    <a:cubicBezTo>
                      <a:pt x="24" y="4"/>
                      <a:pt x="24" y="4"/>
                      <a:pt x="24" y="4"/>
                    </a:cubicBezTo>
                    <a:cubicBezTo>
                      <a:pt x="25" y="4"/>
                      <a:pt x="25" y="4"/>
                      <a:pt x="25" y="4"/>
                    </a:cubicBezTo>
                    <a:cubicBezTo>
                      <a:pt x="25" y="0"/>
                      <a:pt x="25" y="0"/>
                      <a:pt x="25" y="0"/>
                    </a:cubicBezTo>
                  </a:path>
                </a:pathLst>
              </a:custGeom>
              <a:solidFill>
                <a:srgbClr val="0C9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64" name="Freeform 287"/>
              <p:cNvSpPr>
                <a:spLocks noEditPoints="1"/>
              </p:cNvSpPr>
              <p:nvPr/>
            </p:nvSpPr>
            <p:spPr bwMode="auto">
              <a:xfrm>
                <a:off x="8397349" y="1872807"/>
                <a:ext cx="41875" cy="4969"/>
              </a:xfrm>
              <a:custGeom>
                <a:avLst/>
                <a:gdLst>
                  <a:gd name="T0" fmla="*/ 22 w 25"/>
                  <a:gd name="T1" fmla="*/ 0 h 3"/>
                  <a:gd name="T2" fmla="*/ 2 w 25"/>
                  <a:gd name="T3" fmla="*/ 0 h 3"/>
                  <a:gd name="T4" fmla="*/ 0 w 25"/>
                  <a:gd name="T5" fmla="*/ 2 h 3"/>
                  <a:gd name="T6" fmla="*/ 2 w 25"/>
                  <a:gd name="T7" fmla="*/ 3 h 3"/>
                  <a:gd name="T8" fmla="*/ 22 w 25"/>
                  <a:gd name="T9" fmla="*/ 3 h 3"/>
                  <a:gd name="T10" fmla="*/ 22 w 25"/>
                  <a:gd name="T11" fmla="*/ 0 h 3"/>
                  <a:gd name="T12" fmla="*/ 25 w 25"/>
                  <a:gd name="T13" fmla="*/ 0 h 3"/>
                  <a:gd name="T14" fmla="*/ 24 w 25"/>
                  <a:gd name="T15" fmla="*/ 0 h 3"/>
                  <a:gd name="T16" fmla="*/ 24 w 25"/>
                  <a:gd name="T17" fmla="*/ 3 h 3"/>
                  <a:gd name="T18" fmla="*/ 25 w 25"/>
                  <a:gd name="T19" fmla="*/ 3 h 3"/>
                  <a:gd name="T20" fmla="*/ 25 w 25"/>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3">
                    <a:moveTo>
                      <a:pt x="22" y="0"/>
                    </a:moveTo>
                    <a:cubicBezTo>
                      <a:pt x="2" y="0"/>
                      <a:pt x="2" y="0"/>
                      <a:pt x="2" y="0"/>
                    </a:cubicBezTo>
                    <a:cubicBezTo>
                      <a:pt x="1" y="0"/>
                      <a:pt x="0" y="1"/>
                      <a:pt x="0" y="2"/>
                    </a:cubicBezTo>
                    <a:cubicBezTo>
                      <a:pt x="0" y="2"/>
                      <a:pt x="1" y="3"/>
                      <a:pt x="2" y="3"/>
                    </a:cubicBezTo>
                    <a:cubicBezTo>
                      <a:pt x="22" y="3"/>
                      <a:pt x="22" y="3"/>
                      <a:pt x="22" y="3"/>
                    </a:cubicBezTo>
                    <a:cubicBezTo>
                      <a:pt x="22" y="0"/>
                      <a:pt x="22" y="0"/>
                      <a:pt x="22" y="0"/>
                    </a:cubicBezTo>
                    <a:moveTo>
                      <a:pt x="25" y="0"/>
                    </a:moveTo>
                    <a:cubicBezTo>
                      <a:pt x="24" y="0"/>
                      <a:pt x="24" y="0"/>
                      <a:pt x="24" y="0"/>
                    </a:cubicBezTo>
                    <a:cubicBezTo>
                      <a:pt x="24" y="3"/>
                      <a:pt x="24" y="3"/>
                      <a:pt x="24" y="3"/>
                    </a:cubicBezTo>
                    <a:cubicBezTo>
                      <a:pt x="25" y="3"/>
                      <a:pt x="25" y="3"/>
                      <a:pt x="25" y="3"/>
                    </a:cubicBezTo>
                    <a:cubicBezTo>
                      <a:pt x="25" y="0"/>
                      <a:pt x="25" y="0"/>
                      <a:pt x="25" y="0"/>
                    </a:cubicBezTo>
                  </a:path>
                </a:pathLst>
              </a:custGeom>
              <a:solidFill>
                <a:srgbClr val="0C9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65" name="Freeform 288"/>
              <p:cNvSpPr/>
              <p:nvPr/>
            </p:nvSpPr>
            <p:spPr bwMode="auto">
              <a:xfrm>
                <a:off x="8439225" y="1813173"/>
                <a:ext cx="105042" cy="178177"/>
              </a:xfrm>
              <a:custGeom>
                <a:avLst/>
                <a:gdLst>
                  <a:gd name="T0" fmla="*/ 57 w 62"/>
                  <a:gd name="T1" fmla="*/ 105 h 105"/>
                  <a:gd name="T2" fmla="*/ 5 w 62"/>
                  <a:gd name="T3" fmla="*/ 105 h 105"/>
                  <a:gd name="T4" fmla="*/ 0 w 62"/>
                  <a:gd name="T5" fmla="*/ 100 h 105"/>
                  <a:gd name="T6" fmla="*/ 0 w 62"/>
                  <a:gd name="T7" fmla="*/ 6 h 105"/>
                  <a:gd name="T8" fmla="*/ 5 w 62"/>
                  <a:gd name="T9" fmla="*/ 0 h 105"/>
                  <a:gd name="T10" fmla="*/ 57 w 62"/>
                  <a:gd name="T11" fmla="*/ 0 h 105"/>
                  <a:gd name="T12" fmla="*/ 62 w 62"/>
                  <a:gd name="T13" fmla="*/ 6 h 105"/>
                  <a:gd name="T14" fmla="*/ 62 w 62"/>
                  <a:gd name="T15" fmla="*/ 100 h 105"/>
                  <a:gd name="T16" fmla="*/ 57 w 62"/>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105">
                    <a:moveTo>
                      <a:pt x="57" y="105"/>
                    </a:moveTo>
                    <a:cubicBezTo>
                      <a:pt x="5" y="105"/>
                      <a:pt x="5" y="105"/>
                      <a:pt x="5" y="105"/>
                    </a:cubicBezTo>
                    <a:cubicBezTo>
                      <a:pt x="2" y="105"/>
                      <a:pt x="0" y="103"/>
                      <a:pt x="0" y="100"/>
                    </a:cubicBezTo>
                    <a:cubicBezTo>
                      <a:pt x="0" y="6"/>
                      <a:pt x="0" y="6"/>
                      <a:pt x="0" y="6"/>
                    </a:cubicBezTo>
                    <a:cubicBezTo>
                      <a:pt x="0" y="3"/>
                      <a:pt x="2" y="0"/>
                      <a:pt x="5" y="0"/>
                    </a:cubicBezTo>
                    <a:cubicBezTo>
                      <a:pt x="57" y="0"/>
                      <a:pt x="57" y="0"/>
                      <a:pt x="57" y="0"/>
                    </a:cubicBezTo>
                    <a:cubicBezTo>
                      <a:pt x="60" y="0"/>
                      <a:pt x="62" y="3"/>
                      <a:pt x="62" y="6"/>
                    </a:cubicBezTo>
                    <a:cubicBezTo>
                      <a:pt x="62" y="100"/>
                      <a:pt x="62" y="100"/>
                      <a:pt x="62" y="100"/>
                    </a:cubicBezTo>
                    <a:cubicBezTo>
                      <a:pt x="62" y="103"/>
                      <a:pt x="60" y="105"/>
                      <a:pt x="57" y="105"/>
                    </a:cubicBezTo>
                  </a:path>
                </a:pathLst>
              </a:custGeom>
              <a:solidFill>
                <a:srgbClr val="07BB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66" name="Oval 289"/>
              <p:cNvSpPr>
                <a:spLocks noChangeArrowheads="1"/>
              </p:cNvSpPr>
              <p:nvPr/>
            </p:nvSpPr>
            <p:spPr bwMode="auto">
              <a:xfrm>
                <a:off x="8476841" y="1923912"/>
                <a:ext cx="28390" cy="28395"/>
              </a:xfrm>
              <a:prstGeom prst="ellipse">
                <a:avLst/>
              </a:prstGeom>
              <a:solidFill>
                <a:srgbClr val="1B45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67" name="Oval 290"/>
              <p:cNvSpPr>
                <a:spLocks noChangeArrowheads="1"/>
              </p:cNvSpPr>
              <p:nvPr/>
            </p:nvSpPr>
            <p:spPr bwMode="auto">
              <a:xfrm>
                <a:off x="8484648" y="1932430"/>
                <a:ext cx="14196" cy="1135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68" name="Oval 291"/>
              <p:cNvSpPr>
                <a:spLocks noChangeArrowheads="1"/>
              </p:cNvSpPr>
              <p:nvPr/>
            </p:nvSpPr>
            <p:spPr bwMode="auto">
              <a:xfrm>
                <a:off x="8484648" y="1901196"/>
                <a:ext cx="14196" cy="12068"/>
              </a:xfrm>
              <a:prstGeom prst="ellipse">
                <a:avLst/>
              </a:prstGeom>
              <a:solidFill>
                <a:srgbClr val="1B45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69" name="Oval 292"/>
              <p:cNvSpPr>
                <a:spLocks noChangeArrowheads="1"/>
              </p:cNvSpPr>
              <p:nvPr/>
            </p:nvSpPr>
            <p:spPr bwMode="auto">
              <a:xfrm>
                <a:off x="8488197" y="1904745"/>
                <a:ext cx="4969" cy="496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70" name="Freeform 293"/>
              <p:cNvSpPr/>
              <p:nvPr/>
            </p:nvSpPr>
            <p:spPr bwMode="auto">
              <a:xfrm>
                <a:off x="8457679" y="1835179"/>
                <a:ext cx="68135" cy="4969"/>
              </a:xfrm>
              <a:custGeom>
                <a:avLst/>
                <a:gdLst>
                  <a:gd name="T0" fmla="*/ 38 w 40"/>
                  <a:gd name="T1" fmla="*/ 0 h 3"/>
                  <a:gd name="T2" fmla="*/ 2 w 40"/>
                  <a:gd name="T3" fmla="*/ 0 h 3"/>
                  <a:gd name="T4" fmla="*/ 0 w 40"/>
                  <a:gd name="T5" fmla="*/ 1 h 3"/>
                  <a:gd name="T6" fmla="*/ 2 w 40"/>
                  <a:gd name="T7" fmla="*/ 3 h 3"/>
                  <a:gd name="T8" fmla="*/ 38 w 40"/>
                  <a:gd name="T9" fmla="*/ 3 h 3"/>
                  <a:gd name="T10" fmla="*/ 40 w 40"/>
                  <a:gd name="T11" fmla="*/ 1 h 3"/>
                  <a:gd name="T12" fmla="*/ 38 w 40"/>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40" h="3">
                    <a:moveTo>
                      <a:pt x="38" y="0"/>
                    </a:moveTo>
                    <a:cubicBezTo>
                      <a:pt x="2" y="0"/>
                      <a:pt x="2" y="0"/>
                      <a:pt x="2" y="0"/>
                    </a:cubicBezTo>
                    <a:cubicBezTo>
                      <a:pt x="1" y="0"/>
                      <a:pt x="0" y="0"/>
                      <a:pt x="0" y="1"/>
                    </a:cubicBezTo>
                    <a:cubicBezTo>
                      <a:pt x="0" y="2"/>
                      <a:pt x="1" y="3"/>
                      <a:pt x="2" y="3"/>
                    </a:cubicBezTo>
                    <a:cubicBezTo>
                      <a:pt x="38" y="3"/>
                      <a:pt x="38" y="3"/>
                      <a:pt x="38" y="3"/>
                    </a:cubicBezTo>
                    <a:cubicBezTo>
                      <a:pt x="39" y="3"/>
                      <a:pt x="40" y="2"/>
                      <a:pt x="40" y="1"/>
                    </a:cubicBezTo>
                    <a:cubicBezTo>
                      <a:pt x="40" y="0"/>
                      <a:pt x="39" y="0"/>
                      <a:pt x="38" y="0"/>
                    </a:cubicBezTo>
                  </a:path>
                </a:pathLst>
              </a:custGeom>
              <a:solidFill>
                <a:srgbClr val="0C9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71" name="Freeform 294"/>
              <p:cNvSpPr/>
              <p:nvPr/>
            </p:nvSpPr>
            <p:spPr bwMode="auto">
              <a:xfrm>
                <a:off x="8457679" y="1850087"/>
                <a:ext cx="68135" cy="5679"/>
              </a:xfrm>
              <a:custGeom>
                <a:avLst/>
                <a:gdLst>
                  <a:gd name="T0" fmla="*/ 38 w 40"/>
                  <a:gd name="T1" fmla="*/ 0 h 3"/>
                  <a:gd name="T2" fmla="*/ 2 w 40"/>
                  <a:gd name="T3" fmla="*/ 0 h 3"/>
                  <a:gd name="T4" fmla="*/ 0 w 40"/>
                  <a:gd name="T5" fmla="*/ 1 h 3"/>
                  <a:gd name="T6" fmla="*/ 2 w 40"/>
                  <a:gd name="T7" fmla="*/ 3 h 3"/>
                  <a:gd name="T8" fmla="*/ 38 w 40"/>
                  <a:gd name="T9" fmla="*/ 3 h 3"/>
                  <a:gd name="T10" fmla="*/ 40 w 40"/>
                  <a:gd name="T11" fmla="*/ 1 h 3"/>
                  <a:gd name="T12" fmla="*/ 38 w 40"/>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40" h="3">
                    <a:moveTo>
                      <a:pt x="38" y="0"/>
                    </a:moveTo>
                    <a:cubicBezTo>
                      <a:pt x="2" y="0"/>
                      <a:pt x="2" y="0"/>
                      <a:pt x="2" y="0"/>
                    </a:cubicBezTo>
                    <a:cubicBezTo>
                      <a:pt x="1" y="0"/>
                      <a:pt x="0" y="0"/>
                      <a:pt x="0" y="1"/>
                    </a:cubicBezTo>
                    <a:cubicBezTo>
                      <a:pt x="0" y="2"/>
                      <a:pt x="1" y="3"/>
                      <a:pt x="2" y="3"/>
                    </a:cubicBezTo>
                    <a:cubicBezTo>
                      <a:pt x="38" y="3"/>
                      <a:pt x="38" y="3"/>
                      <a:pt x="38" y="3"/>
                    </a:cubicBezTo>
                    <a:cubicBezTo>
                      <a:pt x="39" y="3"/>
                      <a:pt x="40" y="2"/>
                      <a:pt x="40" y="1"/>
                    </a:cubicBezTo>
                    <a:cubicBezTo>
                      <a:pt x="40" y="0"/>
                      <a:pt x="39" y="0"/>
                      <a:pt x="38" y="0"/>
                    </a:cubicBezTo>
                  </a:path>
                </a:pathLst>
              </a:custGeom>
              <a:solidFill>
                <a:srgbClr val="0C9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72" name="Freeform 295"/>
              <p:cNvSpPr/>
              <p:nvPr/>
            </p:nvSpPr>
            <p:spPr bwMode="auto">
              <a:xfrm>
                <a:off x="8457679" y="1865703"/>
                <a:ext cx="68135" cy="7098"/>
              </a:xfrm>
              <a:custGeom>
                <a:avLst/>
                <a:gdLst>
                  <a:gd name="T0" fmla="*/ 38 w 40"/>
                  <a:gd name="T1" fmla="*/ 0 h 4"/>
                  <a:gd name="T2" fmla="*/ 2 w 40"/>
                  <a:gd name="T3" fmla="*/ 0 h 4"/>
                  <a:gd name="T4" fmla="*/ 0 w 40"/>
                  <a:gd name="T5" fmla="*/ 2 h 4"/>
                  <a:gd name="T6" fmla="*/ 2 w 40"/>
                  <a:gd name="T7" fmla="*/ 4 h 4"/>
                  <a:gd name="T8" fmla="*/ 38 w 40"/>
                  <a:gd name="T9" fmla="*/ 4 h 4"/>
                  <a:gd name="T10" fmla="*/ 40 w 40"/>
                  <a:gd name="T11" fmla="*/ 2 h 4"/>
                  <a:gd name="T12" fmla="*/ 38 w 40"/>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0" h="4">
                    <a:moveTo>
                      <a:pt x="38" y="0"/>
                    </a:moveTo>
                    <a:cubicBezTo>
                      <a:pt x="2" y="0"/>
                      <a:pt x="2" y="0"/>
                      <a:pt x="2" y="0"/>
                    </a:cubicBezTo>
                    <a:cubicBezTo>
                      <a:pt x="1" y="0"/>
                      <a:pt x="0" y="1"/>
                      <a:pt x="0" y="2"/>
                    </a:cubicBezTo>
                    <a:cubicBezTo>
                      <a:pt x="0" y="3"/>
                      <a:pt x="1" y="4"/>
                      <a:pt x="2" y="4"/>
                    </a:cubicBezTo>
                    <a:cubicBezTo>
                      <a:pt x="38" y="4"/>
                      <a:pt x="38" y="4"/>
                      <a:pt x="38" y="4"/>
                    </a:cubicBezTo>
                    <a:cubicBezTo>
                      <a:pt x="39" y="4"/>
                      <a:pt x="40" y="3"/>
                      <a:pt x="40" y="2"/>
                    </a:cubicBezTo>
                    <a:cubicBezTo>
                      <a:pt x="40" y="1"/>
                      <a:pt x="39" y="0"/>
                      <a:pt x="38" y="0"/>
                    </a:cubicBezTo>
                  </a:path>
                </a:pathLst>
              </a:custGeom>
              <a:solidFill>
                <a:srgbClr val="0C9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73" name="Rectangle 296"/>
              <p:cNvSpPr>
                <a:spLocks noChangeArrowheads="1"/>
              </p:cNvSpPr>
              <p:nvPr/>
            </p:nvSpPr>
            <p:spPr bwMode="auto">
              <a:xfrm>
                <a:off x="8544268" y="1830210"/>
                <a:ext cx="4969" cy="710"/>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74" name="Rectangle 297"/>
              <p:cNvSpPr>
                <a:spLocks noChangeArrowheads="1"/>
              </p:cNvSpPr>
              <p:nvPr/>
            </p:nvSpPr>
            <p:spPr bwMode="auto">
              <a:xfrm>
                <a:off x="8544268" y="1830210"/>
                <a:ext cx="4969" cy="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75" name="Freeform 298"/>
              <p:cNvSpPr>
                <a:spLocks noEditPoints="1"/>
              </p:cNvSpPr>
              <p:nvPr/>
            </p:nvSpPr>
            <p:spPr bwMode="auto">
              <a:xfrm>
                <a:off x="8544268" y="1830206"/>
                <a:ext cx="4969" cy="144103"/>
              </a:xfrm>
              <a:custGeom>
                <a:avLst/>
                <a:gdLst>
                  <a:gd name="T0" fmla="*/ 3 w 3"/>
                  <a:gd name="T1" fmla="*/ 28 h 85"/>
                  <a:gd name="T2" fmla="*/ 0 w 3"/>
                  <a:gd name="T3" fmla="*/ 28 h 85"/>
                  <a:gd name="T4" fmla="*/ 0 w 3"/>
                  <a:gd name="T5" fmla="*/ 85 h 85"/>
                  <a:gd name="T6" fmla="*/ 3 w 3"/>
                  <a:gd name="T7" fmla="*/ 85 h 85"/>
                  <a:gd name="T8" fmla="*/ 3 w 3"/>
                  <a:gd name="T9" fmla="*/ 63 h 85"/>
                  <a:gd name="T10" fmla="*/ 2 w 3"/>
                  <a:gd name="T11" fmla="*/ 59 h 85"/>
                  <a:gd name="T12" fmla="*/ 3 w 3"/>
                  <a:gd name="T13" fmla="*/ 56 h 85"/>
                  <a:gd name="T14" fmla="*/ 3 w 3"/>
                  <a:gd name="T15" fmla="*/ 28 h 85"/>
                  <a:gd name="T16" fmla="*/ 3 w 3"/>
                  <a:gd name="T17" fmla="*/ 21 h 85"/>
                  <a:gd name="T18" fmla="*/ 0 w 3"/>
                  <a:gd name="T19" fmla="*/ 21 h 85"/>
                  <a:gd name="T20" fmla="*/ 0 w 3"/>
                  <a:gd name="T21" fmla="*/ 25 h 85"/>
                  <a:gd name="T22" fmla="*/ 3 w 3"/>
                  <a:gd name="T23" fmla="*/ 25 h 85"/>
                  <a:gd name="T24" fmla="*/ 3 w 3"/>
                  <a:gd name="T25" fmla="*/ 21 h 85"/>
                  <a:gd name="T26" fmla="*/ 3 w 3"/>
                  <a:gd name="T27" fmla="*/ 13 h 85"/>
                  <a:gd name="T28" fmla="*/ 0 w 3"/>
                  <a:gd name="T29" fmla="*/ 13 h 85"/>
                  <a:gd name="T30" fmla="*/ 0 w 3"/>
                  <a:gd name="T31" fmla="*/ 17 h 85"/>
                  <a:gd name="T32" fmla="*/ 3 w 3"/>
                  <a:gd name="T33" fmla="*/ 17 h 85"/>
                  <a:gd name="T34" fmla="*/ 3 w 3"/>
                  <a:gd name="T35" fmla="*/ 13 h 85"/>
                  <a:gd name="T36" fmla="*/ 3 w 3"/>
                  <a:gd name="T37" fmla="*/ 0 h 85"/>
                  <a:gd name="T38" fmla="*/ 0 w 3"/>
                  <a:gd name="T39" fmla="*/ 0 h 85"/>
                  <a:gd name="T40" fmla="*/ 0 w 3"/>
                  <a:gd name="T41" fmla="*/ 10 h 85"/>
                  <a:gd name="T42" fmla="*/ 3 w 3"/>
                  <a:gd name="T43" fmla="*/ 10 h 85"/>
                  <a:gd name="T44" fmla="*/ 3 w 3"/>
                  <a:gd name="T4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85">
                    <a:moveTo>
                      <a:pt x="3" y="28"/>
                    </a:moveTo>
                    <a:cubicBezTo>
                      <a:pt x="0" y="28"/>
                      <a:pt x="0" y="28"/>
                      <a:pt x="0" y="28"/>
                    </a:cubicBezTo>
                    <a:cubicBezTo>
                      <a:pt x="0" y="85"/>
                      <a:pt x="0" y="85"/>
                      <a:pt x="0" y="85"/>
                    </a:cubicBezTo>
                    <a:cubicBezTo>
                      <a:pt x="3" y="85"/>
                      <a:pt x="3" y="85"/>
                      <a:pt x="3" y="85"/>
                    </a:cubicBezTo>
                    <a:cubicBezTo>
                      <a:pt x="3" y="63"/>
                      <a:pt x="3" y="63"/>
                      <a:pt x="3" y="63"/>
                    </a:cubicBezTo>
                    <a:cubicBezTo>
                      <a:pt x="2" y="62"/>
                      <a:pt x="2" y="61"/>
                      <a:pt x="2" y="59"/>
                    </a:cubicBezTo>
                    <a:cubicBezTo>
                      <a:pt x="2" y="58"/>
                      <a:pt x="2" y="57"/>
                      <a:pt x="3" y="56"/>
                    </a:cubicBezTo>
                    <a:cubicBezTo>
                      <a:pt x="3" y="28"/>
                      <a:pt x="3" y="28"/>
                      <a:pt x="3" y="28"/>
                    </a:cubicBezTo>
                    <a:moveTo>
                      <a:pt x="3" y="21"/>
                    </a:moveTo>
                    <a:cubicBezTo>
                      <a:pt x="0" y="21"/>
                      <a:pt x="0" y="21"/>
                      <a:pt x="0" y="21"/>
                    </a:cubicBezTo>
                    <a:cubicBezTo>
                      <a:pt x="0" y="25"/>
                      <a:pt x="0" y="25"/>
                      <a:pt x="0" y="25"/>
                    </a:cubicBezTo>
                    <a:cubicBezTo>
                      <a:pt x="3" y="25"/>
                      <a:pt x="3" y="25"/>
                      <a:pt x="3" y="25"/>
                    </a:cubicBezTo>
                    <a:cubicBezTo>
                      <a:pt x="3" y="21"/>
                      <a:pt x="3" y="21"/>
                      <a:pt x="3" y="21"/>
                    </a:cubicBezTo>
                    <a:moveTo>
                      <a:pt x="3" y="13"/>
                    </a:moveTo>
                    <a:cubicBezTo>
                      <a:pt x="0" y="13"/>
                      <a:pt x="0" y="13"/>
                      <a:pt x="0" y="13"/>
                    </a:cubicBezTo>
                    <a:cubicBezTo>
                      <a:pt x="0" y="17"/>
                      <a:pt x="0" y="17"/>
                      <a:pt x="0" y="17"/>
                    </a:cubicBezTo>
                    <a:cubicBezTo>
                      <a:pt x="3" y="17"/>
                      <a:pt x="3" y="17"/>
                      <a:pt x="3" y="17"/>
                    </a:cubicBezTo>
                    <a:cubicBezTo>
                      <a:pt x="3" y="13"/>
                      <a:pt x="3" y="13"/>
                      <a:pt x="3" y="13"/>
                    </a:cubicBezTo>
                    <a:moveTo>
                      <a:pt x="3" y="0"/>
                    </a:moveTo>
                    <a:cubicBezTo>
                      <a:pt x="0" y="0"/>
                      <a:pt x="0" y="0"/>
                      <a:pt x="0" y="0"/>
                    </a:cubicBezTo>
                    <a:cubicBezTo>
                      <a:pt x="0" y="10"/>
                      <a:pt x="0" y="10"/>
                      <a:pt x="0" y="10"/>
                    </a:cubicBezTo>
                    <a:cubicBezTo>
                      <a:pt x="3" y="10"/>
                      <a:pt x="3" y="10"/>
                      <a:pt x="3" y="10"/>
                    </a:cubicBezTo>
                    <a:cubicBezTo>
                      <a:pt x="3" y="0"/>
                      <a:pt x="3" y="0"/>
                      <a:pt x="3" y="0"/>
                    </a:cubicBezTo>
                  </a:path>
                </a:pathLst>
              </a:custGeom>
              <a:solidFill>
                <a:srgbClr val="069F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76" name="Freeform 299"/>
              <p:cNvSpPr/>
              <p:nvPr/>
            </p:nvSpPr>
            <p:spPr bwMode="auto">
              <a:xfrm>
                <a:off x="8547815" y="1925327"/>
                <a:ext cx="1419" cy="12068"/>
              </a:xfrm>
              <a:custGeom>
                <a:avLst/>
                <a:gdLst>
                  <a:gd name="T0" fmla="*/ 1 w 1"/>
                  <a:gd name="T1" fmla="*/ 0 h 7"/>
                  <a:gd name="T2" fmla="*/ 0 w 1"/>
                  <a:gd name="T3" fmla="*/ 3 h 7"/>
                  <a:gd name="T4" fmla="*/ 1 w 1"/>
                  <a:gd name="T5" fmla="*/ 7 h 7"/>
                  <a:gd name="T6" fmla="*/ 1 w 1"/>
                  <a:gd name="T7" fmla="*/ 0 h 7"/>
                </a:gdLst>
                <a:ahLst/>
                <a:cxnLst>
                  <a:cxn ang="0">
                    <a:pos x="T0" y="T1"/>
                  </a:cxn>
                  <a:cxn ang="0">
                    <a:pos x="T2" y="T3"/>
                  </a:cxn>
                  <a:cxn ang="0">
                    <a:pos x="T4" y="T5"/>
                  </a:cxn>
                  <a:cxn ang="0">
                    <a:pos x="T6" y="T7"/>
                  </a:cxn>
                </a:cxnLst>
                <a:rect l="0" t="0" r="r" b="b"/>
                <a:pathLst>
                  <a:path w="1" h="7">
                    <a:moveTo>
                      <a:pt x="1" y="0"/>
                    </a:moveTo>
                    <a:cubicBezTo>
                      <a:pt x="0" y="1"/>
                      <a:pt x="0" y="2"/>
                      <a:pt x="0" y="3"/>
                    </a:cubicBezTo>
                    <a:cubicBezTo>
                      <a:pt x="0" y="5"/>
                      <a:pt x="0" y="6"/>
                      <a:pt x="1" y="7"/>
                    </a:cubicBezTo>
                    <a:cubicBezTo>
                      <a:pt x="1" y="0"/>
                      <a:pt x="1" y="0"/>
                      <a:pt x="1" y="0"/>
                    </a:cubicBezTo>
                  </a:path>
                </a:pathLst>
              </a:custGeom>
              <a:solidFill>
                <a:srgbClr val="173B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77" name="Rectangle 300"/>
              <p:cNvSpPr>
                <a:spLocks noChangeArrowheads="1"/>
              </p:cNvSpPr>
              <p:nvPr/>
            </p:nvSpPr>
            <p:spPr bwMode="auto">
              <a:xfrm>
                <a:off x="8544268" y="1847242"/>
                <a:ext cx="4969" cy="4969"/>
              </a:xfrm>
              <a:prstGeom prst="rect">
                <a:avLst/>
              </a:prstGeom>
              <a:solidFill>
                <a:srgbClr val="0A86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78" name="Rectangle 301"/>
              <p:cNvSpPr>
                <a:spLocks noChangeArrowheads="1"/>
              </p:cNvSpPr>
              <p:nvPr/>
            </p:nvSpPr>
            <p:spPr bwMode="auto">
              <a:xfrm>
                <a:off x="8544268" y="1847242"/>
                <a:ext cx="4969" cy="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79" name="Rectangle 302"/>
              <p:cNvSpPr>
                <a:spLocks noChangeArrowheads="1"/>
              </p:cNvSpPr>
              <p:nvPr/>
            </p:nvSpPr>
            <p:spPr bwMode="auto">
              <a:xfrm>
                <a:off x="8544268" y="1858601"/>
                <a:ext cx="4969" cy="7098"/>
              </a:xfrm>
              <a:prstGeom prst="rect">
                <a:avLst/>
              </a:prstGeom>
              <a:solidFill>
                <a:srgbClr val="0A86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80" name="Rectangle 303"/>
              <p:cNvSpPr>
                <a:spLocks noChangeArrowheads="1"/>
              </p:cNvSpPr>
              <p:nvPr/>
            </p:nvSpPr>
            <p:spPr bwMode="auto">
              <a:xfrm>
                <a:off x="8544268" y="1858601"/>
                <a:ext cx="4969" cy="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81" name="Rectangle 304"/>
              <p:cNvSpPr>
                <a:spLocks noChangeArrowheads="1"/>
              </p:cNvSpPr>
              <p:nvPr/>
            </p:nvSpPr>
            <p:spPr bwMode="auto">
              <a:xfrm>
                <a:off x="8544272" y="1872798"/>
                <a:ext cx="4969" cy="4969"/>
              </a:xfrm>
              <a:prstGeom prst="rect">
                <a:avLst/>
              </a:prstGeom>
              <a:solidFill>
                <a:srgbClr val="0A86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82" name="Rectangle 305"/>
              <p:cNvSpPr>
                <a:spLocks noChangeArrowheads="1"/>
              </p:cNvSpPr>
              <p:nvPr/>
            </p:nvSpPr>
            <p:spPr bwMode="auto">
              <a:xfrm>
                <a:off x="8544236" y="1872798"/>
                <a:ext cx="4969" cy="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83" name="Freeform 306"/>
              <p:cNvSpPr/>
              <p:nvPr/>
            </p:nvSpPr>
            <p:spPr bwMode="auto">
              <a:xfrm flipH="1">
                <a:off x="8544236" y="1830201"/>
                <a:ext cx="0" cy="144102"/>
              </a:xfrm>
              <a:custGeom>
                <a:avLst/>
                <a:gdLst>
                  <a:gd name="T0" fmla="*/ 0 h 203"/>
                  <a:gd name="T1" fmla="*/ 0 h 203"/>
                  <a:gd name="T2" fmla="*/ 203 h 203"/>
                  <a:gd name="T3" fmla="*/ 203 h 203"/>
                  <a:gd name="T4" fmla="*/ 67 h 203"/>
                  <a:gd name="T5" fmla="*/ 60 h 203"/>
                  <a:gd name="T6" fmla="*/ 50 h 203"/>
                  <a:gd name="T7" fmla="*/ 40 h 203"/>
                  <a:gd name="T8" fmla="*/ 31 h 203"/>
                  <a:gd name="T9" fmla="*/ 24 h 203"/>
                  <a:gd name="T10" fmla="*/ 0 h 203"/>
                  <a:gd name="T11" fmla="*/ 0 h 20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Lst>
                <a:rect l="0" t="0" r="r" b="b"/>
                <a:pathLst>
                  <a:path h="203">
                    <a:moveTo>
                      <a:pt x="0" y="0"/>
                    </a:moveTo>
                    <a:lnTo>
                      <a:pt x="0" y="0"/>
                    </a:lnTo>
                    <a:lnTo>
                      <a:pt x="0" y="203"/>
                    </a:lnTo>
                    <a:lnTo>
                      <a:pt x="0" y="203"/>
                    </a:lnTo>
                    <a:lnTo>
                      <a:pt x="0" y="67"/>
                    </a:lnTo>
                    <a:lnTo>
                      <a:pt x="0" y="60"/>
                    </a:lnTo>
                    <a:lnTo>
                      <a:pt x="0" y="50"/>
                    </a:lnTo>
                    <a:lnTo>
                      <a:pt x="0" y="40"/>
                    </a:lnTo>
                    <a:lnTo>
                      <a:pt x="0" y="31"/>
                    </a:lnTo>
                    <a:lnTo>
                      <a:pt x="0" y="24"/>
                    </a:lnTo>
                    <a:lnTo>
                      <a:pt x="0" y="0"/>
                    </a:lnTo>
                    <a:lnTo>
                      <a:pt x="0" y="0"/>
                    </a:lnTo>
                    <a:close/>
                  </a:path>
                </a:pathLst>
              </a:custGeom>
              <a:solidFill>
                <a:srgbClr val="069F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84" name="Freeform 307"/>
              <p:cNvSpPr/>
              <p:nvPr/>
            </p:nvSpPr>
            <p:spPr bwMode="auto">
              <a:xfrm flipH="1">
                <a:off x="8544266" y="1830195"/>
                <a:ext cx="0" cy="144102"/>
              </a:xfrm>
              <a:custGeom>
                <a:avLst/>
                <a:gdLst>
                  <a:gd name="T0" fmla="*/ 0 h 203"/>
                  <a:gd name="T1" fmla="*/ 0 h 203"/>
                  <a:gd name="T2" fmla="*/ 203 h 203"/>
                  <a:gd name="T3" fmla="*/ 203 h 203"/>
                  <a:gd name="T4" fmla="*/ 67 h 203"/>
                  <a:gd name="T5" fmla="*/ 60 h 203"/>
                  <a:gd name="T6" fmla="*/ 50 h 203"/>
                  <a:gd name="T7" fmla="*/ 40 h 203"/>
                  <a:gd name="T8" fmla="*/ 31 h 203"/>
                  <a:gd name="T9" fmla="*/ 24 h 203"/>
                  <a:gd name="T10" fmla="*/ 0 h 203"/>
                  <a:gd name="T11" fmla="*/ 0 h 20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Lst>
                <a:rect l="0" t="0" r="r" b="b"/>
                <a:pathLst>
                  <a:path h="203">
                    <a:moveTo>
                      <a:pt x="0" y="0"/>
                    </a:moveTo>
                    <a:lnTo>
                      <a:pt x="0" y="0"/>
                    </a:lnTo>
                    <a:lnTo>
                      <a:pt x="0" y="203"/>
                    </a:lnTo>
                    <a:lnTo>
                      <a:pt x="0" y="203"/>
                    </a:lnTo>
                    <a:lnTo>
                      <a:pt x="0" y="67"/>
                    </a:lnTo>
                    <a:lnTo>
                      <a:pt x="0" y="60"/>
                    </a:lnTo>
                    <a:lnTo>
                      <a:pt x="0" y="50"/>
                    </a:lnTo>
                    <a:lnTo>
                      <a:pt x="0" y="40"/>
                    </a:lnTo>
                    <a:lnTo>
                      <a:pt x="0" y="31"/>
                    </a:lnTo>
                    <a:lnTo>
                      <a:pt x="0" y="24"/>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85" name="Rectangle 308"/>
              <p:cNvSpPr>
                <a:spLocks noChangeArrowheads="1"/>
              </p:cNvSpPr>
              <p:nvPr/>
            </p:nvSpPr>
            <p:spPr bwMode="auto">
              <a:xfrm>
                <a:off x="8434255" y="1830195"/>
                <a:ext cx="3548" cy="710"/>
              </a:xfrm>
              <a:prstGeom prst="rect">
                <a:avLst/>
              </a:prstGeom>
              <a:solidFill>
                <a:srgbClr val="0E22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86" name="Rectangle 309"/>
              <p:cNvSpPr>
                <a:spLocks noChangeArrowheads="1"/>
              </p:cNvSpPr>
              <p:nvPr/>
            </p:nvSpPr>
            <p:spPr bwMode="auto">
              <a:xfrm>
                <a:off x="8434255" y="1830195"/>
                <a:ext cx="3548" cy="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87" name="Freeform 310"/>
              <p:cNvSpPr>
                <a:spLocks noEditPoints="1"/>
              </p:cNvSpPr>
              <p:nvPr/>
            </p:nvSpPr>
            <p:spPr bwMode="auto">
              <a:xfrm>
                <a:off x="8434255" y="1830190"/>
                <a:ext cx="3548" cy="144102"/>
              </a:xfrm>
              <a:custGeom>
                <a:avLst/>
                <a:gdLst>
                  <a:gd name="T0" fmla="*/ 2 w 2"/>
                  <a:gd name="T1" fmla="*/ 28 h 85"/>
                  <a:gd name="T2" fmla="*/ 0 w 2"/>
                  <a:gd name="T3" fmla="*/ 28 h 85"/>
                  <a:gd name="T4" fmla="*/ 0 w 2"/>
                  <a:gd name="T5" fmla="*/ 55 h 85"/>
                  <a:gd name="T6" fmla="*/ 1 w 2"/>
                  <a:gd name="T7" fmla="*/ 59 h 85"/>
                  <a:gd name="T8" fmla="*/ 0 w 2"/>
                  <a:gd name="T9" fmla="*/ 64 h 85"/>
                  <a:gd name="T10" fmla="*/ 0 w 2"/>
                  <a:gd name="T11" fmla="*/ 85 h 85"/>
                  <a:gd name="T12" fmla="*/ 2 w 2"/>
                  <a:gd name="T13" fmla="*/ 85 h 85"/>
                  <a:gd name="T14" fmla="*/ 2 w 2"/>
                  <a:gd name="T15" fmla="*/ 28 h 85"/>
                  <a:gd name="T16" fmla="*/ 2 w 2"/>
                  <a:gd name="T17" fmla="*/ 21 h 85"/>
                  <a:gd name="T18" fmla="*/ 0 w 2"/>
                  <a:gd name="T19" fmla="*/ 21 h 85"/>
                  <a:gd name="T20" fmla="*/ 0 w 2"/>
                  <a:gd name="T21" fmla="*/ 25 h 85"/>
                  <a:gd name="T22" fmla="*/ 2 w 2"/>
                  <a:gd name="T23" fmla="*/ 25 h 85"/>
                  <a:gd name="T24" fmla="*/ 2 w 2"/>
                  <a:gd name="T25" fmla="*/ 21 h 85"/>
                  <a:gd name="T26" fmla="*/ 2 w 2"/>
                  <a:gd name="T27" fmla="*/ 13 h 85"/>
                  <a:gd name="T28" fmla="*/ 0 w 2"/>
                  <a:gd name="T29" fmla="*/ 13 h 85"/>
                  <a:gd name="T30" fmla="*/ 0 w 2"/>
                  <a:gd name="T31" fmla="*/ 17 h 85"/>
                  <a:gd name="T32" fmla="*/ 2 w 2"/>
                  <a:gd name="T33" fmla="*/ 17 h 85"/>
                  <a:gd name="T34" fmla="*/ 2 w 2"/>
                  <a:gd name="T35" fmla="*/ 13 h 85"/>
                  <a:gd name="T36" fmla="*/ 2 w 2"/>
                  <a:gd name="T37" fmla="*/ 0 h 85"/>
                  <a:gd name="T38" fmla="*/ 0 w 2"/>
                  <a:gd name="T39" fmla="*/ 0 h 85"/>
                  <a:gd name="T40" fmla="*/ 0 w 2"/>
                  <a:gd name="T41" fmla="*/ 10 h 85"/>
                  <a:gd name="T42" fmla="*/ 2 w 2"/>
                  <a:gd name="T43" fmla="*/ 10 h 85"/>
                  <a:gd name="T44" fmla="*/ 2 w 2"/>
                  <a:gd name="T4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 h="85">
                    <a:moveTo>
                      <a:pt x="2" y="28"/>
                    </a:moveTo>
                    <a:cubicBezTo>
                      <a:pt x="0" y="28"/>
                      <a:pt x="0" y="28"/>
                      <a:pt x="0" y="28"/>
                    </a:cubicBezTo>
                    <a:cubicBezTo>
                      <a:pt x="0" y="55"/>
                      <a:pt x="0" y="55"/>
                      <a:pt x="0" y="55"/>
                    </a:cubicBezTo>
                    <a:cubicBezTo>
                      <a:pt x="1" y="56"/>
                      <a:pt x="1" y="58"/>
                      <a:pt x="1" y="59"/>
                    </a:cubicBezTo>
                    <a:cubicBezTo>
                      <a:pt x="1" y="61"/>
                      <a:pt x="1" y="63"/>
                      <a:pt x="0" y="64"/>
                    </a:cubicBezTo>
                    <a:cubicBezTo>
                      <a:pt x="0" y="85"/>
                      <a:pt x="0" y="85"/>
                      <a:pt x="0" y="85"/>
                    </a:cubicBezTo>
                    <a:cubicBezTo>
                      <a:pt x="2" y="85"/>
                      <a:pt x="2" y="85"/>
                      <a:pt x="2" y="85"/>
                    </a:cubicBezTo>
                    <a:cubicBezTo>
                      <a:pt x="2" y="28"/>
                      <a:pt x="2" y="28"/>
                      <a:pt x="2" y="28"/>
                    </a:cubicBezTo>
                    <a:moveTo>
                      <a:pt x="2" y="21"/>
                    </a:moveTo>
                    <a:cubicBezTo>
                      <a:pt x="0" y="21"/>
                      <a:pt x="0" y="21"/>
                      <a:pt x="0" y="21"/>
                    </a:cubicBezTo>
                    <a:cubicBezTo>
                      <a:pt x="0" y="25"/>
                      <a:pt x="0" y="25"/>
                      <a:pt x="0" y="25"/>
                    </a:cubicBezTo>
                    <a:cubicBezTo>
                      <a:pt x="2" y="25"/>
                      <a:pt x="2" y="25"/>
                      <a:pt x="2" y="25"/>
                    </a:cubicBezTo>
                    <a:cubicBezTo>
                      <a:pt x="2" y="21"/>
                      <a:pt x="2" y="21"/>
                      <a:pt x="2" y="21"/>
                    </a:cubicBezTo>
                    <a:moveTo>
                      <a:pt x="2" y="13"/>
                    </a:moveTo>
                    <a:cubicBezTo>
                      <a:pt x="0" y="13"/>
                      <a:pt x="0" y="13"/>
                      <a:pt x="0" y="13"/>
                    </a:cubicBezTo>
                    <a:cubicBezTo>
                      <a:pt x="0" y="17"/>
                      <a:pt x="0" y="17"/>
                      <a:pt x="0" y="17"/>
                    </a:cubicBezTo>
                    <a:cubicBezTo>
                      <a:pt x="2" y="17"/>
                      <a:pt x="2" y="17"/>
                      <a:pt x="2" y="17"/>
                    </a:cubicBezTo>
                    <a:cubicBezTo>
                      <a:pt x="2" y="13"/>
                      <a:pt x="2" y="13"/>
                      <a:pt x="2" y="13"/>
                    </a:cubicBezTo>
                    <a:moveTo>
                      <a:pt x="2" y="0"/>
                    </a:moveTo>
                    <a:cubicBezTo>
                      <a:pt x="0" y="0"/>
                      <a:pt x="0" y="0"/>
                      <a:pt x="0" y="0"/>
                    </a:cubicBezTo>
                    <a:cubicBezTo>
                      <a:pt x="0" y="10"/>
                      <a:pt x="0" y="10"/>
                      <a:pt x="0" y="10"/>
                    </a:cubicBezTo>
                    <a:cubicBezTo>
                      <a:pt x="2" y="10"/>
                      <a:pt x="2" y="10"/>
                      <a:pt x="2" y="10"/>
                    </a:cubicBezTo>
                    <a:cubicBezTo>
                      <a:pt x="2" y="0"/>
                      <a:pt x="2" y="0"/>
                      <a:pt x="2" y="0"/>
                    </a:cubicBezTo>
                  </a:path>
                </a:pathLst>
              </a:custGeom>
              <a:solidFill>
                <a:srgbClr val="069F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88" name="Freeform 311"/>
              <p:cNvSpPr/>
              <p:nvPr/>
            </p:nvSpPr>
            <p:spPr bwMode="auto">
              <a:xfrm>
                <a:off x="8434255" y="1923883"/>
                <a:ext cx="1419" cy="14907"/>
              </a:xfrm>
              <a:custGeom>
                <a:avLst/>
                <a:gdLst>
                  <a:gd name="T0" fmla="*/ 0 w 1"/>
                  <a:gd name="T1" fmla="*/ 0 h 9"/>
                  <a:gd name="T2" fmla="*/ 0 w 1"/>
                  <a:gd name="T3" fmla="*/ 9 h 9"/>
                  <a:gd name="T4" fmla="*/ 1 w 1"/>
                  <a:gd name="T5" fmla="*/ 4 h 9"/>
                  <a:gd name="T6" fmla="*/ 0 w 1"/>
                  <a:gd name="T7" fmla="*/ 0 h 9"/>
                </a:gdLst>
                <a:ahLst/>
                <a:cxnLst>
                  <a:cxn ang="0">
                    <a:pos x="T0" y="T1"/>
                  </a:cxn>
                  <a:cxn ang="0">
                    <a:pos x="T2" y="T3"/>
                  </a:cxn>
                  <a:cxn ang="0">
                    <a:pos x="T4" y="T5"/>
                  </a:cxn>
                  <a:cxn ang="0">
                    <a:pos x="T6" y="T7"/>
                  </a:cxn>
                </a:cxnLst>
                <a:rect l="0" t="0" r="r" b="b"/>
                <a:pathLst>
                  <a:path w="1" h="9">
                    <a:moveTo>
                      <a:pt x="0" y="0"/>
                    </a:moveTo>
                    <a:cubicBezTo>
                      <a:pt x="0" y="9"/>
                      <a:pt x="0" y="9"/>
                      <a:pt x="0" y="9"/>
                    </a:cubicBezTo>
                    <a:cubicBezTo>
                      <a:pt x="1" y="8"/>
                      <a:pt x="1" y="6"/>
                      <a:pt x="1" y="4"/>
                    </a:cubicBezTo>
                    <a:cubicBezTo>
                      <a:pt x="1" y="3"/>
                      <a:pt x="1" y="1"/>
                      <a:pt x="0" y="0"/>
                    </a:cubicBezTo>
                  </a:path>
                </a:pathLst>
              </a:custGeom>
              <a:solidFill>
                <a:srgbClr val="173B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89" name="Rectangle 312"/>
              <p:cNvSpPr>
                <a:spLocks noChangeArrowheads="1"/>
              </p:cNvSpPr>
              <p:nvPr/>
            </p:nvSpPr>
            <p:spPr bwMode="auto">
              <a:xfrm>
                <a:off x="8434255" y="1847205"/>
                <a:ext cx="3548" cy="4969"/>
              </a:xfrm>
              <a:prstGeom prst="rect">
                <a:avLst/>
              </a:prstGeom>
              <a:solidFill>
                <a:srgbClr val="0A86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90" name="Rectangle 313"/>
              <p:cNvSpPr>
                <a:spLocks noChangeArrowheads="1"/>
              </p:cNvSpPr>
              <p:nvPr/>
            </p:nvSpPr>
            <p:spPr bwMode="auto">
              <a:xfrm>
                <a:off x="8434255" y="1847221"/>
                <a:ext cx="3548" cy="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91" name="Rectangle 314"/>
              <p:cNvSpPr>
                <a:spLocks noChangeArrowheads="1"/>
              </p:cNvSpPr>
              <p:nvPr/>
            </p:nvSpPr>
            <p:spPr bwMode="auto">
              <a:xfrm>
                <a:off x="8434255" y="1858575"/>
                <a:ext cx="3548" cy="7098"/>
              </a:xfrm>
              <a:prstGeom prst="rect">
                <a:avLst/>
              </a:prstGeom>
              <a:solidFill>
                <a:srgbClr val="0A86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92" name="Rectangle 315"/>
              <p:cNvSpPr>
                <a:spLocks noChangeArrowheads="1"/>
              </p:cNvSpPr>
              <p:nvPr/>
            </p:nvSpPr>
            <p:spPr bwMode="auto">
              <a:xfrm>
                <a:off x="8434255" y="1858619"/>
                <a:ext cx="3548" cy="7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93" name="Rectangle 316"/>
              <p:cNvSpPr>
                <a:spLocks noChangeArrowheads="1"/>
              </p:cNvSpPr>
              <p:nvPr/>
            </p:nvSpPr>
            <p:spPr bwMode="auto">
              <a:xfrm>
                <a:off x="8434717" y="1872656"/>
                <a:ext cx="3548" cy="4969"/>
              </a:xfrm>
              <a:prstGeom prst="rect">
                <a:avLst/>
              </a:prstGeom>
              <a:solidFill>
                <a:srgbClr val="0A86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94" name="Rectangle 317"/>
              <p:cNvSpPr>
                <a:spLocks noChangeArrowheads="1"/>
              </p:cNvSpPr>
              <p:nvPr/>
            </p:nvSpPr>
            <p:spPr bwMode="auto">
              <a:xfrm>
                <a:off x="8433553" y="1872482"/>
                <a:ext cx="3548" cy="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grpSp>
      </p:grpSp>
      <p:grpSp>
        <p:nvGrpSpPr>
          <p:cNvPr id="18" name="Group 17"/>
          <p:cNvGrpSpPr/>
          <p:nvPr/>
        </p:nvGrpSpPr>
        <p:grpSpPr>
          <a:xfrm>
            <a:off x="6041639" y="3124064"/>
            <a:ext cx="2630756" cy="593348"/>
            <a:chOff x="6041639" y="3009761"/>
            <a:chExt cx="2630756" cy="593348"/>
          </a:xfrm>
        </p:grpSpPr>
        <p:sp>
          <p:nvSpPr>
            <p:cNvPr id="442" name="Round Same Side Corner Rectangle 441"/>
            <p:cNvSpPr/>
            <p:nvPr/>
          </p:nvSpPr>
          <p:spPr>
            <a:xfrm rot="16200000" flipH="1">
              <a:off x="7850140" y="2780854"/>
              <a:ext cx="593347" cy="1051163"/>
            </a:xfrm>
            <a:prstGeom prst="round2SameRect">
              <a:avLst>
                <a:gd name="adj1" fmla="val 0"/>
                <a:gd name="adj2" fmla="val 0"/>
              </a:avLst>
            </a:prstGeom>
            <a:solidFill>
              <a:srgbClr val="FFFFFF">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444" name="Freeform 443"/>
            <p:cNvSpPr/>
            <p:nvPr/>
          </p:nvSpPr>
          <p:spPr>
            <a:xfrm flipH="1">
              <a:off x="8456420" y="3009762"/>
              <a:ext cx="215974" cy="314691"/>
            </a:xfrm>
            <a:custGeom>
              <a:avLst/>
              <a:gdLst>
                <a:gd name="connsiteX0" fmla="*/ 0 w 243383"/>
                <a:gd name="connsiteY0" fmla="*/ 0 h 354628"/>
                <a:gd name="connsiteX1" fmla="*/ 243383 w 243383"/>
                <a:gd name="connsiteY1" fmla="*/ 0 h 354628"/>
                <a:gd name="connsiteX2" fmla="*/ 239126 w 243383"/>
                <a:gd name="connsiteY2" fmla="*/ 42228 h 354628"/>
                <a:gd name="connsiteX3" fmla="*/ 46840 w 243383"/>
                <a:gd name="connsiteY3" fmla="*/ 329204 h 354628"/>
                <a:gd name="connsiteX4" fmla="*/ 0 w 243383"/>
                <a:gd name="connsiteY4" fmla="*/ 354628 h 354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83" h="354628">
                  <a:moveTo>
                    <a:pt x="0" y="0"/>
                  </a:moveTo>
                  <a:lnTo>
                    <a:pt x="243383" y="0"/>
                  </a:lnTo>
                  <a:lnTo>
                    <a:pt x="239126" y="42228"/>
                  </a:lnTo>
                  <a:cubicBezTo>
                    <a:pt x="214765" y="161279"/>
                    <a:pt x="144133" y="263474"/>
                    <a:pt x="46840" y="329204"/>
                  </a:cubicBezTo>
                  <a:lnTo>
                    <a:pt x="0" y="354628"/>
                  </a:lnTo>
                  <a:close/>
                </a:path>
              </a:pathLst>
            </a:custGeom>
            <a:solidFill>
              <a:srgbClr val="1339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445" name="TextBox 444"/>
            <p:cNvSpPr txBox="1"/>
            <p:nvPr/>
          </p:nvSpPr>
          <p:spPr>
            <a:xfrm flipH="1">
              <a:off x="8504929" y="3025080"/>
              <a:ext cx="166434" cy="186612"/>
            </a:xfrm>
            <a:prstGeom prst="rect">
              <a:avLst/>
            </a:prstGeom>
            <a:noFill/>
          </p:spPr>
          <p:txBody>
            <a:bodyPr wrap="square" rtlCol="0" anchor="ctr">
              <a:noAutofit/>
            </a:bodyPr>
            <a:lstStyle/>
            <a:p>
              <a:pPr algn="ctr" rtl="0"/>
              <a:r>
                <a:rPr lang="es-419" sz="700" b="1">
                  <a:latin typeface="+mj-lt"/>
                </a:rPr>
                <a:t>7</a:t>
              </a:r>
            </a:p>
          </p:txBody>
        </p:sp>
        <p:sp>
          <p:nvSpPr>
            <p:cNvPr id="525" name="Round Same Side Corner Rectangle 524"/>
            <p:cNvSpPr/>
            <p:nvPr/>
          </p:nvSpPr>
          <p:spPr>
            <a:xfrm rot="16200000" flipH="1">
              <a:off x="6531184" y="2520216"/>
              <a:ext cx="593347" cy="1572438"/>
            </a:xfrm>
            <a:prstGeom prst="round2SameRect">
              <a:avLst>
                <a:gd name="adj1" fmla="val 12109"/>
                <a:gd name="adj2" fmla="val 0"/>
              </a:avLst>
            </a:prstGeom>
            <a:solidFill>
              <a:srgbClr val="133971">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443" name="TextBox 442"/>
            <p:cNvSpPr txBox="1"/>
            <p:nvPr/>
          </p:nvSpPr>
          <p:spPr>
            <a:xfrm flipH="1">
              <a:off x="6078013" y="3066979"/>
              <a:ext cx="1456772" cy="478911"/>
            </a:xfrm>
            <a:prstGeom prst="rect">
              <a:avLst/>
            </a:prstGeom>
            <a:noFill/>
          </p:spPr>
          <p:txBody>
            <a:bodyPr wrap="square" rtlCol="0" anchor="ctr">
              <a:noAutofit/>
            </a:bodyPr>
            <a:lstStyle/>
            <a:p>
              <a:pPr algn="ctr" rtl="0">
                <a:lnSpc>
                  <a:spcPct val="107000"/>
                </a:lnSpc>
              </a:pPr>
              <a:r>
                <a:rPr lang="es-419" sz="1000" b="1" dirty="0">
                  <a:latin typeface="+mj-lt"/>
                </a:rPr>
                <a:t>Cursos autodidácticos flexibles</a:t>
              </a:r>
            </a:p>
          </p:txBody>
        </p:sp>
        <p:grpSp>
          <p:nvGrpSpPr>
            <p:cNvPr id="695" name="Group 694"/>
            <p:cNvGrpSpPr/>
            <p:nvPr/>
          </p:nvGrpSpPr>
          <p:grpSpPr>
            <a:xfrm>
              <a:off x="7766362" y="3151824"/>
              <a:ext cx="622309" cy="345202"/>
              <a:chOff x="7331651" y="4249168"/>
              <a:chExt cx="628155" cy="348445"/>
            </a:xfrm>
          </p:grpSpPr>
          <p:grpSp>
            <p:nvGrpSpPr>
              <p:cNvPr id="696" name="Group 695"/>
              <p:cNvGrpSpPr/>
              <p:nvPr/>
            </p:nvGrpSpPr>
            <p:grpSpPr>
              <a:xfrm>
                <a:off x="7383799" y="4249168"/>
                <a:ext cx="522672" cy="315854"/>
                <a:chOff x="7383799" y="4249174"/>
                <a:chExt cx="522672" cy="315855"/>
              </a:xfrm>
            </p:grpSpPr>
            <p:sp>
              <p:nvSpPr>
                <p:cNvPr id="726" name="Freeform 321"/>
                <p:cNvSpPr/>
                <p:nvPr/>
              </p:nvSpPr>
              <p:spPr bwMode="auto">
                <a:xfrm>
                  <a:off x="7396243" y="4263396"/>
                  <a:ext cx="497783" cy="288003"/>
                </a:xfrm>
                <a:custGeom>
                  <a:avLst/>
                  <a:gdLst>
                    <a:gd name="T0" fmla="*/ 336 w 353"/>
                    <a:gd name="T1" fmla="*/ 203 h 203"/>
                    <a:gd name="T2" fmla="*/ 17 w 353"/>
                    <a:gd name="T3" fmla="*/ 203 h 203"/>
                    <a:gd name="T4" fmla="*/ 0 w 353"/>
                    <a:gd name="T5" fmla="*/ 186 h 203"/>
                    <a:gd name="T6" fmla="*/ 0 w 353"/>
                    <a:gd name="T7" fmla="*/ 18 h 203"/>
                    <a:gd name="T8" fmla="*/ 17 w 353"/>
                    <a:gd name="T9" fmla="*/ 0 h 203"/>
                    <a:gd name="T10" fmla="*/ 336 w 353"/>
                    <a:gd name="T11" fmla="*/ 0 h 203"/>
                    <a:gd name="T12" fmla="*/ 353 w 353"/>
                    <a:gd name="T13" fmla="*/ 18 h 203"/>
                    <a:gd name="T14" fmla="*/ 353 w 353"/>
                    <a:gd name="T15" fmla="*/ 186 h 203"/>
                    <a:gd name="T16" fmla="*/ 336 w 353"/>
                    <a:gd name="T17"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 h="203">
                      <a:moveTo>
                        <a:pt x="336" y="203"/>
                      </a:moveTo>
                      <a:cubicBezTo>
                        <a:pt x="17" y="203"/>
                        <a:pt x="17" y="203"/>
                        <a:pt x="17" y="203"/>
                      </a:cubicBezTo>
                      <a:cubicBezTo>
                        <a:pt x="7" y="203"/>
                        <a:pt x="0" y="195"/>
                        <a:pt x="0" y="186"/>
                      </a:cubicBezTo>
                      <a:cubicBezTo>
                        <a:pt x="0" y="18"/>
                        <a:pt x="0" y="18"/>
                        <a:pt x="0" y="18"/>
                      </a:cubicBezTo>
                      <a:cubicBezTo>
                        <a:pt x="0" y="8"/>
                        <a:pt x="7" y="0"/>
                        <a:pt x="17" y="0"/>
                      </a:cubicBezTo>
                      <a:cubicBezTo>
                        <a:pt x="336" y="0"/>
                        <a:pt x="336" y="0"/>
                        <a:pt x="336" y="0"/>
                      </a:cubicBezTo>
                      <a:cubicBezTo>
                        <a:pt x="345" y="0"/>
                        <a:pt x="353" y="8"/>
                        <a:pt x="353" y="18"/>
                      </a:cubicBezTo>
                      <a:cubicBezTo>
                        <a:pt x="353" y="186"/>
                        <a:pt x="353" y="186"/>
                        <a:pt x="353" y="186"/>
                      </a:cubicBezTo>
                      <a:cubicBezTo>
                        <a:pt x="353" y="195"/>
                        <a:pt x="345" y="203"/>
                        <a:pt x="336" y="203"/>
                      </a:cubicBezTo>
                    </a:path>
                  </a:pathLst>
                </a:custGeom>
                <a:solidFill>
                  <a:srgbClr val="FFFFFF">
                    <a:alpha val="76863"/>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27" name="Freeform 322"/>
                <p:cNvSpPr>
                  <a:spLocks noEditPoints="1"/>
                </p:cNvSpPr>
                <p:nvPr/>
              </p:nvSpPr>
              <p:spPr bwMode="auto">
                <a:xfrm>
                  <a:off x="7383799" y="4249174"/>
                  <a:ext cx="522672" cy="315855"/>
                </a:xfrm>
                <a:custGeom>
                  <a:avLst/>
                  <a:gdLst>
                    <a:gd name="T0" fmla="*/ 351 w 371"/>
                    <a:gd name="T1" fmla="*/ 202 h 223"/>
                    <a:gd name="T2" fmla="*/ 20 w 371"/>
                    <a:gd name="T3" fmla="*/ 202 h 223"/>
                    <a:gd name="T4" fmla="*/ 20 w 371"/>
                    <a:gd name="T5" fmla="*/ 20 h 223"/>
                    <a:gd name="T6" fmla="*/ 351 w 371"/>
                    <a:gd name="T7" fmla="*/ 20 h 223"/>
                    <a:gd name="T8" fmla="*/ 351 w 371"/>
                    <a:gd name="T9" fmla="*/ 202 h 223"/>
                    <a:gd name="T10" fmla="*/ 353 w 371"/>
                    <a:gd name="T11" fmla="*/ 0 h 223"/>
                    <a:gd name="T12" fmla="*/ 18 w 371"/>
                    <a:gd name="T13" fmla="*/ 0 h 223"/>
                    <a:gd name="T14" fmla="*/ 0 w 371"/>
                    <a:gd name="T15" fmla="*/ 18 h 223"/>
                    <a:gd name="T16" fmla="*/ 0 w 371"/>
                    <a:gd name="T17" fmla="*/ 204 h 223"/>
                    <a:gd name="T18" fmla="*/ 18 w 371"/>
                    <a:gd name="T19" fmla="*/ 223 h 223"/>
                    <a:gd name="T20" fmla="*/ 353 w 371"/>
                    <a:gd name="T21" fmla="*/ 223 h 223"/>
                    <a:gd name="T22" fmla="*/ 371 w 371"/>
                    <a:gd name="T23" fmla="*/ 204 h 223"/>
                    <a:gd name="T24" fmla="*/ 371 w 371"/>
                    <a:gd name="T25" fmla="*/ 18 h 223"/>
                    <a:gd name="T26" fmla="*/ 353 w 371"/>
                    <a:gd name="T2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1" h="223">
                      <a:moveTo>
                        <a:pt x="351" y="202"/>
                      </a:moveTo>
                      <a:cubicBezTo>
                        <a:pt x="20" y="202"/>
                        <a:pt x="20" y="202"/>
                        <a:pt x="20" y="202"/>
                      </a:cubicBezTo>
                      <a:cubicBezTo>
                        <a:pt x="20" y="20"/>
                        <a:pt x="20" y="20"/>
                        <a:pt x="20" y="20"/>
                      </a:cubicBezTo>
                      <a:cubicBezTo>
                        <a:pt x="351" y="20"/>
                        <a:pt x="351" y="20"/>
                        <a:pt x="351" y="20"/>
                      </a:cubicBezTo>
                      <a:lnTo>
                        <a:pt x="351" y="202"/>
                      </a:lnTo>
                      <a:close/>
                      <a:moveTo>
                        <a:pt x="353" y="0"/>
                      </a:moveTo>
                      <a:cubicBezTo>
                        <a:pt x="18" y="0"/>
                        <a:pt x="18" y="0"/>
                        <a:pt x="18" y="0"/>
                      </a:cubicBezTo>
                      <a:cubicBezTo>
                        <a:pt x="8" y="0"/>
                        <a:pt x="0" y="8"/>
                        <a:pt x="0" y="18"/>
                      </a:cubicBezTo>
                      <a:cubicBezTo>
                        <a:pt x="0" y="204"/>
                        <a:pt x="0" y="204"/>
                        <a:pt x="0" y="204"/>
                      </a:cubicBezTo>
                      <a:cubicBezTo>
                        <a:pt x="0" y="214"/>
                        <a:pt x="8" y="223"/>
                        <a:pt x="18" y="223"/>
                      </a:cubicBezTo>
                      <a:cubicBezTo>
                        <a:pt x="353" y="223"/>
                        <a:pt x="353" y="223"/>
                        <a:pt x="353" y="223"/>
                      </a:cubicBezTo>
                      <a:cubicBezTo>
                        <a:pt x="363" y="223"/>
                        <a:pt x="371" y="214"/>
                        <a:pt x="371" y="204"/>
                      </a:cubicBezTo>
                      <a:cubicBezTo>
                        <a:pt x="371" y="18"/>
                        <a:pt x="371" y="18"/>
                        <a:pt x="371" y="18"/>
                      </a:cubicBezTo>
                      <a:cubicBezTo>
                        <a:pt x="371" y="8"/>
                        <a:pt x="363" y="0"/>
                        <a:pt x="353" y="0"/>
                      </a:cubicBezTo>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grpSp>
          <p:grpSp>
            <p:nvGrpSpPr>
              <p:cNvPr id="697" name="Group 696"/>
              <p:cNvGrpSpPr/>
              <p:nvPr/>
            </p:nvGrpSpPr>
            <p:grpSpPr>
              <a:xfrm>
                <a:off x="7331651" y="4566798"/>
                <a:ext cx="628155" cy="30815"/>
                <a:chOff x="7331650" y="4566807"/>
                <a:chExt cx="628155" cy="30815"/>
              </a:xfrm>
            </p:grpSpPr>
            <p:sp>
              <p:nvSpPr>
                <p:cNvPr id="724" name="Freeform 323"/>
                <p:cNvSpPr/>
                <p:nvPr/>
              </p:nvSpPr>
              <p:spPr bwMode="auto">
                <a:xfrm>
                  <a:off x="7331650" y="4566807"/>
                  <a:ext cx="628155" cy="30815"/>
                </a:xfrm>
                <a:custGeom>
                  <a:avLst/>
                  <a:gdLst>
                    <a:gd name="T0" fmla="*/ 9 w 446"/>
                    <a:gd name="T1" fmla="*/ 22 h 22"/>
                    <a:gd name="T2" fmla="*/ 436 w 446"/>
                    <a:gd name="T3" fmla="*/ 22 h 22"/>
                    <a:gd name="T4" fmla="*/ 446 w 446"/>
                    <a:gd name="T5" fmla="*/ 0 h 22"/>
                    <a:gd name="T6" fmla="*/ 0 w 446"/>
                    <a:gd name="T7" fmla="*/ 0 h 22"/>
                    <a:gd name="T8" fmla="*/ 9 w 446"/>
                    <a:gd name="T9" fmla="*/ 22 h 22"/>
                  </a:gdLst>
                  <a:ahLst/>
                  <a:cxnLst>
                    <a:cxn ang="0">
                      <a:pos x="T0" y="T1"/>
                    </a:cxn>
                    <a:cxn ang="0">
                      <a:pos x="T2" y="T3"/>
                    </a:cxn>
                    <a:cxn ang="0">
                      <a:pos x="T4" y="T5"/>
                    </a:cxn>
                    <a:cxn ang="0">
                      <a:pos x="T6" y="T7"/>
                    </a:cxn>
                    <a:cxn ang="0">
                      <a:pos x="T8" y="T9"/>
                    </a:cxn>
                  </a:cxnLst>
                  <a:rect l="0" t="0" r="r" b="b"/>
                  <a:pathLst>
                    <a:path w="446" h="22">
                      <a:moveTo>
                        <a:pt x="9" y="22"/>
                      </a:moveTo>
                      <a:cubicBezTo>
                        <a:pt x="436" y="22"/>
                        <a:pt x="436" y="22"/>
                        <a:pt x="436" y="22"/>
                      </a:cubicBezTo>
                      <a:cubicBezTo>
                        <a:pt x="441" y="22"/>
                        <a:pt x="446" y="12"/>
                        <a:pt x="446" y="0"/>
                      </a:cubicBezTo>
                      <a:cubicBezTo>
                        <a:pt x="0" y="0"/>
                        <a:pt x="0" y="0"/>
                        <a:pt x="0" y="0"/>
                      </a:cubicBezTo>
                      <a:cubicBezTo>
                        <a:pt x="0" y="12"/>
                        <a:pt x="4" y="22"/>
                        <a:pt x="9" y="22"/>
                      </a:cubicBezTo>
                      <a:close/>
                    </a:path>
                  </a:pathLst>
                </a:custGeom>
                <a:solidFill>
                  <a:srgbClr val="1028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25" name="Freeform 324"/>
                <p:cNvSpPr/>
                <p:nvPr/>
              </p:nvSpPr>
              <p:spPr bwMode="auto">
                <a:xfrm>
                  <a:off x="7596542" y="4567992"/>
                  <a:ext cx="97186" cy="13037"/>
                </a:xfrm>
                <a:custGeom>
                  <a:avLst/>
                  <a:gdLst>
                    <a:gd name="T0" fmla="*/ 64 w 69"/>
                    <a:gd name="T1" fmla="*/ 9 h 9"/>
                    <a:gd name="T2" fmla="*/ 5 w 69"/>
                    <a:gd name="T3" fmla="*/ 9 h 9"/>
                    <a:gd name="T4" fmla="*/ 0 w 69"/>
                    <a:gd name="T5" fmla="*/ 4 h 9"/>
                    <a:gd name="T6" fmla="*/ 0 w 69"/>
                    <a:gd name="T7" fmla="*/ 4 h 9"/>
                    <a:gd name="T8" fmla="*/ 5 w 69"/>
                    <a:gd name="T9" fmla="*/ 0 h 9"/>
                    <a:gd name="T10" fmla="*/ 64 w 69"/>
                    <a:gd name="T11" fmla="*/ 0 h 9"/>
                    <a:gd name="T12" fmla="*/ 69 w 69"/>
                    <a:gd name="T13" fmla="*/ 4 h 9"/>
                    <a:gd name="T14" fmla="*/ 69 w 69"/>
                    <a:gd name="T15" fmla="*/ 4 h 9"/>
                    <a:gd name="T16" fmla="*/ 64 w 69"/>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9">
                      <a:moveTo>
                        <a:pt x="64" y="9"/>
                      </a:moveTo>
                      <a:cubicBezTo>
                        <a:pt x="5" y="9"/>
                        <a:pt x="5" y="9"/>
                        <a:pt x="5" y="9"/>
                      </a:cubicBezTo>
                      <a:cubicBezTo>
                        <a:pt x="2" y="9"/>
                        <a:pt x="0" y="7"/>
                        <a:pt x="0" y="4"/>
                      </a:cubicBezTo>
                      <a:cubicBezTo>
                        <a:pt x="0" y="4"/>
                        <a:pt x="0" y="4"/>
                        <a:pt x="0" y="4"/>
                      </a:cubicBezTo>
                      <a:cubicBezTo>
                        <a:pt x="0" y="2"/>
                        <a:pt x="2" y="0"/>
                        <a:pt x="5" y="0"/>
                      </a:cubicBezTo>
                      <a:cubicBezTo>
                        <a:pt x="64" y="0"/>
                        <a:pt x="64" y="0"/>
                        <a:pt x="64" y="0"/>
                      </a:cubicBezTo>
                      <a:cubicBezTo>
                        <a:pt x="67" y="0"/>
                        <a:pt x="69" y="2"/>
                        <a:pt x="69" y="4"/>
                      </a:cubicBezTo>
                      <a:cubicBezTo>
                        <a:pt x="69" y="4"/>
                        <a:pt x="69" y="4"/>
                        <a:pt x="69" y="4"/>
                      </a:cubicBezTo>
                      <a:cubicBezTo>
                        <a:pt x="69" y="7"/>
                        <a:pt x="67" y="9"/>
                        <a:pt x="64" y="9"/>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grpSp>
          <p:grpSp>
            <p:nvGrpSpPr>
              <p:cNvPr id="698" name="Group 697"/>
              <p:cNvGrpSpPr/>
              <p:nvPr/>
            </p:nvGrpSpPr>
            <p:grpSpPr>
              <a:xfrm>
                <a:off x="7556839" y="4458954"/>
                <a:ext cx="177779" cy="38519"/>
                <a:chOff x="7556838" y="4458954"/>
                <a:chExt cx="177779" cy="38519"/>
              </a:xfrm>
            </p:grpSpPr>
            <p:sp>
              <p:nvSpPr>
                <p:cNvPr id="721" name="Freeform 325"/>
                <p:cNvSpPr/>
                <p:nvPr/>
              </p:nvSpPr>
              <p:spPr bwMode="auto">
                <a:xfrm>
                  <a:off x="7556838" y="4460732"/>
                  <a:ext cx="36741" cy="36741"/>
                </a:xfrm>
                <a:custGeom>
                  <a:avLst/>
                  <a:gdLst>
                    <a:gd name="T0" fmla="*/ 13 w 26"/>
                    <a:gd name="T1" fmla="*/ 26 h 26"/>
                    <a:gd name="T2" fmla="*/ 4 w 26"/>
                    <a:gd name="T3" fmla="*/ 22 h 26"/>
                    <a:gd name="T4" fmla="*/ 0 w 26"/>
                    <a:gd name="T5" fmla="*/ 13 h 26"/>
                    <a:gd name="T6" fmla="*/ 1 w 26"/>
                    <a:gd name="T7" fmla="*/ 8 h 26"/>
                    <a:gd name="T8" fmla="*/ 4 w 26"/>
                    <a:gd name="T9" fmla="*/ 4 h 26"/>
                    <a:gd name="T10" fmla="*/ 17 w 26"/>
                    <a:gd name="T11" fmla="*/ 2 h 26"/>
                    <a:gd name="T12" fmla="*/ 21 w 26"/>
                    <a:gd name="T13" fmla="*/ 4 h 26"/>
                    <a:gd name="T14" fmla="*/ 21 w 26"/>
                    <a:gd name="T15" fmla="*/ 22 h 26"/>
                    <a:gd name="T16" fmla="*/ 17 w 26"/>
                    <a:gd name="T17" fmla="*/ 25 h 26"/>
                    <a:gd name="T18" fmla="*/ 13 w 26"/>
                    <a:gd name="T1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13" y="26"/>
                      </a:moveTo>
                      <a:cubicBezTo>
                        <a:pt x="9" y="26"/>
                        <a:pt x="6" y="24"/>
                        <a:pt x="4" y="22"/>
                      </a:cubicBezTo>
                      <a:cubicBezTo>
                        <a:pt x="1" y="20"/>
                        <a:pt x="0" y="16"/>
                        <a:pt x="0" y="13"/>
                      </a:cubicBezTo>
                      <a:cubicBezTo>
                        <a:pt x="0" y="11"/>
                        <a:pt x="0" y="10"/>
                        <a:pt x="1" y="8"/>
                      </a:cubicBezTo>
                      <a:cubicBezTo>
                        <a:pt x="2" y="7"/>
                        <a:pt x="3" y="5"/>
                        <a:pt x="4" y="4"/>
                      </a:cubicBezTo>
                      <a:cubicBezTo>
                        <a:pt x="7" y="1"/>
                        <a:pt x="13" y="0"/>
                        <a:pt x="17" y="2"/>
                      </a:cubicBezTo>
                      <a:cubicBezTo>
                        <a:pt x="19" y="2"/>
                        <a:pt x="20" y="3"/>
                        <a:pt x="21" y="4"/>
                      </a:cubicBezTo>
                      <a:cubicBezTo>
                        <a:pt x="26" y="9"/>
                        <a:pt x="26" y="17"/>
                        <a:pt x="21" y="22"/>
                      </a:cubicBezTo>
                      <a:cubicBezTo>
                        <a:pt x="20" y="23"/>
                        <a:pt x="19" y="24"/>
                        <a:pt x="17" y="25"/>
                      </a:cubicBezTo>
                      <a:cubicBezTo>
                        <a:pt x="16" y="25"/>
                        <a:pt x="14" y="26"/>
                        <a:pt x="13" y="26"/>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22" name="Freeform 326"/>
                <p:cNvSpPr/>
                <p:nvPr/>
              </p:nvSpPr>
              <p:spPr bwMode="auto">
                <a:xfrm>
                  <a:off x="7626172" y="4460732"/>
                  <a:ext cx="37926" cy="36741"/>
                </a:xfrm>
                <a:custGeom>
                  <a:avLst/>
                  <a:gdLst>
                    <a:gd name="T0" fmla="*/ 14 w 27"/>
                    <a:gd name="T1" fmla="*/ 26 h 26"/>
                    <a:gd name="T2" fmla="*/ 1 w 27"/>
                    <a:gd name="T3" fmla="*/ 16 h 26"/>
                    <a:gd name="T4" fmla="*/ 9 w 27"/>
                    <a:gd name="T5" fmla="*/ 2 h 26"/>
                    <a:gd name="T6" fmla="*/ 24 w 27"/>
                    <a:gd name="T7" fmla="*/ 6 h 26"/>
                    <a:gd name="T8" fmla="*/ 22 w 27"/>
                    <a:gd name="T9" fmla="*/ 22 h 26"/>
                    <a:gd name="T10" fmla="*/ 14 w 27"/>
                    <a:gd name="T11" fmla="*/ 26 h 26"/>
                  </a:gdLst>
                  <a:ahLst/>
                  <a:cxnLst>
                    <a:cxn ang="0">
                      <a:pos x="T0" y="T1"/>
                    </a:cxn>
                    <a:cxn ang="0">
                      <a:pos x="T2" y="T3"/>
                    </a:cxn>
                    <a:cxn ang="0">
                      <a:pos x="T4" y="T5"/>
                    </a:cxn>
                    <a:cxn ang="0">
                      <a:pos x="T6" y="T7"/>
                    </a:cxn>
                    <a:cxn ang="0">
                      <a:pos x="T8" y="T9"/>
                    </a:cxn>
                    <a:cxn ang="0">
                      <a:pos x="T10" y="T11"/>
                    </a:cxn>
                  </a:cxnLst>
                  <a:rect l="0" t="0" r="r" b="b"/>
                  <a:pathLst>
                    <a:path w="27" h="26">
                      <a:moveTo>
                        <a:pt x="14" y="26"/>
                      </a:moveTo>
                      <a:cubicBezTo>
                        <a:pt x="8" y="26"/>
                        <a:pt x="3" y="21"/>
                        <a:pt x="1" y="16"/>
                      </a:cubicBezTo>
                      <a:cubicBezTo>
                        <a:pt x="0" y="10"/>
                        <a:pt x="4" y="4"/>
                        <a:pt x="9" y="2"/>
                      </a:cubicBezTo>
                      <a:cubicBezTo>
                        <a:pt x="14" y="0"/>
                        <a:pt x="21" y="1"/>
                        <a:pt x="24" y="6"/>
                      </a:cubicBezTo>
                      <a:cubicBezTo>
                        <a:pt x="27" y="11"/>
                        <a:pt x="27" y="18"/>
                        <a:pt x="22" y="22"/>
                      </a:cubicBezTo>
                      <a:cubicBezTo>
                        <a:pt x="20" y="24"/>
                        <a:pt x="17" y="26"/>
                        <a:pt x="14" y="26"/>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23" name="Freeform 327"/>
                <p:cNvSpPr/>
                <p:nvPr/>
              </p:nvSpPr>
              <p:spPr bwMode="auto">
                <a:xfrm>
                  <a:off x="7696691" y="4458954"/>
                  <a:ext cx="37926" cy="38519"/>
                </a:xfrm>
                <a:custGeom>
                  <a:avLst/>
                  <a:gdLst>
                    <a:gd name="T0" fmla="*/ 14 w 27"/>
                    <a:gd name="T1" fmla="*/ 27 h 27"/>
                    <a:gd name="T2" fmla="*/ 9 w 27"/>
                    <a:gd name="T3" fmla="*/ 26 h 27"/>
                    <a:gd name="T4" fmla="*/ 5 w 27"/>
                    <a:gd name="T5" fmla="*/ 23 h 27"/>
                    <a:gd name="T6" fmla="*/ 5 w 27"/>
                    <a:gd name="T7" fmla="*/ 5 h 27"/>
                    <a:gd name="T8" fmla="*/ 22 w 27"/>
                    <a:gd name="T9" fmla="*/ 5 h 27"/>
                    <a:gd name="T10" fmla="*/ 26 w 27"/>
                    <a:gd name="T11" fmla="*/ 17 h 27"/>
                    <a:gd name="T12" fmla="*/ 18 w 27"/>
                    <a:gd name="T13" fmla="*/ 26 h 27"/>
                    <a:gd name="T14" fmla="*/ 14 w 27"/>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7">
                      <a:moveTo>
                        <a:pt x="14" y="27"/>
                      </a:moveTo>
                      <a:cubicBezTo>
                        <a:pt x="12" y="27"/>
                        <a:pt x="10" y="26"/>
                        <a:pt x="9" y="26"/>
                      </a:cubicBezTo>
                      <a:cubicBezTo>
                        <a:pt x="7" y="25"/>
                        <a:pt x="6" y="24"/>
                        <a:pt x="5" y="23"/>
                      </a:cubicBezTo>
                      <a:cubicBezTo>
                        <a:pt x="0" y="18"/>
                        <a:pt x="0" y="10"/>
                        <a:pt x="5" y="5"/>
                      </a:cubicBezTo>
                      <a:cubicBezTo>
                        <a:pt x="10" y="0"/>
                        <a:pt x="17" y="0"/>
                        <a:pt x="22" y="5"/>
                      </a:cubicBezTo>
                      <a:cubicBezTo>
                        <a:pt x="25" y="8"/>
                        <a:pt x="27" y="12"/>
                        <a:pt x="26" y="17"/>
                      </a:cubicBezTo>
                      <a:cubicBezTo>
                        <a:pt x="25" y="21"/>
                        <a:pt x="22" y="24"/>
                        <a:pt x="18" y="26"/>
                      </a:cubicBezTo>
                      <a:cubicBezTo>
                        <a:pt x="17" y="26"/>
                        <a:pt x="15" y="27"/>
                        <a:pt x="14" y="27"/>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grpSp>
          <p:grpSp>
            <p:nvGrpSpPr>
              <p:cNvPr id="699" name="Group 698"/>
              <p:cNvGrpSpPr/>
              <p:nvPr/>
            </p:nvGrpSpPr>
            <p:grpSpPr>
              <a:xfrm>
                <a:off x="7438325" y="4318508"/>
                <a:ext cx="83557" cy="82371"/>
                <a:chOff x="7438318" y="4318508"/>
                <a:chExt cx="83557" cy="82371"/>
              </a:xfrm>
              <a:solidFill>
                <a:schemeClr val="bg1"/>
              </a:solidFill>
            </p:grpSpPr>
            <p:sp>
              <p:nvSpPr>
                <p:cNvPr id="716" name="Freeform 328"/>
                <p:cNvSpPr/>
                <p:nvPr/>
              </p:nvSpPr>
              <p:spPr bwMode="auto">
                <a:xfrm>
                  <a:off x="7440096" y="4318508"/>
                  <a:ext cx="81779" cy="61038"/>
                </a:xfrm>
                <a:custGeom>
                  <a:avLst/>
                  <a:gdLst>
                    <a:gd name="T0" fmla="*/ 53 w 58"/>
                    <a:gd name="T1" fmla="*/ 43 h 43"/>
                    <a:gd name="T2" fmla="*/ 52 w 58"/>
                    <a:gd name="T3" fmla="*/ 43 h 43"/>
                    <a:gd name="T4" fmla="*/ 52 w 58"/>
                    <a:gd name="T5" fmla="*/ 41 h 43"/>
                    <a:gd name="T6" fmla="*/ 53 w 58"/>
                    <a:gd name="T7" fmla="*/ 21 h 43"/>
                    <a:gd name="T8" fmla="*/ 40 w 58"/>
                    <a:gd name="T9" fmla="*/ 6 h 43"/>
                    <a:gd name="T10" fmla="*/ 20 w 58"/>
                    <a:gd name="T11" fmla="*/ 5 h 43"/>
                    <a:gd name="T12" fmla="*/ 5 w 58"/>
                    <a:gd name="T13" fmla="*/ 18 h 43"/>
                    <a:gd name="T14" fmla="*/ 3 w 58"/>
                    <a:gd name="T15" fmla="*/ 24 h 43"/>
                    <a:gd name="T16" fmla="*/ 1 w 58"/>
                    <a:gd name="T17" fmla="*/ 25 h 43"/>
                    <a:gd name="T18" fmla="*/ 0 w 58"/>
                    <a:gd name="T19" fmla="*/ 23 h 43"/>
                    <a:gd name="T20" fmla="*/ 2 w 58"/>
                    <a:gd name="T21" fmla="*/ 17 h 43"/>
                    <a:gd name="T22" fmla="*/ 19 w 58"/>
                    <a:gd name="T23" fmla="*/ 2 h 43"/>
                    <a:gd name="T24" fmla="*/ 41 w 58"/>
                    <a:gd name="T25" fmla="*/ 4 h 43"/>
                    <a:gd name="T26" fmla="*/ 56 w 58"/>
                    <a:gd name="T27" fmla="*/ 20 h 43"/>
                    <a:gd name="T28" fmla="*/ 54 w 58"/>
                    <a:gd name="T29" fmla="*/ 43 h 43"/>
                    <a:gd name="T30" fmla="*/ 53 w 58"/>
                    <a:gd name="T3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43">
                      <a:moveTo>
                        <a:pt x="53" y="43"/>
                      </a:moveTo>
                      <a:cubicBezTo>
                        <a:pt x="53" y="43"/>
                        <a:pt x="52" y="43"/>
                        <a:pt x="52" y="43"/>
                      </a:cubicBezTo>
                      <a:cubicBezTo>
                        <a:pt x="52" y="43"/>
                        <a:pt x="51" y="42"/>
                        <a:pt x="52" y="41"/>
                      </a:cubicBezTo>
                      <a:cubicBezTo>
                        <a:pt x="55" y="35"/>
                        <a:pt x="55" y="28"/>
                        <a:pt x="53" y="21"/>
                      </a:cubicBezTo>
                      <a:cubicBezTo>
                        <a:pt x="51" y="15"/>
                        <a:pt x="46" y="10"/>
                        <a:pt x="40" y="6"/>
                      </a:cubicBezTo>
                      <a:cubicBezTo>
                        <a:pt x="34" y="3"/>
                        <a:pt x="27" y="3"/>
                        <a:pt x="20" y="5"/>
                      </a:cubicBezTo>
                      <a:cubicBezTo>
                        <a:pt x="13" y="7"/>
                        <a:pt x="8" y="12"/>
                        <a:pt x="5" y="18"/>
                      </a:cubicBezTo>
                      <a:cubicBezTo>
                        <a:pt x="4" y="20"/>
                        <a:pt x="4" y="22"/>
                        <a:pt x="3" y="24"/>
                      </a:cubicBezTo>
                      <a:cubicBezTo>
                        <a:pt x="3" y="24"/>
                        <a:pt x="2" y="25"/>
                        <a:pt x="1" y="25"/>
                      </a:cubicBezTo>
                      <a:cubicBezTo>
                        <a:pt x="1" y="25"/>
                        <a:pt x="0" y="24"/>
                        <a:pt x="0" y="23"/>
                      </a:cubicBezTo>
                      <a:cubicBezTo>
                        <a:pt x="1" y="21"/>
                        <a:pt x="1" y="19"/>
                        <a:pt x="2" y="17"/>
                      </a:cubicBezTo>
                      <a:cubicBezTo>
                        <a:pt x="6" y="10"/>
                        <a:pt x="12" y="5"/>
                        <a:pt x="19" y="2"/>
                      </a:cubicBezTo>
                      <a:cubicBezTo>
                        <a:pt x="26" y="0"/>
                        <a:pt x="34" y="0"/>
                        <a:pt x="41" y="4"/>
                      </a:cubicBezTo>
                      <a:cubicBezTo>
                        <a:pt x="48" y="7"/>
                        <a:pt x="53" y="13"/>
                        <a:pt x="56" y="20"/>
                      </a:cubicBezTo>
                      <a:cubicBezTo>
                        <a:pt x="58" y="28"/>
                        <a:pt x="58" y="36"/>
                        <a:pt x="54" y="43"/>
                      </a:cubicBezTo>
                      <a:cubicBezTo>
                        <a:pt x="54" y="43"/>
                        <a:pt x="54" y="43"/>
                        <a:pt x="53"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17" name="Freeform 329"/>
                <p:cNvSpPr/>
                <p:nvPr/>
              </p:nvSpPr>
              <p:spPr bwMode="auto">
                <a:xfrm>
                  <a:off x="7444244" y="4346953"/>
                  <a:ext cx="49186" cy="50963"/>
                </a:xfrm>
                <a:custGeom>
                  <a:avLst/>
                  <a:gdLst>
                    <a:gd name="T0" fmla="*/ 14 w 35"/>
                    <a:gd name="T1" fmla="*/ 36 h 36"/>
                    <a:gd name="T2" fmla="*/ 13 w 35"/>
                    <a:gd name="T3" fmla="*/ 35 h 36"/>
                    <a:gd name="T4" fmla="*/ 13 w 35"/>
                    <a:gd name="T5" fmla="*/ 33 h 36"/>
                    <a:gd name="T6" fmla="*/ 26 w 35"/>
                    <a:gd name="T7" fmla="*/ 22 h 36"/>
                    <a:gd name="T8" fmla="*/ 31 w 35"/>
                    <a:gd name="T9" fmla="*/ 11 h 36"/>
                    <a:gd name="T10" fmla="*/ 28 w 35"/>
                    <a:gd name="T11" fmla="*/ 5 h 36"/>
                    <a:gd name="T12" fmla="*/ 21 w 35"/>
                    <a:gd name="T13" fmla="*/ 7 h 36"/>
                    <a:gd name="T14" fmla="*/ 19 w 35"/>
                    <a:gd name="T15" fmla="*/ 10 h 36"/>
                    <a:gd name="T16" fmla="*/ 15 w 35"/>
                    <a:gd name="T17" fmla="*/ 19 h 36"/>
                    <a:gd name="T18" fmla="*/ 3 w 35"/>
                    <a:gd name="T19" fmla="*/ 26 h 36"/>
                    <a:gd name="T20" fmla="*/ 1 w 35"/>
                    <a:gd name="T21" fmla="*/ 25 h 36"/>
                    <a:gd name="T22" fmla="*/ 2 w 35"/>
                    <a:gd name="T23" fmla="*/ 23 h 36"/>
                    <a:gd name="T24" fmla="*/ 12 w 35"/>
                    <a:gd name="T25" fmla="*/ 17 h 36"/>
                    <a:gd name="T26" fmla="*/ 17 w 35"/>
                    <a:gd name="T27" fmla="*/ 9 h 36"/>
                    <a:gd name="T28" fmla="*/ 18 w 35"/>
                    <a:gd name="T29" fmla="*/ 6 h 36"/>
                    <a:gd name="T30" fmla="*/ 29 w 35"/>
                    <a:gd name="T31" fmla="*/ 2 h 36"/>
                    <a:gd name="T32" fmla="*/ 33 w 35"/>
                    <a:gd name="T33" fmla="*/ 12 h 36"/>
                    <a:gd name="T34" fmla="*/ 28 w 35"/>
                    <a:gd name="T35" fmla="*/ 24 h 36"/>
                    <a:gd name="T36" fmla="*/ 14 w 35"/>
                    <a:gd name="T37" fmla="*/ 36 h 36"/>
                    <a:gd name="T38" fmla="*/ 14 w 35"/>
                    <a:gd name="T3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6">
                      <a:moveTo>
                        <a:pt x="14" y="36"/>
                      </a:moveTo>
                      <a:cubicBezTo>
                        <a:pt x="13" y="36"/>
                        <a:pt x="13" y="36"/>
                        <a:pt x="13" y="35"/>
                      </a:cubicBezTo>
                      <a:cubicBezTo>
                        <a:pt x="12" y="34"/>
                        <a:pt x="12" y="33"/>
                        <a:pt x="13" y="33"/>
                      </a:cubicBezTo>
                      <a:cubicBezTo>
                        <a:pt x="13" y="33"/>
                        <a:pt x="21" y="28"/>
                        <a:pt x="26" y="22"/>
                      </a:cubicBezTo>
                      <a:cubicBezTo>
                        <a:pt x="28" y="18"/>
                        <a:pt x="30" y="13"/>
                        <a:pt x="31" y="11"/>
                      </a:cubicBezTo>
                      <a:cubicBezTo>
                        <a:pt x="31" y="8"/>
                        <a:pt x="31" y="6"/>
                        <a:pt x="28" y="5"/>
                      </a:cubicBezTo>
                      <a:cubicBezTo>
                        <a:pt x="25" y="4"/>
                        <a:pt x="22" y="5"/>
                        <a:pt x="21" y="7"/>
                      </a:cubicBezTo>
                      <a:cubicBezTo>
                        <a:pt x="20" y="8"/>
                        <a:pt x="20" y="9"/>
                        <a:pt x="19" y="10"/>
                      </a:cubicBezTo>
                      <a:cubicBezTo>
                        <a:pt x="18" y="13"/>
                        <a:pt x="17" y="16"/>
                        <a:pt x="15" y="19"/>
                      </a:cubicBezTo>
                      <a:cubicBezTo>
                        <a:pt x="11" y="23"/>
                        <a:pt x="3" y="26"/>
                        <a:pt x="3" y="26"/>
                      </a:cubicBezTo>
                      <a:cubicBezTo>
                        <a:pt x="2" y="26"/>
                        <a:pt x="1" y="25"/>
                        <a:pt x="1" y="25"/>
                      </a:cubicBezTo>
                      <a:cubicBezTo>
                        <a:pt x="0" y="24"/>
                        <a:pt x="1" y="23"/>
                        <a:pt x="2" y="23"/>
                      </a:cubicBezTo>
                      <a:cubicBezTo>
                        <a:pt x="4" y="22"/>
                        <a:pt x="10" y="20"/>
                        <a:pt x="12" y="17"/>
                      </a:cubicBezTo>
                      <a:cubicBezTo>
                        <a:pt x="14" y="15"/>
                        <a:pt x="15" y="11"/>
                        <a:pt x="17" y="9"/>
                      </a:cubicBezTo>
                      <a:cubicBezTo>
                        <a:pt x="17" y="8"/>
                        <a:pt x="18" y="7"/>
                        <a:pt x="18" y="6"/>
                      </a:cubicBezTo>
                      <a:cubicBezTo>
                        <a:pt x="20" y="2"/>
                        <a:pt x="25" y="0"/>
                        <a:pt x="29" y="2"/>
                      </a:cubicBezTo>
                      <a:cubicBezTo>
                        <a:pt x="33" y="4"/>
                        <a:pt x="35" y="8"/>
                        <a:pt x="33" y="12"/>
                      </a:cubicBezTo>
                      <a:cubicBezTo>
                        <a:pt x="33" y="14"/>
                        <a:pt x="31" y="19"/>
                        <a:pt x="28" y="24"/>
                      </a:cubicBezTo>
                      <a:cubicBezTo>
                        <a:pt x="23" y="31"/>
                        <a:pt x="15" y="35"/>
                        <a:pt x="14" y="36"/>
                      </a:cubicBezTo>
                      <a:cubicBezTo>
                        <a:pt x="14" y="36"/>
                        <a:pt x="14" y="36"/>
                        <a:pt x="1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18" name="Freeform 330"/>
                <p:cNvSpPr/>
                <p:nvPr/>
              </p:nvSpPr>
              <p:spPr bwMode="auto">
                <a:xfrm>
                  <a:off x="7440096" y="4338656"/>
                  <a:ext cx="63408" cy="62223"/>
                </a:xfrm>
                <a:custGeom>
                  <a:avLst/>
                  <a:gdLst>
                    <a:gd name="T0" fmla="*/ 25 w 45"/>
                    <a:gd name="T1" fmla="*/ 44 h 44"/>
                    <a:gd name="T2" fmla="*/ 24 w 45"/>
                    <a:gd name="T3" fmla="*/ 44 h 44"/>
                    <a:gd name="T4" fmla="*/ 24 w 45"/>
                    <a:gd name="T5" fmla="*/ 42 h 44"/>
                    <a:gd name="T6" fmla="*/ 35 w 45"/>
                    <a:gd name="T7" fmla="*/ 31 h 44"/>
                    <a:gd name="T8" fmla="*/ 39 w 45"/>
                    <a:gd name="T9" fmla="*/ 21 h 44"/>
                    <a:gd name="T10" fmla="*/ 34 w 45"/>
                    <a:gd name="T11" fmla="*/ 5 h 44"/>
                    <a:gd name="T12" fmla="*/ 17 w 45"/>
                    <a:gd name="T13" fmla="*/ 10 h 44"/>
                    <a:gd name="T14" fmla="*/ 17 w 45"/>
                    <a:gd name="T15" fmla="*/ 11 h 44"/>
                    <a:gd name="T16" fmla="*/ 13 w 45"/>
                    <a:gd name="T17" fmla="*/ 19 h 44"/>
                    <a:gd name="T18" fmla="*/ 2 w 45"/>
                    <a:gd name="T19" fmla="*/ 26 h 44"/>
                    <a:gd name="T20" fmla="*/ 0 w 45"/>
                    <a:gd name="T21" fmla="*/ 25 h 44"/>
                    <a:gd name="T22" fmla="*/ 2 w 45"/>
                    <a:gd name="T23" fmla="*/ 23 h 44"/>
                    <a:gd name="T24" fmla="*/ 11 w 45"/>
                    <a:gd name="T25" fmla="*/ 17 h 44"/>
                    <a:gd name="T26" fmla="*/ 14 w 45"/>
                    <a:gd name="T27" fmla="*/ 10 h 44"/>
                    <a:gd name="T28" fmla="*/ 15 w 45"/>
                    <a:gd name="T29" fmla="*/ 9 h 44"/>
                    <a:gd name="T30" fmla="*/ 23 w 45"/>
                    <a:gd name="T31" fmla="*/ 1 h 44"/>
                    <a:gd name="T32" fmla="*/ 35 w 45"/>
                    <a:gd name="T33" fmla="*/ 2 h 44"/>
                    <a:gd name="T34" fmla="*/ 42 w 45"/>
                    <a:gd name="T35" fmla="*/ 22 h 44"/>
                    <a:gd name="T36" fmla="*/ 37 w 45"/>
                    <a:gd name="T37" fmla="*/ 33 h 44"/>
                    <a:gd name="T38" fmla="*/ 26 w 45"/>
                    <a:gd name="T39" fmla="*/ 44 h 44"/>
                    <a:gd name="T40" fmla="*/ 25 w 45"/>
                    <a:gd name="T41"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 h="44">
                      <a:moveTo>
                        <a:pt x="25" y="44"/>
                      </a:moveTo>
                      <a:cubicBezTo>
                        <a:pt x="25" y="44"/>
                        <a:pt x="24" y="44"/>
                        <a:pt x="24" y="44"/>
                      </a:cubicBezTo>
                      <a:cubicBezTo>
                        <a:pt x="23" y="43"/>
                        <a:pt x="24" y="42"/>
                        <a:pt x="24" y="42"/>
                      </a:cubicBezTo>
                      <a:cubicBezTo>
                        <a:pt x="24" y="42"/>
                        <a:pt x="31" y="37"/>
                        <a:pt x="35" y="31"/>
                      </a:cubicBezTo>
                      <a:cubicBezTo>
                        <a:pt x="36" y="28"/>
                        <a:pt x="38" y="25"/>
                        <a:pt x="39" y="21"/>
                      </a:cubicBezTo>
                      <a:cubicBezTo>
                        <a:pt x="42" y="13"/>
                        <a:pt x="40" y="8"/>
                        <a:pt x="34" y="5"/>
                      </a:cubicBezTo>
                      <a:cubicBezTo>
                        <a:pt x="28" y="2"/>
                        <a:pt x="21" y="4"/>
                        <a:pt x="17" y="10"/>
                      </a:cubicBezTo>
                      <a:cubicBezTo>
                        <a:pt x="17" y="10"/>
                        <a:pt x="17" y="11"/>
                        <a:pt x="17" y="11"/>
                      </a:cubicBezTo>
                      <a:cubicBezTo>
                        <a:pt x="16" y="13"/>
                        <a:pt x="15" y="16"/>
                        <a:pt x="13" y="19"/>
                      </a:cubicBezTo>
                      <a:cubicBezTo>
                        <a:pt x="11" y="24"/>
                        <a:pt x="3" y="26"/>
                        <a:pt x="2" y="26"/>
                      </a:cubicBezTo>
                      <a:cubicBezTo>
                        <a:pt x="1" y="26"/>
                        <a:pt x="0" y="25"/>
                        <a:pt x="0" y="25"/>
                      </a:cubicBezTo>
                      <a:cubicBezTo>
                        <a:pt x="0" y="24"/>
                        <a:pt x="1" y="23"/>
                        <a:pt x="2" y="23"/>
                      </a:cubicBezTo>
                      <a:cubicBezTo>
                        <a:pt x="3" y="22"/>
                        <a:pt x="9" y="20"/>
                        <a:pt x="11" y="17"/>
                      </a:cubicBezTo>
                      <a:cubicBezTo>
                        <a:pt x="12" y="15"/>
                        <a:pt x="14" y="12"/>
                        <a:pt x="14" y="10"/>
                      </a:cubicBezTo>
                      <a:cubicBezTo>
                        <a:pt x="14" y="10"/>
                        <a:pt x="14" y="9"/>
                        <a:pt x="15" y="9"/>
                      </a:cubicBezTo>
                      <a:cubicBezTo>
                        <a:pt x="17" y="5"/>
                        <a:pt x="20" y="3"/>
                        <a:pt x="23" y="1"/>
                      </a:cubicBezTo>
                      <a:cubicBezTo>
                        <a:pt x="27" y="0"/>
                        <a:pt x="31" y="0"/>
                        <a:pt x="35" y="2"/>
                      </a:cubicBezTo>
                      <a:cubicBezTo>
                        <a:pt x="43" y="6"/>
                        <a:pt x="45" y="12"/>
                        <a:pt x="42" y="22"/>
                      </a:cubicBezTo>
                      <a:cubicBezTo>
                        <a:pt x="41" y="26"/>
                        <a:pt x="39" y="30"/>
                        <a:pt x="37" y="33"/>
                      </a:cubicBezTo>
                      <a:cubicBezTo>
                        <a:pt x="33" y="39"/>
                        <a:pt x="26" y="44"/>
                        <a:pt x="26" y="44"/>
                      </a:cubicBezTo>
                      <a:cubicBezTo>
                        <a:pt x="26" y="44"/>
                        <a:pt x="26" y="44"/>
                        <a:pt x="25"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19" name="Freeform 331"/>
                <p:cNvSpPr/>
                <p:nvPr/>
              </p:nvSpPr>
              <p:spPr bwMode="auto">
                <a:xfrm>
                  <a:off x="7438318" y="4325619"/>
                  <a:ext cx="76445" cy="74075"/>
                </a:xfrm>
                <a:custGeom>
                  <a:avLst/>
                  <a:gdLst>
                    <a:gd name="T0" fmla="*/ 38 w 54"/>
                    <a:gd name="T1" fmla="*/ 52 h 52"/>
                    <a:gd name="T2" fmla="*/ 37 w 54"/>
                    <a:gd name="T3" fmla="*/ 52 h 52"/>
                    <a:gd name="T4" fmla="*/ 37 w 54"/>
                    <a:gd name="T5" fmla="*/ 50 h 52"/>
                    <a:gd name="T6" fmla="*/ 46 w 54"/>
                    <a:gd name="T7" fmla="*/ 35 h 52"/>
                    <a:gd name="T8" fmla="*/ 38 w 54"/>
                    <a:gd name="T9" fmla="*/ 7 h 52"/>
                    <a:gd name="T10" fmla="*/ 12 w 54"/>
                    <a:gd name="T11" fmla="*/ 16 h 52"/>
                    <a:gd name="T12" fmla="*/ 11 w 54"/>
                    <a:gd name="T13" fmla="*/ 19 h 52"/>
                    <a:gd name="T14" fmla="*/ 10 w 54"/>
                    <a:gd name="T15" fmla="*/ 21 h 52"/>
                    <a:gd name="T16" fmla="*/ 2 w 54"/>
                    <a:gd name="T17" fmla="*/ 28 h 52"/>
                    <a:gd name="T18" fmla="*/ 0 w 54"/>
                    <a:gd name="T19" fmla="*/ 27 h 52"/>
                    <a:gd name="T20" fmla="*/ 2 w 54"/>
                    <a:gd name="T21" fmla="*/ 25 h 52"/>
                    <a:gd name="T22" fmla="*/ 8 w 54"/>
                    <a:gd name="T23" fmla="*/ 20 h 52"/>
                    <a:gd name="T24" fmla="*/ 8 w 54"/>
                    <a:gd name="T25" fmla="*/ 19 h 52"/>
                    <a:gd name="T26" fmla="*/ 10 w 54"/>
                    <a:gd name="T27" fmla="*/ 15 h 52"/>
                    <a:gd name="T28" fmla="*/ 39 w 54"/>
                    <a:gd name="T29" fmla="*/ 5 h 52"/>
                    <a:gd name="T30" fmla="*/ 49 w 54"/>
                    <a:gd name="T31" fmla="*/ 36 h 52"/>
                    <a:gd name="T32" fmla="*/ 39 w 54"/>
                    <a:gd name="T33" fmla="*/ 51 h 52"/>
                    <a:gd name="T34" fmla="*/ 38 w 54"/>
                    <a:gd name="T3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52">
                      <a:moveTo>
                        <a:pt x="38" y="52"/>
                      </a:moveTo>
                      <a:cubicBezTo>
                        <a:pt x="38" y="52"/>
                        <a:pt x="37" y="52"/>
                        <a:pt x="37" y="52"/>
                      </a:cubicBezTo>
                      <a:cubicBezTo>
                        <a:pt x="36" y="51"/>
                        <a:pt x="36" y="50"/>
                        <a:pt x="37" y="50"/>
                      </a:cubicBezTo>
                      <a:cubicBezTo>
                        <a:pt x="37" y="50"/>
                        <a:pt x="43" y="43"/>
                        <a:pt x="46" y="35"/>
                      </a:cubicBezTo>
                      <a:cubicBezTo>
                        <a:pt x="51" y="22"/>
                        <a:pt x="48" y="13"/>
                        <a:pt x="38" y="7"/>
                      </a:cubicBezTo>
                      <a:cubicBezTo>
                        <a:pt x="28" y="3"/>
                        <a:pt x="17" y="7"/>
                        <a:pt x="12" y="16"/>
                      </a:cubicBezTo>
                      <a:cubicBezTo>
                        <a:pt x="12" y="17"/>
                        <a:pt x="11" y="18"/>
                        <a:pt x="11" y="19"/>
                      </a:cubicBezTo>
                      <a:cubicBezTo>
                        <a:pt x="11" y="20"/>
                        <a:pt x="11" y="21"/>
                        <a:pt x="10" y="21"/>
                      </a:cubicBezTo>
                      <a:cubicBezTo>
                        <a:pt x="9" y="26"/>
                        <a:pt x="2" y="28"/>
                        <a:pt x="2" y="28"/>
                      </a:cubicBezTo>
                      <a:cubicBezTo>
                        <a:pt x="1" y="28"/>
                        <a:pt x="0" y="27"/>
                        <a:pt x="0" y="27"/>
                      </a:cubicBezTo>
                      <a:cubicBezTo>
                        <a:pt x="0" y="26"/>
                        <a:pt x="0" y="25"/>
                        <a:pt x="2" y="25"/>
                      </a:cubicBezTo>
                      <a:cubicBezTo>
                        <a:pt x="2" y="25"/>
                        <a:pt x="7" y="24"/>
                        <a:pt x="8" y="20"/>
                      </a:cubicBezTo>
                      <a:cubicBezTo>
                        <a:pt x="8" y="20"/>
                        <a:pt x="8" y="19"/>
                        <a:pt x="8" y="19"/>
                      </a:cubicBezTo>
                      <a:cubicBezTo>
                        <a:pt x="8" y="17"/>
                        <a:pt x="9" y="16"/>
                        <a:pt x="10" y="15"/>
                      </a:cubicBezTo>
                      <a:cubicBezTo>
                        <a:pt x="15" y="4"/>
                        <a:pt x="28" y="0"/>
                        <a:pt x="39" y="5"/>
                      </a:cubicBezTo>
                      <a:cubicBezTo>
                        <a:pt x="51" y="10"/>
                        <a:pt x="54" y="22"/>
                        <a:pt x="49" y="36"/>
                      </a:cubicBezTo>
                      <a:cubicBezTo>
                        <a:pt x="45" y="44"/>
                        <a:pt x="39" y="51"/>
                        <a:pt x="39" y="51"/>
                      </a:cubicBezTo>
                      <a:cubicBezTo>
                        <a:pt x="39" y="52"/>
                        <a:pt x="38" y="52"/>
                        <a:pt x="38"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20" name="Freeform 332"/>
                <p:cNvSpPr/>
                <p:nvPr/>
              </p:nvSpPr>
              <p:spPr bwMode="auto">
                <a:xfrm>
                  <a:off x="7451355" y="4359990"/>
                  <a:ext cx="30815" cy="32593"/>
                </a:xfrm>
                <a:custGeom>
                  <a:avLst/>
                  <a:gdLst>
                    <a:gd name="T0" fmla="*/ 2 w 22"/>
                    <a:gd name="T1" fmla="*/ 23 h 23"/>
                    <a:gd name="T2" fmla="*/ 0 w 22"/>
                    <a:gd name="T3" fmla="*/ 22 h 23"/>
                    <a:gd name="T4" fmla="*/ 1 w 22"/>
                    <a:gd name="T5" fmla="*/ 20 h 23"/>
                    <a:gd name="T6" fmla="*/ 12 w 22"/>
                    <a:gd name="T7" fmla="*/ 12 h 23"/>
                    <a:gd name="T8" fmla="*/ 18 w 22"/>
                    <a:gd name="T9" fmla="*/ 1 h 23"/>
                    <a:gd name="T10" fmla="*/ 20 w 22"/>
                    <a:gd name="T11" fmla="*/ 0 h 23"/>
                    <a:gd name="T12" fmla="*/ 22 w 22"/>
                    <a:gd name="T13" fmla="*/ 2 h 23"/>
                    <a:gd name="T14" fmla="*/ 14 w 22"/>
                    <a:gd name="T15" fmla="*/ 15 h 23"/>
                    <a:gd name="T16" fmla="*/ 2 w 22"/>
                    <a:gd name="T17" fmla="*/ 23 h 23"/>
                    <a:gd name="T18" fmla="*/ 2 w 22"/>
                    <a:gd name="T1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2" y="23"/>
                      </a:moveTo>
                      <a:cubicBezTo>
                        <a:pt x="1" y="23"/>
                        <a:pt x="1" y="22"/>
                        <a:pt x="0" y="22"/>
                      </a:cubicBezTo>
                      <a:cubicBezTo>
                        <a:pt x="0" y="21"/>
                        <a:pt x="0" y="20"/>
                        <a:pt x="1" y="20"/>
                      </a:cubicBezTo>
                      <a:cubicBezTo>
                        <a:pt x="1" y="20"/>
                        <a:pt x="9" y="16"/>
                        <a:pt x="12" y="12"/>
                      </a:cubicBezTo>
                      <a:cubicBezTo>
                        <a:pt x="17" y="7"/>
                        <a:pt x="18" y="1"/>
                        <a:pt x="18" y="1"/>
                      </a:cubicBezTo>
                      <a:cubicBezTo>
                        <a:pt x="19" y="0"/>
                        <a:pt x="19" y="0"/>
                        <a:pt x="20" y="0"/>
                      </a:cubicBezTo>
                      <a:cubicBezTo>
                        <a:pt x="21" y="0"/>
                        <a:pt x="22" y="1"/>
                        <a:pt x="22" y="2"/>
                      </a:cubicBezTo>
                      <a:cubicBezTo>
                        <a:pt x="21" y="2"/>
                        <a:pt x="20" y="8"/>
                        <a:pt x="14" y="15"/>
                      </a:cubicBezTo>
                      <a:cubicBezTo>
                        <a:pt x="10" y="19"/>
                        <a:pt x="3" y="22"/>
                        <a:pt x="2" y="23"/>
                      </a:cubicBezTo>
                      <a:cubicBezTo>
                        <a:pt x="2" y="23"/>
                        <a:pt x="2" y="23"/>
                        <a:pt x="2"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grpSp>
          <p:grpSp>
            <p:nvGrpSpPr>
              <p:cNvPr id="700" name="Group 699"/>
              <p:cNvGrpSpPr/>
              <p:nvPr/>
            </p:nvGrpSpPr>
            <p:grpSpPr>
              <a:xfrm>
                <a:off x="7583512" y="4306073"/>
                <a:ext cx="106075" cy="116150"/>
                <a:chOff x="7583505" y="4306063"/>
                <a:chExt cx="106075" cy="116150"/>
              </a:xfrm>
            </p:grpSpPr>
            <p:sp>
              <p:nvSpPr>
                <p:cNvPr id="706" name="Freeform 333"/>
                <p:cNvSpPr>
                  <a:spLocks noEditPoints="1"/>
                </p:cNvSpPr>
                <p:nvPr/>
              </p:nvSpPr>
              <p:spPr bwMode="auto">
                <a:xfrm>
                  <a:off x="7637431" y="4422213"/>
                  <a:ext cx="5333" cy="0"/>
                </a:xfrm>
                <a:custGeom>
                  <a:avLst/>
                  <a:gdLst>
                    <a:gd name="T0" fmla="*/ 0 w 4"/>
                    <a:gd name="T1" fmla="*/ 0 w 4"/>
                    <a:gd name="T2" fmla="*/ 0 w 4"/>
                    <a:gd name="T3" fmla="*/ 0 w 4"/>
                    <a:gd name="T4" fmla="*/ 0 w 4"/>
                    <a:gd name="T5" fmla="*/ 0 w 4"/>
                    <a:gd name="T6" fmla="*/ 0 w 4"/>
                    <a:gd name="T7" fmla="*/ 0 w 4"/>
                    <a:gd name="T8" fmla="*/ 0 w 4"/>
                    <a:gd name="T9" fmla="*/ 0 w 4"/>
                    <a:gd name="T10" fmla="*/ 0 w 4"/>
                    <a:gd name="T11" fmla="*/ 0 w 4"/>
                    <a:gd name="T12" fmla="*/ 0 w 4"/>
                    <a:gd name="T13" fmla="*/ 1 w 4"/>
                    <a:gd name="T14" fmla="*/ 1 w 4"/>
                    <a:gd name="T15" fmla="*/ 1 w 4"/>
                    <a:gd name="T16" fmla="*/ 1 w 4"/>
                    <a:gd name="T17" fmla="*/ 1 w 4"/>
                    <a:gd name="T18" fmla="*/ 1 w 4"/>
                    <a:gd name="T19" fmla="*/ 1 w 4"/>
                    <a:gd name="T20" fmla="*/ 1 w 4"/>
                    <a:gd name="T21" fmla="*/ 1 w 4"/>
                    <a:gd name="T22" fmla="*/ 1 w 4"/>
                    <a:gd name="T23" fmla="*/ 1 w 4"/>
                    <a:gd name="T24" fmla="*/ 1 w 4"/>
                    <a:gd name="T25" fmla="*/ 2 w 4"/>
                    <a:gd name="T26" fmla="*/ 2 w 4"/>
                    <a:gd name="T27" fmla="*/ 2 w 4"/>
                    <a:gd name="T28" fmla="*/ 2 w 4"/>
                    <a:gd name="T29" fmla="*/ 2 w 4"/>
                    <a:gd name="T30" fmla="*/ 2 w 4"/>
                    <a:gd name="T31" fmla="*/ 2 w 4"/>
                    <a:gd name="T32" fmla="*/ 2 w 4"/>
                    <a:gd name="T33" fmla="*/ 2 w 4"/>
                    <a:gd name="T34" fmla="*/ 2 w 4"/>
                    <a:gd name="T35" fmla="*/ 2 w 4"/>
                    <a:gd name="T36" fmla="*/ 2 w 4"/>
                    <a:gd name="T37" fmla="*/ 2 w 4"/>
                    <a:gd name="T38" fmla="*/ 2 w 4"/>
                    <a:gd name="T39" fmla="*/ 3 w 4"/>
                    <a:gd name="T40" fmla="*/ 3 w 4"/>
                    <a:gd name="T41" fmla="*/ 3 w 4"/>
                    <a:gd name="T42" fmla="*/ 3 w 4"/>
                    <a:gd name="T43" fmla="*/ 3 w 4"/>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Lst>
                  <a:rect l="0" t="0" r="r" b="b"/>
                  <a:pathLst>
                    <a:path w="4">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3" y="0"/>
                      </a:moveTo>
                      <a:cubicBezTo>
                        <a:pt x="3" y="0"/>
                        <a:pt x="3" y="0"/>
                        <a:pt x="2" y="0"/>
                      </a:cubicBezTo>
                      <a:cubicBezTo>
                        <a:pt x="3" y="0"/>
                        <a:pt x="3"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4" y="0"/>
                      </a:moveTo>
                      <a:cubicBezTo>
                        <a:pt x="4" y="0"/>
                        <a:pt x="4" y="0"/>
                        <a:pt x="4" y="0"/>
                      </a:cubicBezTo>
                      <a:close/>
                    </a:path>
                  </a:pathLst>
                </a:custGeom>
                <a:solidFill>
                  <a:srgbClr val="80A6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07" name="Freeform 334"/>
                <p:cNvSpPr/>
                <p:nvPr/>
              </p:nvSpPr>
              <p:spPr bwMode="auto">
                <a:xfrm>
                  <a:off x="7614912" y="4306063"/>
                  <a:ext cx="11259" cy="32593"/>
                </a:xfrm>
                <a:custGeom>
                  <a:avLst/>
                  <a:gdLst>
                    <a:gd name="T0" fmla="*/ 4 w 8"/>
                    <a:gd name="T1" fmla="*/ 0 h 23"/>
                    <a:gd name="T2" fmla="*/ 0 w 8"/>
                    <a:gd name="T3" fmla="*/ 4 h 23"/>
                    <a:gd name="T4" fmla="*/ 0 w 8"/>
                    <a:gd name="T5" fmla="*/ 20 h 23"/>
                    <a:gd name="T6" fmla="*/ 4 w 8"/>
                    <a:gd name="T7" fmla="*/ 23 h 23"/>
                    <a:gd name="T8" fmla="*/ 8 w 8"/>
                    <a:gd name="T9" fmla="*/ 20 h 23"/>
                    <a:gd name="T10" fmla="*/ 8 w 8"/>
                    <a:gd name="T11" fmla="*/ 4 h 23"/>
                    <a:gd name="T12" fmla="*/ 4 w 8"/>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8" h="23">
                      <a:moveTo>
                        <a:pt x="4" y="0"/>
                      </a:moveTo>
                      <a:cubicBezTo>
                        <a:pt x="2" y="0"/>
                        <a:pt x="0" y="2"/>
                        <a:pt x="0" y="4"/>
                      </a:cubicBezTo>
                      <a:cubicBezTo>
                        <a:pt x="0" y="20"/>
                        <a:pt x="0" y="20"/>
                        <a:pt x="0" y="20"/>
                      </a:cubicBezTo>
                      <a:cubicBezTo>
                        <a:pt x="0" y="22"/>
                        <a:pt x="2" y="23"/>
                        <a:pt x="4" y="23"/>
                      </a:cubicBezTo>
                      <a:cubicBezTo>
                        <a:pt x="6" y="23"/>
                        <a:pt x="8" y="22"/>
                        <a:pt x="8" y="20"/>
                      </a:cubicBezTo>
                      <a:cubicBezTo>
                        <a:pt x="8" y="4"/>
                        <a:pt x="8" y="4"/>
                        <a:pt x="8" y="4"/>
                      </a:cubicBezTo>
                      <a:cubicBezTo>
                        <a:pt x="8" y="2"/>
                        <a:pt x="6" y="0"/>
                        <a:pt x="4"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08" name="Freeform 335"/>
                <p:cNvSpPr>
                  <a:spLocks noEditPoints="1"/>
                </p:cNvSpPr>
                <p:nvPr/>
              </p:nvSpPr>
              <p:spPr bwMode="auto">
                <a:xfrm>
                  <a:off x="7628542" y="4306063"/>
                  <a:ext cx="29630" cy="32593"/>
                </a:xfrm>
                <a:custGeom>
                  <a:avLst/>
                  <a:gdLst>
                    <a:gd name="T0" fmla="*/ 18 w 21"/>
                    <a:gd name="T1" fmla="*/ 0 h 23"/>
                    <a:gd name="T2" fmla="*/ 2 w 21"/>
                    <a:gd name="T3" fmla="*/ 0 h 23"/>
                    <a:gd name="T4" fmla="*/ 0 w 21"/>
                    <a:gd name="T5" fmla="*/ 3 h 23"/>
                    <a:gd name="T6" fmla="*/ 0 w 21"/>
                    <a:gd name="T7" fmla="*/ 21 h 23"/>
                    <a:gd name="T8" fmla="*/ 2 w 21"/>
                    <a:gd name="T9" fmla="*/ 23 h 23"/>
                    <a:gd name="T10" fmla="*/ 18 w 21"/>
                    <a:gd name="T11" fmla="*/ 23 h 23"/>
                    <a:gd name="T12" fmla="*/ 21 w 21"/>
                    <a:gd name="T13" fmla="*/ 21 h 23"/>
                    <a:gd name="T14" fmla="*/ 21 w 21"/>
                    <a:gd name="T15" fmla="*/ 3 h 23"/>
                    <a:gd name="T16" fmla="*/ 18 w 21"/>
                    <a:gd name="T17" fmla="*/ 0 h 23"/>
                    <a:gd name="T18" fmla="*/ 5 w 21"/>
                    <a:gd name="T19" fmla="*/ 20 h 23"/>
                    <a:gd name="T20" fmla="*/ 4 w 21"/>
                    <a:gd name="T21" fmla="*/ 19 h 23"/>
                    <a:gd name="T22" fmla="*/ 5 w 21"/>
                    <a:gd name="T23" fmla="*/ 18 h 23"/>
                    <a:gd name="T24" fmla="*/ 7 w 21"/>
                    <a:gd name="T25" fmla="*/ 19 h 23"/>
                    <a:gd name="T26" fmla="*/ 5 w 21"/>
                    <a:gd name="T27" fmla="*/ 20 h 23"/>
                    <a:gd name="T28" fmla="*/ 5 w 21"/>
                    <a:gd name="T29" fmla="*/ 16 h 23"/>
                    <a:gd name="T30" fmla="*/ 4 w 21"/>
                    <a:gd name="T31" fmla="*/ 15 h 23"/>
                    <a:gd name="T32" fmla="*/ 5 w 21"/>
                    <a:gd name="T33" fmla="*/ 13 h 23"/>
                    <a:gd name="T34" fmla="*/ 7 w 21"/>
                    <a:gd name="T35" fmla="*/ 15 h 23"/>
                    <a:gd name="T36" fmla="*/ 5 w 21"/>
                    <a:gd name="T37" fmla="*/ 16 h 23"/>
                    <a:gd name="T38" fmla="*/ 5 w 21"/>
                    <a:gd name="T39" fmla="*/ 11 h 23"/>
                    <a:gd name="T40" fmla="*/ 4 w 21"/>
                    <a:gd name="T41" fmla="*/ 10 h 23"/>
                    <a:gd name="T42" fmla="*/ 5 w 21"/>
                    <a:gd name="T43" fmla="*/ 9 h 23"/>
                    <a:gd name="T44" fmla="*/ 7 w 21"/>
                    <a:gd name="T45" fmla="*/ 10 h 23"/>
                    <a:gd name="T46" fmla="*/ 5 w 21"/>
                    <a:gd name="T47" fmla="*/ 11 h 23"/>
                    <a:gd name="T48" fmla="*/ 10 w 21"/>
                    <a:gd name="T49" fmla="*/ 20 h 23"/>
                    <a:gd name="T50" fmla="*/ 9 w 21"/>
                    <a:gd name="T51" fmla="*/ 19 h 23"/>
                    <a:gd name="T52" fmla="*/ 10 w 21"/>
                    <a:gd name="T53" fmla="*/ 18 h 23"/>
                    <a:gd name="T54" fmla="*/ 12 w 21"/>
                    <a:gd name="T55" fmla="*/ 19 h 23"/>
                    <a:gd name="T56" fmla="*/ 10 w 21"/>
                    <a:gd name="T57" fmla="*/ 20 h 23"/>
                    <a:gd name="T58" fmla="*/ 10 w 21"/>
                    <a:gd name="T59" fmla="*/ 16 h 23"/>
                    <a:gd name="T60" fmla="*/ 9 w 21"/>
                    <a:gd name="T61" fmla="*/ 15 h 23"/>
                    <a:gd name="T62" fmla="*/ 10 w 21"/>
                    <a:gd name="T63" fmla="*/ 13 h 23"/>
                    <a:gd name="T64" fmla="*/ 12 w 21"/>
                    <a:gd name="T65" fmla="*/ 15 h 23"/>
                    <a:gd name="T66" fmla="*/ 10 w 21"/>
                    <a:gd name="T67" fmla="*/ 16 h 23"/>
                    <a:gd name="T68" fmla="*/ 10 w 21"/>
                    <a:gd name="T69" fmla="*/ 11 h 23"/>
                    <a:gd name="T70" fmla="*/ 9 w 21"/>
                    <a:gd name="T71" fmla="*/ 10 h 23"/>
                    <a:gd name="T72" fmla="*/ 10 w 21"/>
                    <a:gd name="T73" fmla="*/ 9 h 23"/>
                    <a:gd name="T74" fmla="*/ 12 w 21"/>
                    <a:gd name="T75" fmla="*/ 10 h 23"/>
                    <a:gd name="T76" fmla="*/ 10 w 21"/>
                    <a:gd name="T77" fmla="*/ 11 h 23"/>
                    <a:gd name="T78" fmla="*/ 15 w 21"/>
                    <a:gd name="T79" fmla="*/ 20 h 23"/>
                    <a:gd name="T80" fmla="*/ 14 w 21"/>
                    <a:gd name="T81" fmla="*/ 19 h 23"/>
                    <a:gd name="T82" fmla="*/ 15 w 21"/>
                    <a:gd name="T83" fmla="*/ 18 h 23"/>
                    <a:gd name="T84" fmla="*/ 17 w 21"/>
                    <a:gd name="T85" fmla="*/ 19 h 23"/>
                    <a:gd name="T86" fmla="*/ 15 w 21"/>
                    <a:gd name="T87" fmla="*/ 20 h 23"/>
                    <a:gd name="T88" fmla="*/ 15 w 21"/>
                    <a:gd name="T89" fmla="*/ 16 h 23"/>
                    <a:gd name="T90" fmla="*/ 14 w 21"/>
                    <a:gd name="T91" fmla="*/ 15 h 23"/>
                    <a:gd name="T92" fmla="*/ 15 w 21"/>
                    <a:gd name="T93" fmla="*/ 13 h 23"/>
                    <a:gd name="T94" fmla="*/ 17 w 21"/>
                    <a:gd name="T95" fmla="*/ 15 h 23"/>
                    <a:gd name="T96" fmla="*/ 15 w 21"/>
                    <a:gd name="T97" fmla="*/ 16 h 23"/>
                    <a:gd name="T98" fmla="*/ 15 w 21"/>
                    <a:gd name="T99" fmla="*/ 11 h 23"/>
                    <a:gd name="T100" fmla="*/ 14 w 21"/>
                    <a:gd name="T101" fmla="*/ 10 h 23"/>
                    <a:gd name="T102" fmla="*/ 15 w 21"/>
                    <a:gd name="T103" fmla="*/ 9 h 23"/>
                    <a:gd name="T104" fmla="*/ 17 w 21"/>
                    <a:gd name="T105" fmla="*/ 10 h 23"/>
                    <a:gd name="T106" fmla="*/ 15 w 21"/>
                    <a:gd name="T107" fmla="*/ 11 h 23"/>
                    <a:gd name="T108" fmla="*/ 17 w 21"/>
                    <a:gd name="T109" fmla="*/ 6 h 23"/>
                    <a:gd name="T110" fmla="*/ 4 w 21"/>
                    <a:gd name="T111" fmla="*/ 6 h 23"/>
                    <a:gd name="T112" fmla="*/ 2 w 21"/>
                    <a:gd name="T113" fmla="*/ 4 h 23"/>
                    <a:gd name="T114" fmla="*/ 4 w 21"/>
                    <a:gd name="T115" fmla="*/ 2 h 23"/>
                    <a:gd name="T116" fmla="*/ 17 w 21"/>
                    <a:gd name="T117" fmla="*/ 2 h 23"/>
                    <a:gd name="T118" fmla="*/ 18 w 21"/>
                    <a:gd name="T119" fmla="*/ 4 h 23"/>
                    <a:gd name="T120" fmla="*/ 17 w 21"/>
                    <a:gd name="T121"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 h="23">
                      <a:moveTo>
                        <a:pt x="18" y="0"/>
                      </a:moveTo>
                      <a:cubicBezTo>
                        <a:pt x="2" y="0"/>
                        <a:pt x="2" y="0"/>
                        <a:pt x="2" y="0"/>
                      </a:cubicBezTo>
                      <a:cubicBezTo>
                        <a:pt x="1" y="0"/>
                        <a:pt x="0" y="1"/>
                        <a:pt x="0" y="3"/>
                      </a:cubicBezTo>
                      <a:cubicBezTo>
                        <a:pt x="0" y="21"/>
                        <a:pt x="0" y="21"/>
                        <a:pt x="0" y="21"/>
                      </a:cubicBezTo>
                      <a:cubicBezTo>
                        <a:pt x="0" y="22"/>
                        <a:pt x="1" y="23"/>
                        <a:pt x="2" y="23"/>
                      </a:cubicBezTo>
                      <a:cubicBezTo>
                        <a:pt x="18" y="23"/>
                        <a:pt x="18" y="23"/>
                        <a:pt x="18" y="23"/>
                      </a:cubicBezTo>
                      <a:cubicBezTo>
                        <a:pt x="20" y="23"/>
                        <a:pt x="21" y="22"/>
                        <a:pt x="21" y="21"/>
                      </a:cubicBezTo>
                      <a:cubicBezTo>
                        <a:pt x="21" y="3"/>
                        <a:pt x="21" y="3"/>
                        <a:pt x="21" y="3"/>
                      </a:cubicBezTo>
                      <a:cubicBezTo>
                        <a:pt x="21" y="1"/>
                        <a:pt x="20" y="0"/>
                        <a:pt x="18" y="0"/>
                      </a:cubicBezTo>
                      <a:close/>
                      <a:moveTo>
                        <a:pt x="5" y="20"/>
                      </a:moveTo>
                      <a:cubicBezTo>
                        <a:pt x="5" y="20"/>
                        <a:pt x="4" y="20"/>
                        <a:pt x="4" y="19"/>
                      </a:cubicBezTo>
                      <a:cubicBezTo>
                        <a:pt x="4" y="18"/>
                        <a:pt x="5" y="18"/>
                        <a:pt x="5" y="18"/>
                      </a:cubicBezTo>
                      <a:cubicBezTo>
                        <a:pt x="6" y="18"/>
                        <a:pt x="7" y="18"/>
                        <a:pt x="7" y="19"/>
                      </a:cubicBezTo>
                      <a:cubicBezTo>
                        <a:pt x="7" y="20"/>
                        <a:pt x="6" y="20"/>
                        <a:pt x="5" y="20"/>
                      </a:cubicBezTo>
                      <a:close/>
                      <a:moveTo>
                        <a:pt x="5" y="16"/>
                      </a:moveTo>
                      <a:cubicBezTo>
                        <a:pt x="5" y="16"/>
                        <a:pt x="4" y="15"/>
                        <a:pt x="4" y="15"/>
                      </a:cubicBezTo>
                      <a:cubicBezTo>
                        <a:pt x="4" y="14"/>
                        <a:pt x="5" y="13"/>
                        <a:pt x="5" y="13"/>
                      </a:cubicBezTo>
                      <a:cubicBezTo>
                        <a:pt x="6" y="13"/>
                        <a:pt x="7" y="14"/>
                        <a:pt x="7" y="15"/>
                      </a:cubicBezTo>
                      <a:cubicBezTo>
                        <a:pt x="7" y="15"/>
                        <a:pt x="6" y="16"/>
                        <a:pt x="5" y="16"/>
                      </a:cubicBezTo>
                      <a:close/>
                      <a:moveTo>
                        <a:pt x="5" y="11"/>
                      </a:moveTo>
                      <a:cubicBezTo>
                        <a:pt x="5" y="11"/>
                        <a:pt x="4" y="11"/>
                        <a:pt x="4" y="10"/>
                      </a:cubicBezTo>
                      <a:cubicBezTo>
                        <a:pt x="4" y="9"/>
                        <a:pt x="5" y="9"/>
                        <a:pt x="5" y="9"/>
                      </a:cubicBezTo>
                      <a:cubicBezTo>
                        <a:pt x="6" y="9"/>
                        <a:pt x="7" y="9"/>
                        <a:pt x="7" y="10"/>
                      </a:cubicBezTo>
                      <a:cubicBezTo>
                        <a:pt x="7" y="11"/>
                        <a:pt x="6" y="11"/>
                        <a:pt x="5" y="11"/>
                      </a:cubicBezTo>
                      <a:close/>
                      <a:moveTo>
                        <a:pt x="10" y="20"/>
                      </a:moveTo>
                      <a:cubicBezTo>
                        <a:pt x="9" y="20"/>
                        <a:pt x="9" y="20"/>
                        <a:pt x="9" y="19"/>
                      </a:cubicBezTo>
                      <a:cubicBezTo>
                        <a:pt x="9" y="18"/>
                        <a:pt x="9" y="18"/>
                        <a:pt x="10" y="18"/>
                      </a:cubicBezTo>
                      <a:cubicBezTo>
                        <a:pt x="11" y="18"/>
                        <a:pt x="12" y="18"/>
                        <a:pt x="12" y="19"/>
                      </a:cubicBezTo>
                      <a:cubicBezTo>
                        <a:pt x="12" y="20"/>
                        <a:pt x="11" y="20"/>
                        <a:pt x="10" y="20"/>
                      </a:cubicBezTo>
                      <a:close/>
                      <a:moveTo>
                        <a:pt x="10" y="16"/>
                      </a:moveTo>
                      <a:cubicBezTo>
                        <a:pt x="9" y="16"/>
                        <a:pt x="9" y="15"/>
                        <a:pt x="9" y="15"/>
                      </a:cubicBezTo>
                      <a:cubicBezTo>
                        <a:pt x="9" y="14"/>
                        <a:pt x="9" y="13"/>
                        <a:pt x="10" y="13"/>
                      </a:cubicBezTo>
                      <a:cubicBezTo>
                        <a:pt x="11" y="13"/>
                        <a:pt x="12" y="14"/>
                        <a:pt x="12" y="15"/>
                      </a:cubicBezTo>
                      <a:cubicBezTo>
                        <a:pt x="12" y="15"/>
                        <a:pt x="11" y="16"/>
                        <a:pt x="10" y="16"/>
                      </a:cubicBezTo>
                      <a:close/>
                      <a:moveTo>
                        <a:pt x="10" y="11"/>
                      </a:moveTo>
                      <a:cubicBezTo>
                        <a:pt x="9" y="11"/>
                        <a:pt x="9" y="11"/>
                        <a:pt x="9" y="10"/>
                      </a:cubicBezTo>
                      <a:cubicBezTo>
                        <a:pt x="9" y="9"/>
                        <a:pt x="9" y="9"/>
                        <a:pt x="10" y="9"/>
                      </a:cubicBezTo>
                      <a:cubicBezTo>
                        <a:pt x="11" y="9"/>
                        <a:pt x="12" y="9"/>
                        <a:pt x="12" y="10"/>
                      </a:cubicBezTo>
                      <a:cubicBezTo>
                        <a:pt x="12" y="11"/>
                        <a:pt x="11" y="11"/>
                        <a:pt x="10" y="11"/>
                      </a:cubicBezTo>
                      <a:close/>
                      <a:moveTo>
                        <a:pt x="15" y="20"/>
                      </a:moveTo>
                      <a:cubicBezTo>
                        <a:pt x="14" y="20"/>
                        <a:pt x="14" y="20"/>
                        <a:pt x="14" y="19"/>
                      </a:cubicBezTo>
                      <a:cubicBezTo>
                        <a:pt x="14" y="18"/>
                        <a:pt x="14" y="18"/>
                        <a:pt x="15" y="18"/>
                      </a:cubicBezTo>
                      <a:cubicBezTo>
                        <a:pt x="16" y="18"/>
                        <a:pt x="17" y="18"/>
                        <a:pt x="17" y="19"/>
                      </a:cubicBezTo>
                      <a:cubicBezTo>
                        <a:pt x="17" y="20"/>
                        <a:pt x="16" y="20"/>
                        <a:pt x="15" y="20"/>
                      </a:cubicBezTo>
                      <a:close/>
                      <a:moveTo>
                        <a:pt x="15" y="16"/>
                      </a:moveTo>
                      <a:cubicBezTo>
                        <a:pt x="14" y="16"/>
                        <a:pt x="14" y="15"/>
                        <a:pt x="14" y="15"/>
                      </a:cubicBezTo>
                      <a:cubicBezTo>
                        <a:pt x="14" y="14"/>
                        <a:pt x="14" y="13"/>
                        <a:pt x="15" y="13"/>
                      </a:cubicBezTo>
                      <a:cubicBezTo>
                        <a:pt x="16" y="13"/>
                        <a:pt x="17" y="14"/>
                        <a:pt x="17" y="15"/>
                      </a:cubicBezTo>
                      <a:cubicBezTo>
                        <a:pt x="17" y="15"/>
                        <a:pt x="16" y="16"/>
                        <a:pt x="15" y="16"/>
                      </a:cubicBezTo>
                      <a:close/>
                      <a:moveTo>
                        <a:pt x="15" y="11"/>
                      </a:moveTo>
                      <a:cubicBezTo>
                        <a:pt x="14" y="11"/>
                        <a:pt x="14" y="11"/>
                        <a:pt x="14" y="10"/>
                      </a:cubicBezTo>
                      <a:cubicBezTo>
                        <a:pt x="14" y="9"/>
                        <a:pt x="14" y="9"/>
                        <a:pt x="15" y="9"/>
                      </a:cubicBezTo>
                      <a:cubicBezTo>
                        <a:pt x="16" y="9"/>
                        <a:pt x="17" y="9"/>
                        <a:pt x="17" y="10"/>
                      </a:cubicBezTo>
                      <a:cubicBezTo>
                        <a:pt x="17" y="11"/>
                        <a:pt x="16" y="11"/>
                        <a:pt x="15" y="11"/>
                      </a:cubicBezTo>
                      <a:close/>
                      <a:moveTo>
                        <a:pt x="17" y="6"/>
                      </a:moveTo>
                      <a:cubicBezTo>
                        <a:pt x="4" y="6"/>
                        <a:pt x="4" y="6"/>
                        <a:pt x="4" y="6"/>
                      </a:cubicBezTo>
                      <a:cubicBezTo>
                        <a:pt x="3" y="6"/>
                        <a:pt x="2" y="5"/>
                        <a:pt x="2" y="4"/>
                      </a:cubicBezTo>
                      <a:cubicBezTo>
                        <a:pt x="2" y="3"/>
                        <a:pt x="3" y="2"/>
                        <a:pt x="4" y="2"/>
                      </a:cubicBezTo>
                      <a:cubicBezTo>
                        <a:pt x="17" y="2"/>
                        <a:pt x="17" y="2"/>
                        <a:pt x="17" y="2"/>
                      </a:cubicBezTo>
                      <a:cubicBezTo>
                        <a:pt x="18" y="2"/>
                        <a:pt x="18" y="3"/>
                        <a:pt x="18" y="4"/>
                      </a:cubicBezTo>
                      <a:cubicBezTo>
                        <a:pt x="18" y="5"/>
                        <a:pt x="18" y="6"/>
                        <a:pt x="17" y="6"/>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09" name="Freeform 336"/>
                <p:cNvSpPr>
                  <a:spLocks noEditPoints="1"/>
                </p:cNvSpPr>
                <p:nvPr/>
              </p:nvSpPr>
              <p:spPr bwMode="auto">
                <a:xfrm>
                  <a:off x="7658172" y="4337471"/>
                  <a:ext cx="31408" cy="37926"/>
                </a:xfrm>
                <a:custGeom>
                  <a:avLst/>
                  <a:gdLst>
                    <a:gd name="T0" fmla="*/ 20 w 22"/>
                    <a:gd name="T1" fmla="*/ 0 h 27"/>
                    <a:gd name="T2" fmla="*/ 19 w 22"/>
                    <a:gd name="T3" fmla="*/ 0 h 27"/>
                    <a:gd name="T4" fmla="*/ 8 w 22"/>
                    <a:gd name="T5" fmla="*/ 1 h 27"/>
                    <a:gd name="T6" fmla="*/ 4 w 22"/>
                    <a:gd name="T7" fmla="*/ 6 h 27"/>
                    <a:gd name="T8" fmla="*/ 7 w 22"/>
                    <a:gd name="T9" fmla="*/ 10 h 27"/>
                    <a:gd name="T10" fmla="*/ 2 w 22"/>
                    <a:gd name="T11" fmla="*/ 24 h 27"/>
                    <a:gd name="T12" fmla="*/ 1 w 22"/>
                    <a:gd name="T13" fmla="*/ 24 h 27"/>
                    <a:gd name="T14" fmla="*/ 0 w 22"/>
                    <a:gd name="T15" fmla="*/ 26 h 27"/>
                    <a:gd name="T16" fmla="*/ 1 w 22"/>
                    <a:gd name="T17" fmla="*/ 27 h 27"/>
                    <a:gd name="T18" fmla="*/ 11 w 22"/>
                    <a:gd name="T19" fmla="*/ 27 h 27"/>
                    <a:gd name="T20" fmla="*/ 12 w 22"/>
                    <a:gd name="T21" fmla="*/ 26 h 27"/>
                    <a:gd name="T22" fmla="*/ 11 w 22"/>
                    <a:gd name="T23" fmla="*/ 24 h 27"/>
                    <a:gd name="T24" fmla="*/ 9 w 22"/>
                    <a:gd name="T25" fmla="*/ 24 h 27"/>
                    <a:gd name="T26" fmla="*/ 11 w 22"/>
                    <a:gd name="T27" fmla="*/ 18 h 27"/>
                    <a:gd name="T28" fmla="*/ 12 w 22"/>
                    <a:gd name="T29" fmla="*/ 17 h 27"/>
                    <a:gd name="T30" fmla="*/ 13 w 22"/>
                    <a:gd name="T31" fmla="*/ 15 h 27"/>
                    <a:gd name="T32" fmla="*/ 13 w 22"/>
                    <a:gd name="T33" fmla="*/ 13 h 27"/>
                    <a:gd name="T34" fmla="*/ 13 w 22"/>
                    <a:gd name="T35" fmla="*/ 12 h 27"/>
                    <a:gd name="T36" fmla="*/ 13 w 22"/>
                    <a:gd name="T37" fmla="*/ 11 h 27"/>
                    <a:gd name="T38" fmla="*/ 19 w 22"/>
                    <a:gd name="T39" fmla="*/ 12 h 27"/>
                    <a:gd name="T40" fmla="*/ 20 w 22"/>
                    <a:gd name="T41" fmla="*/ 12 h 27"/>
                    <a:gd name="T42" fmla="*/ 22 w 22"/>
                    <a:gd name="T43" fmla="*/ 10 h 27"/>
                    <a:gd name="T44" fmla="*/ 22 w 22"/>
                    <a:gd name="T45" fmla="*/ 2 h 27"/>
                    <a:gd name="T46" fmla="*/ 20 w 22"/>
                    <a:gd name="T47" fmla="*/ 0 h 27"/>
                    <a:gd name="T48" fmla="*/ 9 w 22"/>
                    <a:gd name="T49" fmla="*/ 4 h 27"/>
                    <a:gd name="T50" fmla="*/ 11 w 22"/>
                    <a:gd name="T51" fmla="*/ 6 h 27"/>
                    <a:gd name="T52" fmla="*/ 9 w 22"/>
                    <a:gd name="T53" fmla="*/ 8 h 27"/>
                    <a:gd name="T54" fmla="*/ 7 w 22"/>
                    <a:gd name="T55" fmla="*/ 6 h 27"/>
                    <a:gd name="T56" fmla="*/ 9 w 22"/>
                    <a:gd name="T57" fmla="*/ 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 h="27">
                      <a:moveTo>
                        <a:pt x="20" y="0"/>
                      </a:moveTo>
                      <a:cubicBezTo>
                        <a:pt x="19" y="0"/>
                        <a:pt x="19" y="0"/>
                        <a:pt x="19" y="0"/>
                      </a:cubicBezTo>
                      <a:cubicBezTo>
                        <a:pt x="19" y="0"/>
                        <a:pt x="8" y="1"/>
                        <a:pt x="8" y="1"/>
                      </a:cubicBezTo>
                      <a:cubicBezTo>
                        <a:pt x="6" y="2"/>
                        <a:pt x="4" y="4"/>
                        <a:pt x="4" y="6"/>
                      </a:cubicBezTo>
                      <a:cubicBezTo>
                        <a:pt x="4" y="8"/>
                        <a:pt x="5" y="10"/>
                        <a:pt x="7" y="10"/>
                      </a:cubicBezTo>
                      <a:cubicBezTo>
                        <a:pt x="2" y="24"/>
                        <a:pt x="2" y="24"/>
                        <a:pt x="2" y="24"/>
                      </a:cubicBezTo>
                      <a:cubicBezTo>
                        <a:pt x="1" y="24"/>
                        <a:pt x="1" y="24"/>
                        <a:pt x="1" y="24"/>
                      </a:cubicBezTo>
                      <a:cubicBezTo>
                        <a:pt x="0" y="24"/>
                        <a:pt x="0" y="25"/>
                        <a:pt x="0" y="26"/>
                      </a:cubicBezTo>
                      <a:cubicBezTo>
                        <a:pt x="0" y="26"/>
                        <a:pt x="0" y="27"/>
                        <a:pt x="1" y="27"/>
                      </a:cubicBezTo>
                      <a:cubicBezTo>
                        <a:pt x="11" y="27"/>
                        <a:pt x="11" y="27"/>
                        <a:pt x="11" y="27"/>
                      </a:cubicBezTo>
                      <a:cubicBezTo>
                        <a:pt x="11" y="27"/>
                        <a:pt x="12" y="26"/>
                        <a:pt x="12" y="26"/>
                      </a:cubicBezTo>
                      <a:cubicBezTo>
                        <a:pt x="12" y="25"/>
                        <a:pt x="11" y="24"/>
                        <a:pt x="11" y="24"/>
                      </a:cubicBezTo>
                      <a:cubicBezTo>
                        <a:pt x="9" y="24"/>
                        <a:pt x="9" y="24"/>
                        <a:pt x="9" y="24"/>
                      </a:cubicBezTo>
                      <a:cubicBezTo>
                        <a:pt x="11" y="18"/>
                        <a:pt x="11" y="18"/>
                        <a:pt x="11" y="18"/>
                      </a:cubicBezTo>
                      <a:cubicBezTo>
                        <a:pt x="11" y="18"/>
                        <a:pt x="11" y="17"/>
                        <a:pt x="12" y="17"/>
                      </a:cubicBezTo>
                      <a:cubicBezTo>
                        <a:pt x="13" y="17"/>
                        <a:pt x="13" y="16"/>
                        <a:pt x="13" y="15"/>
                      </a:cubicBezTo>
                      <a:cubicBezTo>
                        <a:pt x="13" y="14"/>
                        <a:pt x="13" y="14"/>
                        <a:pt x="13" y="13"/>
                      </a:cubicBezTo>
                      <a:cubicBezTo>
                        <a:pt x="13" y="13"/>
                        <a:pt x="13" y="13"/>
                        <a:pt x="13" y="12"/>
                      </a:cubicBezTo>
                      <a:cubicBezTo>
                        <a:pt x="13" y="12"/>
                        <a:pt x="13" y="11"/>
                        <a:pt x="13" y="11"/>
                      </a:cubicBezTo>
                      <a:cubicBezTo>
                        <a:pt x="16" y="12"/>
                        <a:pt x="19" y="12"/>
                        <a:pt x="19" y="12"/>
                      </a:cubicBezTo>
                      <a:cubicBezTo>
                        <a:pt x="19" y="12"/>
                        <a:pt x="20" y="12"/>
                        <a:pt x="20" y="12"/>
                      </a:cubicBezTo>
                      <a:cubicBezTo>
                        <a:pt x="21" y="12"/>
                        <a:pt x="22" y="11"/>
                        <a:pt x="22" y="10"/>
                      </a:cubicBezTo>
                      <a:cubicBezTo>
                        <a:pt x="22" y="2"/>
                        <a:pt x="22" y="2"/>
                        <a:pt x="22" y="2"/>
                      </a:cubicBezTo>
                      <a:cubicBezTo>
                        <a:pt x="22" y="1"/>
                        <a:pt x="21" y="0"/>
                        <a:pt x="20" y="0"/>
                      </a:cubicBezTo>
                      <a:close/>
                      <a:moveTo>
                        <a:pt x="9" y="4"/>
                      </a:moveTo>
                      <a:cubicBezTo>
                        <a:pt x="10" y="4"/>
                        <a:pt x="11" y="5"/>
                        <a:pt x="11" y="6"/>
                      </a:cubicBezTo>
                      <a:cubicBezTo>
                        <a:pt x="11" y="7"/>
                        <a:pt x="10" y="8"/>
                        <a:pt x="9" y="8"/>
                      </a:cubicBezTo>
                      <a:cubicBezTo>
                        <a:pt x="8" y="8"/>
                        <a:pt x="7" y="7"/>
                        <a:pt x="7" y="6"/>
                      </a:cubicBezTo>
                      <a:cubicBezTo>
                        <a:pt x="7" y="5"/>
                        <a:pt x="8" y="4"/>
                        <a:pt x="9" y="4"/>
                      </a:cubicBezTo>
                      <a:close/>
                    </a:path>
                  </a:pathLst>
                </a:custGeom>
                <a:solidFill>
                  <a:srgbClr val="FBAB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10" name="Freeform 337"/>
                <p:cNvSpPr/>
                <p:nvPr/>
              </p:nvSpPr>
              <p:spPr bwMode="auto">
                <a:xfrm>
                  <a:off x="7623209" y="4410953"/>
                  <a:ext cx="26667" cy="2963"/>
                </a:xfrm>
                <a:custGeom>
                  <a:avLst/>
                  <a:gdLst>
                    <a:gd name="T0" fmla="*/ 18 w 19"/>
                    <a:gd name="T1" fmla="*/ 0 h 2"/>
                    <a:gd name="T2" fmla="*/ 1 w 19"/>
                    <a:gd name="T3" fmla="*/ 0 h 2"/>
                    <a:gd name="T4" fmla="*/ 0 w 19"/>
                    <a:gd name="T5" fmla="*/ 1 h 2"/>
                    <a:gd name="T6" fmla="*/ 1 w 19"/>
                    <a:gd name="T7" fmla="*/ 2 h 2"/>
                    <a:gd name="T8" fmla="*/ 18 w 19"/>
                    <a:gd name="T9" fmla="*/ 2 h 2"/>
                    <a:gd name="T10" fmla="*/ 19 w 19"/>
                    <a:gd name="T11" fmla="*/ 1 h 2"/>
                    <a:gd name="T12" fmla="*/ 18 w 19"/>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9" h="2">
                      <a:moveTo>
                        <a:pt x="18" y="0"/>
                      </a:moveTo>
                      <a:cubicBezTo>
                        <a:pt x="1" y="0"/>
                        <a:pt x="1" y="0"/>
                        <a:pt x="1" y="0"/>
                      </a:cubicBezTo>
                      <a:cubicBezTo>
                        <a:pt x="1" y="0"/>
                        <a:pt x="0" y="0"/>
                        <a:pt x="0" y="1"/>
                      </a:cubicBezTo>
                      <a:cubicBezTo>
                        <a:pt x="0" y="1"/>
                        <a:pt x="1" y="2"/>
                        <a:pt x="1" y="2"/>
                      </a:cubicBezTo>
                      <a:cubicBezTo>
                        <a:pt x="18" y="2"/>
                        <a:pt x="18" y="2"/>
                        <a:pt x="18" y="2"/>
                      </a:cubicBezTo>
                      <a:cubicBezTo>
                        <a:pt x="19" y="2"/>
                        <a:pt x="19" y="1"/>
                        <a:pt x="19" y="1"/>
                      </a:cubicBezTo>
                      <a:cubicBezTo>
                        <a:pt x="19" y="0"/>
                        <a:pt x="19" y="0"/>
                        <a:pt x="18" y="0"/>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11" name="Freeform 338"/>
                <p:cNvSpPr>
                  <a:spLocks noEditPoints="1"/>
                </p:cNvSpPr>
                <p:nvPr/>
              </p:nvSpPr>
              <p:spPr bwMode="auto">
                <a:xfrm>
                  <a:off x="7611949" y="4379546"/>
                  <a:ext cx="49186" cy="28445"/>
                </a:xfrm>
                <a:custGeom>
                  <a:avLst/>
                  <a:gdLst>
                    <a:gd name="T0" fmla="*/ 33 w 35"/>
                    <a:gd name="T1" fmla="*/ 0 h 20"/>
                    <a:gd name="T2" fmla="*/ 2 w 35"/>
                    <a:gd name="T3" fmla="*/ 0 h 20"/>
                    <a:gd name="T4" fmla="*/ 0 w 35"/>
                    <a:gd name="T5" fmla="*/ 2 h 20"/>
                    <a:gd name="T6" fmla="*/ 0 w 35"/>
                    <a:gd name="T7" fmla="*/ 17 h 20"/>
                    <a:gd name="T8" fmla="*/ 2 w 35"/>
                    <a:gd name="T9" fmla="*/ 20 h 20"/>
                    <a:gd name="T10" fmla="*/ 33 w 35"/>
                    <a:gd name="T11" fmla="*/ 20 h 20"/>
                    <a:gd name="T12" fmla="*/ 35 w 35"/>
                    <a:gd name="T13" fmla="*/ 17 h 20"/>
                    <a:gd name="T14" fmla="*/ 35 w 35"/>
                    <a:gd name="T15" fmla="*/ 2 h 20"/>
                    <a:gd name="T16" fmla="*/ 33 w 35"/>
                    <a:gd name="T17" fmla="*/ 0 h 20"/>
                    <a:gd name="T18" fmla="*/ 33 w 35"/>
                    <a:gd name="T19" fmla="*/ 17 h 20"/>
                    <a:gd name="T20" fmla="*/ 32 w 35"/>
                    <a:gd name="T21" fmla="*/ 18 h 20"/>
                    <a:gd name="T22" fmla="*/ 3 w 35"/>
                    <a:gd name="T23" fmla="*/ 18 h 20"/>
                    <a:gd name="T24" fmla="*/ 2 w 35"/>
                    <a:gd name="T25" fmla="*/ 17 h 20"/>
                    <a:gd name="T26" fmla="*/ 2 w 35"/>
                    <a:gd name="T27" fmla="*/ 3 h 20"/>
                    <a:gd name="T28" fmla="*/ 3 w 35"/>
                    <a:gd name="T29" fmla="*/ 2 h 20"/>
                    <a:gd name="T30" fmla="*/ 32 w 35"/>
                    <a:gd name="T31" fmla="*/ 2 h 20"/>
                    <a:gd name="T32" fmla="*/ 33 w 35"/>
                    <a:gd name="T33" fmla="*/ 3 h 20"/>
                    <a:gd name="T34" fmla="*/ 33 w 35"/>
                    <a:gd name="T35" fmla="*/ 17 h 20"/>
                    <a:gd name="T36" fmla="*/ 33 w 35"/>
                    <a:gd name="T37" fmla="*/ 1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20">
                      <a:moveTo>
                        <a:pt x="33" y="0"/>
                      </a:moveTo>
                      <a:cubicBezTo>
                        <a:pt x="2" y="0"/>
                        <a:pt x="2" y="0"/>
                        <a:pt x="2" y="0"/>
                      </a:cubicBezTo>
                      <a:cubicBezTo>
                        <a:pt x="1" y="0"/>
                        <a:pt x="0" y="1"/>
                        <a:pt x="0" y="2"/>
                      </a:cubicBezTo>
                      <a:cubicBezTo>
                        <a:pt x="0" y="17"/>
                        <a:pt x="0" y="17"/>
                        <a:pt x="0" y="17"/>
                      </a:cubicBezTo>
                      <a:cubicBezTo>
                        <a:pt x="0" y="19"/>
                        <a:pt x="1" y="20"/>
                        <a:pt x="2" y="20"/>
                      </a:cubicBezTo>
                      <a:cubicBezTo>
                        <a:pt x="33" y="20"/>
                        <a:pt x="33" y="20"/>
                        <a:pt x="33" y="20"/>
                      </a:cubicBezTo>
                      <a:cubicBezTo>
                        <a:pt x="34" y="20"/>
                        <a:pt x="35" y="19"/>
                        <a:pt x="35" y="17"/>
                      </a:cubicBezTo>
                      <a:cubicBezTo>
                        <a:pt x="35" y="2"/>
                        <a:pt x="35" y="2"/>
                        <a:pt x="35" y="2"/>
                      </a:cubicBezTo>
                      <a:cubicBezTo>
                        <a:pt x="35" y="1"/>
                        <a:pt x="34" y="0"/>
                        <a:pt x="33" y="0"/>
                      </a:cubicBezTo>
                      <a:close/>
                      <a:moveTo>
                        <a:pt x="33" y="17"/>
                      </a:moveTo>
                      <a:cubicBezTo>
                        <a:pt x="33" y="17"/>
                        <a:pt x="33" y="18"/>
                        <a:pt x="32" y="18"/>
                      </a:cubicBezTo>
                      <a:cubicBezTo>
                        <a:pt x="3" y="18"/>
                        <a:pt x="3" y="18"/>
                        <a:pt x="3" y="18"/>
                      </a:cubicBezTo>
                      <a:cubicBezTo>
                        <a:pt x="2" y="18"/>
                        <a:pt x="2" y="17"/>
                        <a:pt x="2" y="17"/>
                      </a:cubicBezTo>
                      <a:cubicBezTo>
                        <a:pt x="2" y="3"/>
                        <a:pt x="2" y="3"/>
                        <a:pt x="2" y="3"/>
                      </a:cubicBezTo>
                      <a:cubicBezTo>
                        <a:pt x="2" y="2"/>
                        <a:pt x="2" y="2"/>
                        <a:pt x="3" y="2"/>
                      </a:cubicBezTo>
                      <a:cubicBezTo>
                        <a:pt x="32" y="2"/>
                        <a:pt x="32" y="2"/>
                        <a:pt x="32" y="2"/>
                      </a:cubicBezTo>
                      <a:cubicBezTo>
                        <a:pt x="33" y="2"/>
                        <a:pt x="33" y="2"/>
                        <a:pt x="33" y="3"/>
                      </a:cubicBezTo>
                      <a:cubicBezTo>
                        <a:pt x="33" y="17"/>
                        <a:pt x="33" y="17"/>
                        <a:pt x="33" y="17"/>
                      </a:cubicBezTo>
                      <a:cubicBezTo>
                        <a:pt x="33" y="17"/>
                        <a:pt x="33" y="17"/>
                        <a:pt x="33" y="17"/>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12" name="Freeform 339"/>
                <p:cNvSpPr>
                  <a:spLocks noEditPoints="1"/>
                </p:cNvSpPr>
                <p:nvPr/>
              </p:nvSpPr>
              <p:spPr bwMode="auto">
                <a:xfrm>
                  <a:off x="7583505" y="4345768"/>
                  <a:ext cx="38519" cy="28445"/>
                </a:xfrm>
                <a:custGeom>
                  <a:avLst/>
                  <a:gdLst>
                    <a:gd name="T0" fmla="*/ 23 w 27"/>
                    <a:gd name="T1" fmla="*/ 0 h 20"/>
                    <a:gd name="T2" fmla="*/ 4 w 27"/>
                    <a:gd name="T3" fmla="*/ 0 h 20"/>
                    <a:gd name="T4" fmla="*/ 0 w 27"/>
                    <a:gd name="T5" fmla="*/ 3 h 20"/>
                    <a:gd name="T6" fmla="*/ 0 w 27"/>
                    <a:gd name="T7" fmla="*/ 16 h 20"/>
                    <a:gd name="T8" fmla="*/ 4 w 27"/>
                    <a:gd name="T9" fmla="*/ 20 h 20"/>
                    <a:gd name="T10" fmla="*/ 23 w 27"/>
                    <a:gd name="T11" fmla="*/ 20 h 20"/>
                    <a:gd name="T12" fmla="*/ 27 w 27"/>
                    <a:gd name="T13" fmla="*/ 16 h 20"/>
                    <a:gd name="T14" fmla="*/ 27 w 27"/>
                    <a:gd name="T15" fmla="*/ 3 h 20"/>
                    <a:gd name="T16" fmla="*/ 23 w 27"/>
                    <a:gd name="T17" fmla="*/ 0 h 20"/>
                    <a:gd name="T18" fmla="*/ 8 w 27"/>
                    <a:gd name="T19" fmla="*/ 17 h 20"/>
                    <a:gd name="T20" fmla="*/ 8 w 27"/>
                    <a:gd name="T21" fmla="*/ 17 h 20"/>
                    <a:gd name="T22" fmla="*/ 4 w 27"/>
                    <a:gd name="T23" fmla="*/ 15 h 20"/>
                    <a:gd name="T24" fmla="*/ 4 w 27"/>
                    <a:gd name="T25" fmla="*/ 15 h 20"/>
                    <a:gd name="T26" fmla="*/ 8 w 27"/>
                    <a:gd name="T27" fmla="*/ 13 h 20"/>
                    <a:gd name="T28" fmla="*/ 8 w 27"/>
                    <a:gd name="T29" fmla="*/ 13 h 20"/>
                    <a:gd name="T30" fmla="*/ 8 w 27"/>
                    <a:gd name="T31" fmla="*/ 17 h 20"/>
                    <a:gd name="T32" fmla="*/ 8 w 27"/>
                    <a:gd name="T33" fmla="*/ 17 h 20"/>
                    <a:gd name="T34" fmla="*/ 15 w 27"/>
                    <a:gd name="T35" fmla="*/ 15 h 20"/>
                    <a:gd name="T36" fmla="*/ 11 w 27"/>
                    <a:gd name="T37" fmla="*/ 17 h 20"/>
                    <a:gd name="T38" fmla="*/ 11 w 27"/>
                    <a:gd name="T39" fmla="*/ 17 h 20"/>
                    <a:gd name="T40" fmla="*/ 11 w 27"/>
                    <a:gd name="T41" fmla="*/ 13 h 20"/>
                    <a:gd name="T42" fmla="*/ 11 w 27"/>
                    <a:gd name="T43" fmla="*/ 13 h 20"/>
                    <a:gd name="T44" fmla="*/ 15 w 27"/>
                    <a:gd name="T45" fmla="*/ 15 h 20"/>
                    <a:gd name="T46" fmla="*/ 15 w 27"/>
                    <a:gd name="T47" fmla="*/ 15 h 20"/>
                    <a:gd name="T48" fmla="*/ 22 w 27"/>
                    <a:gd name="T49" fmla="*/ 17 h 20"/>
                    <a:gd name="T50" fmla="*/ 20 w 27"/>
                    <a:gd name="T51" fmla="*/ 15 h 20"/>
                    <a:gd name="T52" fmla="*/ 22 w 27"/>
                    <a:gd name="T53" fmla="*/ 13 h 20"/>
                    <a:gd name="T54" fmla="*/ 24 w 27"/>
                    <a:gd name="T55" fmla="*/ 15 h 20"/>
                    <a:gd name="T56" fmla="*/ 22 w 27"/>
                    <a:gd name="T57" fmla="*/ 17 h 20"/>
                    <a:gd name="T58" fmla="*/ 24 w 27"/>
                    <a:gd name="T59" fmla="*/ 11 h 20"/>
                    <a:gd name="T60" fmla="*/ 3 w 27"/>
                    <a:gd name="T61" fmla="*/ 11 h 20"/>
                    <a:gd name="T62" fmla="*/ 3 w 27"/>
                    <a:gd name="T63" fmla="*/ 3 h 20"/>
                    <a:gd name="T64" fmla="*/ 24 w 27"/>
                    <a:gd name="T65" fmla="*/ 3 h 20"/>
                    <a:gd name="T66" fmla="*/ 24 w 27"/>
                    <a:gd name="T67" fmla="*/ 11 h 20"/>
                    <a:gd name="T68" fmla="*/ 24 w 27"/>
                    <a:gd name="T69" fmla="*/ 1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 h="20">
                      <a:moveTo>
                        <a:pt x="23" y="0"/>
                      </a:moveTo>
                      <a:cubicBezTo>
                        <a:pt x="4" y="0"/>
                        <a:pt x="4" y="0"/>
                        <a:pt x="4" y="0"/>
                      </a:cubicBezTo>
                      <a:cubicBezTo>
                        <a:pt x="2" y="0"/>
                        <a:pt x="0" y="1"/>
                        <a:pt x="0" y="3"/>
                      </a:cubicBezTo>
                      <a:cubicBezTo>
                        <a:pt x="0" y="16"/>
                        <a:pt x="0" y="16"/>
                        <a:pt x="0" y="16"/>
                      </a:cubicBezTo>
                      <a:cubicBezTo>
                        <a:pt x="0" y="18"/>
                        <a:pt x="2" y="20"/>
                        <a:pt x="4" y="20"/>
                      </a:cubicBezTo>
                      <a:cubicBezTo>
                        <a:pt x="23" y="20"/>
                        <a:pt x="23" y="20"/>
                        <a:pt x="23" y="20"/>
                      </a:cubicBezTo>
                      <a:cubicBezTo>
                        <a:pt x="25" y="20"/>
                        <a:pt x="27" y="18"/>
                        <a:pt x="27" y="16"/>
                      </a:cubicBezTo>
                      <a:cubicBezTo>
                        <a:pt x="27" y="3"/>
                        <a:pt x="27" y="3"/>
                        <a:pt x="27" y="3"/>
                      </a:cubicBezTo>
                      <a:cubicBezTo>
                        <a:pt x="27" y="1"/>
                        <a:pt x="25" y="0"/>
                        <a:pt x="23" y="0"/>
                      </a:cubicBezTo>
                      <a:close/>
                      <a:moveTo>
                        <a:pt x="8" y="17"/>
                      </a:moveTo>
                      <a:cubicBezTo>
                        <a:pt x="8" y="17"/>
                        <a:pt x="8" y="17"/>
                        <a:pt x="8" y="17"/>
                      </a:cubicBezTo>
                      <a:cubicBezTo>
                        <a:pt x="4" y="15"/>
                        <a:pt x="4" y="15"/>
                        <a:pt x="4" y="15"/>
                      </a:cubicBezTo>
                      <a:cubicBezTo>
                        <a:pt x="4" y="15"/>
                        <a:pt x="4" y="15"/>
                        <a:pt x="4" y="15"/>
                      </a:cubicBezTo>
                      <a:cubicBezTo>
                        <a:pt x="8" y="13"/>
                        <a:pt x="8" y="13"/>
                        <a:pt x="8" y="13"/>
                      </a:cubicBezTo>
                      <a:cubicBezTo>
                        <a:pt x="8" y="13"/>
                        <a:pt x="8" y="13"/>
                        <a:pt x="8" y="13"/>
                      </a:cubicBezTo>
                      <a:cubicBezTo>
                        <a:pt x="8" y="17"/>
                        <a:pt x="8" y="17"/>
                        <a:pt x="8" y="17"/>
                      </a:cubicBezTo>
                      <a:cubicBezTo>
                        <a:pt x="8" y="17"/>
                        <a:pt x="8" y="17"/>
                        <a:pt x="8" y="17"/>
                      </a:cubicBezTo>
                      <a:close/>
                      <a:moveTo>
                        <a:pt x="15" y="15"/>
                      </a:moveTo>
                      <a:cubicBezTo>
                        <a:pt x="11" y="17"/>
                        <a:pt x="11" y="17"/>
                        <a:pt x="11" y="17"/>
                      </a:cubicBezTo>
                      <a:cubicBezTo>
                        <a:pt x="11" y="17"/>
                        <a:pt x="11" y="17"/>
                        <a:pt x="11" y="17"/>
                      </a:cubicBezTo>
                      <a:cubicBezTo>
                        <a:pt x="11" y="13"/>
                        <a:pt x="11" y="13"/>
                        <a:pt x="11" y="13"/>
                      </a:cubicBezTo>
                      <a:cubicBezTo>
                        <a:pt x="11" y="13"/>
                        <a:pt x="11" y="13"/>
                        <a:pt x="11" y="13"/>
                      </a:cubicBezTo>
                      <a:cubicBezTo>
                        <a:pt x="15" y="15"/>
                        <a:pt x="15" y="15"/>
                        <a:pt x="15" y="15"/>
                      </a:cubicBezTo>
                      <a:cubicBezTo>
                        <a:pt x="15" y="15"/>
                        <a:pt x="15" y="15"/>
                        <a:pt x="15" y="15"/>
                      </a:cubicBezTo>
                      <a:close/>
                      <a:moveTo>
                        <a:pt x="22" y="17"/>
                      </a:moveTo>
                      <a:cubicBezTo>
                        <a:pt x="21" y="17"/>
                        <a:pt x="20" y="16"/>
                        <a:pt x="20" y="15"/>
                      </a:cubicBezTo>
                      <a:cubicBezTo>
                        <a:pt x="20" y="14"/>
                        <a:pt x="21" y="13"/>
                        <a:pt x="22" y="13"/>
                      </a:cubicBezTo>
                      <a:cubicBezTo>
                        <a:pt x="23" y="13"/>
                        <a:pt x="24" y="14"/>
                        <a:pt x="24" y="15"/>
                      </a:cubicBezTo>
                      <a:cubicBezTo>
                        <a:pt x="24" y="16"/>
                        <a:pt x="23" y="17"/>
                        <a:pt x="22" y="17"/>
                      </a:cubicBezTo>
                      <a:close/>
                      <a:moveTo>
                        <a:pt x="24" y="11"/>
                      </a:moveTo>
                      <a:cubicBezTo>
                        <a:pt x="3" y="11"/>
                        <a:pt x="3" y="11"/>
                        <a:pt x="3" y="11"/>
                      </a:cubicBezTo>
                      <a:cubicBezTo>
                        <a:pt x="3" y="3"/>
                        <a:pt x="3" y="3"/>
                        <a:pt x="3" y="3"/>
                      </a:cubicBezTo>
                      <a:cubicBezTo>
                        <a:pt x="24" y="3"/>
                        <a:pt x="24" y="3"/>
                        <a:pt x="24" y="3"/>
                      </a:cubicBezTo>
                      <a:cubicBezTo>
                        <a:pt x="24" y="11"/>
                        <a:pt x="24" y="11"/>
                        <a:pt x="24" y="11"/>
                      </a:cubicBezTo>
                      <a:cubicBezTo>
                        <a:pt x="24" y="11"/>
                        <a:pt x="24" y="11"/>
                        <a:pt x="24" y="11"/>
                      </a:cubicBezTo>
                      <a:close/>
                    </a:path>
                  </a:pathLst>
                </a:custGeom>
                <a:solidFill>
                  <a:srgbClr val="E324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13" name="Freeform 340"/>
                <p:cNvSpPr/>
                <p:nvPr/>
              </p:nvSpPr>
              <p:spPr bwMode="auto">
                <a:xfrm>
                  <a:off x="7617283" y="4386657"/>
                  <a:ext cx="18371" cy="2963"/>
                </a:xfrm>
                <a:custGeom>
                  <a:avLst/>
                  <a:gdLst>
                    <a:gd name="T0" fmla="*/ 12 w 13"/>
                    <a:gd name="T1" fmla="*/ 2 h 2"/>
                    <a:gd name="T2" fmla="*/ 1 w 13"/>
                    <a:gd name="T3" fmla="*/ 2 h 2"/>
                    <a:gd name="T4" fmla="*/ 0 w 13"/>
                    <a:gd name="T5" fmla="*/ 1 h 2"/>
                    <a:gd name="T6" fmla="*/ 0 w 13"/>
                    <a:gd name="T7" fmla="*/ 1 h 2"/>
                    <a:gd name="T8" fmla="*/ 1 w 13"/>
                    <a:gd name="T9" fmla="*/ 0 h 2"/>
                    <a:gd name="T10" fmla="*/ 12 w 13"/>
                    <a:gd name="T11" fmla="*/ 0 h 2"/>
                    <a:gd name="T12" fmla="*/ 13 w 13"/>
                    <a:gd name="T13" fmla="*/ 1 h 2"/>
                    <a:gd name="T14" fmla="*/ 13 w 13"/>
                    <a:gd name="T15" fmla="*/ 1 h 2"/>
                    <a:gd name="T16" fmla="*/ 12 w 13"/>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
                      <a:moveTo>
                        <a:pt x="12" y="2"/>
                      </a:moveTo>
                      <a:cubicBezTo>
                        <a:pt x="1" y="2"/>
                        <a:pt x="1" y="2"/>
                        <a:pt x="1" y="2"/>
                      </a:cubicBezTo>
                      <a:cubicBezTo>
                        <a:pt x="1" y="2"/>
                        <a:pt x="0" y="1"/>
                        <a:pt x="0" y="1"/>
                      </a:cubicBezTo>
                      <a:cubicBezTo>
                        <a:pt x="0" y="1"/>
                        <a:pt x="0" y="1"/>
                        <a:pt x="0" y="1"/>
                      </a:cubicBezTo>
                      <a:cubicBezTo>
                        <a:pt x="0" y="0"/>
                        <a:pt x="1" y="0"/>
                        <a:pt x="1" y="0"/>
                      </a:cubicBezTo>
                      <a:cubicBezTo>
                        <a:pt x="12" y="0"/>
                        <a:pt x="12" y="0"/>
                        <a:pt x="12" y="0"/>
                      </a:cubicBezTo>
                      <a:cubicBezTo>
                        <a:pt x="12" y="0"/>
                        <a:pt x="13" y="0"/>
                        <a:pt x="13" y="1"/>
                      </a:cubicBezTo>
                      <a:cubicBezTo>
                        <a:pt x="13" y="1"/>
                        <a:pt x="13" y="1"/>
                        <a:pt x="13" y="1"/>
                      </a:cubicBezTo>
                      <a:cubicBezTo>
                        <a:pt x="13" y="1"/>
                        <a:pt x="12" y="2"/>
                        <a:pt x="12" y="2"/>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14" name="Freeform 341"/>
                <p:cNvSpPr/>
                <p:nvPr/>
              </p:nvSpPr>
              <p:spPr bwMode="auto">
                <a:xfrm>
                  <a:off x="7617283" y="4397916"/>
                  <a:ext cx="10074" cy="2963"/>
                </a:xfrm>
                <a:custGeom>
                  <a:avLst/>
                  <a:gdLst>
                    <a:gd name="T0" fmla="*/ 6 w 7"/>
                    <a:gd name="T1" fmla="*/ 2 h 2"/>
                    <a:gd name="T2" fmla="*/ 1 w 7"/>
                    <a:gd name="T3" fmla="*/ 2 h 2"/>
                    <a:gd name="T4" fmla="*/ 0 w 7"/>
                    <a:gd name="T5" fmla="*/ 1 h 2"/>
                    <a:gd name="T6" fmla="*/ 0 w 7"/>
                    <a:gd name="T7" fmla="*/ 1 h 2"/>
                    <a:gd name="T8" fmla="*/ 1 w 7"/>
                    <a:gd name="T9" fmla="*/ 0 h 2"/>
                    <a:gd name="T10" fmla="*/ 6 w 7"/>
                    <a:gd name="T11" fmla="*/ 0 h 2"/>
                    <a:gd name="T12" fmla="*/ 7 w 7"/>
                    <a:gd name="T13" fmla="*/ 1 h 2"/>
                    <a:gd name="T14" fmla="*/ 7 w 7"/>
                    <a:gd name="T15" fmla="*/ 1 h 2"/>
                    <a:gd name="T16" fmla="*/ 6 w 7"/>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2">
                      <a:moveTo>
                        <a:pt x="6" y="2"/>
                      </a:moveTo>
                      <a:cubicBezTo>
                        <a:pt x="1" y="2"/>
                        <a:pt x="1" y="2"/>
                        <a:pt x="1" y="2"/>
                      </a:cubicBezTo>
                      <a:cubicBezTo>
                        <a:pt x="1" y="2"/>
                        <a:pt x="0" y="1"/>
                        <a:pt x="0" y="1"/>
                      </a:cubicBezTo>
                      <a:cubicBezTo>
                        <a:pt x="0" y="1"/>
                        <a:pt x="0" y="1"/>
                        <a:pt x="0" y="1"/>
                      </a:cubicBezTo>
                      <a:cubicBezTo>
                        <a:pt x="0" y="0"/>
                        <a:pt x="1" y="0"/>
                        <a:pt x="1" y="0"/>
                      </a:cubicBezTo>
                      <a:cubicBezTo>
                        <a:pt x="6" y="0"/>
                        <a:pt x="6" y="0"/>
                        <a:pt x="6" y="0"/>
                      </a:cubicBezTo>
                      <a:cubicBezTo>
                        <a:pt x="7" y="0"/>
                        <a:pt x="7" y="0"/>
                        <a:pt x="7" y="1"/>
                      </a:cubicBezTo>
                      <a:cubicBezTo>
                        <a:pt x="7" y="1"/>
                        <a:pt x="7" y="1"/>
                        <a:pt x="7" y="1"/>
                      </a:cubicBezTo>
                      <a:cubicBezTo>
                        <a:pt x="7" y="1"/>
                        <a:pt x="7" y="2"/>
                        <a:pt x="6" y="2"/>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15" name="Freeform 342"/>
                <p:cNvSpPr/>
                <p:nvPr/>
              </p:nvSpPr>
              <p:spPr bwMode="auto">
                <a:xfrm>
                  <a:off x="7617283" y="4392583"/>
                  <a:ext cx="18371" cy="2963"/>
                </a:xfrm>
                <a:custGeom>
                  <a:avLst/>
                  <a:gdLst>
                    <a:gd name="T0" fmla="*/ 12 w 13"/>
                    <a:gd name="T1" fmla="*/ 2 h 2"/>
                    <a:gd name="T2" fmla="*/ 1 w 13"/>
                    <a:gd name="T3" fmla="*/ 2 h 2"/>
                    <a:gd name="T4" fmla="*/ 0 w 13"/>
                    <a:gd name="T5" fmla="*/ 1 h 2"/>
                    <a:gd name="T6" fmla="*/ 0 w 13"/>
                    <a:gd name="T7" fmla="*/ 1 h 2"/>
                    <a:gd name="T8" fmla="*/ 1 w 13"/>
                    <a:gd name="T9" fmla="*/ 0 h 2"/>
                    <a:gd name="T10" fmla="*/ 12 w 13"/>
                    <a:gd name="T11" fmla="*/ 0 h 2"/>
                    <a:gd name="T12" fmla="*/ 13 w 13"/>
                    <a:gd name="T13" fmla="*/ 1 h 2"/>
                    <a:gd name="T14" fmla="*/ 13 w 13"/>
                    <a:gd name="T15" fmla="*/ 1 h 2"/>
                    <a:gd name="T16" fmla="*/ 12 w 13"/>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
                      <a:moveTo>
                        <a:pt x="12" y="2"/>
                      </a:moveTo>
                      <a:cubicBezTo>
                        <a:pt x="1" y="2"/>
                        <a:pt x="1" y="2"/>
                        <a:pt x="1" y="2"/>
                      </a:cubicBezTo>
                      <a:cubicBezTo>
                        <a:pt x="1" y="2"/>
                        <a:pt x="0" y="1"/>
                        <a:pt x="0" y="1"/>
                      </a:cubicBezTo>
                      <a:cubicBezTo>
                        <a:pt x="0" y="1"/>
                        <a:pt x="0" y="1"/>
                        <a:pt x="0" y="1"/>
                      </a:cubicBezTo>
                      <a:cubicBezTo>
                        <a:pt x="0" y="0"/>
                        <a:pt x="1" y="0"/>
                        <a:pt x="1" y="0"/>
                      </a:cubicBezTo>
                      <a:cubicBezTo>
                        <a:pt x="12" y="0"/>
                        <a:pt x="12" y="0"/>
                        <a:pt x="12" y="0"/>
                      </a:cubicBezTo>
                      <a:cubicBezTo>
                        <a:pt x="12" y="0"/>
                        <a:pt x="13" y="0"/>
                        <a:pt x="13" y="1"/>
                      </a:cubicBezTo>
                      <a:cubicBezTo>
                        <a:pt x="13" y="1"/>
                        <a:pt x="13" y="1"/>
                        <a:pt x="13" y="1"/>
                      </a:cubicBezTo>
                      <a:cubicBezTo>
                        <a:pt x="13" y="1"/>
                        <a:pt x="12" y="2"/>
                        <a:pt x="12" y="2"/>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grpSp>
          <p:grpSp>
            <p:nvGrpSpPr>
              <p:cNvPr id="701" name="Group 700"/>
              <p:cNvGrpSpPr/>
              <p:nvPr/>
            </p:nvGrpSpPr>
            <p:grpSpPr>
              <a:xfrm>
                <a:off x="7737580" y="4307248"/>
                <a:ext cx="113779" cy="106668"/>
                <a:chOff x="7737580" y="4307249"/>
                <a:chExt cx="113779" cy="106668"/>
              </a:xfrm>
            </p:grpSpPr>
            <p:sp>
              <p:nvSpPr>
                <p:cNvPr id="702" name="Freeform 343"/>
                <p:cNvSpPr/>
                <p:nvPr/>
              </p:nvSpPr>
              <p:spPr bwMode="auto">
                <a:xfrm>
                  <a:off x="7737580" y="4307249"/>
                  <a:ext cx="113779" cy="106668"/>
                </a:xfrm>
                <a:custGeom>
                  <a:avLst/>
                  <a:gdLst>
                    <a:gd name="T0" fmla="*/ 70 w 81"/>
                    <a:gd name="T1" fmla="*/ 75 h 75"/>
                    <a:gd name="T2" fmla="*/ 11 w 81"/>
                    <a:gd name="T3" fmla="*/ 75 h 75"/>
                    <a:gd name="T4" fmla="*/ 0 w 81"/>
                    <a:gd name="T5" fmla="*/ 64 h 75"/>
                    <a:gd name="T6" fmla="*/ 0 w 81"/>
                    <a:gd name="T7" fmla="*/ 11 h 75"/>
                    <a:gd name="T8" fmla="*/ 11 w 81"/>
                    <a:gd name="T9" fmla="*/ 0 h 75"/>
                    <a:gd name="T10" fmla="*/ 70 w 81"/>
                    <a:gd name="T11" fmla="*/ 0 h 75"/>
                    <a:gd name="T12" fmla="*/ 81 w 81"/>
                    <a:gd name="T13" fmla="*/ 11 h 75"/>
                    <a:gd name="T14" fmla="*/ 81 w 81"/>
                    <a:gd name="T15" fmla="*/ 64 h 75"/>
                    <a:gd name="T16" fmla="*/ 70 w 81"/>
                    <a:gd name="T17"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75">
                      <a:moveTo>
                        <a:pt x="70" y="75"/>
                      </a:moveTo>
                      <a:cubicBezTo>
                        <a:pt x="11" y="75"/>
                        <a:pt x="11" y="75"/>
                        <a:pt x="11" y="75"/>
                      </a:cubicBezTo>
                      <a:cubicBezTo>
                        <a:pt x="5" y="75"/>
                        <a:pt x="0" y="70"/>
                        <a:pt x="0" y="64"/>
                      </a:cubicBezTo>
                      <a:cubicBezTo>
                        <a:pt x="0" y="11"/>
                        <a:pt x="0" y="11"/>
                        <a:pt x="0" y="11"/>
                      </a:cubicBezTo>
                      <a:cubicBezTo>
                        <a:pt x="0" y="5"/>
                        <a:pt x="5" y="0"/>
                        <a:pt x="11" y="0"/>
                      </a:cubicBezTo>
                      <a:cubicBezTo>
                        <a:pt x="70" y="0"/>
                        <a:pt x="70" y="0"/>
                        <a:pt x="70" y="0"/>
                      </a:cubicBezTo>
                      <a:cubicBezTo>
                        <a:pt x="76" y="0"/>
                        <a:pt x="81" y="5"/>
                        <a:pt x="81" y="11"/>
                      </a:cubicBezTo>
                      <a:cubicBezTo>
                        <a:pt x="81" y="64"/>
                        <a:pt x="81" y="64"/>
                        <a:pt x="81" y="64"/>
                      </a:cubicBezTo>
                      <a:cubicBezTo>
                        <a:pt x="81" y="70"/>
                        <a:pt x="76" y="75"/>
                        <a:pt x="70" y="75"/>
                      </a:cubicBezTo>
                      <a:close/>
                    </a:path>
                  </a:pathLst>
                </a:custGeom>
                <a:solidFill>
                  <a:srgbClr val="C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03" name="Freeform 344"/>
                <p:cNvSpPr/>
                <p:nvPr/>
              </p:nvSpPr>
              <p:spPr bwMode="auto">
                <a:xfrm>
                  <a:off x="7750025" y="4335693"/>
                  <a:ext cx="28445" cy="48000"/>
                </a:xfrm>
                <a:custGeom>
                  <a:avLst/>
                  <a:gdLst>
                    <a:gd name="T0" fmla="*/ 17 w 20"/>
                    <a:gd name="T1" fmla="*/ 34 h 34"/>
                    <a:gd name="T2" fmla="*/ 15 w 20"/>
                    <a:gd name="T3" fmla="*/ 34 h 34"/>
                    <a:gd name="T4" fmla="*/ 1 w 20"/>
                    <a:gd name="T5" fmla="*/ 19 h 34"/>
                    <a:gd name="T6" fmla="*/ 1 w 20"/>
                    <a:gd name="T7" fmla="*/ 16 h 34"/>
                    <a:gd name="T8" fmla="*/ 15 w 20"/>
                    <a:gd name="T9" fmla="*/ 1 h 34"/>
                    <a:gd name="T10" fmla="*/ 19 w 20"/>
                    <a:gd name="T11" fmla="*/ 1 h 34"/>
                    <a:gd name="T12" fmla="*/ 19 w 20"/>
                    <a:gd name="T13" fmla="*/ 5 h 34"/>
                    <a:gd name="T14" fmla="*/ 6 w 20"/>
                    <a:gd name="T15" fmla="*/ 17 h 34"/>
                    <a:gd name="T16" fmla="*/ 19 w 20"/>
                    <a:gd name="T17" fmla="*/ 30 h 34"/>
                    <a:gd name="T18" fmla="*/ 19 w 20"/>
                    <a:gd name="T19" fmla="*/ 34 h 34"/>
                    <a:gd name="T20" fmla="*/ 17 w 20"/>
                    <a:gd name="T2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4">
                      <a:moveTo>
                        <a:pt x="17" y="34"/>
                      </a:moveTo>
                      <a:cubicBezTo>
                        <a:pt x="16" y="34"/>
                        <a:pt x="16" y="34"/>
                        <a:pt x="15" y="34"/>
                      </a:cubicBezTo>
                      <a:cubicBezTo>
                        <a:pt x="1" y="19"/>
                        <a:pt x="1" y="19"/>
                        <a:pt x="1" y="19"/>
                      </a:cubicBezTo>
                      <a:cubicBezTo>
                        <a:pt x="0" y="18"/>
                        <a:pt x="0" y="17"/>
                        <a:pt x="1" y="16"/>
                      </a:cubicBezTo>
                      <a:cubicBezTo>
                        <a:pt x="15" y="1"/>
                        <a:pt x="15" y="1"/>
                        <a:pt x="15" y="1"/>
                      </a:cubicBezTo>
                      <a:cubicBezTo>
                        <a:pt x="16" y="0"/>
                        <a:pt x="18" y="0"/>
                        <a:pt x="19" y="1"/>
                      </a:cubicBezTo>
                      <a:cubicBezTo>
                        <a:pt x="20" y="2"/>
                        <a:pt x="20" y="4"/>
                        <a:pt x="19" y="5"/>
                      </a:cubicBezTo>
                      <a:cubicBezTo>
                        <a:pt x="6" y="17"/>
                        <a:pt x="6" y="17"/>
                        <a:pt x="6" y="17"/>
                      </a:cubicBezTo>
                      <a:cubicBezTo>
                        <a:pt x="19" y="30"/>
                        <a:pt x="19" y="30"/>
                        <a:pt x="19" y="30"/>
                      </a:cubicBezTo>
                      <a:cubicBezTo>
                        <a:pt x="20" y="31"/>
                        <a:pt x="20" y="33"/>
                        <a:pt x="19" y="34"/>
                      </a:cubicBezTo>
                      <a:cubicBezTo>
                        <a:pt x="18" y="34"/>
                        <a:pt x="18" y="34"/>
                        <a:pt x="17" y="34"/>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04" name="Freeform 345"/>
                <p:cNvSpPr/>
                <p:nvPr/>
              </p:nvSpPr>
              <p:spPr bwMode="auto">
                <a:xfrm>
                  <a:off x="7810470" y="4335693"/>
                  <a:ext cx="28445" cy="48000"/>
                </a:xfrm>
                <a:custGeom>
                  <a:avLst/>
                  <a:gdLst>
                    <a:gd name="T0" fmla="*/ 3 w 20"/>
                    <a:gd name="T1" fmla="*/ 34 h 34"/>
                    <a:gd name="T2" fmla="*/ 1 w 20"/>
                    <a:gd name="T3" fmla="*/ 34 h 34"/>
                    <a:gd name="T4" fmla="*/ 1 w 20"/>
                    <a:gd name="T5" fmla="*/ 30 h 34"/>
                    <a:gd name="T6" fmla="*/ 14 w 20"/>
                    <a:gd name="T7" fmla="*/ 17 h 34"/>
                    <a:gd name="T8" fmla="*/ 1 w 20"/>
                    <a:gd name="T9" fmla="*/ 5 h 34"/>
                    <a:gd name="T10" fmla="*/ 1 w 20"/>
                    <a:gd name="T11" fmla="*/ 1 h 34"/>
                    <a:gd name="T12" fmla="*/ 4 w 20"/>
                    <a:gd name="T13" fmla="*/ 1 h 34"/>
                    <a:gd name="T14" fmla="*/ 19 w 20"/>
                    <a:gd name="T15" fmla="*/ 16 h 34"/>
                    <a:gd name="T16" fmla="*/ 19 w 20"/>
                    <a:gd name="T17" fmla="*/ 19 h 34"/>
                    <a:gd name="T18" fmla="*/ 4 w 20"/>
                    <a:gd name="T19" fmla="*/ 34 h 34"/>
                    <a:gd name="T20" fmla="*/ 3 w 20"/>
                    <a:gd name="T2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4">
                      <a:moveTo>
                        <a:pt x="3" y="34"/>
                      </a:moveTo>
                      <a:cubicBezTo>
                        <a:pt x="2" y="34"/>
                        <a:pt x="1" y="34"/>
                        <a:pt x="1" y="34"/>
                      </a:cubicBezTo>
                      <a:cubicBezTo>
                        <a:pt x="0" y="33"/>
                        <a:pt x="0" y="31"/>
                        <a:pt x="1" y="30"/>
                      </a:cubicBezTo>
                      <a:cubicBezTo>
                        <a:pt x="14" y="17"/>
                        <a:pt x="14" y="17"/>
                        <a:pt x="14" y="17"/>
                      </a:cubicBezTo>
                      <a:cubicBezTo>
                        <a:pt x="1" y="5"/>
                        <a:pt x="1" y="5"/>
                        <a:pt x="1" y="5"/>
                      </a:cubicBezTo>
                      <a:cubicBezTo>
                        <a:pt x="0" y="4"/>
                        <a:pt x="0" y="2"/>
                        <a:pt x="1" y="1"/>
                      </a:cubicBezTo>
                      <a:cubicBezTo>
                        <a:pt x="2" y="0"/>
                        <a:pt x="3" y="0"/>
                        <a:pt x="4" y="1"/>
                      </a:cubicBezTo>
                      <a:cubicBezTo>
                        <a:pt x="19" y="16"/>
                        <a:pt x="19" y="16"/>
                        <a:pt x="19" y="16"/>
                      </a:cubicBezTo>
                      <a:cubicBezTo>
                        <a:pt x="20" y="17"/>
                        <a:pt x="20" y="18"/>
                        <a:pt x="19" y="19"/>
                      </a:cubicBezTo>
                      <a:cubicBezTo>
                        <a:pt x="4" y="34"/>
                        <a:pt x="4" y="34"/>
                        <a:pt x="4" y="34"/>
                      </a:cubicBezTo>
                      <a:cubicBezTo>
                        <a:pt x="4" y="34"/>
                        <a:pt x="3" y="34"/>
                        <a:pt x="3" y="34"/>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05" name="Freeform 346"/>
                <p:cNvSpPr/>
                <p:nvPr/>
              </p:nvSpPr>
              <p:spPr bwMode="auto">
                <a:xfrm>
                  <a:off x="7782618" y="4335693"/>
                  <a:ext cx="22519" cy="49778"/>
                </a:xfrm>
                <a:custGeom>
                  <a:avLst/>
                  <a:gdLst>
                    <a:gd name="T0" fmla="*/ 13 w 16"/>
                    <a:gd name="T1" fmla="*/ 35 h 35"/>
                    <a:gd name="T2" fmla="*/ 11 w 16"/>
                    <a:gd name="T3" fmla="*/ 33 h 35"/>
                    <a:gd name="T4" fmla="*/ 0 w 16"/>
                    <a:gd name="T5" fmla="*/ 4 h 35"/>
                    <a:gd name="T6" fmla="*/ 2 w 16"/>
                    <a:gd name="T7" fmla="*/ 1 h 35"/>
                    <a:gd name="T8" fmla="*/ 5 w 16"/>
                    <a:gd name="T9" fmla="*/ 2 h 35"/>
                    <a:gd name="T10" fmla="*/ 16 w 16"/>
                    <a:gd name="T11" fmla="*/ 31 h 35"/>
                    <a:gd name="T12" fmla="*/ 14 w 16"/>
                    <a:gd name="T13" fmla="*/ 34 h 35"/>
                    <a:gd name="T14" fmla="*/ 13 w 16"/>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35">
                      <a:moveTo>
                        <a:pt x="13" y="35"/>
                      </a:moveTo>
                      <a:cubicBezTo>
                        <a:pt x="12" y="35"/>
                        <a:pt x="11" y="34"/>
                        <a:pt x="11" y="33"/>
                      </a:cubicBezTo>
                      <a:cubicBezTo>
                        <a:pt x="0" y="4"/>
                        <a:pt x="0" y="4"/>
                        <a:pt x="0" y="4"/>
                      </a:cubicBezTo>
                      <a:cubicBezTo>
                        <a:pt x="0" y="3"/>
                        <a:pt x="1" y="1"/>
                        <a:pt x="2" y="1"/>
                      </a:cubicBezTo>
                      <a:cubicBezTo>
                        <a:pt x="3" y="0"/>
                        <a:pt x="4" y="1"/>
                        <a:pt x="5" y="2"/>
                      </a:cubicBezTo>
                      <a:cubicBezTo>
                        <a:pt x="16" y="31"/>
                        <a:pt x="16" y="31"/>
                        <a:pt x="16" y="31"/>
                      </a:cubicBezTo>
                      <a:cubicBezTo>
                        <a:pt x="16" y="33"/>
                        <a:pt x="15" y="34"/>
                        <a:pt x="14" y="34"/>
                      </a:cubicBezTo>
                      <a:cubicBezTo>
                        <a:pt x="14" y="35"/>
                        <a:pt x="14" y="35"/>
                        <a:pt x="13" y="35"/>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grpSp>
        </p:grpSp>
      </p:grpSp>
      <p:grpSp>
        <p:nvGrpSpPr>
          <p:cNvPr id="22" name="Group 21"/>
          <p:cNvGrpSpPr/>
          <p:nvPr/>
        </p:nvGrpSpPr>
        <p:grpSpPr>
          <a:xfrm>
            <a:off x="5543147" y="4058165"/>
            <a:ext cx="3129248" cy="593347"/>
            <a:chOff x="5543147" y="4058165"/>
            <a:chExt cx="3129248" cy="593347"/>
          </a:xfrm>
        </p:grpSpPr>
        <p:sp>
          <p:nvSpPr>
            <p:cNvPr id="480" name="Round Same Side Corner Rectangle 479"/>
            <p:cNvSpPr/>
            <p:nvPr/>
          </p:nvSpPr>
          <p:spPr>
            <a:xfrm rot="16200000" flipH="1">
              <a:off x="7850140" y="3829257"/>
              <a:ext cx="593347" cy="1051163"/>
            </a:xfrm>
            <a:prstGeom prst="round2SameRect">
              <a:avLst>
                <a:gd name="adj1" fmla="val 0"/>
                <a:gd name="adj2" fmla="val 0"/>
              </a:avLst>
            </a:prstGeom>
            <a:solidFill>
              <a:srgbClr val="FFFFFF">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482" name="Freeform 481"/>
            <p:cNvSpPr/>
            <p:nvPr/>
          </p:nvSpPr>
          <p:spPr>
            <a:xfrm flipH="1">
              <a:off x="8456420" y="4058165"/>
              <a:ext cx="215974" cy="314691"/>
            </a:xfrm>
            <a:custGeom>
              <a:avLst/>
              <a:gdLst>
                <a:gd name="connsiteX0" fmla="*/ 0 w 243383"/>
                <a:gd name="connsiteY0" fmla="*/ 0 h 354628"/>
                <a:gd name="connsiteX1" fmla="*/ 243383 w 243383"/>
                <a:gd name="connsiteY1" fmla="*/ 0 h 354628"/>
                <a:gd name="connsiteX2" fmla="*/ 239126 w 243383"/>
                <a:gd name="connsiteY2" fmla="*/ 42228 h 354628"/>
                <a:gd name="connsiteX3" fmla="*/ 46840 w 243383"/>
                <a:gd name="connsiteY3" fmla="*/ 329204 h 354628"/>
                <a:gd name="connsiteX4" fmla="*/ 0 w 243383"/>
                <a:gd name="connsiteY4" fmla="*/ 354628 h 354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83" h="354628">
                  <a:moveTo>
                    <a:pt x="0" y="0"/>
                  </a:moveTo>
                  <a:lnTo>
                    <a:pt x="243383" y="0"/>
                  </a:lnTo>
                  <a:lnTo>
                    <a:pt x="239126" y="42228"/>
                  </a:lnTo>
                  <a:cubicBezTo>
                    <a:pt x="214765" y="161279"/>
                    <a:pt x="144133" y="263474"/>
                    <a:pt x="46840" y="329204"/>
                  </a:cubicBezTo>
                  <a:lnTo>
                    <a:pt x="0" y="354628"/>
                  </a:lnTo>
                  <a:close/>
                </a:path>
              </a:pathLst>
            </a:custGeom>
            <a:solidFill>
              <a:srgbClr val="1339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483" name="TextBox 482"/>
            <p:cNvSpPr txBox="1"/>
            <p:nvPr/>
          </p:nvSpPr>
          <p:spPr>
            <a:xfrm flipH="1">
              <a:off x="8504929" y="4073483"/>
              <a:ext cx="166434" cy="186612"/>
            </a:xfrm>
            <a:prstGeom prst="rect">
              <a:avLst/>
            </a:prstGeom>
            <a:noFill/>
          </p:spPr>
          <p:txBody>
            <a:bodyPr wrap="square" rtlCol="0" anchor="ctr">
              <a:noAutofit/>
            </a:bodyPr>
            <a:lstStyle/>
            <a:p>
              <a:pPr algn="ctr" rtl="0"/>
              <a:r>
                <a:rPr lang="es-419" sz="700" b="1">
                  <a:latin typeface="+mj-lt"/>
                </a:rPr>
                <a:t>8</a:t>
              </a:r>
            </a:p>
          </p:txBody>
        </p:sp>
        <p:sp>
          <p:nvSpPr>
            <p:cNvPr id="523" name="Round Same Side Corner Rectangle 522"/>
            <p:cNvSpPr/>
            <p:nvPr/>
          </p:nvSpPr>
          <p:spPr>
            <a:xfrm rot="16200000" flipH="1">
              <a:off x="6283804" y="3317508"/>
              <a:ext cx="593347" cy="2074661"/>
            </a:xfrm>
            <a:prstGeom prst="round2SameRect">
              <a:avLst>
                <a:gd name="adj1" fmla="val 12109"/>
                <a:gd name="adj2" fmla="val 0"/>
              </a:avLst>
            </a:prstGeom>
            <a:solidFill>
              <a:srgbClr val="133971">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518" name="TextBox 517"/>
            <p:cNvSpPr txBox="1"/>
            <p:nvPr/>
          </p:nvSpPr>
          <p:spPr>
            <a:xfrm flipH="1">
              <a:off x="5648002" y="4115383"/>
              <a:ext cx="1935385" cy="478911"/>
            </a:xfrm>
            <a:prstGeom prst="rect">
              <a:avLst/>
            </a:prstGeom>
            <a:noFill/>
          </p:spPr>
          <p:txBody>
            <a:bodyPr wrap="square" rtlCol="0" anchor="ctr">
              <a:noAutofit/>
            </a:bodyPr>
            <a:lstStyle/>
            <a:p>
              <a:pPr algn="ctr" rtl="0">
                <a:lnSpc>
                  <a:spcPct val="107000"/>
                </a:lnSpc>
              </a:pPr>
              <a:r>
                <a:rPr lang="es-419" sz="1000" b="1" dirty="0">
                  <a:latin typeface="+mj-lt"/>
                </a:rPr>
                <a:t>Combina el aprendizaje </a:t>
              </a:r>
              <a:br>
                <a:rPr lang="es-419" sz="1000" b="1" dirty="0">
                  <a:latin typeface="+mj-lt"/>
                </a:rPr>
              </a:br>
              <a:r>
                <a:rPr lang="es-419" sz="1000" b="1" dirty="0">
                  <a:latin typeface="+mj-lt"/>
                </a:rPr>
                <a:t>en línea y guiado por </a:t>
              </a:r>
              <a:br>
                <a:rPr lang="es-419" sz="1000" b="1" dirty="0">
                  <a:latin typeface="+mj-lt"/>
                </a:rPr>
              </a:br>
              <a:r>
                <a:rPr lang="es-419" sz="1000" b="1" dirty="0">
                  <a:latin typeface="+mj-lt"/>
                </a:rPr>
                <a:t>un instructor</a:t>
              </a:r>
            </a:p>
          </p:txBody>
        </p:sp>
        <p:grpSp>
          <p:nvGrpSpPr>
            <p:cNvPr id="8" name="Group 7"/>
            <p:cNvGrpSpPr/>
            <p:nvPr/>
          </p:nvGrpSpPr>
          <p:grpSpPr>
            <a:xfrm>
              <a:off x="7847463" y="4134436"/>
              <a:ext cx="542719" cy="433761"/>
              <a:chOff x="9318568" y="1992796"/>
              <a:chExt cx="754258" cy="602830"/>
            </a:xfrm>
          </p:grpSpPr>
          <p:grpSp>
            <p:nvGrpSpPr>
              <p:cNvPr id="403" name="Group 402"/>
              <p:cNvGrpSpPr/>
              <p:nvPr/>
            </p:nvGrpSpPr>
            <p:grpSpPr>
              <a:xfrm>
                <a:off x="9490048" y="1992796"/>
                <a:ext cx="511421" cy="349988"/>
                <a:chOff x="3044825" y="1843171"/>
                <a:chExt cx="3052763" cy="2089151"/>
              </a:xfrm>
            </p:grpSpPr>
            <p:sp>
              <p:nvSpPr>
                <p:cNvPr id="408" name="Freeform 99"/>
                <p:cNvSpPr/>
                <p:nvPr/>
              </p:nvSpPr>
              <p:spPr bwMode="auto">
                <a:xfrm>
                  <a:off x="3227388" y="1955884"/>
                  <a:ext cx="2719388" cy="1900238"/>
                </a:xfrm>
                <a:custGeom>
                  <a:avLst/>
                  <a:gdLst>
                    <a:gd name="T0" fmla="*/ 708 w 720"/>
                    <a:gd name="T1" fmla="*/ 0 h 503"/>
                    <a:gd name="T2" fmla="*/ 12 w 720"/>
                    <a:gd name="T3" fmla="*/ 0 h 503"/>
                    <a:gd name="T4" fmla="*/ 0 w 720"/>
                    <a:gd name="T5" fmla="*/ 12 h 503"/>
                    <a:gd name="T6" fmla="*/ 0 w 720"/>
                    <a:gd name="T7" fmla="*/ 491 h 503"/>
                    <a:gd name="T8" fmla="*/ 12 w 720"/>
                    <a:gd name="T9" fmla="*/ 503 h 503"/>
                    <a:gd name="T10" fmla="*/ 708 w 720"/>
                    <a:gd name="T11" fmla="*/ 503 h 503"/>
                    <a:gd name="T12" fmla="*/ 720 w 720"/>
                    <a:gd name="T13" fmla="*/ 491 h 503"/>
                    <a:gd name="T14" fmla="*/ 720 w 720"/>
                    <a:gd name="T15" fmla="*/ 12 h 503"/>
                    <a:gd name="T16" fmla="*/ 708 w 720"/>
                    <a:gd name="T17" fmla="*/ 0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502">
                      <a:moveTo>
                        <a:pt x="708" y="0"/>
                      </a:moveTo>
                      <a:cubicBezTo>
                        <a:pt x="12" y="0"/>
                        <a:pt x="12" y="0"/>
                        <a:pt x="12" y="0"/>
                      </a:cubicBezTo>
                      <a:cubicBezTo>
                        <a:pt x="5" y="0"/>
                        <a:pt x="0" y="6"/>
                        <a:pt x="0" y="12"/>
                      </a:cubicBezTo>
                      <a:cubicBezTo>
                        <a:pt x="0" y="491"/>
                        <a:pt x="0" y="491"/>
                        <a:pt x="0" y="491"/>
                      </a:cubicBezTo>
                      <a:cubicBezTo>
                        <a:pt x="0" y="497"/>
                        <a:pt x="5" y="503"/>
                        <a:pt x="12" y="503"/>
                      </a:cubicBezTo>
                      <a:cubicBezTo>
                        <a:pt x="708" y="503"/>
                        <a:pt x="708" y="503"/>
                        <a:pt x="708" y="503"/>
                      </a:cubicBezTo>
                      <a:cubicBezTo>
                        <a:pt x="715" y="503"/>
                        <a:pt x="720" y="497"/>
                        <a:pt x="720" y="491"/>
                      </a:cubicBezTo>
                      <a:cubicBezTo>
                        <a:pt x="720" y="12"/>
                        <a:pt x="720" y="12"/>
                        <a:pt x="720" y="12"/>
                      </a:cubicBezTo>
                      <a:cubicBezTo>
                        <a:pt x="720" y="6"/>
                        <a:pt x="715" y="0"/>
                        <a:pt x="708" y="0"/>
                      </a:cubicBezTo>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400" b="0" i="0" u="none" strike="noStrike" kern="0" cap="none" spc="0" normalizeH="0" baseline="0" noProof="0">
                    <a:ln>
                      <a:noFill/>
                    </a:ln>
                    <a:solidFill>
                      <a:srgbClr val="282828"/>
                    </a:solidFill>
                    <a:effectLst/>
                    <a:uLnTx/>
                    <a:uFillTx/>
                    <a:latin typeface="+mj-lt"/>
                  </a:endParaRPr>
                </a:p>
              </p:txBody>
            </p:sp>
            <p:sp>
              <p:nvSpPr>
                <p:cNvPr id="409" name="Freeform 100"/>
                <p:cNvSpPr/>
                <p:nvPr/>
              </p:nvSpPr>
              <p:spPr bwMode="auto">
                <a:xfrm>
                  <a:off x="3495675" y="2371809"/>
                  <a:ext cx="1136650" cy="1133475"/>
                </a:xfrm>
                <a:custGeom>
                  <a:avLst/>
                  <a:gdLst>
                    <a:gd name="T0" fmla="*/ 287 w 301"/>
                    <a:gd name="T1" fmla="*/ 137 h 300"/>
                    <a:gd name="T2" fmla="*/ 164 w 301"/>
                    <a:gd name="T3" fmla="*/ 137 h 300"/>
                    <a:gd name="T4" fmla="*/ 164 w 301"/>
                    <a:gd name="T5" fmla="*/ 13 h 300"/>
                    <a:gd name="T6" fmla="*/ 150 w 301"/>
                    <a:gd name="T7" fmla="*/ 0 h 300"/>
                    <a:gd name="T8" fmla="*/ 0 w 301"/>
                    <a:gd name="T9" fmla="*/ 150 h 300"/>
                    <a:gd name="T10" fmla="*/ 150 w 301"/>
                    <a:gd name="T11" fmla="*/ 300 h 300"/>
                    <a:gd name="T12" fmla="*/ 301 w 301"/>
                    <a:gd name="T13" fmla="*/ 150 h 300"/>
                    <a:gd name="T14" fmla="*/ 287 w 301"/>
                    <a:gd name="T15" fmla="*/ 137 h 3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300">
                      <a:moveTo>
                        <a:pt x="287" y="137"/>
                      </a:moveTo>
                      <a:cubicBezTo>
                        <a:pt x="164" y="137"/>
                        <a:pt x="164" y="137"/>
                        <a:pt x="164" y="137"/>
                      </a:cubicBezTo>
                      <a:cubicBezTo>
                        <a:pt x="164" y="13"/>
                        <a:pt x="164" y="13"/>
                        <a:pt x="164" y="13"/>
                      </a:cubicBezTo>
                      <a:cubicBezTo>
                        <a:pt x="164" y="6"/>
                        <a:pt x="158" y="0"/>
                        <a:pt x="150" y="0"/>
                      </a:cubicBezTo>
                      <a:cubicBezTo>
                        <a:pt x="68" y="0"/>
                        <a:pt x="0" y="67"/>
                        <a:pt x="0" y="150"/>
                      </a:cubicBezTo>
                      <a:cubicBezTo>
                        <a:pt x="0" y="233"/>
                        <a:pt x="68" y="300"/>
                        <a:pt x="150" y="300"/>
                      </a:cubicBezTo>
                      <a:cubicBezTo>
                        <a:pt x="233" y="300"/>
                        <a:pt x="301" y="233"/>
                        <a:pt x="301" y="150"/>
                      </a:cubicBezTo>
                      <a:cubicBezTo>
                        <a:pt x="301" y="143"/>
                        <a:pt x="295" y="137"/>
                        <a:pt x="287" y="137"/>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400" b="0" i="0" u="none" strike="noStrike" kern="0" cap="none" spc="0" normalizeH="0" baseline="0" noProof="0">
                    <a:ln>
                      <a:noFill/>
                    </a:ln>
                    <a:solidFill>
                      <a:srgbClr val="282828"/>
                    </a:solidFill>
                    <a:effectLst/>
                    <a:uLnTx/>
                    <a:uFillTx/>
                    <a:latin typeface="+mj-lt"/>
                  </a:endParaRPr>
                </a:p>
              </p:txBody>
            </p:sp>
            <p:sp>
              <p:nvSpPr>
                <p:cNvPr id="410" name="Freeform 101"/>
                <p:cNvSpPr/>
                <p:nvPr/>
              </p:nvSpPr>
              <p:spPr bwMode="auto">
                <a:xfrm>
                  <a:off x="4171950" y="2213059"/>
                  <a:ext cx="615950" cy="615950"/>
                </a:xfrm>
                <a:custGeom>
                  <a:avLst/>
                  <a:gdLst>
                    <a:gd name="T0" fmla="*/ 13 w 163"/>
                    <a:gd name="T1" fmla="*/ 0 h 163"/>
                    <a:gd name="T2" fmla="*/ 0 w 163"/>
                    <a:gd name="T3" fmla="*/ 13 h 163"/>
                    <a:gd name="T4" fmla="*/ 0 w 163"/>
                    <a:gd name="T5" fmla="*/ 150 h 163"/>
                    <a:gd name="T6" fmla="*/ 13 w 163"/>
                    <a:gd name="T7" fmla="*/ 163 h 163"/>
                    <a:gd name="T8" fmla="*/ 150 w 163"/>
                    <a:gd name="T9" fmla="*/ 163 h 163"/>
                    <a:gd name="T10" fmla="*/ 163 w 163"/>
                    <a:gd name="T11" fmla="*/ 150 h 163"/>
                    <a:gd name="T12" fmla="*/ 13 w 163"/>
                    <a:gd name="T13" fmla="*/ 0 h 163"/>
                  </a:gdLst>
                  <a:ahLst/>
                  <a:cxnLst>
                    <a:cxn ang="0">
                      <a:pos x="T0" y="T1"/>
                    </a:cxn>
                    <a:cxn ang="0">
                      <a:pos x="T2" y="T3"/>
                    </a:cxn>
                    <a:cxn ang="0">
                      <a:pos x="T4" y="T5"/>
                    </a:cxn>
                    <a:cxn ang="0">
                      <a:pos x="T6" y="T7"/>
                    </a:cxn>
                    <a:cxn ang="0">
                      <a:pos x="T8" y="T9"/>
                    </a:cxn>
                    <a:cxn ang="0">
                      <a:pos x="T10" y="T11"/>
                    </a:cxn>
                    <a:cxn ang="0">
                      <a:pos x="T12" y="T13"/>
                    </a:cxn>
                  </a:cxnLst>
                  <a:rect l="0" t="0" r="r" b="b"/>
                  <a:pathLst>
                    <a:path w="163" h="163">
                      <a:moveTo>
                        <a:pt x="13" y="0"/>
                      </a:moveTo>
                      <a:cubicBezTo>
                        <a:pt x="6" y="0"/>
                        <a:pt x="0" y="6"/>
                        <a:pt x="0" y="13"/>
                      </a:cubicBezTo>
                      <a:cubicBezTo>
                        <a:pt x="0" y="150"/>
                        <a:pt x="0" y="150"/>
                        <a:pt x="0" y="150"/>
                      </a:cubicBezTo>
                      <a:cubicBezTo>
                        <a:pt x="0" y="157"/>
                        <a:pt x="6" y="163"/>
                        <a:pt x="13" y="163"/>
                      </a:cubicBezTo>
                      <a:cubicBezTo>
                        <a:pt x="150" y="163"/>
                        <a:pt x="150" y="163"/>
                        <a:pt x="150" y="163"/>
                      </a:cubicBezTo>
                      <a:cubicBezTo>
                        <a:pt x="157" y="163"/>
                        <a:pt x="163" y="157"/>
                        <a:pt x="163" y="150"/>
                      </a:cubicBezTo>
                      <a:cubicBezTo>
                        <a:pt x="163" y="67"/>
                        <a:pt x="96" y="0"/>
                        <a:pt x="13"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400" b="0" i="0" u="none" strike="noStrike" kern="0" cap="none" spc="0" normalizeH="0" baseline="0" noProof="0">
                    <a:ln>
                      <a:noFill/>
                    </a:ln>
                    <a:solidFill>
                      <a:srgbClr val="282828"/>
                    </a:solidFill>
                    <a:effectLst/>
                    <a:uLnTx/>
                    <a:uFillTx/>
                    <a:latin typeface="+mj-lt"/>
                  </a:endParaRPr>
                </a:p>
              </p:txBody>
            </p:sp>
            <p:sp>
              <p:nvSpPr>
                <p:cNvPr id="411" name="Freeform 102"/>
                <p:cNvSpPr/>
                <p:nvPr/>
              </p:nvSpPr>
              <p:spPr bwMode="auto">
                <a:xfrm>
                  <a:off x="4994275" y="2560721"/>
                  <a:ext cx="631825" cy="90488"/>
                </a:xfrm>
                <a:custGeom>
                  <a:avLst/>
                  <a:gdLst>
                    <a:gd name="T0" fmla="*/ 155 w 167"/>
                    <a:gd name="T1" fmla="*/ 0 h 24"/>
                    <a:gd name="T2" fmla="*/ 12 w 167"/>
                    <a:gd name="T3" fmla="*/ 0 h 24"/>
                    <a:gd name="T4" fmla="*/ 0 w 167"/>
                    <a:gd name="T5" fmla="*/ 12 h 24"/>
                    <a:gd name="T6" fmla="*/ 12 w 167"/>
                    <a:gd name="T7" fmla="*/ 24 h 24"/>
                    <a:gd name="T8" fmla="*/ 155 w 167"/>
                    <a:gd name="T9" fmla="*/ 24 h 24"/>
                    <a:gd name="T10" fmla="*/ 167 w 167"/>
                    <a:gd name="T11" fmla="*/ 12 h 24"/>
                    <a:gd name="T12" fmla="*/ 155 w 16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67" h="24">
                      <a:moveTo>
                        <a:pt x="155" y="0"/>
                      </a:moveTo>
                      <a:cubicBezTo>
                        <a:pt x="12" y="0"/>
                        <a:pt x="12" y="0"/>
                        <a:pt x="12" y="0"/>
                      </a:cubicBezTo>
                      <a:cubicBezTo>
                        <a:pt x="6" y="0"/>
                        <a:pt x="0" y="5"/>
                        <a:pt x="0" y="12"/>
                      </a:cubicBezTo>
                      <a:cubicBezTo>
                        <a:pt x="0" y="18"/>
                        <a:pt x="6" y="24"/>
                        <a:pt x="12" y="24"/>
                      </a:cubicBezTo>
                      <a:cubicBezTo>
                        <a:pt x="155" y="24"/>
                        <a:pt x="155" y="24"/>
                        <a:pt x="155" y="24"/>
                      </a:cubicBezTo>
                      <a:cubicBezTo>
                        <a:pt x="161" y="24"/>
                        <a:pt x="167" y="18"/>
                        <a:pt x="167" y="12"/>
                      </a:cubicBezTo>
                      <a:cubicBezTo>
                        <a:pt x="167" y="5"/>
                        <a:pt x="161" y="0"/>
                        <a:pt x="155" y="0"/>
                      </a:cubicBezTo>
                    </a:path>
                  </a:pathLst>
                </a:custGeom>
                <a:solidFill>
                  <a:srgbClr val="C7D0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400" b="0" i="0" u="none" strike="noStrike" kern="0" cap="none" spc="0" normalizeH="0" baseline="0" noProof="0">
                    <a:ln>
                      <a:noFill/>
                    </a:ln>
                    <a:solidFill>
                      <a:srgbClr val="282828"/>
                    </a:solidFill>
                    <a:effectLst/>
                    <a:uLnTx/>
                    <a:uFillTx/>
                    <a:latin typeface="+mj-lt"/>
                  </a:endParaRPr>
                </a:p>
              </p:txBody>
            </p:sp>
            <p:sp>
              <p:nvSpPr>
                <p:cNvPr id="412" name="Freeform 103"/>
                <p:cNvSpPr/>
                <p:nvPr/>
              </p:nvSpPr>
              <p:spPr bwMode="auto">
                <a:xfrm>
                  <a:off x="4994275" y="2886159"/>
                  <a:ext cx="631825" cy="90488"/>
                </a:xfrm>
                <a:custGeom>
                  <a:avLst/>
                  <a:gdLst>
                    <a:gd name="T0" fmla="*/ 155 w 167"/>
                    <a:gd name="T1" fmla="*/ 0 h 24"/>
                    <a:gd name="T2" fmla="*/ 12 w 167"/>
                    <a:gd name="T3" fmla="*/ 0 h 24"/>
                    <a:gd name="T4" fmla="*/ 0 w 167"/>
                    <a:gd name="T5" fmla="*/ 12 h 24"/>
                    <a:gd name="T6" fmla="*/ 12 w 167"/>
                    <a:gd name="T7" fmla="*/ 24 h 24"/>
                    <a:gd name="T8" fmla="*/ 155 w 167"/>
                    <a:gd name="T9" fmla="*/ 24 h 24"/>
                    <a:gd name="T10" fmla="*/ 167 w 167"/>
                    <a:gd name="T11" fmla="*/ 12 h 24"/>
                    <a:gd name="T12" fmla="*/ 155 w 16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67" h="24">
                      <a:moveTo>
                        <a:pt x="155" y="0"/>
                      </a:moveTo>
                      <a:cubicBezTo>
                        <a:pt x="12" y="0"/>
                        <a:pt x="12" y="0"/>
                        <a:pt x="12" y="0"/>
                      </a:cubicBezTo>
                      <a:cubicBezTo>
                        <a:pt x="6" y="0"/>
                        <a:pt x="0" y="6"/>
                        <a:pt x="0" y="12"/>
                      </a:cubicBezTo>
                      <a:cubicBezTo>
                        <a:pt x="0" y="19"/>
                        <a:pt x="6" y="24"/>
                        <a:pt x="12" y="24"/>
                      </a:cubicBezTo>
                      <a:cubicBezTo>
                        <a:pt x="155" y="24"/>
                        <a:pt x="155" y="24"/>
                        <a:pt x="155" y="24"/>
                      </a:cubicBezTo>
                      <a:cubicBezTo>
                        <a:pt x="161" y="24"/>
                        <a:pt x="167" y="19"/>
                        <a:pt x="167" y="12"/>
                      </a:cubicBezTo>
                      <a:cubicBezTo>
                        <a:pt x="167" y="6"/>
                        <a:pt x="161" y="0"/>
                        <a:pt x="155" y="0"/>
                      </a:cubicBezTo>
                    </a:path>
                  </a:pathLst>
                </a:custGeom>
                <a:solidFill>
                  <a:srgbClr val="C7D0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400" b="0" i="0" u="none" strike="noStrike" kern="0" cap="none" spc="0" normalizeH="0" baseline="0" noProof="0">
                    <a:ln>
                      <a:noFill/>
                    </a:ln>
                    <a:solidFill>
                      <a:srgbClr val="282828"/>
                    </a:solidFill>
                    <a:effectLst/>
                    <a:uLnTx/>
                    <a:uFillTx/>
                    <a:latin typeface="+mj-lt"/>
                  </a:endParaRPr>
                </a:p>
              </p:txBody>
            </p:sp>
            <p:sp>
              <p:nvSpPr>
                <p:cNvPr id="413" name="Freeform 104"/>
                <p:cNvSpPr/>
                <p:nvPr/>
              </p:nvSpPr>
              <p:spPr bwMode="auto">
                <a:xfrm>
                  <a:off x="4994275" y="3214771"/>
                  <a:ext cx="631825" cy="90488"/>
                </a:xfrm>
                <a:custGeom>
                  <a:avLst/>
                  <a:gdLst>
                    <a:gd name="T0" fmla="*/ 155 w 167"/>
                    <a:gd name="T1" fmla="*/ 0 h 24"/>
                    <a:gd name="T2" fmla="*/ 12 w 167"/>
                    <a:gd name="T3" fmla="*/ 0 h 24"/>
                    <a:gd name="T4" fmla="*/ 0 w 167"/>
                    <a:gd name="T5" fmla="*/ 12 h 24"/>
                    <a:gd name="T6" fmla="*/ 12 w 167"/>
                    <a:gd name="T7" fmla="*/ 24 h 24"/>
                    <a:gd name="T8" fmla="*/ 155 w 167"/>
                    <a:gd name="T9" fmla="*/ 24 h 24"/>
                    <a:gd name="T10" fmla="*/ 167 w 167"/>
                    <a:gd name="T11" fmla="*/ 12 h 24"/>
                    <a:gd name="T12" fmla="*/ 155 w 16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67" h="24">
                      <a:moveTo>
                        <a:pt x="155" y="0"/>
                      </a:moveTo>
                      <a:cubicBezTo>
                        <a:pt x="12" y="0"/>
                        <a:pt x="12" y="0"/>
                        <a:pt x="12" y="0"/>
                      </a:cubicBezTo>
                      <a:cubicBezTo>
                        <a:pt x="6" y="0"/>
                        <a:pt x="0" y="5"/>
                        <a:pt x="0" y="12"/>
                      </a:cubicBezTo>
                      <a:cubicBezTo>
                        <a:pt x="0" y="18"/>
                        <a:pt x="6" y="24"/>
                        <a:pt x="12" y="24"/>
                      </a:cubicBezTo>
                      <a:cubicBezTo>
                        <a:pt x="155" y="24"/>
                        <a:pt x="155" y="24"/>
                        <a:pt x="155" y="24"/>
                      </a:cubicBezTo>
                      <a:cubicBezTo>
                        <a:pt x="161" y="24"/>
                        <a:pt x="167" y="18"/>
                        <a:pt x="167" y="12"/>
                      </a:cubicBezTo>
                      <a:cubicBezTo>
                        <a:pt x="167" y="5"/>
                        <a:pt x="161" y="0"/>
                        <a:pt x="155" y="0"/>
                      </a:cubicBezTo>
                    </a:path>
                  </a:pathLst>
                </a:custGeom>
                <a:solidFill>
                  <a:srgbClr val="C7D0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400" b="0" i="0" u="none" strike="noStrike" kern="0" cap="none" spc="0" normalizeH="0" baseline="0" noProof="0">
                    <a:ln>
                      <a:noFill/>
                    </a:ln>
                    <a:solidFill>
                      <a:srgbClr val="282828"/>
                    </a:solidFill>
                    <a:effectLst/>
                    <a:uLnTx/>
                    <a:uFillTx/>
                    <a:latin typeface="+mj-lt"/>
                  </a:endParaRPr>
                </a:p>
              </p:txBody>
            </p:sp>
            <p:sp>
              <p:nvSpPr>
                <p:cNvPr id="414" name="Freeform 105"/>
                <p:cNvSpPr/>
                <p:nvPr/>
              </p:nvSpPr>
              <p:spPr bwMode="auto">
                <a:xfrm>
                  <a:off x="3044825" y="1843171"/>
                  <a:ext cx="3052763" cy="166688"/>
                </a:xfrm>
                <a:custGeom>
                  <a:avLst/>
                  <a:gdLst>
                    <a:gd name="T0" fmla="*/ 788 w 808"/>
                    <a:gd name="T1" fmla="*/ 44 h 44"/>
                    <a:gd name="T2" fmla="*/ 20 w 808"/>
                    <a:gd name="T3" fmla="*/ 44 h 44"/>
                    <a:gd name="T4" fmla="*/ 0 w 808"/>
                    <a:gd name="T5" fmla="*/ 24 h 44"/>
                    <a:gd name="T6" fmla="*/ 0 w 808"/>
                    <a:gd name="T7" fmla="*/ 21 h 44"/>
                    <a:gd name="T8" fmla="*/ 20 w 808"/>
                    <a:gd name="T9" fmla="*/ 0 h 44"/>
                    <a:gd name="T10" fmla="*/ 788 w 808"/>
                    <a:gd name="T11" fmla="*/ 0 h 44"/>
                    <a:gd name="T12" fmla="*/ 808 w 808"/>
                    <a:gd name="T13" fmla="*/ 21 h 44"/>
                    <a:gd name="T14" fmla="*/ 808 w 808"/>
                    <a:gd name="T15" fmla="*/ 24 h 44"/>
                    <a:gd name="T16" fmla="*/ 788 w 808"/>
                    <a:gd name="T1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7" h="44">
                      <a:moveTo>
                        <a:pt x="788" y="44"/>
                      </a:moveTo>
                      <a:cubicBezTo>
                        <a:pt x="20" y="44"/>
                        <a:pt x="20" y="44"/>
                        <a:pt x="20" y="44"/>
                      </a:cubicBezTo>
                      <a:cubicBezTo>
                        <a:pt x="9" y="44"/>
                        <a:pt x="0" y="35"/>
                        <a:pt x="0" y="24"/>
                      </a:cubicBezTo>
                      <a:cubicBezTo>
                        <a:pt x="0" y="21"/>
                        <a:pt x="0" y="21"/>
                        <a:pt x="0" y="21"/>
                      </a:cubicBezTo>
                      <a:cubicBezTo>
                        <a:pt x="0" y="9"/>
                        <a:pt x="9" y="0"/>
                        <a:pt x="20" y="0"/>
                      </a:cubicBezTo>
                      <a:cubicBezTo>
                        <a:pt x="788" y="0"/>
                        <a:pt x="788" y="0"/>
                        <a:pt x="788" y="0"/>
                      </a:cubicBezTo>
                      <a:cubicBezTo>
                        <a:pt x="799" y="0"/>
                        <a:pt x="808" y="9"/>
                        <a:pt x="808" y="21"/>
                      </a:cubicBezTo>
                      <a:cubicBezTo>
                        <a:pt x="808" y="24"/>
                        <a:pt x="808" y="24"/>
                        <a:pt x="808" y="24"/>
                      </a:cubicBezTo>
                      <a:cubicBezTo>
                        <a:pt x="808" y="35"/>
                        <a:pt x="799" y="44"/>
                        <a:pt x="788" y="44"/>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400" b="0" i="0" u="none" strike="noStrike" kern="0" cap="none" spc="0" normalizeH="0" baseline="0" noProof="0">
                    <a:ln>
                      <a:noFill/>
                    </a:ln>
                    <a:solidFill>
                      <a:srgbClr val="282828"/>
                    </a:solidFill>
                    <a:effectLst/>
                    <a:uLnTx/>
                    <a:uFillTx/>
                    <a:latin typeface="+mj-lt"/>
                  </a:endParaRPr>
                </a:p>
              </p:txBody>
            </p:sp>
            <p:sp>
              <p:nvSpPr>
                <p:cNvPr id="415" name="Freeform 106"/>
                <p:cNvSpPr/>
                <p:nvPr/>
              </p:nvSpPr>
              <p:spPr bwMode="auto">
                <a:xfrm>
                  <a:off x="3044825" y="3765634"/>
                  <a:ext cx="3052763" cy="166688"/>
                </a:xfrm>
                <a:custGeom>
                  <a:avLst/>
                  <a:gdLst>
                    <a:gd name="T0" fmla="*/ 788 w 808"/>
                    <a:gd name="T1" fmla="*/ 44 h 44"/>
                    <a:gd name="T2" fmla="*/ 20 w 808"/>
                    <a:gd name="T3" fmla="*/ 44 h 44"/>
                    <a:gd name="T4" fmla="*/ 0 w 808"/>
                    <a:gd name="T5" fmla="*/ 24 h 44"/>
                    <a:gd name="T6" fmla="*/ 0 w 808"/>
                    <a:gd name="T7" fmla="*/ 21 h 44"/>
                    <a:gd name="T8" fmla="*/ 20 w 808"/>
                    <a:gd name="T9" fmla="*/ 0 h 44"/>
                    <a:gd name="T10" fmla="*/ 788 w 808"/>
                    <a:gd name="T11" fmla="*/ 0 h 44"/>
                    <a:gd name="T12" fmla="*/ 808 w 808"/>
                    <a:gd name="T13" fmla="*/ 21 h 44"/>
                    <a:gd name="T14" fmla="*/ 808 w 808"/>
                    <a:gd name="T15" fmla="*/ 24 h 44"/>
                    <a:gd name="T16" fmla="*/ 788 w 808"/>
                    <a:gd name="T1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7" h="44">
                      <a:moveTo>
                        <a:pt x="788" y="44"/>
                      </a:moveTo>
                      <a:cubicBezTo>
                        <a:pt x="20" y="44"/>
                        <a:pt x="20" y="44"/>
                        <a:pt x="20" y="44"/>
                      </a:cubicBezTo>
                      <a:cubicBezTo>
                        <a:pt x="9" y="44"/>
                        <a:pt x="0" y="35"/>
                        <a:pt x="0" y="24"/>
                      </a:cubicBezTo>
                      <a:cubicBezTo>
                        <a:pt x="0" y="21"/>
                        <a:pt x="0" y="21"/>
                        <a:pt x="0" y="21"/>
                      </a:cubicBezTo>
                      <a:cubicBezTo>
                        <a:pt x="0" y="9"/>
                        <a:pt x="9" y="0"/>
                        <a:pt x="20" y="0"/>
                      </a:cubicBezTo>
                      <a:cubicBezTo>
                        <a:pt x="788" y="0"/>
                        <a:pt x="788" y="0"/>
                        <a:pt x="788" y="0"/>
                      </a:cubicBezTo>
                      <a:cubicBezTo>
                        <a:pt x="799" y="0"/>
                        <a:pt x="808" y="9"/>
                        <a:pt x="808" y="21"/>
                      </a:cubicBezTo>
                      <a:cubicBezTo>
                        <a:pt x="808" y="24"/>
                        <a:pt x="808" y="24"/>
                        <a:pt x="808" y="24"/>
                      </a:cubicBezTo>
                      <a:cubicBezTo>
                        <a:pt x="808" y="35"/>
                        <a:pt x="799" y="44"/>
                        <a:pt x="788" y="44"/>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400" b="0" i="0" u="none" strike="noStrike" kern="0" cap="none" spc="0" normalizeH="0" baseline="0" noProof="0">
                    <a:ln>
                      <a:noFill/>
                    </a:ln>
                    <a:solidFill>
                      <a:srgbClr val="282828"/>
                    </a:solidFill>
                    <a:effectLst/>
                    <a:uLnTx/>
                    <a:uFillTx/>
                    <a:latin typeface="+mj-lt"/>
                  </a:endParaRPr>
                </a:p>
              </p:txBody>
            </p:sp>
          </p:grpSp>
          <p:grpSp>
            <p:nvGrpSpPr>
              <p:cNvPr id="416" name="Group 415"/>
              <p:cNvGrpSpPr/>
              <p:nvPr/>
            </p:nvGrpSpPr>
            <p:grpSpPr>
              <a:xfrm>
                <a:off x="9318568" y="2187480"/>
                <a:ext cx="319599" cy="408146"/>
                <a:chOff x="5431994" y="509083"/>
                <a:chExt cx="730072" cy="932349"/>
              </a:xfrm>
              <a:solidFill>
                <a:srgbClr val="FBAB18"/>
              </a:solidFill>
            </p:grpSpPr>
            <p:sp>
              <p:nvSpPr>
                <p:cNvPr id="417" name="Freeform 6"/>
                <p:cNvSpPr/>
                <p:nvPr/>
              </p:nvSpPr>
              <p:spPr bwMode="auto">
                <a:xfrm>
                  <a:off x="5431994" y="850396"/>
                  <a:ext cx="431623" cy="591036"/>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400" b="0" i="0" u="none" strike="noStrike" kern="0" cap="none" spc="0" normalizeH="0" baseline="0" noProof="0">
                    <a:ln>
                      <a:noFill/>
                    </a:ln>
                    <a:solidFill>
                      <a:srgbClr val="282828"/>
                    </a:solidFill>
                    <a:effectLst/>
                    <a:uLnTx/>
                    <a:uFillTx/>
                    <a:latin typeface="+mj-lt"/>
                  </a:endParaRPr>
                </a:p>
              </p:txBody>
            </p:sp>
            <p:grpSp>
              <p:nvGrpSpPr>
                <p:cNvPr id="418" name="Group 20"/>
                <p:cNvGrpSpPr>
                  <a:grpSpLocks noChangeAspect="1"/>
                </p:cNvGrpSpPr>
                <p:nvPr/>
              </p:nvGrpSpPr>
              <p:grpSpPr>
                <a:xfrm>
                  <a:off x="5434991" y="509083"/>
                  <a:ext cx="727075" cy="668338"/>
                  <a:chOff x="2674" y="1089"/>
                  <a:chExt cx="458" cy="421"/>
                </a:xfrm>
                <a:grpFill/>
              </p:grpSpPr>
              <p:sp>
                <p:nvSpPr>
                  <p:cNvPr id="419" name="Freeform 22"/>
                  <p:cNvSpPr/>
                  <p:nvPr/>
                </p:nvSpPr>
                <p:spPr bwMode="auto">
                  <a:xfrm>
                    <a:off x="2674" y="1304"/>
                    <a:ext cx="269" cy="206"/>
                  </a:xfrm>
                  <a:custGeom>
                    <a:avLst/>
                    <a:gdLst>
                      <a:gd name="T0" fmla="*/ 11 w 539"/>
                      <a:gd name="T1" fmla="*/ 266 h 413"/>
                      <a:gd name="T2" fmla="*/ 54 w 539"/>
                      <a:gd name="T3" fmla="*/ 295 h 413"/>
                      <a:gd name="T4" fmla="*/ 58 w 539"/>
                      <a:gd name="T5" fmla="*/ 297 h 413"/>
                      <a:gd name="T6" fmla="*/ 66 w 539"/>
                      <a:gd name="T7" fmla="*/ 301 h 413"/>
                      <a:gd name="T8" fmla="*/ 85 w 539"/>
                      <a:gd name="T9" fmla="*/ 313 h 413"/>
                      <a:gd name="T10" fmla="*/ 101 w 539"/>
                      <a:gd name="T11" fmla="*/ 321 h 413"/>
                      <a:gd name="T12" fmla="*/ 157 w 539"/>
                      <a:gd name="T13" fmla="*/ 348 h 413"/>
                      <a:gd name="T14" fmla="*/ 212 w 539"/>
                      <a:gd name="T15" fmla="*/ 368 h 413"/>
                      <a:gd name="T16" fmla="*/ 318 w 539"/>
                      <a:gd name="T17" fmla="*/ 397 h 413"/>
                      <a:gd name="T18" fmla="*/ 356 w 539"/>
                      <a:gd name="T19" fmla="*/ 403 h 413"/>
                      <a:gd name="T20" fmla="*/ 436 w 539"/>
                      <a:gd name="T21" fmla="*/ 411 h 413"/>
                      <a:gd name="T22" fmla="*/ 477 w 539"/>
                      <a:gd name="T23" fmla="*/ 413 h 413"/>
                      <a:gd name="T24" fmla="*/ 539 w 539"/>
                      <a:gd name="T25" fmla="*/ 410 h 413"/>
                      <a:gd name="T26" fmla="*/ 539 w 539"/>
                      <a:gd name="T27" fmla="*/ 273 h 413"/>
                      <a:gd name="T28" fmla="*/ 539 w 539"/>
                      <a:gd name="T29" fmla="*/ 134 h 413"/>
                      <a:gd name="T30" fmla="*/ 539 w 539"/>
                      <a:gd name="T31" fmla="*/ 134 h 413"/>
                      <a:gd name="T32" fmla="*/ 539 w 539"/>
                      <a:gd name="T33" fmla="*/ 120 h 413"/>
                      <a:gd name="T34" fmla="*/ 533 w 539"/>
                      <a:gd name="T35" fmla="*/ 93 h 413"/>
                      <a:gd name="T36" fmla="*/ 526 w 539"/>
                      <a:gd name="T37" fmla="*/ 78 h 413"/>
                      <a:gd name="T38" fmla="*/ 499 w 539"/>
                      <a:gd name="T39" fmla="*/ 40 h 413"/>
                      <a:gd name="T40" fmla="*/ 499 w 539"/>
                      <a:gd name="T41" fmla="*/ 40 h 413"/>
                      <a:gd name="T42" fmla="*/ 491 w 539"/>
                      <a:gd name="T43" fmla="*/ 32 h 413"/>
                      <a:gd name="T44" fmla="*/ 482 w 539"/>
                      <a:gd name="T45" fmla="*/ 24 h 413"/>
                      <a:gd name="T46" fmla="*/ 442 w 539"/>
                      <a:gd name="T47" fmla="*/ 6 h 413"/>
                      <a:gd name="T48" fmla="*/ 418 w 539"/>
                      <a:gd name="T49" fmla="*/ 0 h 413"/>
                      <a:gd name="T50" fmla="*/ 416 w 539"/>
                      <a:gd name="T51" fmla="*/ 0 h 413"/>
                      <a:gd name="T52" fmla="*/ 125 w 539"/>
                      <a:gd name="T53" fmla="*/ 0 h 413"/>
                      <a:gd name="T54" fmla="*/ 125 w 539"/>
                      <a:gd name="T55" fmla="*/ 0 h 413"/>
                      <a:gd name="T56" fmla="*/ 117 w 539"/>
                      <a:gd name="T57" fmla="*/ 2 h 413"/>
                      <a:gd name="T58" fmla="*/ 113 w 539"/>
                      <a:gd name="T59" fmla="*/ 2 h 413"/>
                      <a:gd name="T60" fmla="*/ 107 w 539"/>
                      <a:gd name="T61" fmla="*/ 3 h 413"/>
                      <a:gd name="T62" fmla="*/ 105 w 539"/>
                      <a:gd name="T63" fmla="*/ 3 h 413"/>
                      <a:gd name="T64" fmla="*/ 98 w 539"/>
                      <a:gd name="T65" fmla="*/ 5 h 413"/>
                      <a:gd name="T66" fmla="*/ 96 w 539"/>
                      <a:gd name="T67" fmla="*/ 6 h 413"/>
                      <a:gd name="T68" fmla="*/ 90 w 539"/>
                      <a:gd name="T69" fmla="*/ 8 h 413"/>
                      <a:gd name="T70" fmla="*/ 86 w 539"/>
                      <a:gd name="T71" fmla="*/ 10 h 413"/>
                      <a:gd name="T72" fmla="*/ 80 w 539"/>
                      <a:gd name="T73" fmla="*/ 13 h 413"/>
                      <a:gd name="T74" fmla="*/ 80 w 539"/>
                      <a:gd name="T75" fmla="*/ 13 h 413"/>
                      <a:gd name="T76" fmla="*/ 72 w 539"/>
                      <a:gd name="T77" fmla="*/ 16 h 413"/>
                      <a:gd name="T78" fmla="*/ 70 w 539"/>
                      <a:gd name="T79" fmla="*/ 18 h 413"/>
                      <a:gd name="T80" fmla="*/ 64 w 539"/>
                      <a:gd name="T81" fmla="*/ 21 h 413"/>
                      <a:gd name="T82" fmla="*/ 62 w 539"/>
                      <a:gd name="T83" fmla="*/ 22 h 413"/>
                      <a:gd name="T84" fmla="*/ 56 w 539"/>
                      <a:gd name="T85" fmla="*/ 27 h 413"/>
                      <a:gd name="T86" fmla="*/ 56 w 539"/>
                      <a:gd name="T87" fmla="*/ 27 h 413"/>
                      <a:gd name="T88" fmla="*/ 46 w 539"/>
                      <a:gd name="T89" fmla="*/ 35 h 413"/>
                      <a:gd name="T90" fmla="*/ 26 w 539"/>
                      <a:gd name="T91" fmla="*/ 57 h 413"/>
                      <a:gd name="T92" fmla="*/ 24 w 539"/>
                      <a:gd name="T93" fmla="*/ 61 h 413"/>
                      <a:gd name="T94" fmla="*/ 24 w 539"/>
                      <a:gd name="T95" fmla="*/ 61 h 413"/>
                      <a:gd name="T96" fmla="*/ 18 w 539"/>
                      <a:gd name="T97" fmla="*/ 72 h 413"/>
                      <a:gd name="T98" fmla="*/ 18 w 539"/>
                      <a:gd name="T99" fmla="*/ 72 h 413"/>
                      <a:gd name="T100" fmla="*/ 11 w 539"/>
                      <a:gd name="T101" fmla="*/ 83 h 413"/>
                      <a:gd name="T102" fmla="*/ 7 w 539"/>
                      <a:gd name="T103" fmla="*/ 102 h 413"/>
                      <a:gd name="T104" fmla="*/ 0 w 539"/>
                      <a:gd name="T105" fmla="*/ 137 h 413"/>
                      <a:gd name="T106" fmla="*/ 0 w 539"/>
                      <a:gd name="T107" fmla="*/ 258 h 413"/>
                      <a:gd name="T108" fmla="*/ 5 w 539"/>
                      <a:gd name="T109" fmla="*/ 262 h 413"/>
                      <a:gd name="T110" fmla="*/ 11 w 539"/>
                      <a:gd name="T111" fmla="*/ 266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9" h="412">
                        <a:moveTo>
                          <a:pt x="11" y="266"/>
                        </a:moveTo>
                        <a:lnTo>
                          <a:pt x="11" y="266"/>
                        </a:lnTo>
                        <a:lnTo>
                          <a:pt x="54" y="295"/>
                        </a:lnTo>
                        <a:lnTo>
                          <a:pt x="54" y="295"/>
                        </a:lnTo>
                        <a:lnTo>
                          <a:pt x="58" y="297"/>
                        </a:lnTo>
                        <a:lnTo>
                          <a:pt x="58" y="297"/>
                        </a:lnTo>
                        <a:lnTo>
                          <a:pt x="66" y="301"/>
                        </a:lnTo>
                        <a:lnTo>
                          <a:pt x="66" y="301"/>
                        </a:lnTo>
                        <a:lnTo>
                          <a:pt x="85" y="313"/>
                        </a:lnTo>
                        <a:lnTo>
                          <a:pt x="85" y="313"/>
                        </a:lnTo>
                        <a:lnTo>
                          <a:pt x="101" y="321"/>
                        </a:lnTo>
                        <a:lnTo>
                          <a:pt x="101" y="321"/>
                        </a:lnTo>
                        <a:lnTo>
                          <a:pt x="129" y="335"/>
                        </a:lnTo>
                        <a:lnTo>
                          <a:pt x="157" y="348"/>
                        </a:lnTo>
                        <a:lnTo>
                          <a:pt x="185" y="359"/>
                        </a:lnTo>
                        <a:lnTo>
                          <a:pt x="212" y="368"/>
                        </a:lnTo>
                        <a:lnTo>
                          <a:pt x="267" y="384"/>
                        </a:lnTo>
                        <a:lnTo>
                          <a:pt x="318" y="397"/>
                        </a:lnTo>
                        <a:lnTo>
                          <a:pt x="318" y="397"/>
                        </a:lnTo>
                        <a:lnTo>
                          <a:pt x="356" y="403"/>
                        </a:lnTo>
                        <a:lnTo>
                          <a:pt x="396" y="408"/>
                        </a:lnTo>
                        <a:lnTo>
                          <a:pt x="436" y="411"/>
                        </a:lnTo>
                        <a:lnTo>
                          <a:pt x="477" y="413"/>
                        </a:lnTo>
                        <a:lnTo>
                          <a:pt x="477" y="413"/>
                        </a:lnTo>
                        <a:lnTo>
                          <a:pt x="509" y="413"/>
                        </a:lnTo>
                        <a:lnTo>
                          <a:pt x="539" y="410"/>
                        </a:lnTo>
                        <a:lnTo>
                          <a:pt x="539" y="410"/>
                        </a:lnTo>
                        <a:lnTo>
                          <a:pt x="539" y="273"/>
                        </a:lnTo>
                        <a:lnTo>
                          <a:pt x="539" y="185"/>
                        </a:lnTo>
                        <a:lnTo>
                          <a:pt x="539" y="134"/>
                        </a:lnTo>
                        <a:lnTo>
                          <a:pt x="539" y="134"/>
                        </a:lnTo>
                        <a:lnTo>
                          <a:pt x="539" y="134"/>
                        </a:lnTo>
                        <a:lnTo>
                          <a:pt x="539" y="134"/>
                        </a:lnTo>
                        <a:lnTo>
                          <a:pt x="539" y="120"/>
                        </a:lnTo>
                        <a:lnTo>
                          <a:pt x="536" y="105"/>
                        </a:lnTo>
                        <a:lnTo>
                          <a:pt x="533" y="93"/>
                        </a:lnTo>
                        <a:lnTo>
                          <a:pt x="526" y="78"/>
                        </a:lnTo>
                        <a:lnTo>
                          <a:pt x="526" y="78"/>
                        </a:lnTo>
                        <a:lnTo>
                          <a:pt x="515" y="61"/>
                        </a:lnTo>
                        <a:lnTo>
                          <a:pt x="499" y="40"/>
                        </a:lnTo>
                        <a:lnTo>
                          <a:pt x="499" y="40"/>
                        </a:lnTo>
                        <a:lnTo>
                          <a:pt x="499" y="40"/>
                        </a:lnTo>
                        <a:lnTo>
                          <a:pt x="499" y="40"/>
                        </a:lnTo>
                        <a:lnTo>
                          <a:pt x="491" y="32"/>
                        </a:lnTo>
                        <a:lnTo>
                          <a:pt x="482" y="24"/>
                        </a:lnTo>
                        <a:lnTo>
                          <a:pt x="482" y="24"/>
                        </a:lnTo>
                        <a:lnTo>
                          <a:pt x="463" y="14"/>
                        </a:lnTo>
                        <a:lnTo>
                          <a:pt x="442" y="6"/>
                        </a:lnTo>
                        <a:lnTo>
                          <a:pt x="428" y="2"/>
                        </a:lnTo>
                        <a:lnTo>
                          <a:pt x="418" y="0"/>
                        </a:lnTo>
                        <a:lnTo>
                          <a:pt x="418" y="0"/>
                        </a:lnTo>
                        <a:lnTo>
                          <a:pt x="416" y="0"/>
                        </a:lnTo>
                        <a:lnTo>
                          <a:pt x="416" y="0"/>
                        </a:lnTo>
                        <a:lnTo>
                          <a:pt x="125" y="0"/>
                        </a:lnTo>
                        <a:lnTo>
                          <a:pt x="125" y="0"/>
                        </a:lnTo>
                        <a:lnTo>
                          <a:pt x="125" y="0"/>
                        </a:lnTo>
                        <a:lnTo>
                          <a:pt x="125" y="0"/>
                        </a:lnTo>
                        <a:lnTo>
                          <a:pt x="117" y="2"/>
                        </a:lnTo>
                        <a:lnTo>
                          <a:pt x="117" y="2"/>
                        </a:lnTo>
                        <a:lnTo>
                          <a:pt x="113" y="2"/>
                        </a:lnTo>
                        <a:lnTo>
                          <a:pt x="113" y="2"/>
                        </a:lnTo>
                        <a:lnTo>
                          <a:pt x="107" y="3"/>
                        </a:lnTo>
                        <a:lnTo>
                          <a:pt x="107" y="3"/>
                        </a:lnTo>
                        <a:lnTo>
                          <a:pt x="105" y="3"/>
                        </a:lnTo>
                        <a:lnTo>
                          <a:pt x="105" y="3"/>
                        </a:lnTo>
                        <a:lnTo>
                          <a:pt x="98" y="5"/>
                        </a:lnTo>
                        <a:lnTo>
                          <a:pt x="98" y="5"/>
                        </a:lnTo>
                        <a:lnTo>
                          <a:pt x="96" y="6"/>
                        </a:lnTo>
                        <a:lnTo>
                          <a:pt x="96" y="6"/>
                        </a:lnTo>
                        <a:lnTo>
                          <a:pt x="90" y="8"/>
                        </a:lnTo>
                        <a:lnTo>
                          <a:pt x="90" y="8"/>
                        </a:lnTo>
                        <a:lnTo>
                          <a:pt x="86" y="10"/>
                        </a:lnTo>
                        <a:lnTo>
                          <a:pt x="86" y="10"/>
                        </a:lnTo>
                        <a:lnTo>
                          <a:pt x="80" y="13"/>
                        </a:lnTo>
                        <a:lnTo>
                          <a:pt x="80" y="13"/>
                        </a:lnTo>
                        <a:lnTo>
                          <a:pt x="80" y="13"/>
                        </a:lnTo>
                        <a:lnTo>
                          <a:pt x="80" y="13"/>
                        </a:lnTo>
                        <a:lnTo>
                          <a:pt x="72" y="16"/>
                        </a:lnTo>
                        <a:lnTo>
                          <a:pt x="72" y="16"/>
                        </a:lnTo>
                        <a:lnTo>
                          <a:pt x="70" y="18"/>
                        </a:lnTo>
                        <a:lnTo>
                          <a:pt x="70" y="18"/>
                        </a:lnTo>
                        <a:lnTo>
                          <a:pt x="64" y="21"/>
                        </a:lnTo>
                        <a:lnTo>
                          <a:pt x="64" y="21"/>
                        </a:lnTo>
                        <a:lnTo>
                          <a:pt x="62" y="22"/>
                        </a:lnTo>
                        <a:lnTo>
                          <a:pt x="62" y="22"/>
                        </a:lnTo>
                        <a:lnTo>
                          <a:pt x="56" y="27"/>
                        </a:lnTo>
                        <a:lnTo>
                          <a:pt x="56" y="27"/>
                        </a:lnTo>
                        <a:lnTo>
                          <a:pt x="56" y="27"/>
                        </a:lnTo>
                        <a:lnTo>
                          <a:pt x="56" y="27"/>
                        </a:lnTo>
                        <a:lnTo>
                          <a:pt x="46" y="35"/>
                        </a:lnTo>
                        <a:lnTo>
                          <a:pt x="37" y="45"/>
                        </a:lnTo>
                        <a:lnTo>
                          <a:pt x="26" y="57"/>
                        </a:lnTo>
                        <a:lnTo>
                          <a:pt x="26" y="57"/>
                        </a:lnTo>
                        <a:lnTo>
                          <a:pt x="24" y="61"/>
                        </a:lnTo>
                        <a:lnTo>
                          <a:pt x="24" y="61"/>
                        </a:lnTo>
                        <a:lnTo>
                          <a:pt x="24" y="61"/>
                        </a:lnTo>
                        <a:lnTo>
                          <a:pt x="24" y="61"/>
                        </a:lnTo>
                        <a:lnTo>
                          <a:pt x="18" y="72"/>
                        </a:lnTo>
                        <a:lnTo>
                          <a:pt x="18" y="72"/>
                        </a:lnTo>
                        <a:lnTo>
                          <a:pt x="18" y="72"/>
                        </a:lnTo>
                        <a:lnTo>
                          <a:pt x="18" y="72"/>
                        </a:lnTo>
                        <a:lnTo>
                          <a:pt x="11" y="83"/>
                        </a:lnTo>
                        <a:lnTo>
                          <a:pt x="11" y="83"/>
                        </a:lnTo>
                        <a:lnTo>
                          <a:pt x="7" y="102"/>
                        </a:lnTo>
                        <a:lnTo>
                          <a:pt x="3" y="120"/>
                        </a:lnTo>
                        <a:lnTo>
                          <a:pt x="0" y="137"/>
                        </a:lnTo>
                        <a:lnTo>
                          <a:pt x="0" y="258"/>
                        </a:lnTo>
                        <a:lnTo>
                          <a:pt x="0" y="258"/>
                        </a:lnTo>
                        <a:lnTo>
                          <a:pt x="5" y="262"/>
                        </a:lnTo>
                        <a:lnTo>
                          <a:pt x="5" y="262"/>
                        </a:lnTo>
                        <a:lnTo>
                          <a:pt x="11" y="266"/>
                        </a:lnTo>
                        <a:lnTo>
                          <a:pt x="11" y="26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400" b="0" i="0" u="none" strike="noStrike" kern="0" cap="none" spc="0" normalizeH="0" baseline="-25000" noProof="0">
                      <a:ln>
                        <a:noFill/>
                      </a:ln>
                      <a:solidFill>
                        <a:srgbClr val="282828"/>
                      </a:solidFill>
                      <a:effectLst/>
                      <a:uLnTx/>
                      <a:uFillTx/>
                      <a:latin typeface="+mj-lt"/>
                    </a:endParaRPr>
                  </a:p>
                </p:txBody>
              </p:sp>
              <p:sp>
                <p:nvSpPr>
                  <p:cNvPr id="420" name="Freeform 23"/>
                  <p:cNvSpPr/>
                  <p:nvPr/>
                </p:nvSpPr>
                <p:spPr bwMode="auto">
                  <a:xfrm>
                    <a:off x="2882" y="1118"/>
                    <a:ext cx="250" cy="252"/>
                  </a:xfrm>
                  <a:custGeom>
                    <a:avLst/>
                    <a:gdLst>
                      <a:gd name="T0" fmla="*/ 66 w 501"/>
                      <a:gd name="T1" fmla="*/ 395 h 505"/>
                      <a:gd name="T2" fmla="*/ 66 w 501"/>
                      <a:gd name="T3" fmla="*/ 395 h 505"/>
                      <a:gd name="T4" fmla="*/ 75 w 501"/>
                      <a:gd name="T5" fmla="*/ 403 h 505"/>
                      <a:gd name="T6" fmla="*/ 83 w 501"/>
                      <a:gd name="T7" fmla="*/ 411 h 505"/>
                      <a:gd name="T8" fmla="*/ 83 w 501"/>
                      <a:gd name="T9" fmla="*/ 411 h 505"/>
                      <a:gd name="T10" fmla="*/ 83 w 501"/>
                      <a:gd name="T11" fmla="*/ 411 h 505"/>
                      <a:gd name="T12" fmla="*/ 83 w 501"/>
                      <a:gd name="T13" fmla="*/ 411 h 505"/>
                      <a:gd name="T14" fmla="*/ 83 w 501"/>
                      <a:gd name="T15" fmla="*/ 411 h 505"/>
                      <a:gd name="T16" fmla="*/ 83 w 501"/>
                      <a:gd name="T17" fmla="*/ 411 h 505"/>
                      <a:gd name="T18" fmla="*/ 91 w 501"/>
                      <a:gd name="T19" fmla="*/ 419 h 505"/>
                      <a:gd name="T20" fmla="*/ 99 w 501"/>
                      <a:gd name="T21" fmla="*/ 428 h 505"/>
                      <a:gd name="T22" fmla="*/ 106 w 501"/>
                      <a:gd name="T23" fmla="*/ 440 h 505"/>
                      <a:gd name="T24" fmla="*/ 110 w 501"/>
                      <a:gd name="T25" fmla="*/ 449 h 505"/>
                      <a:gd name="T26" fmla="*/ 110 w 501"/>
                      <a:gd name="T27" fmla="*/ 449 h 505"/>
                      <a:gd name="T28" fmla="*/ 118 w 501"/>
                      <a:gd name="T29" fmla="*/ 465 h 505"/>
                      <a:gd name="T30" fmla="*/ 122 w 501"/>
                      <a:gd name="T31" fmla="*/ 479 h 505"/>
                      <a:gd name="T32" fmla="*/ 123 w 501"/>
                      <a:gd name="T33" fmla="*/ 492 h 505"/>
                      <a:gd name="T34" fmla="*/ 123 w 501"/>
                      <a:gd name="T35" fmla="*/ 505 h 505"/>
                      <a:gd name="T36" fmla="*/ 123 w 501"/>
                      <a:gd name="T37" fmla="*/ 505 h 505"/>
                      <a:gd name="T38" fmla="*/ 123 w 501"/>
                      <a:gd name="T39" fmla="*/ 505 h 505"/>
                      <a:gd name="T40" fmla="*/ 315 w 501"/>
                      <a:gd name="T41" fmla="*/ 314 h 505"/>
                      <a:gd name="T42" fmla="*/ 315 w 501"/>
                      <a:gd name="T43" fmla="*/ 314 h 505"/>
                      <a:gd name="T44" fmla="*/ 326 w 501"/>
                      <a:gd name="T45" fmla="*/ 302 h 505"/>
                      <a:gd name="T46" fmla="*/ 334 w 501"/>
                      <a:gd name="T47" fmla="*/ 288 h 505"/>
                      <a:gd name="T48" fmla="*/ 338 w 501"/>
                      <a:gd name="T49" fmla="*/ 274 h 505"/>
                      <a:gd name="T50" fmla="*/ 342 w 501"/>
                      <a:gd name="T51" fmla="*/ 259 h 505"/>
                      <a:gd name="T52" fmla="*/ 342 w 501"/>
                      <a:gd name="T53" fmla="*/ 243 h 505"/>
                      <a:gd name="T54" fmla="*/ 340 w 501"/>
                      <a:gd name="T55" fmla="*/ 229 h 505"/>
                      <a:gd name="T56" fmla="*/ 335 w 501"/>
                      <a:gd name="T57" fmla="*/ 215 h 505"/>
                      <a:gd name="T58" fmla="*/ 327 w 501"/>
                      <a:gd name="T59" fmla="*/ 200 h 505"/>
                      <a:gd name="T60" fmla="*/ 495 w 501"/>
                      <a:gd name="T61" fmla="*/ 33 h 505"/>
                      <a:gd name="T62" fmla="*/ 495 w 501"/>
                      <a:gd name="T63" fmla="*/ 33 h 505"/>
                      <a:gd name="T64" fmla="*/ 499 w 501"/>
                      <a:gd name="T65" fmla="*/ 27 h 505"/>
                      <a:gd name="T66" fmla="*/ 501 w 501"/>
                      <a:gd name="T67" fmla="*/ 19 h 505"/>
                      <a:gd name="T68" fmla="*/ 499 w 501"/>
                      <a:gd name="T69" fmla="*/ 12 h 505"/>
                      <a:gd name="T70" fmla="*/ 495 w 501"/>
                      <a:gd name="T71" fmla="*/ 4 h 505"/>
                      <a:gd name="T72" fmla="*/ 495 w 501"/>
                      <a:gd name="T73" fmla="*/ 4 h 505"/>
                      <a:gd name="T74" fmla="*/ 488 w 501"/>
                      <a:gd name="T75" fmla="*/ 1 h 505"/>
                      <a:gd name="T76" fmla="*/ 480 w 501"/>
                      <a:gd name="T77" fmla="*/ 0 h 505"/>
                      <a:gd name="T78" fmla="*/ 472 w 501"/>
                      <a:gd name="T79" fmla="*/ 1 h 505"/>
                      <a:gd name="T80" fmla="*/ 466 w 501"/>
                      <a:gd name="T81" fmla="*/ 4 h 505"/>
                      <a:gd name="T82" fmla="*/ 299 w 501"/>
                      <a:gd name="T83" fmla="*/ 172 h 505"/>
                      <a:gd name="T84" fmla="*/ 299 w 501"/>
                      <a:gd name="T85" fmla="*/ 172 h 505"/>
                      <a:gd name="T86" fmla="*/ 286 w 501"/>
                      <a:gd name="T87" fmla="*/ 165 h 505"/>
                      <a:gd name="T88" fmla="*/ 271 w 501"/>
                      <a:gd name="T89" fmla="*/ 161 h 505"/>
                      <a:gd name="T90" fmla="*/ 256 w 501"/>
                      <a:gd name="T91" fmla="*/ 159 h 505"/>
                      <a:gd name="T92" fmla="*/ 241 w 501"/>
                      <a:gd name="T93" fmla="*/ 159 h 505"/>
                      <a:gd name="T94" fmla="*/ 227 w 501"/>
                      <a:gd name="T95" fmla="*/ 162 h 505"/>
                      <a:gd name="T96" fmla="*/ 212 w 501"/>
                      <a:gd name="T97" fmla="*/ 167 h 505"/>
                      <a:gd name="T98" fmla="*/ 198 w 501"/>
                      <a:gd name="T99" fmla="*/ 175 h 505"/>
                      <a:gd name="T100" fmla="*/ 185 w 501"/>
                      <a:gd name="T101" fmla="*/ 184 h 505"/>
                      <a:gd name="T102" fmla="*/ 0 w 501"/>
                      <a:gd name="T103" fmla="*/ 371 h 505"/>
                      <a:gd name="T104" fmla="*/ 0 w 501"/>
                      <a:gd name="T105" fmla="*/ 371 h 505"/>
                      <a:gd name="T106" fmla="*/ 2 w 501"/>
                      <a:gd name="T107" fmla="*/ 371 h 505"/>
                      <a:gd name="T108" fmla="*/ 2 w 501"/>
                      <a:gd name="T109" fmla="*/ 371 h 505"/>
                      <a:gd name="T110" fmla="*/ 20 w 501"/>
                      <a:gd name="T111" fmla="*/ 374 h 505"/>
                      <a:gd name="T112" fmla="*/ 35 w 501"/>
                      <a:gd name="T113" fmla="*/ 379 h 505"/>
                      <a:gd name="T114" fmla="*/ 51 w 501"/>
                      <a:gd name="T115" fmla="*/ 387 h 505"/>
                      <a:gd name="T116" fmla="*/ 66 w 501"/>
                      <a:gd name="T117" fmla="*/ 395 h 505"/>
                      <a:gd name="T118" fmla="*/ 66 w 501"/>
                      <a:gd name="T119" fmla="*/ 395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1" h="505">
                        <a:moveTo>
                          <a:pt x="66" y="395"/>
                        </a:moveTo>
                        <a:lnTo>
                          <a:pt x="66" y="395"/>
                        </a:lnTo>
                        <a:lnTo>
                          <a:pt x="75" y="403"/>
                        </a:lnTo>
                        <a:lnTo>
                          <a:pt x="83" y="411"/>
                        </a:lnTo>
                        <a:lnTo>
                          <a:pt x="83" y="411"/>
                        </a:lnTo>
                        <a:lnTo>
                          <a:pt x="83" y="411"/>
                        </a:lnTo>
                        <a:lnTo>
                          <a:pt x="83" y="411"/>
                        </a:lnTo>
                        <a:lnTo>
                          <a:pt x="83" y="411"/>
                        </a:lnTo>
                        <a:lnTo>
                          <a:pt x="83" y="411"/>
                        </a:lnTo>
                        <a:lnTo>
                          <a:pt x="91" y="419"/>
                        </a:lnTo>
                        <a:lnTo>
                          <a:pt x="99" y="428"/>
                        </a:lnTo>
                        <a:lnTo>
                          <a:pt x="106" y="440"/>
                        </a:lnTo>
                        <a:lnTo>
                          <a:pt x="110" y="449"/>
                        </a:lnTo>
                        <a:lnTo>
                          <a:pt x="110" y="449"/>
                        </a:lnTo>
                        <a:lnTo>
                          <a:pt x="118" y="465"/>
                        </a:lnTo>
                        <a:lnTo>
                          <a:pt x="122" y="479"/>
                        </a:lnTo>
                        <a:lnTo>
                          <a:pt x="123" y="492"/>
                        </a:lnTo>
                        <a:lnTo>
                          <a:pt x="123" y="505"/>
                        </a:lnTo>
                        <a:lnTo>
                          <a:pt x="123" y="505"/>
                        </a:lnTo>
                        <a:lnTo>
                          <a:pt x="123" y="505"/>
                        </a:lnTo>
                        <a:lnTo>
                          <a:pt x="315" y="314"/>
                        </a:lnTo>
                        <a:lnTo>
                          <a:pt x="315" y="314"/>
                        </a:lnTo>
                        <a:lnTo>
                          <a:pt x="326" y="302"/>
                        </a:lnTo>
                        <a:lnTo>
                          <a:pt x="334" y="288"/>
                        </a:lnTo>
                        <a:lnTo>
                          <a:pt x="338" y="274"/>
                        </a:lnTo>
                        <a:lnTo>
                          <a:pt x="342" y="259"/>
                        </a:lnTo>
                        <a:lnTo>
                          <a:pt x="342" y="243"/>
                        </a:lnTo>
                        <a:lnTo>
                          <a:pt x="340" y="229"/>
                        </a:lnTo>
                        <a:lnTo>
                          <a:pt x="335" y="215"/>
                        </a:lnTo>
                        <a:lnTo>
                          <a:pt x="327" y="200"/>
                        </a:lnTo>
                        <a:lnTo>
                          <a:pt x="495" y="33"/>
                        </a:lnTo>
                        <a:lnTo>
                          <a:pt x="495" y="33"/>
                        </a:lnTo>
                        <a:lnTo>
                          <a:pt x="499" y="27"/>
                        </a:lnTo>
                        <a:lnTo>
                          <a:pt x="501" y="19"/>
                        </a:lnTo>
                        <a:lnTo>
                          <a:pt x="499" y="12"/>
                        </a:lnTo>
                        <a:lnTo>
                          <a:pt x="495" y="4"/>
                        </a:lnTo>
                        <a:lnTo>
                          <a:pt x="495" y="4"/>
                        </a:lnTo>
                        <a:lnTo>
                          <a:pt x="488" y="1"/>
                        </a:lnTo>
                        <a:lnTo>
                          <a:pt x="480" y="0"/>
                        </a:lnTo>
                        <a:lnTo>
                          <a:pt x="472" y="1"/>
                        </a:lnTo>
                        <a:lnTo>
                          <a:pt x="466" y="4"/>
                        </a:lnTo>
                        <a:lnTo>
                          <a:pt x="299" y="172"/>
                        </a:lnTo>
                        <a:lnTo>
                          <a:pt x="299" y="172"/>
                        </a:lnTo>
                        <a:lnTo>
                          <a:pt x="286" y="165"/>
                        </a:lnTo>
                        <a:lnTo>
                          <a:pt x="271" y="161"/>
                        </a:lnTo>
                        <a:lnTo>
                          <a:pt x="256" y="159"/>
                        </a:lnTo>
                        <a:lnTo>
                          <a:pt x="241" y="159"/>
                        </a:lnTo>
                        <a:lnTo>
                          <a:pt x="227" y="162"/>
                        </a:lnTo>
                        <a:lnTo>
                          <a:pt x="212" y="167"/>
                        </a:lnTo>
                        <a:lnTo>
                          <a:pt x="198" y="175"/>
                        </a:lnTo>
                        <a:lnTo>
                          <a:pt x="185" y="184"/>
                        </a:lnTo>
                        <a:lnTo>
                          <a:pt x="0" y="371"/>
                        </a:lnTo>
                        <a:lnTo>
                          <a:pt x="0" y="371"/>
                        </a:lnTo>
                        <a:lnTo>
                          <a:pt x="2" y="371"/>
                        </a:lnTo>
                        <a:lnTo>
                          <a:pt x="2" y="371"/>
                        </a:lnTo>
                        <a:lnTo>
                          <a:pt x="20" y="374"/>
                        </a:lnTo>
                        <a:lnTo>
                          <a:pt x="35" y="379"/>
                        </a:lnTo>
                        <a:lnTo>
                          <a:pt x="51" y="387"/>
                        </a:lnTo>
                        <a:lnTo>
                          <a:pt x="66" y="395"/>
                        </a:lnTo>
                        <a:lnTo>
                          <a:pt x="66" y="39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400" b="0" i="0" u="none" strike="noStrike" kern="0" cap="none" spc="0" normalizeH="0" baseline="-25000" noProof="0">
                      <a:ln>
                        <a:noFill/>
                      </a:ln>
                      <a:solidFill>
                        <a:srgbClr val="282828"/>
                      </a:solidFill>
                      <a:effectLst/>
                      <a:uLnTx/>
                      <a:uFillTx/>
                      <a:latin typeface="+mj-lt"/>
                    </a:endParaRPr>
                  </a:p>
                </p:txBody>
              </p:sp>
              <p:sp>
                <p:nvSpPr>
                  <p:cNvPr id="421" name="Freeform 26"/>
                  <p:cNvSpPr/>
                  <p:nvPr/>
                </p:nvSpPr>
                <p:spPr bwMode="auto">
                  <a:xfrm>
                    <a:off x="2726" y="1089"/>
                    <a:ext cx="165" cy="164"/>
                  </a:xfrm>
                  <a:custGeom>
                    <a:avLst/>
                    <a:gdLst>
                      <a:gd name="T0" fmla="*/ 0 w 331"/>
                      <a:gd name="T1" fmla="*/ 164 h 329"/>
                      <a:gd name="T2" fmla="*/ 4 w 331"/>
                      <a:gd name="T3" fmla="*/ 131 h 329"/>
                      <a:gd name="T4" fmla="*/ 13 w 331"/>
                      <a:gd name="T5" fmla="*/ 101 h 329"/>
                      <a:gd name="T6" fmla="*/ 29 w 331"/>
                      <a:gd name="T7" fmla="*/ 72 h 329"/>
                      <a:gd name="T8" fmla="*/ 50 w 331"/>
                      <a:gd name="T9" fmla="*/ 48 h 329"/>
                      <a:gd name="T10" fmla="*/ 74 w 331"/>
                      <a:gd name="T11" fmla="*/ 27 h 329"/>
                      <a:gd name="T12" fmla="*/ 101 w 331"/>
                      <a:gd name="T13" fmla="*/ 13 h 329"/>
                      <a:gd name="T14" fmla="*/ 133 w 331"/>
                      <a:gd name="T15" fmla="*/ 3 h 329"/>
                      <a:gd name="T16" fmla="*/ 165 w 331"/>
                      <a:gd name="T17" fmla="*/ 0 h 329"/>
                      <a:gd name="T18" fmla="*/ 182 w 331"/>
                      <a:gd name="T19" fmla="*/ 0 h 329"/>
                      <a:gd name="T20" fmla="*/ 214 w 331"/>
                      <a:gd name="T21" fmla="*/ 6 h 329"/>
                      <a:gd name="T22" fmla="*/ 244 w 331"/>
                      <a:gd name="T23" fmla="*/ 19 h 329"/>
                      <a:gd name="T24" fmla="*/ 270 w 331"/>
                      <a:gd name="T25" fmla="*/ 37 h 329"/>
                      <a:gd name="T26" fmla="*/ 292 w 331"/>
                      <a:gd name="T27" fmla="*/ 59 h 329"/>
                      <a:gd name="T28" fmla="*/ 310 w 331"/>
                      <a:gd name="T29" fmla="*/ 86 h 329"/>
                      <a:gd name="T30" fmla="*/ 323 w 331"/>
                      <a:gd name="T31" fmla="*/ 115 h 329"/>
                      <a:gd name="T32" fmla="*/ 329 w 331"/>
                      <a:gd name="T33" fmla="*/ 147 h 329"/>
                      <a:gd name="T34" fmla="*/ 331 w 331"/>
                      <a:gd name="T35" fmla="*/ 164 h 329"/>
                      <a:gd name="T36" fmla="*/ 326 w 331"/>
                      <a:gd name="T37" fmla="*/ 198 h 329"/>
                      <a:gd name="T38" fmla="*/ 316 w 331"/>
                      <a:gd name="T39" fmla="*/ 228 h 329"/>
                      <a:gd name="T40" fmla="*/ 302 w 331"/>
                      <a:gd name="T41" fmla="*/ 257 h 329"/>
                      <a:gd name="T42" fmla="*/ 281 w 331"/>
                      <a:gd name="T43" fmla="*/ 281 h 329"/>
                      <a:gd name="T44" fmla="*/ 257 w 331"/>
                      <a:gd name="T45" fmla="*/ 301 h 329"/>
                      <a:gd name="T46" fmla="*/ 230 w 331"/>
                      <a:gd name="T47" fmla="*/ 316 h 329"/>
                      <a:gd name="T48" fmla="*/ 198 w 331"/>
                      <a:gd name="T49" fmla="*/ 325 h 329"/>
                      <a:gd name="T50" fmla="*/ 165 w 331"/>
                      <a:gd name="T51" fmla="*/ 329 h 329"/>
                      <a:gd name="T52" fmla="*/ 149 w 331"/>
                      <a:gd name="T53" fmla="*/ 329 h 329"/>
                      <a:gd name="T54" fmla="*/ 117 w 331"/>
                      <a:gd name="T55" fmla="*/ 321 h 329"/>
                      <a:gd name="T56" fmla="*/ 87 w 331"/>
                      <a:gd name="T57" fmla="*/ 309 h 329"/>
                      <a:gd name="T58" fmla="*/ 61 w 331"/>
                      <a:gd name="T59" fmla="*/ 292 h 329"/>
                      <a:gd name="T60" fmla="*/ 39 w 331"/>
                      <a:gd name="T61" fmla="*/ 270 h 329"/>
                      <a:gd name="T62" fmla="*/ 21 w 331"/>
                      <a:gd name="T63" fmla="*/ 242 h 329"/>
                      <a:gd name="T64" fmla="*/ 8 w 331"/>
                      <a:gd name="T65" fmla="*/ 214 h 329"/>
                      <a:gd name="T66" fmla="*/ 2 w 331"/>
                      <a:gd name="T67" fmla="*/ 182 h 329"/>
                      <a:gd name="T68" fmla="*/ 0 w 331"/>
                      <a:gd name="T69" fmla="*/ 164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1" h="329">
                        <a:moveTo>
                          <a:pt x="0" y="164"/>
                        </a:moveTo>
                        <a:lnTo>
                          <a:pt x="0" y="164"/>
                        </a:lnTo>
                        <a:lnTo>
                          <a:pt x="2" y="147"/>
                        </a:lnTo>
                        <a:lnTo>
                          <a:pt x="4" y="131"/>
                        </a:lnTo>
                        <a:lnTo>
                          <a:pt x="8" y="115"/>
                        </a:lnTo>
                        <a:lnTo>
                          <a:pt x="13" y="101"/>
                        </a:lnTo>
                        <a:lnTo>
                          <a:pt x="21" y="86"/>
                        </a:lnTo>
                        <a:lnTo>
                          <a:pt x="29" y="72"/>
                        </a:lnTo>
                        <a:lnTo>
                          <a:pt x="39" y="59"/>
                        </a:lnTo>
                        <a:lnTo>
                          <a:pt x="50" y="48"/>
                        </a:lnTo>
                        <a:lnTo>
                          <a:pt x="61" y="37"/>
                        </a:lnTo>
                        <a:lnTo>
                          <a:pt x="74" y="27"/>
                        </a:lnTo>
                        <a:lnTo>
                          <a:pt x="87" y="19"/>
                        </a:lnTo>
                        <a:lnTo>
                          <a:pt x="101" y="13"/>
                        </a:lnTo>
                        <a:lnTo>
                          <a:pt x="117" y="6"/>
                        </a:lnTo>
                        <a:lnTo>
                          <a:pt x="133" y="3"/>
                        </a:lnTo>
                        <a:lnTo>
                          <a:pt x="149" y="0"/>
                        </a:lnTo>
                        <a:lnTo>
                          <a:pt x="165" y="0"/>
                        </a:lnTo>
                        <a:lnTo>
                          <a:pt x="165" y="0"/>
                        </a:lnTo>
                        <a:lnTo>
                          <a:pt x="182" y="0"/>
                        </a:lnTo>
                        <a:lnTo>
                          <a:pt x="198" y="3"/>
                        </a:lnTo>
                        <a:lnTo>
                          <a:pt x="214" y="6"/>
                        </a:lnTo>
                        <a:lnTo>
                          <a:pt x="230" y="13"/>
                        </a:lnTo>
                        <a:lnTo>
                          <a:pt x="244" y="19"/>
                        </a:lnTo>
                        <a:lnTo>
                          <a:pt x="257" y="27"/>
                        </a:lnTo>
                        <a:lnTo>
                          <a:pt x="270" y="37"/>
                        </a:lnTo>
                        <a:lnTo>
                          <a:pt x="281" y="48"/>
                        </a:lnTo>
                        <a:lnTo>
                          <a:pt x="292" y="59"/>
                        </a:lnTo>
                        <a:lnTo>
                          <a:pt x="302" y="72"/>
                        </a:lnTo>
                        <a:lnTo>
                          <a:pt x="310" y="86"/>
                        </a:lnTo>
                        <a:lnTo>
                          <a:pt x="316" y="101"/>
                        </a:lnTo>
                        <a:lnTo>
                          <a:pt x="323" y="115"/>
                        </a:lnTo>
                        <a:lnTo>
                          <a:pt x="326" y="131"/>
                        </a:lnTo>
                        <a:lnTo>
                          <a:pt x="329" y="147"/>
                        </a:lnTo>
                        <a:lnTo>
                          <a:pt x="331" y="164"/>
                        </a:lnTo>
                        <a:lnTo>
                          <a:pt x="331" y="164"/>
                        </a:lnTo>
                        <a:lnTo>
                          <a:pt x="329" y="182"/>
                        </a:lnTo>
                        <a:lnTo>
                          <a:pt x="326" y="198"/>
                        </a:lnTo>
                        <a:lnTo>
                          <a:pt x="323" y="214"/>
                        </a:lnTo>
                        <a:lnTo>
                          <a:pt x="316" y="228"/>
                        </a:lnTo>
                        <a:lnTo>
                          <a:pt x="310" y="242"/>
                        </a:lnTo>
                        <a:lnTo>
                          <a:pt x="302" y="257"/>
                        </a:lnTo>
                        <a:lnTo>
                          <a:pt x="292" y="270"/>
                        </a:lnTo>
                        <a:lnTo>
                          <a:pt x="281" y="281"/>
                        </a:lnTo>
                        <a:lnTo>
                          <a:pt x="270" y="292"/>
                        </a:lnTo>
                        <a:lnTo>
                          <a:pt x="257" y="301"/>
                        </a:lnTo>
                        <a:lnTo>
                          <a:pt x="244" y="309"/>
                        </a:lnTo>
                        <a:lnTo>
                          <a:pt x="230" y="316"/>
                        </a:lnTo>
                        <a:lnTo>
                          <a:pt x="214" y="321"/>
                        </a:lnTo>
                        <a:lnTo>
                          <a:pt x="198" y="325"/>
                        </a:lnTo>
                        <a:lnTo>
                          <a:pt x="182" y="329"/>
                        </a:lnTo>
                        <a:lnTo>
                          <a:pt x="165" y="329"/>
                        </a:lnTo>
                        <a:lnTo>
                          <a:pt x="165" y="329"/>
                        </a:lnTo>
                        <a:lnTo>
                          <a:pt x="149" y="329"/>
                        </a:lnTo>
                        <a:lnTo>
                          <a:pt x="133" y="325"/>
                        </a:lnTo>
                        <a:lnTo>
                          <a:pt x="117" y="321"/>
                        </a:lnTo>
                        <a:lnTo>
                          <a:pt x="101" y="316"/>
                        </a:lnTo>
                        <a:lnTo>
                          <a:pt x="87" y="309"/>
                        </a:lnTo>
                        <a:lnTo>
                          <a:pt x="74" y="301"/>
                        </a:lnTo>
                        <a:lnTo>
                          <a:pt x="61" y="292"/>
                        </a:lnTo>
                        <a:lnTo>
                          <a:pt x="50" y="281"/>
                        </a:lnTo>
                        <a:lnTo>
                          <a:pt x="39" y="270"/>
                        </a:lnTo>
                        <a:lnTo>
                          <a:pt x="29" y="257"/>
                        </a:lnTo>
                        <a:lnTo>
                          <a:pt x="21" y="242"/>
                        </a:lnTo>
                        <a:lnTo>
                          <a:pt x="13" y="228"/>
                        </a:lnTo>
                        <a:lnTo>
                          <a:pt x="8" y="214"/>
                        </a:lnTo>
                        <a:lnTo>
                          <a:pt x="4" y="198"/>
                        </a:lnTo>
                        <a:lnTo>
                          <a:pt x="2" y="182"/>
                        </a:lnTo>
                        <a:lnTo>
                          <a:pt x="0" y="164"/>
                        </a:lnTo>
                        <a:lnTo>
                          <a:pt x="0" y="1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400" b="0" i="0" u="none" strike="noStrike" kern="0" cap="none" spc="0" normalizeH="0" baseline="-25000" noProof="0">
                      <a:ln>
                        <a:noFill/>
                      </a:ln>
                      <a:solidFill>
                        <a:srgbClr val="282828"/>
                      </a:solidFill>
                      <a:effectLst/>
                      <a:uLnTx/>
                      <a:uFillTx/>
                      <a:latin typeface="+mj-lt"/>
                    </a:endParaRPr>
                  </a:p>
                </p:txBody>
              </p:sp>
              <p:sp>
                <p:nvSpPr>
                  <p:cNvPr id="422" name="Freeform 27"/>
                  <p:cNvSpPr/>
                  <p:nvPr/>
                </p:nvSpPr>
                <p:spPr bwMode="auto">
                  <a:xfrm>
                    <a:off x="2825" y="1304"/>
                    <a:ext cx="119" cy="121"/>
                  </a:xfrm>
                  <a:custGeom>
                    <a:avLst/>
                    <a:gdLst>
                      <a:gd name="T0" fmla="*/ 113 w 238"/>
                      <a:gd name="T1" fmla="*/ 0 h 242"/>
                      <a:gd name="T2" fmla="*/ 23 w 238"/>
                      <a:gd name="T3" fmla="*/ 89 h 242"/>
                      <a:gd name="T4" fmla="*/ 23 w 238"/>
                      <a:gd name="T5" fmla="*/ 89 h 242"/>
                      <a:gd name="T6" fmla="*/ 19 w 238"/>
                      <a:gd name="T7" fmla="*/ 94 h 242"/>
                      <a:gd name="T8" fmla="*/ 11 w 238"/>
                      <a:gd name="T9" fmla="*/ 107 h 242"/>
                      <a:gd name="T10" fmla="*/ 7 w 238"/>
                      <a:gd name="T11" fmla="*/ 115 h 242"/>
                      <a:gd name="T12" fmla="*/ 3 w 238"/>
                      <a:gd name="T13" fmla="*/ 126 h 242"/>
                      <a:gd name="T14" fmla="*/ 0 w 238"/>
                      <a:gd name="T15" fmla="*/ 137 h 242"/>
                      <a:gd name="T16" fmla="*/ 0 w 238"/>
                      <a:gd name="T17" fmla="*/ 150 h 242"/>
                      <a:gd name="T18" fmla="*/ 0 w 238"/>
                      <a:gd name="T19" fmla="*/ 150 h 242"/>
                      <a:gd name="T20" fmla="*/ 0 w 238"/>
                      <a:gd name="T21" fmla="*/ 163 h 242"/>
                      <a:gd name="T22" fmla="*/ 2 w 238"/>
                      <a:gd name="T23" fmla="*/ 175 h 242"/>
                      <a:gd name="T24" fmla="*/ 5 w 238"/>
                      <a:gd name="T25" fmla="*/ 185 h 242"/>
                      <a:gd name="T26" fmla="*/ 10 w 238"/>
                      <a:gd name="T27" fmla="*/ 193 h 242"/>
                      <a:gd name="T28" fmla="*/ 16 w 238"/>
                      <a:gd name="T29" fmla="*/ 204 h 242"/>
                      <a:gd name="T30" fmla="*/ 19 w 238"/>
                      <a:gd name="T31" fmla="*/ 207 h 242"/>
                      <a:gd name="T32" fmla="*/ 19 w 238"/>
                      <a:gd name="T33" fmla="*/ 207 h 242"/>
                      <a:gd name="T34" fmla="*/ 21 w 238"/>
                      <a:gd name="T35" fmla="*/ 212 h 242"/>
                      <a:gd name="T36" fmla="*/ 32 w 238"/>
                      <a:gd name="T37" fmla="*/ 222 h 242"/>
                      <a:gd name="T38" fmla="*/ 38 w 238"/>
                      <a:gd name="T39" fmla="*/ 226 h 242"/>
                      <a:gd name="T40" fmla="*/ 48 w 238"/>
                      <a:gd name="T41" fmla="*/ 231 h 242"/>
                      <a:gd name="T42" fmla="*/ 59 w 238"/>
                      <a:gd name="T43" fmla="*/ 238 h 242"/>
                      <a:gd name="T44" fmla="*/ 72 w 238"/>
                      <a:gd name="T45" fmla="*/ 241 h 242"/>
                      <a:gd name="T46" fmla="*/ 72 w 238"/>
                      <a:gd name="T47" fmla="*/ 241 h 242"/>
                      <a:gd name="T48" fmla="*/ 83 w 238"/>
                      <a:gd name="T49" fmla="*/ 242 h 242"/>
                      <a:gd name="T50" fmla="*/ 93 w 238"/>
                      <a:gd name="T51" fmla="*/ 242 h 242"/>
                      <a:gd name="T52" fmla="*/ 102 w 238"/>
                      <a:gd name="T53" fmla="*/ 242 h 242"/>
                      <a:gd name="T54" fmla="*/ 110 w 238"/>
                      <a:gd name="T55" fmla="*/ 241 h 242"/>
                      <a:gd name="T56" fmla="*/ 121 w 238"/>
                      <a:gd name="T57" fmla="*/ 238 h 242"/>
                      <a:gd name="T58" fmla="*/ 126 w 238"/>
                      <a:gd name="T59" fmla="*/ 236 h 242"/>
                      <a:gd name="T60" fmla="*/ 126 w 238"/>
                      <a:gd name="T61" fmla="*/ 236 h 242"/>
                      <a:gd name="T62" fmla="*/ 136 w 238"/>
                      <a:gd name="T63" fmla="*/ 230 h 242"/>
                      <a:gd name="T64" fmla="*/ 145 w 238"/>
                      <a:gd name="T65" fmla="*/ 223 h 242"/>
                      <a:gd name="T66" fmla="*/ 155 w 238"/>
                      <a:gd name="T67" fmla="*/ 215 h 242"/>
                      <a:gd name="T68" fmla="*/ 155 w 238"/>
                      <a:gd name="T69" fmla="*/ 215 h 242"/>
                      <a:gd name="T70" fmla="*/ 236 w 238"/>
                      <a:gd name="T71" fmla="*/ 134 h 242"/>
                      <a:gd name="T72" fmla="*/ 236 w 238"/>
                      <a:gd name="T73" fmla="*/ 134 h 242"/>
                      <a:gd name="T74" fmla="*/ 238 w 238"/>
                      <a:gd name="T75" fmla="*/ 129 h 242"/>
                      <a:gd name="T76" fmla="*/ 236 w 238"/>
                      <a:gd name="T77" fmla="*/ 116 h 242"/>
                      <a:gd name="T78" fmla="*/ 235 w 238"/>
                      <a:gd name="T79" fmla="*/ 107 h 242"/>
                      <a:gd name="T80" fmla="*/ 231 w 238"/>
                      <a:gd name="T81" fmla="*/ 96 h 242"/>
                      <a:gd name="T82" fmla="*/ 227 w 238"/>
                      <a:gd name="T83" fmla="*/ 83 h 242"/>
                      <a:gd name="T84" fmla="*/ 220 w 238"/>
                      <a:gd name="T85" fmla="*/ 70 h 242"/>
                      <a:gd name="T86" fmla="*/ 220 w 238"/>
                      <a:gd name="T87" fmla="*/ 70 h 242"/>
                      <a:gd name="T88" fmla="*/ 206 w 238"/>
                      <a:gd name="T89" fmla="*/ 51 h 242"/>
                      <a:gd name="T90" fmla="*/ 195 w 238"/>
                      <a:gd name="T91" fmla="*/ 37 h 242"/>
                      <a:gd name="T92" fmla="*/ 185 w 238"/>
                      <a:gd name="T93" fmla="*/ 29 h 242"/>
                      <a:gd name="T94" fmla="*/ 182 w 238"/>
                      <a:gd name="T95" fmla="*/ 27 h 242"/>
                      <a:gd name="T96" fmla="*/ 182 w 238"/>
                      <a:gd name="T97" fmla="*/ 27 h 242"/>
                      <a:gd name="T98" fmla="*/ 169 w 238"/>
                      <a:gd name="T99" fmla="*/ 19 h 242"/>
                      <a:gd name="T100" fmla="*/ 158 w 238"/>
                      <a:gd name="T101" fmla="*/ 11 h 242"/>
                      <a:gd name="T102" fmla="*/ 144 w 238"/>
                      <a:gd name="T103" fmla="*/ 6 h 242"/>
                      <a:gd name="T104" fmla="*/ 144 w 238"/>
                      <a:gd name="T105" fmla="*/ 6 h 242"/>
                      <a:gd name="T106" fmla="*/ 121 w 238"/>
                      <a:gd name="T107" fmla="*/ 2 h 242"/>
                      <a:gd name="T108" fmla="*/ 113 w 238"/>
                      <a:gd name="T109" fmla="*/ 0 h 242"/>
                      <a:gd name="T110" fmla="*/ 113 w 238"/>
                      <a:gd name="T111"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8" h="241">
                        <a:moveTo>
                          <a:pt x="113" y="0"/>
                        </a:moveTo>
                        <a:lnTo>
                          <a:pt x="23" y="89"/>
                        </a:lnTo>
                        <a:lnTo>
                          <a:pt x="23" y="89"/>
                        </a:lnTo>
                        <a:lnTo>
                          <a:pt x="19" y="94"/>
                        </a:lnTo>
                        <a:lnTo>
                          <a:pt x="11" y="107"/>
                        </a:lnTo>
                        <a:lnTo>
                          <a:pt x="7" y="115"/>
                        </a:lnTo>
                        <a:lnTo>
                          <a:pt x="3" y="126"/>
                        </a:lnTo>
                        <a:lnTo>
                          <a:pt x="0" y="137"/>
                        </a:lnTo>
                        <a:lnTo>
                          <a:pt x="0" y="150"/>
                        </a:lnTo>
                        <a:lnTo>
                          <a:pt x="0" y="150"/>
                        </a:lnTo>
                        <a:lnTo>
                          <a:pt x="0" y="163"/>
                        </a:lnTo>
                        <a:lnTo>
                          <a:pt x="2" y="175"/>
                        </a:lnTo>
                        <a:lnTo>
                          <a:pt x="5" y="185"/>
                        </a:lnTo>
                        <a:lnTo>
                          <a:pt x="10" y="193"/>
                        </a:lnTo>
                        <a:lnTo>
                          <a:pt x="16" y="204"/>
                        </a:lnTo>
                        <a:lnTo>
                          <a:pt x="19" y="207"/>
                        </a:lnTo>
                        <a:lnTo>
                          <a:pt x="19" y="207"/>
                        </a:lnTo>
                        <a:lnTo>
                          <a:pt x="21" y="212"/>
                        </a:lnTo>
                        <a:lnTo>
                          <a:pt x="32" y="222"/>
                        </a:lnTo>
                        <a:lnTo>
                          <a:pt x="38" y="226"/>
                        </a:lnTo>
                        <a:lnTo>
                          <a:pt x="48" y="231"/>
                        </a:lnTo>
                        <a:lnTo>
                          <a:pt x="59" y="238"/>
                        </a:lnTo>
                        <a:lnTo>
                          <a:pt x="72" y="241"/>
                        </a:lnTo>
                        <a:lnTo>
                          <a:pt x="72" y="241"/>
                        </a:lnTo>
                        <a:lnTo>
                          <a:pt x="83" y="242"/>
                        </a:lnTo>
                        <a:lnTo>
                          <a:pt x="93" y="242"/>
                        </a:lnTo>
                        <a:lnTo>
                          <a:pt x="102" y="242"/>
                        </a:lnTo>
                        <a:lnTo>
                          <a:pt x="110" y="241"/>
                        </a:lnTo>
                        <a:lnTo>
                          <a:pt x="121" y="238"/>
                        </a:lnTo>
                        <a:lnTo>
                          <a:pt x="126" y="236"/>
                        </a:lnTo>
                        <a:lnTo>
                          <a:pt x="126" y="236"/>
                        </a:lnTo>
                        <a:lnTo>
                          <a:pt x="136" y="230"/>
                        </a:lnTo>
                        <a:lnTo>
                          <a:pt x="145" y="223"/>
                        </a:lnTo>
                        <a:lnTo>
                          <a:pt x="155" y="215"/>
                        </a:lnTo>
                        <a:lnTo>
                          <a:pt x="155" y="215"/>
                        </a:lnTo>
                        <a:lnTo>
                          <a:pt x="236" y="134"/>
                        </a:lnTo>
                        <a:lnTo>
                          <a:pt x="236" y="134"/>
                        </a:lnTo>
                        <a:lnTo>
                          <a:pt x="238" y="129"/>
                        </a:lnTo>
                        <a:lnTo>
                          <a:pt x="236" y="116"/>
                        </a:lnTo>
                        <a:lnTo>
                          <a:pt x="235" y="107"/>
                        </a:lnTo>
                        <a:lnTo>
                          <a:pt x="231" y="96"/>
                        </a:lnTo>
                        <a:lnTo>
                          <a:pt x="227" y="83"/>
                        </a:lnTo>
                        <a:lnTo>
                          <a:pt x="220" y="70"/>
                        </a:lnTo>
                        <a:lnTo>
                          <a:pt x="220" y="70"/>
                        </a:lnTo>
                        <a:lnTo>
                          <a:pt x="206" y="51"/>
                        </a:lnTo>
                        <a:lnTo>
                          <a:pt x="195" y="37"/>
                        </a:lnTo>
                        <a:lnTo>
                          <a:pt x="185" y="29"/>
                        </a:lnTo>
                        <a:lnTo>
                          <a:pt x="182" y="27"/>
                        </a:lnTo>
                        <a:lnTo>
                          <a:pt x="182" y="27"/>
                        </a:lnTo>
                        <a:lnTo>
                          <a:pt x="169" y="19"/>
                        </a:lnTo>
                        <a:lnTo>
                          <a:pt x="158" y="11"/>
                        </a:lnTo>
                        <a:lnTo>
                          <a:pt x="144" y="6"/>
                        </a:lnTo>
                        <a:lnTo>
                          <a:pt x="144" y="6"/>
                        </a:lnTo>
                        <a:lnTo>
                          <a:pt x="121" y="2"/>
                        </a:lnTo>
                        <a:lnTo>
                          <a:pt x="113" y="0"/>
                        </a:lnTo>
                        <a:lnTo>
                          <a:pt x="113" y="0"/>
                        </a:lnTo>
                        <a:close/>
                      </a:path>
                    </a:pathLst>
                  </a:custGeom>
                  <a:solidFill>
                    <a:schemeClr val="bg1"/>
                  </a:solidFill>
                  <a:ln w="3175">
                    <a:solidFill>
                      <a:schemeClr val="bg1">
                        <a:lumMod val="90000"/>
                        <a:lumOff val="10000"/>
                      </a:schemeClr>
                    </a:solidFill>
                    <a:rou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400" b="0" i="0" u="none" strike="noStrike" kern="0" cap="none" spc="0" normalizeH="0" baseline="-25000" noProof="0">
                      <a:ln>
                        <a:noFill/>
                      </a:ln>
                      <a:solidFill>
                        <a:srgbClr val="282828"/>
                      </a:solidFill>
                      <a:effectLst/>
                      <a:uLnTx/>
                      <a:uFillTx/>
                      <a:latin typeface="+mj-lt"/>
                    </a:endParaRPr>
                  </a:p>
                </p:txBody>
              </p:sp>
            </p:grpSp>
          </p:grpSp>
          <p:grpSp>
            <p:nvGrpSpPr>
              <p:cNvPr id="423" name="Group 422"/>
              <p:cNvGrpSpPr/>
              <p:nvPr/>
            </p:nvGrpSpPr>
            <p:grpSpPr>
              <a:xfrm>
                <a:off x="9621082" y="2385406"/>
                <a:ext cx="451744" cy="190459"/>
                <a:chOff x="6114801" y="1671125"/>
                <a:chExt cx="451744" cy="190459"/>
              </a:xfrm>
            </p:grpSpPr>
            <p:sp>
              <p:nvSpPr>
                <p:cNvPr id="424" name="Oval 53"/>
                <p:cNvSpPr>
                  <a:spLocks noChangeArrowheads="1"/>
                </p:cNvSpPr>
                <p:nvPr/>
              </p:nvSpPr>
              <p:spPr bwMode="auto">
                <a:xfrm>
                  <a:off x="6305854" y="1671125"/>
                  <a:ext cx="69636" cy="69636"/>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IN" sz="1400" b="0" i="0" u="none" strike="noStrike" kern="0" cap="none" spc="0" normalizeH="0" baseline="0" noProof="0">
                    <a:ln>
                      <a:noFill/>
                    </a:ln>
                    <a:solidFill>
                      <a:srgbClr val="282828"/>
                    </a:solidFill>
                    <a:effectLst/>
                    <a:uLnTx/>
                    <a:uFillTx/>
                    <a:latin typeface="+mj-lt"/>
                  </a:endParaRPr>
                </a:p>
              </p:txBody>
            </p:sp>
            <p:sp>
              <p:nvSpPr>
                <p:cNvPr id="425" name="Oval 54"/>
                <p:cNvSpPr>
                  <a:spLocks noChangeArrowheads="1"/>
                </p:cNvSpPr>
                <p:nvPr/>
              </p:nvSpPr>
              <p:spPr bwMode="auto">
                <a:xfrm>
                  <a:off x="6132656" y="1722906"/>
                  <a:ext cx="51781" cy="5237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IN" sz="1400" b="0" i="0" u="none" strike="noStrike" kern="0" cap="none" spc="0" normalizeH="0" baseline="0" noProof="0">
                    <a:ln>
                      <a:noFill/>
                    </a:ln>
                    <a:solidFill>
                      <a:srgbClr val="282828"/>
                    </a:solidFill>
                    <a:effectLst/>
                    <a:uLnTx/>
                    <a:uFillTx/>
                    <a:latin typeface="+mj-lt"/>
                  </a:endParaRPr>
                </a:p>
              </p:txBody>
            </p:sp>
            <p:sp>
              <p:nvSpPr>
                <p:cNvPr id="426" name="Oval 55"/>
                <p:cNvSpPr>
                  <a:spLocks noChangeArrowheads="1"/>
                </p:cNvSpPr>
                <p:nvPr/>
              </p:nvSpPr>
              <p:spPr bwMode="auto">
                <a:xfrm>
                  <a:off x="6496908" y="1722906"/>
                  <a:ext cx="52376" cy="5237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IN" sz="1400" b="0" i="0" u="none" strike="noStrike" kern="0" cap="none" spc="0" normalizeH="0" baseline="0" noProof="0">
                    <a:ln>
                      <a:noFill/>
                    </a:ln>
                    <a:solidFill>
                      <a:srgbClr val="282828"/>
                    </a:solidFill>
                    <a:effectLst/>
                    <a:uLnTx/>
                    <a:uFillTx/>
                    <a:latin typeface="+mj-lt"/>
                  </a:endParaRPr>
                </a:p>
              </p:txBody>
            </p:sp>
            <p:sp>
              <p:nvSpPr>
                <p:cNvPr id="427" name="Freeform 56"/>
                <p:cNvSpPr/>
                <p:nvPr/>
              </p:nvSpPr>
              <p:spPr bwMode="auto">
                <a:xfrm>
                  <a:off x="6288594" y="1740761"/>
                  <a:ext cx="104157" cy="120822"/>
                </a:xfrm>
                <a:custGeom>
                  <a:avLst/>
                  <a:gdLst>
                    <a:gd name="T0" fmla="*/ 192 w 384"/>
                    <a:gd name="T1" fmla="*/ 0 h 448"/>
                    <a:gd name="T2" fmla="*/ 384 w 384"/>
                    <a:gd name="T3" fmla="*/ 192 h 448"/>
                    <a:gd name="T4" fmla="*/ 384 w 384"/>
                    <a:gd name="T5" fmla="*/ 448 h 448"/>
                    <a:gd name="T6" fmla="*/ 384 w 384"/>
                    <a:gd name="T7" fmla="*/ 448 h 448"/>
                    <a:gd name="T8" fmla="*/ 0 w 384"/>
                    <a:gd name="T9" fmla="*/ 448 h 448"/>
                    <a:gd name="T10" fmla="*/ 0 w 384"/>
                    <a:gd name="T11" fmla="*/ 448 h 448"/>
                    <a:gd name="T12" fmla="*/ 0 w 384"/>
                    <a:gd name="T13" fmla="*/ 192 h 448"/>
                    <a:gd name="T14" fmla="*/ 192 w 384"/>
                    <a:gd name="T15" fmla="*/ 0 h 4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4" h="448">
                      <a:moveTo>
                        <a:pt x="192" y="0"/>
                      </a:moveTo>
                      <a:cubicBezTo>
                        <a:pt x="298" y="0"/>
                        <a:pt x="384" y="86"/>
                        <a:pt x="384" y="192"/>
                      </a:cubicBezTo>
                      <a:cubicBezTo>
                        <a:pt x="384" y="448"/>
                        <a:pt x="384" y="448"/>
                        <a:pt x="384" y="448"/>
                      </a:cubicBezTo>
                      <a:cubicBezTo>
                        <a:pt x="384" y="448"/>
                        <a:pt x="384" y="448"/>
                        <a:pt x="384" y="448"/>
                      </a:cubicBezTo>
                      <a:cubicBezTo>
                        <a:pt x="0" y="448"/>
                        <a:pt x="0" y="448"/>
                        <a:pt x="0" y="448"/>
                      </a:cubicBezTo>
                      <a:cubicBezTo>
                        <a:pt x="0" y="448"/>
                        <a:pt x="0" y="448"/>
                        <a:pt x="0" y="448"/>
                      </a:cubicBezTo>
                      <a:cubicBezTo>
                        <a:pt x="0" y="192"/>
                        <a:pt x="0" y="192"/>
                        <a:pt x="0" y="192"/>
                      </a:cubicBezTo>
                      <a:cubicBezTo>
                        <a:pt x="0" y="86"/>
                        <a:pt x="86" y="0"/>
                        <a:pt x="192" y="0"/>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IN" sz="1400" b="0" i="0" u="none" strike="noStrike" kern="0" cap="none" spc="0" normalizeH="0" baseline="0" noProof="0">
                    <a:ln>
                      <a:noFill/>
                    </a:ln>
                    <a:solidFill>
                      <a:srgbClr val="282828"/>
                    </a:solidFill>
                    <a:effectLst/>
                    <a:uLnTx/>
                    <a:uFillTx/>
                    <a:latin typeface="+mj-lt"/>
                  </a:endParaRPr>
                </a:p>
              </p:txBody>
            </p:sp>
            <p:sp>
              <p:nvSpPr>
                <p:cNvPr id="428" name="Freeform 57"/>
                <p:cNvSpPr/>
                <p:nvPr/>
              </p:nvSpPr>
              <p:spPr bwMode="auto">
                <a:xfrm>
                  <a:off x="6114801" y="1775282"/>
                  <a:ext cx="86897" cy="86302"/>
                </a:xfrm>
                <a:custGeom>
                  <a:avLst/>
                  <a:gdLst>
                    <a:gd name="T0" fmla="*/ 160 w 320"/>
                    <a:gd name="T1" fmla="*/ 0 h 320"/>
                    <a:gd name="T2" fmla="*/ 320 w 320"/>
                    <a:gd name="T3" fmla="*/ 160 h 320"/>
                    <a:gd name="T4" fmla="*/ 320 w 320"/>
                    <a:gd name="T5" fmla="*/ 320 h 320"/>
                    <a:gd name="T6" fmla="*/ 320 w 320"/>
                    <a:gd name="T7" fmla="*/ 320 h 320"/>
                    <a:gd name="T8" fmla="*/ 0 w 320"/>
                    <a:gd name="T9" fmla="*/ 320 h 320"/>
                    <a:gd name="T10" fmla="*/ 0 w 320"/>
                    <a:gd name="T11" fmla="*/ 320 h 320"/>
                    <a:gd name="T12" fmla="*/ 0 w 320"/>
                    <a:gd name="T13" fmla="*/ 160 h 320"/>
                    <a:gd name="T14" fmla="*/ 160 w 320"/>
                    <a:gd name="T15" fmla="*/ 0 h 3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0" h="320">
                      <a:moveTo>
                        <a:pt x="160" y="0"/>
                      </a:moveTo>
                      <a:cubicBezTo>
                        <a:pt x="248" y="0"/>
                        <a:pt x="320" y="71"/>
                        <a:pt x="320" y="160"/>
                      </a:cubicBezTo>
                      <a:cubicBezTo>
                        <a:pt x="320" y="320"/>
                        <a:pt x="320" y="320"/>
                        <a:pt x="320" y="320"/>
                      </a:cubicBezTo>
                      <a:cubicBezTo>
                        <a:pt x="320" y="320"/>
                        <a:pt x="320" y="320"/>
                        <a:pt x="320" y="320"/>
                      </a:cubicBezTo>
                      <a:cubicBezTo>
                        <a:pt x="0" y="320"/>
                        <a:pt x="0" y="320"/>
                        <a:pt x="0" y="320"/>
                      </a:cubicBezTo>
                      <a:cubicBezTo>
                        <a:pt x="0" y="320"/>
                        <a:pt x="0" y="320"/>
                        <a:pt x="0" y="320"/>
                      </a:cubicBezTo>
                      <a:cubicBezTo>
                        <a:pt x="0" y="160"/>
                        <a:pt x="0" y="160"/>
                        <a:pt x="0" y="160"/>
                      </a:cubicBezTo>
                      <a:cubicBezTo>
                        <a:pt x="0" y="71"/>
                        <a:pt x="71" y="0"/>
                        <a:pt x="16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IN" sz="1400" b="0" i="0" u="none" strike="noStrike" kern="0" cap="none" spc="0" normalizeH="0" baseline="0" noProof="0">
                    <a:ln>
                      <a:noFill/>
                    </a:ln>
                    <a:solidFill>
                      <a:srgbClr val="282828"/>
                    </a:solidFill>
                    <a:effectLst/>
                    <a:uLnTx/>
                    <a:uFillTx/>
                    <a:latin typeface="+mj-lt"/>
                  </a:endParaRPr>
                </a:p>
              </p:txBody>
            </p:sp>
            <p:sp>
              <p:nvSpPr>
                <p:cNvPr id="429" name="Freeform 58"/>
                <p:cNvSpPr/>
                <p:nvPr/>
              </p:nvSpPr>
              <p:spPr bwMode="auto">
                <a:xfrm>
                  <a:off x="6201697" y="1749094"/>
                  <a:ext cx="86897" cy="112490"/>
                </a:xfrm>
                <a:custGeom>
                  <a:avLst/>
                  <a:gdLst>
                    <a:gd name="T0" fmla="*/ 160 w 320"/>
                    <a:gd name="T1" fmla="*/ 0 h 416"/>
                    <a:gd name="T2" fmla="*/ 320 w 320"/>
                    <a:gd name="T3" fmla="*/ 160 h 416"/>
                    <a:gd name="T4" fmla="*/ 320 w 320"/>
                    <a:gd name="T5" fmla="*/ 416 h 416"/>
                    <a:gd name="T6" fmla="*/ 320 w 320"/>
                    <a:gd name="T7" fmla="*/ 416 h 416"/>
                    <a:gd name="T8" fmla="*/ 0 w 320"/>
                    <a:gd name="T9" fmla="*/ 416 h 416"/>
                    <a:gd name="T10" fmla="*/ 0 w 320"/>
                    <a:gd name="T11" fmla="*/ 416 h 416"/>
                    <a:gd name="T12" fmla="*/ 0 w 320"/>
                    <a:gd name="T13" fmla="*/ 160 h 416"/>
                    <a:gd name="T14" fmla="*/ 160 w 320"/>
                    <a:gd name="T15" fmla="*/ 0 h 4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0" h="416">
                      <a:moveTo>
                        <a:pt x="160" y="0"/>
                      </a:moveTo>
                      <a:cubicBezTo>
                        <a:pt x="248" y="0"/>
                        <a:pt x="320" y="71"/>
                        <a:pt x="320" y="160"/>
                      </a:cubicBezTo>
                      <a:cubicBezTo>
                        <a:pt x="320" y="416"/>
                        <a:pt x="320" y="416"/>
                        <a:pt x="320" y="416"/>
                      </a:cubicBezTo>
                      <a:cubicBezTo>
                        <a:pt x="320" y="416"/>
                        <a:pt x="320" y="416"/>
                        <a:pt x="320" y="416"/>
                      </a:cubicBezTo>
                      <a:cubicBezTo>
                        <a:pt x="0" y="416"/>
                        <a:pt x="0" y="416"/>
                        <a:pt x="0" y="416"/>
                      </a:cubicBezTo>
                      <a:cubicBezTo>
                        <a:pt x="0" y="416"/>
                        <a:pt x="0" y="416"/>
                        <a:pt x="0" y="416"/>
                      </a:cubicBezTo>
                      <a:cubicBezTo>
                        <a:pt x="0" y="160"/>
                        <a:pt x="0" y="160"/>
                        <a:pt x="0" y="160"/>
                      </a:cubicBezTo>
                      <a:cubicBezTo>
                        <a:pt x="0" y="71"/>
                        <a:pt x="71" y="0"/>
                        <a:pt x="160" y="0"/>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IN" sz="1400" b="0" i="0" u="none" strike="noStrike" kern="0" cap="none" spc="0" normalizeH="0" baseline="0" noProof="0">
                    <a:ln>
                      <a:noFill/>
                    </a:ln>
                    <a:solidFill>
                      <a:srgbClr val="282828"/>
                    </a:solidFill>
                    <a:effectLst/>
                    <a:uLnTx/>
                    <a:uFillTx/>
                    <a:latin typeface="+mj-lt"/>
                  </a:endParaRPr>
                </a:p>
              </p:txBody>
            </p:sp>
            <p:sp>
              <p:nvSpPr>
                <p:cNvPr id="430" name="Oval 59"/>
                <p:cNvSpPr>
                  <a:spLocks noChangeArrowheads="1"/>
                </p:cNvSpPr>
                <p:nvPr/>
              </p:nvSpPr>
              <p:spPr bwMode="auto">
                <a:xfrm>
                  <a:off x="6218958" y="1697313"/>
                  <a:ext cx="52376" cy="51781"/>
                </a:xfrm>
                <a:prstGeom prst="ellipse">
                  <a:avLst/>
                </a:pr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IN" sz="1400" b="0" i="0" u="none" strike="noStrike" kern="0" cap="none" spc="0" normalizeH="0" baseline="0" noProof="0">
                    <a:ln>
                      <a:noFill/>
                    </a:ln>
                    <a:solidFill>
                      <a:srgbClr val="282828"/>
                    </a:solidFill>
                    <a:effectLst/>
                    <a:uLnTx/>
                    <a:uFillTx/>
                    <a:latin typeface="+mj-lt"/>
                  </a:endParaRPr>
                </a:p>
              </p:txBody>
            </p:sp>
            <p:sp>
              <p:nvSpPr>
                <p:cNvPr id="431" name="Freeform 60"/>
                <p:cNvSpPr/>
                <p:nvPr/>
              </p:nvSpPr>
              <p:spPr bwMode="auto">
                <a:xfrm>
                  <a:off x="6479648" y="1775282"/>
                  <a:ext cx="86897" cy="86302"/>
                </a:xfrm>
                <a:custGeom>
                  <a:avLst/>
                  <a:gdLst>
                    <a:gd name="T0" fmla="*/ 160 w 320"/>
                    <a:gd name="T1" fmla="*/ 0 h 320"/>
                    <a:gd name="T2" fmla="*/ 320 w 320"/>
                    <a:gd name="T3" fmla="*/ 160 h 320"/>
                    <a:gd name="T4" fmla="*/ 320 w 320"/>
                    <a:gd name="T5" fmla="*/ 320 h 320"/>
                    <a:gd name="T6" fmla="*/ 320 w 320"/>
                    <a:gd name="T7" fmla="*/ 320 h 320"/>
                    <a:gd name="T8" fmla="*/ 0 w 320"/>
                    <a:gd name="T9" fmla="*/ 320 h 320"/>
                    <a:gd name="T10" fmla="*/ 0 w 320"/>
                    <a:gd name="T11" fmla="*/ 320 h 320"/>
                    <a:gd name="T12" fmla="*/ 0 w 320"/>
                    <a:gd name="T13" fmla="*/ 160 h 320"/>
                    <a:gd name="T14" fmla="*/ 160 w 320"/>
                    <a:gd name="T15" fmla="*/ 0 h 3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0" h="320">
                      <a:moveTo>
                        <a:pt x="160" y="0"/>
                      </a:moveTo>
                      <a:cubicBezTo>
                        <a:pt x="248" y="0"/>
                        <a:pt x="320" y="71"/>
                        <a:pt x="320" y="160"/>
                      </a:cubicBezTo>
                      <a:cubicBezTo>
                        <a:pt x="320" y="320"/>
                        <a:pt x="320" y="320"/>
                        <a:pt x="320" y="320"/>
                      </a:cubicBezTo>
                      <a:cubicBezTo>
                        <a:pt x="320" y="320"/>
                        <a:pt x="320" y="320"/>
                        <a:pt x="320" y="320"/>
                      </a:cubicBezTo>
                      <a:cubicBezTo>
                        <a:pt x="0" y="320"/>
                        <a:pt x="0" y="320"/>
                        <a:pt x="0" y="320"/>
                      </a:cubicBezTo>
                      <a:cubicBezTo>
                        <a:pt x="0" y="320"/>
                        <a:pt x="0" y="320"/>
                        <a:pt x="0" y="320"/>
                      </a:cubicBezTo>
                      <a:cubicBezTo>
                        <a:pt x="0" y="160"/>
                        <a:pt x="0" y="160"/>
                        <a:pt x="0" y="160"/>
                      </a:cubicBezTo>
                      <a:cubicBezTo>
                        <a:pt x="0" y="71"/>
                        <a:pt x="71" y="0"/>
                        <a:pt x="16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IN" sz="1400" b="0" i="0" u="none" strike="noStrike" kern="0" cap="none" spc="0" normalizeH="0" baseline="0" noProof="0">
                    <a:ln>
                      <a:noFill/>
                    </a:ln>
                    <a:solidFill>
                      <a:srgbClr val="282828"/>
                    </a:solidFill>
                    <a:effectLst/>
                    <a:uLnTx/>
                    <a:uFillTx/>
                    <a:latin typeface="+mj-lt"/>
                  </a:endParaRPr>
                </a:p>
              </p:txBody>
            </p:sp>
            <p:sp>
              <p:nvSpPr>
                <p:cNvPr id="432" name="Freeform 61"/>
                <p:cNvSpPr/>
                <p:nvPr/>
              </p:nvSpPr>
              <p:spPr bwMode="auto">
                <a:xfrm>
                  <a:off x="6392751" y="1749094"/>
                  <a:ext cx="86897" cy="112490"/>
                </a:xfrm>
                <a:custGeom>
                  <a:avLst/>
                  <a:gdLst>
                    <a:gd name="T0" fmla="*/ 160 w 320"/>
                    <a:gd name="T1" fmla="*/ 0 h 416"/>
                    <a:gd name="T2" fmla="*/ 320 w 320"/>
                    <a:gd name="T3" fmla="*/ 160 h 416"/>
                    <a:gd name="T4" fmla="*/ 320 w 320"/>
                    <a:gd name="T5" fmla="*/ 416 h 416"/>
                    <a:gd name="T6" fmla="*/ 320 w 320"/>
                    <a:gd name="T7" fmla="*/ 416 h 416"/>
                    <a:gd name="T8" fmla="*/ 0 w 320"/>
                    <a:gd name="T9" fmla="*/ 416 h 416"/>
                    <a:gd name="T10" fmla="*/ 0 w 320"/>
                    <a:gd name="T11" fmla="*/ 416 h 416"/>
                    <a:gd name="T12" fmla="*/ 0 w 320"/>
                    <a:gd name="T13" fmla="*/ 160 h 416"/>
                    <a:gd name="T14" fmla="*/ 160 w 320"/>
                    <a:gd name="T15" fmla="*/ 0 h 4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0" h="416">
                      <a:moveTo>
                        <a:pt x="160" y="0"/>
                      </a:moveTo>
                      <a:cubicBezTo>
                        <a:pt x="248" y="0"/>
                        <a:pt x="320" y="71"/>
                        <a:pt x="320" y="160"/>
                      </a:cubicBezTo>
                      <a:cubicBezTo>
                        <a:pt x="320" y="416"/>
                        <a:pt x="320" y="416"/>
                        <a:pt x="320" y="416"/>
                      </a:cubicBezTo>
                      <a:cubicBezTo>
                        <a:pt x="320" y="416"/>
                        <a:pt x="320" y="416"/>
                        <a:pt x="320" y="416"/>
                      </a:cubicBezTo>
                      <a:cubicBezTo>
                        <a:pt x="0" y="416"/>
                        <a:pt x="0" y="416"/>
                        <a:pt x="0" y="416"/>
                      </a:cubicBezTo>
                      <a:cubicBezTo>
                        <a:pt x="0" y="416"/>
                        <a:pt x="0" y="416"/>
                        <a:pt x="0" y="416"/>
                      </a:cubicBezTo>
                      <a:cubicBezTo>
                        <a:pt x="0" y="160"/>
                        <a:pt x="0" y="160"/>
                        <a:pt x="0" y="160"/>
                      </a:cubicBezTo>
                      <a:cubicBezTo>
                        <a:pt x="0" y="71"/>
                        <a:pt x="71" y="0"/>
                        <a:pt x="160" y="0"/>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IN" sz="1400" b="0" i="0" u="none" strike="noStrike" kern="0" cap="none" spc="0" normalizeH="0" baseline="0" noProof="0">
                    <a:ln>
                      <a:noFill/>
                    </a:ln>
                    <a:solidFill>
                      <a:srgbClr val="282828"/>
                    </a:solidFill>
                    <a:effectLst/>
                    <a:uLnTx/>
                    <a:uFillTx/>
                    <a:latin typeface="+mj-lt"/>
                  </a:endParaRPr>
                </a:p>
              </p:txBody>
            </p:sp>
            <p:sp>
              <p:nvSpPr>
                <p:cNvPr id="433" name="Oval 62"/>
                <p:cNvSpPr>
                  <a:spLocks noChangeArrowheads="1"/>
                </p:cNvSpPr>
                <p:nvPr/>
              </p:nvSpPr>
              <p:spPr bwMode="auto">
                <a:xfrm>
                  <a:off x="6410011" y="1697313"/>
                  <a:ext cx="52376" cy="51781"/>
                </a:xfrm>
                <a:prstGeom prst="ellipse">
                  <a:avLst/>
                </a:pr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IN" sz="1400" b="0" i="0" u="none" strike="noStrike" kern="0" cap="none" spc="0" normalizeH="0" baseline="0" noProof="0">
                    <a:ln>
                      <a:noFill/>
                    </a:ln>
                    <a:solidFill>
                      <a:srgbClr val="282828"/>
                    </a:solidFill>
                    <a:effectLst/>
                    <a:uLnTx/>
                    <a:uFillTx/>
                    <a:latin typeface="+mj-lt"/>
                  </a:endParaRPr>
                </a:p>
              </p:txBody>
            </p:sp>
          </p:grpSp>
        </p:grpSp>
      </p:grpSp>
      <p:grpSp>
        <p:nvGrpSpPr>
          <p:cNvPr id="14" name="Group 13"/>
          <p:cNvGrpSpPr/>
          <p:nvPr/>
        </p:nvGrpSpPr>
        <p:grpSpPr>
          <a:xfrm>
            <a:off x="558167" y="1255864"/>
            <a:ext cx="8114228" cy="593347"/>
            <a:chOff x="558167" y="912955"/>
            <a:chExt cx="8114228" cy="593347"/>
          </a:xfrm>
        </p:grpSpPr>
        <p:sp>
          <p:nvSpPr>
            <p:cNvPr id="19" name="Round Same Side Corner Rectangle 18"/>
            <p:cNvSpPr/>
            <p:nvPr/>
          </p:nvSpPr>
          <p:spPr>
            <a:xfrm rot="5400000">
              <a:off x="2349987" y="172298"/>
              <a:ext cx="593347" cy="2074661"/>
            </a:xfrm>
            <a:prstGeom prst="round2SameRect">
              <a:avLst>
                <a:gd name="adj1" fmla="val 12109"/>
                <a:gd name="adj2" fmla="val 0"/>
              </a:avLst>
            </a:prstGeom>
            <a:solidFill>
              <a:srgbClr val="133971">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3" name="Round Same Side Corner Rectangle 2"/>
            <p:cNvSpPr/>
            <p:nvPr/>
          </p:nvSpPr>
          <p:spPr>
            <a:xfrm rot="5400000">
              <a:off x="787075" y="684047"/>
              <a:ext cx="593347" cy="1051163"/>
            </a:xfrm>
            <a:prstGeom prst="round2SameRect">
              <a:avLst>
                <a:gd name="adj1" fmla="val 0"/>
                <a:gd name="adj2" fmla="val 0"/>
              </a:avLst>
            </a:prstGeom>
            <a:solidFill>
              <a:srgbClr val="FFFFFF">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124" name="TextBox 123"/>
            <p:cNvSpPr txBox="1"/>
            <p:nvPr/>
          </p:nvSpPr>
          <p:spPr>
            <a:xfrm>
              <a:off x="1854200" y="970173"/>
              <a:ext cx="1635872" cy="478911"/>
            </a:xfrm>
            <a:prstGeom prst="rect">
              <a:avLst/>
            </a:prstGeom>
            <a:noFill/>
          </p:spPr>
          <p:txBody>
            <a:bodyPr wrap="square" rtlCol="0" anchor="ctr">
              <a:noAutofit/>
            </a:bodyPr>
            <a:lstStyle/>
            <a:p>
              <a:pPr algn="ctr" rtl="0">
                <a:lnSpc>
                  <a:spcPct val="107000"/>
                </a:lnSpc>
              </a:pPr>
              <a:r>
                <a:rPr lang="es-419" sz="1000" b="1" dirty="0">
                  <a:latin typeface="+mj-lt"/>
                </a:rPr>
                <a:t>Plataforma de enseñanza y aprendizaje</a:t>
              </a:r>
            </a:p>
          </p:txBody>
        </p:sp>
        <p:sp>
          <p:nvSpPr>
            <p:cNvPr id="96" name="Freeform 159"/>
            <p:cNvSpPr/>
            <p:nvPr/>
          </p:nvSpPr>
          <p:spPr bwMode="auto">
            <a:xfrm>
              <a:off x="813002" y="1006624"/>
              <a:ext cx="384427" cy="295402"/>
            </a:xfrm>
            <a:custGeom>
              <a:avLst/>
              <a:gdLst>
                <a:gd name="T0" fmla="*/ 19 w 241"/>
                <a:gd name="T1" fmla="*/ 183 h 183"/>
                <a:gd name="T2" fmla="*/ 0 w 241"/>
                <a:gd name="T3" fmla="*/ 165 h 183"/>
                <a:gd name="T4" fmla="*/ 0 w 241"/>
                <a:gd name="T5" fmla="*/ 15 h 183"/>
                <a:gd name="T6" fmla="*/ 16 w 241"/>
                <a:gd name="T7" fmla="*/ 0 h 183"/>
                <a:gd name="T8" fmla="*/ 223 w 241"/>
                <a:gd name="T9" fmla="*/ 0 h 183"/>
                <a:gd name="T10" fmla="*/ 241 w 241"/>
                <a:gd name="T11" fmla="*/ 18 h 183"/>
                <a:gd name="T12" fmla="*/ 241 w 241"/>
                <a:gd name="T13" fmla="*/ 165 h 183"/>
                <a:gd name="T14" fmla="*/ 223 w 241"/>
                <a:gd name="T15" fmla="*/ 183 h 183"/>
                <a:gd name="T16" fmla="*/ 19 w 241"/>
                <a:gd name="T17"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1" h="183">
                  <a:moveTo>
                    <a:pt x="19" y="183"/>
                  </a:moveTo>
                  <a:cubicBezTo>
                    <a:pt x="9" y="183"/>
                    <a:pt x="0" y="175"/>
                    <a:pt x="0" y="165"/>
                  </a:cubicBezTo>
                  <a:cubicBezTo>
                    <a:pt x="0" y="15"/>
                    <a:pt x="0" y="15"/>
                    <a:pt x="0" y="15"/>
                  </a:cubicBezTo>
                  <a:cubicBezTo>
                    <a:pt x="0" y="5"/>
                    <a:pt x="6" y="0"/>
                    <a:pt x="16" y="0"/>
                  </a:cubicBezTo>
                  <a:cubicBezTo>
                    <a:pt x="223" y="0"/>
                    <a:pt x="223" y="0"/>
                    <a:pt x="223" y="0"/>
                  </a:cubicBezTo>
                  <a:cubicBezTo>
                    <a:pt x="233" y="0"/>
                    <a:pt x="241" y="8"/>
                    <a:pt x="241" y="18"/>
                  </a:cubicBezTo>
                  <a:cubicBezTo>
                    <a:pt x="241" y="165"/>
                    <a:pt x="241" y="165"/>
                    <a:pt x="241" y="165"/>
                  </a:cubicBezTo>
                  <a:cubicBezTo>
                    <a:pt x="241" y="175"/>
                    <a:pt x="233" y="183"/>
                    <a:pt x="223" y="183"/>
                  </a:cubicBezTo>
                  <a:lnTo>
                    <a:pt x="19" y="183"/>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97" name="Oval 160"/>
            <p:cNvSpPr>
              <a:spLocks noChangeArrowheads="1"/>
            </p:cNvSpPr>
            <p:nvPr/>
          </p:nvSpPr>
          <p:spPr bwMode="auto">
            <a:xfrm>
              <a:off x="830538" y="1022810"/>
              <a:ext cx="16187" cy="18210"/>
            </a:xfrm>
            <a:prstGeom prst="ellipse">
              <a:avLst/>
            </a:pr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98" name="Oval 161"/>
            <p:cNvSpPr>
              <a:spLocks noChangeArrowheads="1"/>
            </p:cNvSpPr>
            <p:nvPr/>
          </p:nvSpPr>
          <p:spPr bwMode="auto">
            <a:xfrm>
              <a:off x="854142" y="1022810"/>
              <a:ext cx="17536" cy="18210"/>
            </a:xfrm>
            <a:prstGeom prst="ellipse">
              <a:avLst/>
            </a:pr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99" name="Oval 162"/>
            <p:cNvSpPr>
              <a:spLocks noChangeArrowheads="1"/>
            </p:cNvSpPr>
            <p:nvPr/>
          </p:nvSpPr>
          <p:spPr bwMode="auto">
            <a:xfrm>
              <a:off x="879770" y="1022810"/>
              <a:ext cx="17536" cy="18210"/>
            </a:xfrm>
            <a:prstGeom prst="ellipse">
              <a:avLst/>
            </a:pr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00" name="Freeform 163"/>
            <p:cNvSpPr/>
            <p:nvPr/>
          </p:nvSpPr>
          <p:spPr bwMode="auto">
            <a:xfrm>
              <a:off x="910121" y="1022810"/>
              <a:ext cx="250889" cy="18210"/>
            </a:xfrm>
            <a:custGeom>
              <a:avLst/>
              <a:gdLst>
                <a:gd name="T0" fmla="*/ 157 w 157"/>
                <a:gd name="T1" fmla="*/ 8 h 11"/>
                <a:gd name="T2" fmla="*/ 154 w 157"/>
                <a:gd name="T3" fmla="*/ 11 h 11"/>
                <a:gd name="T4" fmla="*/ 2 w 157"/>
                <a:gd name="T5" fmla="*/ 11 h 11"/>
                <a:gd name="T6" fmla="*/ 0 w 157"/>
                <a:gd name="T7" fmla="*/ 8 h 11"/>
                <a:gd name="T8" fmla="*/ 0 w 157"/>
                <a:gd name="T9" fmla="*/ 3 h 11"/>
                <a:gd name="T10" fmla="*/ 2 w 157"/>
                <a:gd name="T11" fmla="*/ 0 h 11"/>
                <a:gd name="T12" fmla="*/ 154 w 157"/>
                <a:gd name="T13" fmla="*/ 0 h 11"/>
                <a:gd name="T14" fmla="*/ 157 w 157"/>
                <a:gd name="T15" fmla="*/ 3 h 11"/>
                <a:gd name="T16" fmla="*/ 157 w 157"/>
                <a:gd name="T17"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11">
                  <a:moveTo>
                    <a:pt x="157" y="8"/>
                  </a:moveTo>
                  <a:cubicBezTo>
                    <a:pt x="157" y="10"/>
                    <a:pt x="155" y="11"/>
                    <a:pt x="154" y="11"/>
                  </a:cubicBezTo>
                  <a:cubicBezTo>
                    <a:pt x="2" y="11"/>
                    <a:pt x="2" y="11"/>
                    <a:pt x="2" y="11"/>
                  </a:cubicBezTo>
                  <a:cubicBezTo>
                    <a:pt x="1" y="11"/>
                    <a:pt x="0" y="10"/>
                    <a:pt x="0" y="8"/>
                  </a:cubicBezTo>
                  <a:cubicBezTo>
                    <a:pt x="0" y="3"/>
                    <a:pt x="0" y="3"/>
                    <a:pt x="0" y="3"/>
                  </a:cubicBezTo>
                  <a:cubicBezTo>
                    <a:pt x="0" y="1"/>
                    <a:pt x="1" y="0"/>
                    <a:pt x="2" y="0"/>
                  </a:cubicBezTo>
                  <a:cubicBezTo>
                    <a:pt x="154" y="0"/>
                    <a:pt x="154" y="0"/>
                    <a:pt x="154" y="0"/>
                  </a:cubicBezTo>
                  <a:cubicBezTo>
                    <a:pt x="155" y="0"/>
                    <a:pt x="157" y="1"/>
                    <a:pt x="157" y="3"/>
                  </a:cubicBezTo>
                  <a:lnTo>
                    <a:pt x="157" y="8"/>
                  </a:lnTo>
                  <a:close/>
                </a:path>
              </a:pathLst>
            </a:custGeom>
            <a:solidFill>
              <a:srgbClr val="E7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01" name="Freeform 164"/>
            <p:cNvSpPr/>
            <p:nvPr/>
          </p:nvSpPr>
          <p:spPr bwMode="auto">
            <a:xfrm>
              <a:off x="830538" y="1056532"/>
              <a:ext cx="350705" cy="229308"/>
            </a:xfrm>
            <a:custGeom>
              <a:avLst/>
              <a:gdLst>
                <a:gd name="T0" fmla="*/ 220 w 220"/>
                <a:gd name="T1" fmla="*/ 136 h 142"/>
                <a:gd name="T2" fmla="*/ 215 w 220"/>
                <a:gd name="T3" fmla="*/ 142 h 142"/>
                <a:gd name="T4" fmla="*/ 5 w 220"/>
                <a:gd name="T5" fmla="*/ 142 h 142"/>
                <a:gd name="T6" fmla="*/ 0 w 220"/>
                <a:gd name="T7" fmla="*/ 136 h 142"/>
                <a:gd name="T8" fmla="*/ 0 w 220"/>
                <a:gd name="T9" fmla="*/ 5 h 142"/>
                <a:gd name="T10" fmla="*/ 5 w 220"/>
                <a:gd name="T11" fmla="*/ 0 h 142"/>
                <a:gd name="T12" fmla="*/ 215 w 220"/>
                <a:gd name="T13" fmla="*/ 0 h 142"/>
                <a:gd name="T14" fmla="*/ 220 w 220"/>
                <a:gd name="T15" fmla="*/ 5 h 142"/>
                <a:gd name="T16" fmla="*/ 220 w 220"/>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142">
                  <a:moveTo>
                    <a:pt x="220" y="136"/>
                  </a:moveTo>
                  <a:cubicBezTo>
                    <a:pt x="220" y="139"/>
                    <a:pt x="218" y="142"/>
                    <a:pt x="215" y="142"/>
                  </a:cubicBezTo>
                  <a:cubicBezTo>
                    <a:pt x="5" y="142"/>
                    <a:pt x="5" y="142"/>
                    <a:pt x="5" y="142"/>
                  </a:cubicBezTo>
                  <a:cubicBezTo>
                    <a:pt x="2" y="142"/>
                    <a:pt x="0" y="139"/>
                    <a:pt x="0" y="136"/>
                  </a:cubicBezTo>
                  <a:cubicBezTo>
                    <a:pt x="0" y="5"/>
                    <a:pt x="0" y="5"/>
                    <a:pt x="0" y="5"/>
                  </a:cubicBezTo>
                  <a:cubicBezTo>
                    <a:pt x="0" y="3"/>
                    <a:pt x="2" y="0"/>
                    <a:pt x="5" y="0"/>
                  </a:cubicBezTo>
                  <a:cubicBezTo>
                    <a:pt x="215" y="0"/>
                    <a:pt x="215" y="0"/>
                    <a:pt x="215" y="0"/>
                  </a:cubicBezTo>
                  <a:cubicBezTo>
                    <a:pt x="218" y="0"/>
                    <a:pt x="220" y="3"/>
                    <a:pt x="220" y="5"/>
                  </a:cubicBezTo>
                  <a:lnTo>
                    <a:pt x="220" y="136"/>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02" name="Freeform 165"/>
            <p:cNvSpPr/>
            <p:nvPr/>
          </p:nvSpPr>
          <p:spPr bwMode="auto">
            <a:xfrm>
              <a:off x="864259" y="1248745"/>
              <a:ext cx="171980" cy="16187"/>
            </a:xfrm>
            <a:custGeom>
              <a:avLst/>
              <a:gdLst>
                <a:gd name="T0" fmla="*/ 105 w 108"/>
                <a:gd name="T1" fmla="*/ 0 h 10"/>
                <a:gd name="T2" fmla="*/ 4 w 108"/>
                <a:gd name="T3" fmla="*/ 0 h 10"/>
                <a:gd name="T4" fmla="*/ 0 w 108"/>
                <a:gd name="T5" fmla="*/ 5 h 10"/>
                <a:gd name="T6" fmla="*/ 0 w 108"/>
                <a:gd name="T7" fmla="*/ 5 h 10"/>
                <a:gd name="T8" fmla="*/ 4 w 108"/>
                <a:gd name="T9" fmla="*/ 10 h 10"/>
                <a:gd name="T10" fmla="*/ 105 w 108"/>
                <a:gd name="T11" fmla="*/ 10 h 10"/>
                <a:gd name="T12" fmla="*/ 108 w 108"/>
                <a:gd name="T13" fmla="*/ 5 h 10"/>
                <a:gd name="T14" fmla="*/ 108 w 108"/>
                <a:gd name="T15" fmla="*/ 5 h 10"/>
                <a:gd name="T16" fmla="*/ 105 w 108"/>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10">
                  <a:moveTo>
                    <a:pt x="105" y="0"/>
                  </a:moveTo>
                  <a:cubicBezTo>
                    <a:pt x="4" y="0"/>
                    <a:pt x="4" y="0"/>
                    <a:pt x="4" y="0"/>
                  </a:cubicBezTo>
                  <a:cubicBezTo>
                    <a:pt x="1" y="0"/>
                    <a:pt x="0" y="3"/>
                    <a:pt x="0" y="5"/>
                  </a:cubicBezTo>
                  <a:cubicBezTo>
                    <a:pt x="0" y="5"/>
                    <a:pt x="0" y="5"/>
                    <a:pt x="0" y="5"/>
                  </a:cubicBezTo>
                  <a:cubicBezTo>
                    <a:pt x="0" y="8"/>
                    <a:pt x="1" y="10"/>
                    <a:pt x="4" y="10"/>
                  </a:cubicBezTo>
                  <a:cubicBezTo>
                    <a:pt x="105" y="10"/>
                    <a:pt x="105" y="10"/>
                    <a:pt x="105" y="10"/>
                  </a:cubicBezTo>
                  <a:cubicBezTo>
                    <a:pt x="107" y="10"/>
                    <a:pt x="108" y="8"/>
                    <a:pt x="108" y="5"/>
                  </a:cubicBezTo>
                  <a:cubicBezTo>
                    <a:pt x="108" y="5"/>
                    <a:pt x="108" y="5"/>
                    <a:pt x="108" y="5"/>
                  </a:cubicBezTo>
                  <a:cubicBezTo>
                    <a:pt x="108" y="3"/>
                    <a:pt x="107" y="0"/>
                    <a:pt x="105" y="0"/>
                  </a:cubicBezTo>
                  <a:close/>
                </a:path>
              </a:pathLst>
            </a:custGeom>
            <a:solidFill>
              <a:srgbClr val="C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03" name="Freeform 166"/>
            <p:cNvSpPr/>
            <p:nvPr/>
          </p:nvSpPr>
          <p:spPr bwMode="auto">
            <a:xfrm>
              <a:off x="864259" y="1164441"/>
              <a:ext cx="118025" cy="14838"/>
            </a:xfrm>
            <a:custGeom>
              <a:avLst/>
              <a:gdLst>
                <a:gd name="T0" fmla="*/ 70 w 74"/>
                <a:gd name="T1" fmla="*/ 0 h 9"/>
                <a:gd name="T2" fmla="*/ 4 w 74"/>
                <a:gd name="T3" fmla="*/ 0 h 9"/>
                <a:gd name="T4" fmla="*/ 0 w 74"/>
                <a:gd name="T5" fmla="*/ 5 h 9"/>
                <a:gd name="T6" fmla="*/ 0 w 74"/>
                <a:gd name="T7" fmla="*/ 5 h 9"/>
                <a:gd name="T8" fmla="*/ 4 w 74"/>
                <a:gd name="T9" fmla="*/ 9 h 9"/>
                <a:gd name="T10" fmla="*/ 70 w 74"/>
                <a:gd name="T11" fmla="*/ 9 h 9"/>
                <a:gd name="T12" fmla="*/ 74 w 74"/>
                <a:gd name="T13" fmla="*/ 5 h 9"/>
                <a:gd name="T14" fmla="*/ 74 w 74"/>
                <a:gd name="T15" fmla="*/ 5 h 9"/>
                <a:gd name="T16" fmla="*/ 70 w 7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9">
                  <a:moveTo>
                    <a:pt x="70" y="0"/>
                  </a:moveTo>
                  <a:cubicBezTo>
                    <a:pt x="4" y="0"/>
                    <a:pt x="4" y="0"/>
                    <a:pt x="4" y="0"/>
                  </a:cubicBezTo>
                  <a:cubicBezTo>
                    <a:pt x="2" y="0"/>
                    <a:pt x="0" y="2"/>
                    <a:pt x="0" y="5"/>
                  </a:cubicBezTo>
                  <a:cubicBezTo>
                    <a:pt x="0" y="5"/>
                    <a:pt x="0" y="5"/>
                    <a:pt x="0" y="5"/>
                  </a:cubicBezTo>
                  <a:cubicBezTo>
                    <a:pt x="0" y="7"/>
                    <a:pt x="2" y="9"/>
                    <a:pt x="4" y="9"/>
                  </a:cubicBezTo>
                  <a:cubicBezTo>
                    <a:pt x="70" y="9"/>
                    <a:pt x="70" y="9"/>
                    <a:pt x="70" y="9"/>
                  </a:cubicBezTo>
                  <a:cubicBezTo>
                    <a:pt x="72" y="9"/>
                    <a:pt x="74" y="7"/>
                    <a:pt x="74" y="5"/>
                  </a:cubicBezTo>
                  <a:cubicBezTo>
                    <a:pt x="74" y="5"/>
                    <a:pt x="74" y="5"/>
                    <a:pt x="74" y="5"/>
                  </a:cubicBezTo>
                  <a:cubicBezTo>
                    <a:pt x="74" y="2"/>
                    <a:pt x="72" y="0"/>
                    <a:pt x="70" y="0"/>
                  </a:cubicBezTo>
                  <a:close/>
                </a:path>
              </a:pathLst>
            </a:custGeom>
            <a:solidFill>
              <a:srgbClr val="C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04" name="Freeform 167"/>
            <p:cNvSpPr/>
            <p:nvPr/>
          </p:nvSpPr>
          <p:spPr bwMode="auto">
            <a:xfrm>
              <a:off x="864259" y="1206931"/>
              <a:ext cx="118025" cy="14164"/>
            </a:xfrm>
            <a:custGeom>
              <a:avLst/>
              <a:gdLst>
                <a:gd name="T0" fmla="*/ 70 w 74"/>
                <a:gd name="T1" fmla="*/ 0 h 9"/>
                <a:gd name="T2" fmla="*/ 4 w 74"/>
                <a:gd name="T3" fmla="*/ 0 h 9"/>
                <a:gd name="T4" fmla="*/ 0 w 74"/>
                <a:gd name="T5" fmla="*/ 5 h 9"/>
                <a:gd name="T6" fmla="*/ 0 w 74"/>
                <a:gd name="T7" fmla="*/ 5 h 9"/>
                <a:gd name="T8" fmla="*/ 4 w 74"/>
                <a:gd name="T9" fmla="*/ 9 h 9"/>
                <a:gd name="T10" fmla="*/ 70 w 74"/>
                <a:gd name="T11" fmla="*/ 9 h 9"/>
                <a:gd name="T12" fmla="*/ 74 w 74"/>
                <a:gd name="T13" fmla="*/ 5 h 9"/>
                <a:gd name="T14" fmla="*/ 74 w 74"/>
                <a:gd name="T15" fmla="*/ 5 h 9"/>
                <a:gd name="T16" fmla="*/ 70 w 7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9">
                  <a:moveTo>
                    <a:pt x="70" y="0"/>
                  </a:moveTo>
                  <a:cubicBezTo>
                    <a:pt x="4" y="0"/>
                    <a:pt x="4" y="0"/>
                    <a:pt x="4" y="0"/>
                  </a:cubicBezTo>
                  <a:cubicBezTo>
                    <a:pt x="2" y="0"/>
                    <a:pt x="0" y="2"/>
                    <a:pt x="0" y="5"/>
                  </a:cubicBezTo>
                  <a:cubicBezTo>
                    <a:pt x="0" y="5"/>
                    <a:pt x="0" y="5"/>
                    <a:pt x="0" y="5"/>
                  </a:cubicBezTo>
                  <a:cubicBezTo>
                    <a:pt x="0" y="7"/>
                    <a:pt x="2" y="9"/>
                    <a:pt x="4" y="9"/>
                  </a:cubicBezTo>
                  <a:cubicBezTo>
                    <a:pt x="70" y="9"/>
                    <a:pt x="70" y="9"/>
                    <a:pt x="70" y="9"/>
                  </a:cubicBezTo>
                  <a:cubicBezTo>
                    <a:pt x="72" y="9"/>
                    <a:pt x="74" y="7"/>
                    <a:pt x="74" y="5"/>
                  </a:cubicBezTo>
                  <a:cubicBezTo>
                    <a:pt x="74" y="5"/>
                    <a:pt x="74" y="5"/>
                    <a:pt x="74" y="5"/>
                  </a:cubicBezTo>
                  <a:cubicBezTo>
                    <a:pt x="74" y="2"/>
                    <a:pt x="72" y="0"/>
                    <a:pt x="70" y="0"/>
                  </a:cubicBezTo>
                  <a:close/>
                </a:path>
              </a:pathLst>
            </a:custGeom>
            <a:solidFill>
              <a:srgbClr val="C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05" name="Freeform 168"/>
            <p:cNvSpPr/>
            <p:nvPr/>
          </p:nvSpPr>
          <p:spPr bwMode="auto">
            <a:xfrm>
              <a:off x="864259" y="1087555"/>
              <a:ext cx="103188" cy="54629"/>
            </a:xfrm>
            <a:custGeom>
              <a:avLst/>
              <a:gdLst>
                <a:gd name="T0" fmla="*/ 60 w 65"/>
                <a:gd name="T1" fmla="*/ 34 h 34"/>
                <a:gd name="T2" fmla="*/ 4 w 65"/>
                <a:gd name="T3" fmla="*/ 34 h 34"/>
                <a:gd name="T4" fmla="*/ 0 w 65"/>
                <a:gd name="T5" fmla="*/ 29 h 34"/>
                <a:gd name="T6" fmla="*/ 0 w 65"/>
                <a:gd name="T7" fmla="*/ 5 h 34"/>
                <a:gd name="T8" fmla="*/ 4 w 65"/>
                <a:gd name="T9" fmla="*/ 0 h 34"/>
                <a:gd name="T10" fmla="*/ 60 w 65"/>
                <a:gd name="T11" fmla="*/ 0 h 34"/>
                <a:gd name="T12" fmla="*/ 65 w 65"/>
                <a:gd name="T13" fmla="*/ 5 h 34"/>
                <a:gd name="T14" fmla="*/ 65 w 65"/>
                <a:gd name="T15" fmla="*/ 29 h 34"/>
                <a:gd name="T16" fmla="*/ 60 w 65"/>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34">
                  <a:moveTo>
                    <a:pt x="60" y="34"/>
                  </a:moveTo>
                  <a:cubicBezTo>
                    <a:pt x="4" y="34"/>
                    <a:pt x="4" y="34"/>
                    <a:pt x="4" y="34"/>
                  </a:cubicBezTo>
                  <a:cubicBezTo>
                    <a:pt x="2" y="34"/>
                    <a:pt x="0" y="32"/>
                    <a:pt x="0" y="29"/>
                  </a:cubicBezTo>
                  <a:cubicBezTo>
                    <a:pt x="0" y="5"/>
                    <a:pt x="0" y="5"/>
                    <a:pt x="0" y="5"/>
                  </a:cubicBezTo>
                  <a:cubicBezTo>
                    <a:pt x="0" y="2"/>
                    <a:pt x="2" y="0"/>
                    <a:pt x="4" y="0"/>
                  </a:cubicBezTo>
                  <a:cubicBezTo>
                    <a:pt x="60" y="0"/>
                    <a:pt x="60" y="0"/>
                    <a:pt x="60" y="0"/>
                  </a:cubicBezTo>
                  <a:cubicBezTo>
                    <a:pt x="63" y="0"/>
                    <a:pt x="65" y="2"/>
                    <a:pt x="65" y="5"/>
                  </a:cubicBezTo>
                  <a:cubicBezTo>
                    <a:pt x="65" y="29"/>
                    <a:pt x="65" y="29"/>
                    <a:pt x="65" y="29"/>
                  </a:cubicBezTo>
                  <a:cubicBezTo>
                    <a:pt x="65" y="32"/>
                    <a:pt x="63" y="34"/>
                    <a:pt x="60" y="34"/>
                  </a:cubicBezTo>
                  <a:close/>
                </a:path>
              </a:pathLst>
            </a:custGeom>
            <a:solidFill>
              <a:srgbClr val="C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06" name="Freeform 169"/>
            <p:cNvSpPr/>
            <p:nvPr/>
          </p:nvSpPr>
          <p:spPr bwMode="auto">
            <a:xfrm>
              <a:off x="1009262" y="1087555"/>
              <a:ext cx="384427" cy="294727"/>
            </a:xfrm>
            <a:custGeom>
              <a:avLst/>
              <a:gdLst>
                <a:gd name="T0" fmla="*/ 19 w 241"/>
                <a:gd name="T1" fmla="*/ 183 h 183"/>
                <a:gd name="T2" fmla="*/ 0 w 241"/>
                <a:gd name="T3" fmla="*/ 165 h 183"/>
                <a:gd name="T4" fmla="*/ 0 w 241"/>
                <a:gd name="T5" fmla="*/ 15 h 183"/>
                <a:gd name="T6" fmla="*/ 16 w 241"/>
                <a:gd name="T7" fmla="*/ 0 h 183"/>
                <a:gd name="T8" fmla="*/ 223 w 241"/>
                <a:gd name="T9" fmla="*/ 0 h 183"/>
                <a:gd name="T10" fmla="*/ 241 w 241"/>
                <a:gd name="T11" fmla="*/ 18 h 183"/>
                <a:gd name="T12" fmla="*/ 241 w 241"/>
                <a:gd name="T13" fmla="*/ 165 h 183"/>
                <a:gd name="T14" fmla="*/ 223 w 241"/>
                <a:gd name="T15" fmla="*/ 183 h 183"/>
                <a:gd name="T16" fmla="*/ 19 w 241"/>
                <a:gd name="T17"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1" h="183">
                  <a:moveTo>
                    <a:pt x="19" y="183"/>
                  </a:moveTo>
                  <a:cubicBezTo>
                    <a:pt x="9" y="183"/>
                    <a:pt x="0" y="175"/>
                    <a:pt x="0" y="165"/>
                  </a:cubicBezTo>
                  <a:cubicBezTo>
                    <a:pt x="0" y="15"/>
                    <a:pt x="0" y="15"/>
                    <a:pt x="0" y="15"/>
                  </a:cubicBezTo>
                  <a:cubicBezTo>
                    <a:pt x="0" y="5"/>
                    <a:pt x="6" y="0"/>
                    <a:pt x="16" y="0"/>
                  </a:cubicBezTo>
                  <a:cubicBezTo>
                    <a:pt x="223" y="0"/>
                    <a:pt x="223" y="0"/>
                    <a:pt x="223" y="0"/>
                  </a:cubicBezTo>
                  <a:cubicBezTo>
                    <a:pt x="233" y="0"/>
                    <a:pt x="241" y="8"/>
                    <a:pt x="241" y="18"/>
                  </a:cubicBezTo>
                  <a:cubicBezTo>
                    <a:pt x="241" y="165"/>
                    <a:pt x="241" y="165"/>
                    <a:pt x="241" y="165"/>
                  </a:cubicBezTo>
                  <a:cubicBezTo>
                    <a:pt x="241" y="175"/>
                    <a:pt x="233" y="183"/>
                    <a:pt x="223" y="183"/>
                  </a:cubicBezTo>
                  <a:lnTo>
                    <a:pt x="19" y="183"/>
                  </a:ln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07" name="Oval 170"/>
            <p:cNvSpPr>
              <a:spLocks noChangeArrowheads="1"/>
            </p:cNvSpPr>
            <p:nvPr/>
          </p:nvSpPr>
          <p:spPr bwMode="auto">
            <a:xfrm>
              <a:off x="1026797" y="1103742"/>
              <a:ext cx="16187" cy="17536"/>
            </a:xfrm>
            <a:prstGeom prst="ellipse">
              <a:avLst/>
            </a:pr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08" name="Oval 171"/>
            <p:cNvSpPr>
              <a:spLocks noChangeArrowheads="1"/>
            </p:cNvSpPr>
            <p:nvPr/>
          </p:nvSpPr>
          <p:spPr bwMode="auto">
            <a:xfrm>
              <a:off x="1050402" y="1103742"/>
              <a:ext cx="17536" cy="17536"/>
            </a:xfrm>
            <a:prstGeom prst="ellipse">
              <a:avLst/>
            </a:pr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09" name="Oval 172"/>
            <p:cNvSpPr>
              <a:spLocks noChangeArrowheads="1"/>
            </p:cNvSpPr>
            <p:nvPr/>
          </p:nvSpPr>
          <p:spPr bwMode="auto">
            <a:xfrm>
              <a:off x="1076031" y="1103742"/>
              <a:ext cx="17536" cy="17536"/>
            </a:xfrm>
            <a:prstGeom prst="ellipse">
              <a:avLst/>
            </a:pr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10" name="Freeform 173"/>
            <p:cNvSpPr/>
            <p:nvPr/>
          </p:nvSpPr>
          <p:spPr bwMode="auto">
            <a:xfrm>
              <a:off x="1106380" y="1103742"/>
              <a:ext cx="250214" cy="17536"/>
            </a:xfrm>
            <a:custGeom>
              <a:avLst/>
              <a:gdLst>
                <a:gd name="T0" fmla="*/ 157 w 157"/>
                <a:gd name="T1" fmla="*/ 8 h 11"/>
                <a:gd name="T2" fmla="*/ 154 w 157"/>
                <a:gd name="T3" fmla="*/ 11 h 11"/>
                <a:gd name="T4" fmla="*/ 2 w 157"/>
                <a:gd name="T5" fmla="*/ 11 h 11"/>
                <a:gd name="T6" fmla="*/ 0 w 157"/>
                <a:gd name="T7" fmla="*/ 8 h 11"/>
                <a:gd name="T8" fmla="*/ 0 w 157"/>
                <a:gd name="T9" fmla="*/ 3 h 11"/>
                <a:gd name="T10" fmla="*/ 2 w 157"/>
                <a:gd name="T11" fmla="*/ 0 h 11"/>
                <a:gd name="T12" fmla="*/ 154 w 157"/>
                <a:gd name="T13" fmla="*/ 0 h 11"/>
                <a:gd name="T14" fmla="*/ 157 w 157"/>
                <a:gd name="T15" fmla="*/ 3 h 11"/>
                <a:gd name="T16" fmla="*/ 157 w 157"/>
                <a:gd name="T17"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11">
                  <a:moveTo>
                    <a:pt x="157" y="8"/>
                  </a:moveTo>
                  <a:cubicBezTo>
                    <a:pt x="157" y="10"/>
                    <a:pt x="155" y="11"/>
                    <a:pt x="154" y="11"/>
                  </a:cubicBezTo>
                  <a:cubicBezTo>
                    <a:pt x="2" y="11"/>
                    <a:pt x="2" y="11"/>
                    <a:pt x="2" y="11"/>
                  </a:cubicBezTo>
                  <a:cubicBezTo>
                    <a:pt x="1" y="11"/>
                    <a:pt x="0" y="10"/>
                    <a:pt x="0" y="8"/>
                  </a:cubicBezTo>
                  <a:cubicBezTo>
                    <a:pt x="0" y="3"/>
                    <a:pt x="0" y="3"/>
                    <a:pt x="0" y="3"/>
                  </a:cubicBezTo>
                  <a:cubicBezTo>
                    <a:pt x="0" y="1"/>
                    <a:pt x="1" y="0"/>
                    <a:pt x="2" y="0"/>
                  </a:cubicBezTo>
                  <a:cubicBezTo>
                    <a:pt x="154" y="0"/>
                    <a:pt x="154" y="0"/>
                    <a:pt x="154" y="0"/>
                  </a:cubicBezTo>
                  <a:cubicBezTo>
                    <a:pt x="155" y="0"/>
                    <a:pt x="157" y="1"/>
                    <a:pt x="157" y="3"/>
                  </a:cubicBezTo>
                  <a:lnTo>
                    <a:pt x="157" y="8"/>
                  </a:lnTo>
                  <a:close/>
                </a:path>
              </a:pathLst>
            </a:custGeom>
            <a:solidFill>
              <a:srgbClr val="E7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11" name="Freeform 174"/>
            <p:cNvSpPr/>
            <p:nvPr/>
          </p:nvSpPr>
          <p:spPr bwMode="auto">
            <a:xfrm>
              <a:off x="1026797" y="1137464"/>
              <a:ext cx="350705" cy="228633"/>
            </a:xfrm>
            <a:custGeom>
              <a:avLst/>
              <a:gdLst>
                <a:gd name="T0" fmla="*/ 220 w 220"/>
                <a:gd name="T1" fmla="*/ 136 h 142"/>
                <a:gd name="T2" fmla="*/ 215 w 220"/>
                <a:gd name="T3" fmla="*/ 142 h 142"/>
                <a:gd name="T4" fmla="*/ 5 w 220"/>
                <a:gd name="T5" fmla="*/ 142 h 142"/>
                <a:gd name="T6" fmla="*/ 0 w 220"/>
                <a:gd name="T7" fmla="*/ 136 h 142"/>
                <a:gd name="T8" fmla="*/ 0 w 220"/>
                <a:gd name="T9" fmla="*/ 5 h 142"/>
                <a:gd name="T10" fmla="*/ 5 w 220"/>
                <a:gd name="T11" fmla="*/ 0 h 142"/>
                <a:gd name="T12" fmla="*/ 215 w 220"/>
                <a:gd name="T13" fmla="*/ 0 h 142"/>
                <a:gd name="T14" fmla="*/ 220 w 220"/>
                <a:gd name="T15" fmla="*/ 5 h 142"/>
                <a:gd name="T16" fmla="*/ 220 w 220"/>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142">
                  <a:moveTo>
                    <a:pt x="220" y="136"/>
                  </a:moveTo>
                  <a:cubicBezTo>
                    <a:pt x="220" y="139"/>
                    <a:pt x="217" y="142"/>
                    <a:pt x="215" y="142"/>
                  </a:cubicBezTo>
                  <a:cubicBezTo>
                    <a:pt x="5" y="142"/>
                    <a:pt x="5" y="142"/>
                    <a:pt x="5" y="142"/>
                  </a:cubicBezTo>
                  <a:cubicBezTo>
                    <a:pt x="2" y="142"/>
                    <a:pt x="0" y="139"/>
                    <a:pt x="0" y="136"/>
                  </a:cubicBezTo>
                  <a:cubicBezTo>
                    <a:pt x="0" y="5"/>
                    <a:pt x="0" y="5"/>
                    <a:pt x="0" y="5"/>
                  </a:cubicBezTo>
                  <a:cubicBezTo>
                    <a:pt x="0" y="3"/>
                    <a:pt x="2" y="0"/>
                    <a:pt x="5" y="0"/>
                  </a:cubicBezTo>
                  <a:cubicBezTo>
                    <a:pt x="215" y="0"/>
                    <a:pt x="215" y="0"/>
                    <a:pt x="215" y="0"/>
                  </a:cubicBezTo>
                  <a:cubicBezTo>
                    <a:pt x="217" y="0"/>
                    <a:pt x="220" y="3"/>
                    <a:pt x="220" y="5"/>
                  </a:cubicBezTo>
                  <a:lnTo>
                    <a:pt x="220" y="136"/>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12" name="Freeform 175"/>
            <p:cNvSpPr/>
            <p:nvPr/>
          </p:nvSpPr>
          <p:spPr bwMode="auto">
            <a:xfrm>
              <a:off x="1060519" y="1329003"/>
              <a:ext cx="171980" cy="16187"/>
            </a:xfrm>
            <a:custGeom>
              <a:avLst/>
              <a:gdLst>
                <a:gd name="T0" fmla="*/ 105 w 108"/>
                <a:gd name="T1" fmla="*/ 0 h 10"/>
                <a:gd name="T2" fmla="*/ 4 w 108"/>
                <a:gd name="T3" fmla="*/ 0 h 10"/>
                <a:gd name="T4" fmla="*/ 0 w 108"/>
                <a:gd name="T5" fmla="*/ 5 h 10"/>
                <a:gd name="T6" fmla="*/ 0 w 108"/>
                <a:gd name="T7" fmla="*/ 5 h 10"/>
                <a:gd name="T8" fmla="*/ 4 w 108"/>
                <a:gd name="T9" fmla="*/ 10 h 10"/>
                <a:gd name="T10" fmla="*/ 105 w 108"/>
                <a:gd name="T11" fmla="*/ 10 h 10"/>
                <a:gd name="T12" fmla="*/ 108 w 108"/>
                <a:gd name="T13" fmla="*/ 5 h 10"/>
                <a:gd name="T14" fmla="*/ 108 w 108"/>
                <a:gd name="T15" fmla="*/ 5 h 10"/>
                <a:gd name="T16" fmla="*/ 105 w 108"/>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10">
                  <a:moveTo>
                    <a:pt x="105" y="0"/>
                  </a:moveTo>
                  <a:cubicBezTo>
                    <a:pt x="4" y="0"/>
                    <a:pt x="4" y="0"/>
                    <a:pt x="4" y="0"/>
                  </a:cubicBezTo>
                  <a:cubicBezTo>
                    <a:pt x="1" y="0"/>
                    <a:pt x="0" y="3"/>
                    <a:pt x="0" y="5"/>
                  </a:cubicBezTo>
                  <a:cubicBezTo>
                    <a:pt x="0" y="5"/>
                    <a:pt x="0" y="5"/>
                    <a:pt x="0" y="5"/>
                  </a:cubicBezTo>
                  <a:cubicBezTo>
                    <a:pt x="0" y="8"/>
                    <a:pt x="1" y="10"/>
                    <a:pt x="4" y="10"/>
                  </a:cubicBezTo>
                  <a:cubicBezTo>
                    <a:pt x="105" y="10"/>
                    <a:pt x="105" y="10"/>
                    <a:pt x="105" y="10"/>
                  </a:cubicBezTo>
                  <a:cubicBezTo>
                    <a:pt x="107" y="10"/>
                    <a:pt x="108" y="8"/>
                    <a:pt x="108" y="5"/>
                  </a:cubicBezTo>
                  <a:cubicBezTo>
                    <a:pt x="108" y="5"/>
                    <a:pt x="108" y="5"/>
                    <a:pt x="108" y="5"/>
                  </a:cubicBezTo>
                  <a:cubicBezTo>
                    <a:pt x="108" y="3"/>
                    <a:pt x="107" y="0"/>
                    <a:pt x="105" y="0"/>
                  </a:cubicBezTo>
                  <a:close/>
                </a:path>
              </a:pathLst>
            </a:custGeom>
            <a:solidFill>
              <a:srgbClr val="08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13" name="Freeform 176"/>
            <p:cNvSpPr/>
            <p:nvPr/>
          </p:nvSpPr>
          <p:spPr bwMode="auto">
            <a:xfrm>
              <a:off x="1060519" y="1245373"/>
              <a:ext cx="118025" cy="14164"/>
            </a:xfrm>
            <a:custGeom>
              <a:avLst/>
              <a:gdLst>
                <a:gd name="T0" fmla="*/ 70 w 74"/>
                <a:gd name="T1" fmla="*/ 0 h 9"/>
                <a:gd name="T2" fmla="*/ 4 w 74"/>
                <a:gd name="T3" fmla="*/ 0 h 9"/>
                <a:gd name="T4" fmla="*/ 0 w 74"/>
                <a:gd name="T5" fmla="*/ 5 h 9"/>
                <a:gd name="T6" fmla="*/ 0 w 74"/>
                <a:gd name="T7" fmla="*/ 5 h 9"/>
                <a:gd name="T8" fmla="*/ 4 w 74"/>
                <a:gd name="T9" fmla="*/ 9 h 9"/>
                <a:gd name="T10" fmla="*/ 70 w 74"/>
                <a:gd name="T11" fmla="*/ 9 h 9"/>
                <a:gd name="T12" fmla="*/ 74 w 74"/>
                <a:gd name="T13" fmla="*/ 5 h 9"/>
                <a:gd name="T14" fmla="*/ 74 w 74"/>
                <a:gd name="T15" fmla="*/ 5 h 9"/>
                <a:gd name="T16" fmla="*/ 70 w 7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9">
                  <a:moveTo>
                    <a:pt x="70" y="0"/>
                  </a:moveTo>
                  <a:cubicBezTo>
                    <a:pt x="4" y="0"/>
                    <a:pt x="4" y="0"/>
                    <a:pt x="4" y="0"/>
                  </a:cubicBezTo>
                  <a:cubicBezTo>
                    <a:pt x="2" y="0"/>
                    <a:pt x="0" y="2"/>
                    <a:pt x="0" y="5"/>
                  </a:cubicBezTo>
                  <a:cubicBezTo>
                    <a:pt x="0" y="5"/>
                    <a:pt x="0" y="5"/>
                    <a:pt x="0" y="5"/>
                  </a:cubicBezTo>
                  <a:cubicBezTo>
                    <a:pt x="0" y="7"/>
                    <a:pt x="2" y="9"/>
                    <a:pt x="4" y="9"/>
                  </a:cubicBezTo>
                  <a:cubicBezTo>
                    <a:pt x="70" y="9"/>
                    <a:pt x="70" y="9"/>
                    <a:pt x="70" y="9"/>
                  </a:cubicBezTo>
                  <a:cubicBezTo>
                    <a:pt x="72" y="9"/>
                    <a:pt x="74" y="7"/>
                    <a:pt x="74" y="5"/>
                  </a:cubicBezTo>
                  <a:cubicBezTo>
                    <a:pt x="74" y="5"/>
                    <a:pt x="74" y="5"/>
                    <a:pt x="74" y="5"/>
                  </a:cubicBezTo>
                  <a:cubicBezTo>
                    <a:pt x="74" y="2"/>
                    <a:pt x="72" y="0"/>
                    <a:pt x="70" y="0"/>
                  </a:cubicBezTo>
                  <a:close/>
                </a:path>
              </a:pathLst>
            </a:custGeom>
            <a:solidFill>
              <a:srgbClr val="08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14" name="Freeform 177"/>
            <p:cNvSpPr/>
            <p:nvPr/>
          </p:nvSpPr>
          <p:spPr bwMode="auto">
            <a:xfrm>
              <a:off x="1060519" y="1287188"/>
              <a:ext cx="118025" cy="14838"/>
            </a:xfrm>
            <a:custGeom>
              <a:avLst/>
              <a:gdLst>
                <a:gd name="T0" fmla="*/ 70 w 74"/>
                <a:gd name="T1" fmla="*/ 0 h 9"/>
                <a:gd name="T2" fmla="*/ 4 w 74"/>
                <a:gd name="T3" fmla="*/ 0 h 9"/>
                <a:gd name="T4" fmla="*/ 0 w 74"/>
                <a:gd name="T5" fmla="*/ 5 h 9"/>
                <a:gd name="T6" fmla="*/ 0 w 74"/>
                <a:gd name="T7" fmla="*/ 5 h 9"/>
                <a:gd name="T8" fmla="*/ 4 w 74"/>
                <a:gd name="T9" fmla="*/ 9 h 9"/>
                <a:gd name="T10" fmla="*/ 70 w 74"/>
                <a:gd name="T11" fmla="*/ 9 h 9"/>
                <a:gd name="T12" fmla="*/ 74 w 74"/>
                <a:gd name="T13" fmla="*/ 5 h 9"/>
                <a:gd name="T14" fmla="*/ 74 w 74"/>
                <a:gd name="T15" fmla="*/ 5 h 9"/>
                <a:gd name="T16" fmla="*/ 70 w 7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9">
                  <a:moveTo>
                    <a:pt x="70" y="0"/>
                  </a:moveTo>
                  <a:cubicBezTo>
                    <a:pt x="4" y="0"/>
                    <a:pt x="4" y="0"/>
                    <a:pt x="4" y="0"/>
                  </a:cubicBezTo>
                  <a:cubicBezTo>
                    <a:pt x="2" y="0"/>
                    <a:pt x="0" y="2"/>
                    <a:pt x="0" y="5"/>
                  </a:cubicBezTo>
                  <a:cubicBezTo>
                    <a:pt x="0" y="5"/>
                    <a:pt x="0" y="5"/>
                    <a:pt x="0" y="5"/>
                  </a:cubicBezTo>
                  <a:cubicBezTo>
                    <a:pt x="0" y="7"/>
                    <a:pt x="2" y="9"/>
                    <a:pt x="4" y="9"/>
                  </a:cubicBezTo>
                  <a:cubicBezTo>
                    <a:pt x="70" y="9"/>
                    <a:pt x="70" y="9"/>
                    <a:pt x="70" y="9"/>
                  </a:cubicBezTo>
                  <a:cubicBezTo>
                    <a:pt x="72" y="9"/>
                    <a:pt x="74" y="7"/>
                    <a:pt x="74" y="5"/>
                  </a:cubicBezTo>
                  <a:cubicBezTo>
                    <a:pt x="74" y="5"/>
                    <a:pt x="74" y="5"/>
                    <a:pt x="74" y="5"/>
                  </a:cubicBezTo>
                  <a:cubicBezTo>
                    <a:pt x="74" y="2"/>
                    <a:pt x="72" y="0"/>
                    <a:pt x="70" y="0"/>
                  </a:cubicBezTo>
                  <a:close/>
                </a:path>
              </a:pathLst>
            </a:custGeom>
            <a:solidFill>
              <a:srgbClr val="08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15" name="Freeform 178"/>
            <p:cNvSpPr/>
            <p:nvPr/>
          </p:nvSpPr>
          <p:spPr bwMode="auto">
            <a:xfrm>
              <a:off x="1060519" y="1167813"/>
              <a:ext cx="103188" cy="54629"/>
            </a:xfrm>
            <a:custGeom>
              <a:avLst/>
              <a:gdLst>
                <a:gd name="T0" fmla="*/ 60 w 65"/>
                <a:gd name="T1" fmla="*/ 34 h 34"/>
                <a:gd name="T2" fmla="*/ 4 w 65"/>
                <a:gd name="T3" fmla="*/ 34 h 34"/>
                <a:gd name="T4" fmla="*/ 0 w 65"/>
                <a:gd name="T5" fmla="*/ 29 h 34"/>
                <a:gd name="T6" fmla="*/ 0 w 65"/>
                <a:gd name="T7" fmla="*/ 5 h 34"/>
                <a:gd name="T8" fmla="*/ 4 w 65"/>
                <a:gd name="T9" fmla="*/ 0 h 34"/>
                <a:gd name="T10" fmla="*/ 60 w 65"/>
                <a:gd name="T11" fmla="*/ 0 h 34"/>
                <a:gd name="T12" fmla="*/ 65 w 65"/>
                <a:gd name="T13" fmla="*/ 5 h 34"/>
                <a:gd name="T14" fmla="*/ 65 w 65"/>
                <a:gd name="T15" fmla="*/ 29 h 34"/>
                <a:gd name="T16" fmla="*/ 60 w 65"/>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34">
                  <a:moveTo>
                    <a:pt x="60" y="34"/>
                  </a:moveTo>
                  <a:cubicBezTo>
                    <a:pt x="4" y="34"/>
                    <a:pt x="4" y="34"/>
                    <a:pt x="4" y="34"/>
                  </a:cubicBezTo>
                  <a:cubicBezTo>
                    <a:pt x="2" y="34"/>
                    <a:pt x="0" y="32"/>
                    <a:pt x="0" y="29"/>
                  </a:cubicBezTo>
                  <a:cubicBezTo>
                    <a:pt x="0" y="5"/>
                    <a:pt x="0" y="5"/>
                    <a:pt x="0" y="5"/>
                  </a:cubicBezTo>
                  <a:cubicBezTo>
                    <a:pt x="0" y="2"/>
                    <a:pt x="2" y="0"/>
                    <a:pt x="4" y="0"/>
                  </a:cubicBezTo>
                  <a:cubicBezTo>
                    <a:pt x="60" y="0"/>
                    <a:pt x="60" y="0"/>
                    <a:pt x="60" y="0"/>
                  </a:cubicBezTo>
                  <a:cubicBezTo>
                    <a:pt x="63" y="0"/>
                    <a:pt x="65" y="2"/>
                    <a:pt x="65" y="5"/>
                  </a:cubicBezTo>
                  <a:cubicBezTo>
                    <a:pt x="65" y="29"/>
                    <a:pt x="65" y="29"/>
                    <a:pt x="65" y="29"/>
                  </a:cubicBezTo>
                  <a:cubicBezTo>
                    <a:pt x="65" y="32"/>
                    <a:pt x="63" y="34"/>
                    <a:pt x="60" y="34"/>
                  </a:cubicBezTo>
                  <a:close/>
                </a:path>
              </a:pathLst>
            </a:custGeom>
            <a:solidFill>
              <a:srgbClr val="4DD0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16" name="Oval 179"/>
            <p:cNvSpPr>
              <a:spLocks noChangeArrowheads="1"/>
            </p:cNvSpPr>
            <p:nvPr/>
          </p:nvSpPr>
          <p:spPr bwMode="auto">
            <a:xfrm>
              <a:off x="1339060" y="1311468"/>
              <a:ext cx="64071" cy="6272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22" name="Freeform 180"/>
            <p:cNvSpPr>
              <a:spLocks noEditPoints="1"/>
            </p:cNvSpPr>
            <p:nvPr/>
          </p:nvSpPr>
          <p:spPr bwMode="auto">
            <a:xfrm>
              <a:off x="1301291" y="1274373"/>
              <a:ext cx="135561" cy="135561"/>
            </a:xfrm>
            <a:custGeom>
              <a:avLst/>
              <a:gdLst>
                <a:gd name="T0" fmla="*/ 2 w 85"/>
                <a:gd name="T1" fmla="*/ 58 h 84"/>
                <a:gd name="T2" fmla="*/ 13 w 85"/>
                <a:gd name="T3" fmla="*/ 61 h 84"/>
                <a:gd name="T4" fmla="*/ 21 w 85"/>
                <a:gd name="T5" fmla="*/ 58 h 84"/>
                <a:gd name="T6" fmla="*/ 23 w 85"/>
                <a:gd name="T7" fmla="*/ 61 h 84"/>
                <a:gd name="T8" fmla="*/ 19 w 85"/>
                <a:gd name="T9" fmla="*/ 70 h 84"/>
                <a:gd name="T10" fmla="*/ 23 w 85"/>
                <a:gd name="T11" fmla="*/ 81 h 84"/>
                <a:gd name="T12" fmla="*/ 35 w 85"/>
                <a:gd name="T13" fmla="*/ 77 h 84"/>
                <a:gd name="T14" fmla="*/ 39 w 85"/>
                <a:gd name="T15" fmla="*/ 69 h 84"/>
                <a:gd name="T16" fmla="*/ 43 w 85"/>
                <a:gd name="T17" fmla="*/ 69 h 84"/>
                <a:gd name="T18" fmla="*/ 47 w 85"/>
                <a:gd name="T19" fmla="*/ 79 h 84"/>
                <a:gd name="T20" fmla="*/ 47 w 85"/>
                <a:gd name="T21" fmla="*/ 79 h 84"/>
                <a:gd name="T22" fmla="*/ 58 w 85"/>
                <a:gd name="T23" fmla="*/ 82 h 84"/>
                <a:gd name="T24" fmla="*/ 63 w 85"/>
                <a:gd name="T25" fmla="*/ 73 h 84"/>
                <a:gd name="T26" fmla="*/ 63 w 85"/>
                <a:gd name="T27" fmla="*/ 73 h 84"/>
                <a:gd name="T28" fmla="*/ 59 w 85"/>
                <a:gd name="T29" fmla="*/ 64 h 84"/>
                <a:gd name="T30" fmla="*/ 63 w 85"/>
                <a:gd name="T31" fmla="*/ 61 h 84"/>
                <a:gd name="T32" fmla="*/ 71 w 85"/>
                <a:gd name="T33" fmla="*/ 64 h 84"/>
                <a:gd name="T34" fmla="*/ 82 w 85"/>
                <a:gd name="T35" fmla="*/ 60 h 84"/>
                <a:gd name="T36" fmla="*/ 78 w 85"/>
                <a:gd name="T37" fmla="*/ 49 h 84"/>
                <a:gd name="T38" fmla="*/ 71 w 85"/>
                <a:gd name="T39" fmla="*/ 45 h 84"/>
                <a:gd name="T40" fmla="*/ 71 w 85"/>
                <a:gd name="T41" fmla="*/ 41 h 84"/>
                <a:gd name="T42" fmla="*/ 80 w 85"/>
                <a:gd name="T43" fmla="*/ 38 h 84"/>
                <a:gd name="T44" fmla="*/ 84 w 85"/>
                <a:gd name="T45" fmla="*/ 29 h 84"/>
                <a:gd name="T46" fmla="*/ 74 w 85"/>
                <a:gd name="T47" fmla="*/ 23 h 84"/>
                <a:gd name="T48" fmla="*/ 66 w 85"/>
                <a:gd name="T49" fmla="*/ 26 h 84"/>
                <a:gd name="T50" fmla="*/ 62 w 85"/>
                <a:gd name="T51" fmla="*/ 23 h 84"/>
                <a:gd name="T52" fmla="*/ 66 w 85"/>
                <a:gd name="T53" fmla="*/ 15 h 84"/>
                <a:gd name="T54" fmla="*/ 62 w 85"/>
                <a:gd name="T55" fmla="*/ 4 h 84"/>
                <a:gd name="T56" fmla="*/ 51 w 85"/>
                <a:gd name="T57" fmla="*/ 8 h 84"/>
                <a:gd name="T58" fmla="*/ 46 w 85"/>
                <a:gd name="T59" fmla="*/ 16 h 84"/>
                <a:gd name="T60" fmla="*/ 42 w 85"/>
                <a:gd name="T61" fmla="*/ 16 h 84"/>
                <a:gd name="T62" fmla="*/ 42 w 85"/>
                <a:gd name="T63" fmla="*/ 16 h 84"/>
                <a:gd name="T64" fmla="*/ 39 w 85"/>
                <a:gd name="T65" fmla="*/ 7 h 84"/>
                <a:gd name="T66" fmla="*/ 39 w 85"/>
                <a:gd name="T67" fmla="*/ 7 h 84"/>
                <a:gd name="T68" fmla="*/ 29 w 85"/>
                <a:gd name="T69" fmla="*/ 2 h 84"/>
                <a:gd name="T70" fmla="*/ 23 w 85"/>
                <a:gd name="T71" fmla="*/ 13 h 84"/>
                <a:gd name="T72" fmla="*/ 23 w 85"/>
                <a:gd name="T73" fmla="*/ 13 h 84"/>
                <a:gd name="T74" fmla="*/ 26 w 85"/>
                <a:gd name="T75" fmla="*/ 21 h 84"/>
                <a:gd name="T76" fmla="*/ 27 w 85"/>
                <a:gd name="T77" fmla="*/ 22 h 84"/>
                <a:gd name="T78" fmla="*/ 24 w 85"/>
                <a:gd name="T79" fmla="*/ 24 h 84"/>
                <a:gd name="T80" fmla="*/ 15 w 85"/>
                <a:gd name="T81" fmla="*/ 20 h 84"/>
                <a:gd name="T82" fmla="*/ 3 w 85"/>
                <a:gd name="T83" fmla="*/ 25 h 84"/>
                <a:gd name="T84" fmla="*/ 7 w 85"/>
                <a:gd name="T85" fmla="*/ 36 h 84"/>
                <a:gd name="T86" fmla="*/ 16 w 85"/>
                <a:gd name="T87" fmla="*/ 40 h 84"/>
                <a:gd name="T88" fmla="*/ 16 w 85"/>
                <a:gd name="T89" fmla="*/ 43 h 84"/>
                <a:gd name="T90" fmla="*/ 8 w 85"/>
                <a:gd name="T91" fmla="*/ 46 h 84"/>
                <a:gd name="T92" fmla="*/ 2 w 85"/>
                <a:gd name="T93" fmla="*/ 58 h 84"/>
                <a:gd name="T94" fmla="*/ 30 w 85"/>
                <a:gd name="T95" fmla="*/ 47 h 84"/>
                <a:gd name="T96" fmla="*/ 38 w 85"/>
                <a:gd name="T97" fmla="*/ 30 h 84"/>
                <a:gd name="T98" fmla="*/ 55 w 85"/>
                <a:gd name="T99" fmla="*/ 38 h 84"/>
                <a:gd name="T100" fmla="*/ 47 w 85"/>
                <a:gd name="T101" fmla="*/ 56 h 84"/>
                <a:gd name="T102" fmla="*/ 30 w 85"/>
                <a:gd name="T103" fmla="*/ 4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5" h="84">
                  <a:moveTo>
                    <a:pt x="2" y="58"/>
                  </a:moveTo>
                  <a:cubicBezTo>
                    <a:pt x="3" y="61"/>
                    <a:pt x="8" y="63"/>
                    <a:pt x="13" y="61"/>
                  </a:cubicBezTo>
                  <a:cubicBezTo>
                    <a:pt x="13" y="61"/>
                    <a:pt x="13" y="61"/>
                    <a:pt x="21" y="58"/>
                  </a:cubicBezTo>
                  <a:cubicBezTo>
                    <a:pt x="22" y="59"/>
                    <a:pt x="23" y="60"/>
                    <a:pt x="23" y="61"/>
                  </a:cubicBezTo>
                  <a:cubicBezTo>
                    <a:pt x="19" y="70"/>
                    <a:pt x="19" y="70"/>
                    <a:pt x="19" y="70"/>
                  </a:cubicBezTo>
                  <a:cubicBezTo>
                    <a:pt x="17" y="74"/>
                    <a:pt x="19" y="79"/>
                    <a:pt x="23" y="81"/>
                  </a:cubicBezTo>
                  <a:cubicBezTo>
                    <a:pt x="28" y="83"/>
                    <a:pt x="33" y="81"/>
                    <a:pt x="35" y="77"/>
                  </a:cubicBezTo>
                  <a:cubicBezTo>
                    <a:pt x="36" y="74"/>
                    <a:pt x="38" y="71"/>
                    <a:pt x="39" y="69"/>
                  </a:cubicBezTo>
                  <a:cubicBezTo>
                    <a:pt x="40" y="69"/>
                    <a:pt x="42" y="69"/>
                    <a:pt x="43" y="69"/>
                  </a:cubicBezTo>
                  <a:cubicBezTo>
                    <a:pt x="47" y="79"/>
                    <a:pt x="47" y="79"/>
                    <a:pt x="47" y="79"/>
                  </a:cubicBezTo>
                  <a:cubicBezTo>
                    <a:pt x="47" y="79"/>
                    <a:pt x="47" y="79"/>
                    <a:pt x="47" y="79"/>
                  </a:cubicBezTo>
                  <a:cubicBezTo>
                    <a:pt x="48" y="82"/>
                    <a:pt x="53" y="84"/>
                    <a:pt x="58" y="82"/>
                  </a:cubicBezTo>
                  <a:cubicBezTo>
                    <a:pt x="61" y="81"/>
                    <a:pt x="64" y="77"/>
                    <a:pt x="63" y="73"/>
                  </a:cubicBezTo>
                  <a:cubicBezTo>
                    <a:pt x="63" y="73"/>
                    <a:pt x="63" y="73"/>
                    <a:pt x="63" y="73"/>
                  </a:cubicBezTo>
                  <a:cubicBezTo>
                    <a:pt x="63" y="73"/>
                    <a:pt x="63" y="73"/>
                    <a:pt x="59" y="64"/>
                  </a:cubicBezTo>
                  <a:cubicBezTo>
                    <a:pt x="61" y="63"/>
                    <a:pt x="62" y="62"/>
                    <a:pt x="63" y="61"/>
                  </a:cubicBezTo>
                  <a:cubicBezTo>
                    <a:pt x="71" y="64"/>
                    <a:pt x="71" y="64"/>
                    <a:pt x="71" y="64"/>
                  </a:cubicBezTo>
                  <a:cubicBezTo>
                    <a:pt x="75" y="66"/>
                    <a:pt x="80" y="64"/>
                    <a:pt x="82" y="60"/>
                  </a:cubicBezTo>
                  <a:cubicBezTo>
                    <a:pt x="85" y="55"/>
                    <a:pt x="83" y="51"/>
                    <a:pt x="78" y="49"/>
                  </a:cubicBezTo>
                  <a:cubicBezTo>
                    <a:pt x="76" y="47"/>
                    <a:pt x="73" y="46"/>
                    <a:pt x="71" y="45"/>
                  </a:cubicBezTo>
                  <a:cubicBezTo>
                    <a:pt x="71" y="44"/>
                    <a:pt x="71" y="42"/>
                    <a:pt x="71" y="41"/>
                  </a:cubicBezTo>
                  <a:cubicBezTo>
                    <a:pt x="80" y="38"/>
                    <a:pt x="80" y="38"/>
                    <a:pt x="80" y="38"/>
                  </a:cubicBezTo>
                  <a:cubicBezTo>
                    <a:pt x="83" y="36"/>
                    <a:pt x="85" y="32"/>
                    <a:pt x="84" y="29"/>
                  </a:cubicBezTo>
                  <a:cubicBezTo>
                    <a:pt x="82" y="24"/>
                    <a:pt x="78" y="21"/>
                    <a:pt x="74" y="23"/>
                  </a:cubicBezTo>
                  <a:cubicBezTo>
                    <a:pt x="74" y="23"/>
                    <a:pt x="74" y="23"/>
                    <a:pt x="66" y="26"/>
                  </a:cubicBezTo>
                  <a:cubicBezTo>
                    <a:pt x="65" y="25"/>
                    <a:pt x="64" y="24"/>
                    <a:pt x="62" y="23"/>
                  </a:cubicBezTo>
                  <a:cubicBezTo>
                    <a:pt x="66" y="15"/>
                    <a:pt x="66" y="15"/>
                    <a:pt x="66" y="15"/>
                  </a:cubicBezTo>
                  <a:cubicBezTo>
                    <a:pt x="69" y="10"/>
                    <a:pt x="67" y="6"/>
                    <a:pt x="62" y="4"/>
                  </a:cubicBezTo>
                  <a:cubicBezTo>
                    <a:pt x="58" y="2"/>
                    <a:pt x="53" y="3"/>
                    <a:pt x="51" y="8"/>
                  </a:cubicBezTo>
                  <a:cubicBezTo>
                    <a:pt x="49" y="11"/>
                    <a:pt x="48" y="14"/>
                    <a:pt x="46" y="16"/>
                  </a:cubicBezTo>
                  <a:cubicBezTo>
                    <a:pt x="45" y="16"/>
                    <a:pt x="44" y="16"/>
                    <a:pt x="42" y="16"/>
                  </a:cubicBezTo>
                  <a:cubicBezTo>
                    <a:pt x="42" y="16"/>
                    <a:pt x="42" y="16"/>
                    <a:pt x="42" y="16"/>
                  </a:cubicBezTo>
                  <a:cubicBezTo>
                    <a:pt x="42" y="16"/>
                    <a:pt x="42" y="16"/>
                    <a:pt x="39" y="7"/>
                  </a:cubicBezTo>
                  <a:cubicBezTo>
                    <a:pt x="39" y="7"/>
                    <a:pt x="39" y="7"/>
                    <a:pt x="39" y="7"/>
                  </a:cubicBezTo>
                  <a:cubicBezTo>
                    <a:pt x="37" y="2"/>
                    <a:pt x="33" y="0"/>
                    <a:pt x="29" y="2"/>
                  </a:cubicBezTo>
                  <a:cubicBezTo>
                    <a:pt x="24" y="3"/>
                    <a:pt x="22" y="8"/>
                    <a:pt x="23" y="13"/>
                  </a:cubicBezTo>
                  <a:cubicBezTo>
                    <a:pt x="23" y="13"/>
                    <a:pt x="23" y="13"/>
                    <a:pt x="23" y="13"/>
                  </a:cubicBezTo>
                  <a:cubicBezTo>
                    <a:pt x="26" y="21"/>
                    <a:pt x="26" y="21"/>
                    <a:pt x="26" y="21"/>
                  </a:cubicBezTo>
                  <a:cubicBezTo>
                    <a:pt x="26" y="21"/>
                    <a:pt x="26" y="21"/>
                    <a:pt x="27" y="22"/>
                  </a:cubicBezTo>
                  <a:cubicBezTo>
                    <a:pt x="26" y="23"/>
                    <a:pt x="25" y="24"/>
                    <a:pt x="24" y="24"/>
                  </a:cubicBezTo>
                  <a:cubicBezTo>
                    <a:pt x="15" y="20"/>
                    <a:pt x="15" y="20"/>
                    <a:pt x="15" y="20"/>
                  </a:cubicBezTo>
                  <a:cubicBezTo>
                    <a:pt x="10" y="18"/>
                    <a:pt x="5" y="20"/>
                    <a:pt x="3" y="25"/>
                  </a:cubicBezTo>
                  <a:cubicBezTo>
                    <a:pt x="1" y="29"/>
                    <a:pt x="3" y="34"/>
                    <a:pt x="7" y="36"/>
                  </a:cubicBezTo>
                  <a:cubicBezTo>
                    <a:pt x="10" y="37"/>
                    <a:pt x="13" y="39"/>
                    <a:pt x="16" y="40"/>
                  </a:cubicBezTo>
                  <a:cubicBezTo>
                    <a:pt x="16" y="41"/>
                    <a:pt x="16" y="42"/>
                    <a:pt x="16" y="43"/>
                  </a:cubicBezTo>
                  <a:cubicBezTo>
                    <a:pt x="8" y="46"/>
                    <a:pt x="8" y="46"/>
                    <a:pt x="8" y="46"/>
                  </a:cubicBezTo>
                  <a:cubicBezTo>
                    <a:pt x="3" y="48"/>
                    <a:pt x="0" y="53"/>
                    <a:pt x="2" y="58"/>
                  </a:cubicBezTo>
                  <a:close/>
                  <a:moveTo>
                    <a:pt x="30" y="47"/>
                  </a:moveTo>
                  <a:cubicBezTo>
                    <a:pt x="28" y="40"/>
                    <a:pt x="31" y="32"/>
                    <a:pt x="38" y="30"/>
                  </a:cubicBezTo>
                  <a:cubicBezTo>
                    <a:pt x="45" y="27"/>
                    <a:pt x="53" y="31"/>
                    <a:pt x="55" y="38"/>
                  </a:cubicBezTo>
                  <a:cubicBezTo>
                    <a:pt x="58" y="45"/>
                    <a:pt x="54" y="53"/>
                    <a:pt x="47" y="56"/>
                  </a:cubicBezTo>
                  <a:cubicBezTo>
                    <a:pt x="41" y="58"/>
                    <a:pt x="33" y="54"/>
                    <a:pt x="30" y="47"/>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23" name="Freeform 181"/>
            <p:cNvSpPr>
              <a:spLocks noEditPoints="1"/>
            </p:cNvSpPr>
            <p:nvPr/>
          </p:nvSpPr>
          <p:spPr bwMode="auto">
            <a:xfrm>
              <a:off x="1436852" y="1333723"/>
              <a:ext cx="78234" cy="78909"/>
            </a:xfrm>
            <a:custGeom>
              <a:avLst/>
              <a:gdLst>
                <a:gd name="T0" fmla="*/ 1 w 49"/>
                <a:gd name="T1" fmla="*/ 33 h 49"/>
                <a:gd name="T2" fmla="*/ 7 w 49"/>
                <a:gd name="T3" fmla="*/ 35 h 49"/>
                <a:gd name="T4" fmla="*/ 12 w 49"/>
                <a:gd name="T5" fmla="*/ 34 h 49"/>
                <a:gd name="T6" fmla="*/ 14 w 49"/>
                <a:gd name="T7" fmla="*/ 35 h 49"/>
                <a:gd name="T8" fmla="*/ 11 w 49"/>
                <a:gd name="T9" fmla="*/ 40 h 49"/>
                <a:gd name="T10" fmla="*/ 13 w 49"/>
                <a:gd name="T11" fmla="*/ 47 h 49"/>
                <a:gd name="T12" fmla="*/ 20 w 49"/>
                <a:gd name="T13" fmla="*/ 44 h 49"/>
                <a:gd name="T14" fmla="*/ 23 w 49"/>
                <a:gd name="T15" fmla="*/ 40 h 49"/>
                <a:gd name="T16" fmla="*/ 25 w 49"/>
                <a:gd name="T17" fmla="*/ 40 h 49"/>
                <a:gd name="T18" fmla="*/ 27 w 49"/>
                <a:gd name="T19" fmla="*/ 46 h 49"/>
                <a:gd name="T20" fmla="*/ 27 w 49"/>
                <a:gd name="T21" fmla="*/ 46 h 49"/>
                <a:gd name="T22" fmla="*/ 34 w 49"/>
                <a:gd name="T23" fmla="*/ 48 h 49"/>
                <a:gd name="T24" fmla="*/ 36 w 49"/>
                <a:gd name="T25" fmla="*/ 42 h 49"/>
                <a:gd name="T26" fmla="*/ 36 w 49"/>
                <a:gd name="T27" fmla="*/ 42 h 49"/>
                <a:gd name="T28" fmla="*/ 34 w 49"/>
                <a:gd name="T29" fmla="*/ 37 h 49"/>
                <a:gd name="T30" fmla="*/ 37 w 49"/>
                <a:gd name="T31" fmla="*/ 35 h 49"/>
                <a:gd name="T32" fmla="*/ 41 w 49"/>
                <a:gd name="T33" fmla="*/ 37 h 49"/>
                <a:gd name="T34" fmla="*/ 48 w 49"/>
                <a:gd name="T35" fmla="*/ 35 h 49"/>
                <a:gd name="T36" fmla="*/ 46 w 49"/>
                <a:gd name="T37" fmla="*/ 28 h 49"/>
                <a:gd name="T38" fmla="*/ 41 w 49"/>
                <a:gd name="T39" fmla="*/ 26 h 49"/>
                <a:gd name="T40" fmla="*/ 41 w 49"/>
                <a:gd name="T41" fmla="*/ 23 h 49"/>
                <a:gd name="T42" fmla="*/ 46 w 49"/>
                <a:gd name="T43" fmla="*/ 22 h 49"/>
                <a:gd name="T44" fmla="*/ 49 w 49"/>
                <a:gd name="T45" fmla="*/ 16 h 49"/>
                <a:gd name="T46" fmla="*/ 43 w 49"/>
                <a:gd name="T47" fmla="*/ 13 h 49"/>
                <a:gd name="T48" fmla="*/ 38 w 49"/>
                <a:gd name="T49" fmla="*/ 15 h 49"/>
                <a:gd name="T50" fmla="*/ 36 w 49"/>
                <a:gd name="T51" fmla="*/ 13 h 49"/>
                <a:gd name="T52" fmla="*/ 39 w 49"/>
                <a:gd name="T53" fmla="*/ 8 h 49"/>
                <a:gd name="T54" fmla="*/ 36 w 49"/>
                <a:gd name="T55" fmla="*/ 2 h 49"/>
                <a:gd name="T56" fmla="*/ 29 w 49"/>
                <a:gd name="T57" fmla="*/ 4 h 49"/>
                <a:gd name="T58" fmla="*/ 27 w 49"/>
                <a:gd name="T59" fmla="*/ 9 h 49"/>
                <a:gd name="T60" fmla="*/ 25 w 49"/>
                <a:gd name="T61" fmla="*/ 9 h 49"/>
                <a:gd name="T62" fmla="*/ 24 w 49"/>
                <a:gd name="T63" fmla="*/ 9 h 49"/>
                <a:gd name="T64" fmla="*/ 23 w 49"/>
                <a:gd name="T65" fmla="*/ 4 h 49"/>
                <a:gd name="T66" fmla="*/ 23 w 49"/>
                <a:gd name="T67" fmla="*/ 4 h 49"/>
                <a:gd name="T68" fmla="*/ 17 w 49"/>
                <a:gd name="T69" fmla="*/ 1 h 49"/>
                <a:gd name="T70" fmla="*/ 14 w 49"/>
                <a:gd name="T71" fmla="*/ 7 h 49"/>
                <a:gd name="T72" fmla="*/ 14 w 49"/>
                <a:gd name="T73" fmla="*/ 7 h 49"/>
                <a:gd name="T74" fmla="*/ 15 w 49"/>
                <a:gd name="T75" fmla="*/ 12 h 49"/>
                <a:gd name="T76" fmla="*/ 15 w 49"/>
                <a:gd name="T77" fmla="*/ 13 h 49"/>
                <a:gd name="T78" fmla="*/ 14 w 49"/>
                <a:gd name="T79" fmla="*/ 14 h 49"/>
                <a:gd name="T80" fmla="*/ 9 w 49"/>
                <a:gd name="T81" fmla="*/ 12 h 49"/>
                <a:gd name="T82" fmla="*/ 2 w 49"/>
                <a:gd name="T83" fmla="*/ 14 h 49"/>
                <a:gd name="T84" fmla="*/ 4 w 49"/>
                <a:gd name="T85" fmla="*/ 21 h 49"/>
                <a:gd name="T86" fmla="*/ 9 w 49"/>
                <a:gd name="T87" fmla="*/ 23 h 49"/>
                <a:gd name="T88" fmla="*/ 9 w 49"/>
                <a:gd name="T89" fmla="*/ 25 h 49"/>
                <a:gd name="T90" fmla="*/ 4 w 49"/>
                <a:gd name="T91" fmla="*/ 27 h 49"/>
                <a:gd name="T92" fmla="*/ 1 w 49"/>
                <a:gd name="T93" fmla="*/ 33 h 49"/>
                <a:gd name="T94" fmla="*/ 18 w 49"/>
                <a:gd name="T95" fmla="*/ 27 h 49"/>
                <a:gd name="T96" fmla="*/ 22 w 49"/>
                <a:gd name="T97" fmla="*/ 17 h 49"/>
                <a:gd name="T98" fmla="*/ 32 w 49"/>
                <a:gd name="T99" fmla="*/ 22 h 49"/>
                <a:gd name="T100" fmla="*/ 28 w 49"/>
                <a:gd name="T101" fmla="*/ 32 h 49"/>
                <a:gd name="T102" fmla="*/ 18 w 49"/>
                <a:gd name="T103"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 h="49">
                  <a:moveTo>
                    <a:pt x="1" y="33"/>
                  </a:moveTo>
                  <a:cubicBezTo>
                    <a:pt x="2" y="35"/>
                    <a:pt x="4" y="36"/>
                    <a:pt x="7" y="35"/>
                  </a:cubicBezTo>
                  <a:cubicBezTo>
                    <a:pt x="7" y="35"/>
                    <a:pt x="7" y="35"/>
                    <a:pt x="12" y="34"/>
                  </a:cubicBezTo>
                  <a:cubicBezTo>
                    <a:pt x="13" y="34"/>
                    <a:pt x="13" y="35"/>
                    <a:pt x="14" y="35"/>
                  </a:cubicBezTo>
                  <a:cubicBezTo>
                    <a:pt x="11" y="40"/>
                    <a:pt x="11" y="40"/>
                    <a:pt x="11" y="40"/>
                  </a:cubicBezTo>
                  <a:cubicBezTo>
                    <a:pt x="10" y="43"/>
                    <a:pt x="11" y="46"/>
                    <a:pt x="13" y="47"/>
                  </a:cubicBezTo>
                  <a:cubicBezTo>
                    <a:pt x="16" y="48"/>
                    <a:pt x="19" y="47"/>
                    <a:pt x="20" y="44"/>
                  </a:cubicBezTo>
                  <a:cubicBezTo>
                    <a:pt x="21" y="43"/>
                    <a:pt x="22" y="41"/>
                    <a:pt x="23" y="40"/>
                  </a:cubicBezTo>
                  <a:cubicBezTo>
                    <a:pt x="23" y="40"/>
                    <a:pt x="24" y="40"/>
                    <a:pt x="25" y="40"/>
                  </a:cubicBezTo>
                  <a:cubicBezTo>
                    <a:pt x="27" y="46"/>
                    <a:pt x="27" y="46"/>
                    <a:pt x="27" y="46"/>
                  </a:cubicBezTo>
                  <a:cubicBezTo>
                    <a:pt x="27" y="46"/>
                    <a:pt x="27" y="46"/>
                    <a:pt x="27" y="46"/>
                  </a:cubicBezTo>
                  <a:cubicBezTo>
                    <a:pt x="28" y="48"/>
                    <a:pt x="31" y="49"/>
                    <a:pt x="34" y="48"/>
                  </a:cubicBezTo>
                  <a:cubicBezTo>
                    <a:pt x="36" y="47"/>
                    <a:pt x="37" y="44"/>
                    <a:pt x="36" y="42"/>
                  </a:cubicBezTo>
                  <a:cubicBezTo>
                    <a:pt x="36" y="42"/>
                    <a:pt x="36" y="42"/>
                    <a:pt x="36" y="42"/>
                  </a:cubicBezTo>
                  <a:cubicBezTo>
                    <a:pt x="36" y="42"/>
                    <a:pt x="36" y="42"/>
                    <a:pt x="34" y="37"/>
                  </a:cubicBezTo>
                  <a:cubicBezTo>
                    <a:pt x="35" y="36"/>
                    <a:pt x="36" y="36"/>
                    <a:pt x="37" y="35"/>
                  </a:cubicBezTo>
                  <a:cubicBezTo>
                    <a:pt x="41" y="37"/>
                    <a:pt x="41" y="37"/>
                    <a:pt x="41" y="37"/>
                  </a:cubicBezTo>
                  <a:cubicBezTo>
                    <a:pt x="44" y="38"/>
                    <a:pt x="47" y="37"/>
                    <a:pt x="48" y="35"/>
                  </a:cubicBezTo>
                  <a:cubicBezTo>
                    <a:pt x="49" y="32"/>
                    <a:pt x="48" y="29"/>
                    <a:pt x="46" y="28"/>
                  </a:cubicBezTo>
                  <a:cubicBezTo>
                    <a:pt x="44" y="27"/>
                    <a:pt x="43" y="27"/>
                    <a:pt x="41" y="26"/>
                  </a:cubicBezTo>
                  <a:cubicBezTo>
                    <a:pt x="41" y="25"/>
                    <a:pt x="41" y="24"/>
                    <a:pt x="41" y="23"/>
                  </a:cubicBezTo>
                  <a:cubicBezTo>
                    <a:pt x="46" y="22"/>
                    <a:pt x="46" y="22"/>
                    <a:pt x="46" y="22"/>
                  </a:cubicBezTo>
                  <a:cubicBezTo>
                    <a:pt x="48" y="21"/>
                    <a:pt x="49" y="18"/>
                    <a:pt x="49" y="16"/>
                  </a:cubicBezTo>
                  <a:cubicBezTo>
                    <a:pt x="48" y="13"/>
                    <a:pt x="45" y="12"/>
                    <a:pt x="43" y="13"/>
                  </a:cubicBezTo>
                  <a:cubicBezTo>
                    <a:pt x="43" y="13"/>
                    <a:pt x="43" y="13"/>
                    <a:pt x="38" y="15"/>
                  </a:cubicBezTo>
                  <a:cubicBezTo>
                    <a:pt x="37" y="14"/>
                    <a:pt x="37" y="13"/>
                    <a:pt x="36" y="13"/>
                  </a:cubicBezTo>
                  <a:cubicBezTo>
                    <a:pt x="39" y="8"/>
                    <a:pt x="39" y="8"/>
                    <a:pt x="39" y="8"/>
                  </a:cubicBezTo>
                  <a:cubicBezTo>
                    <a:pt x="40" y="6"/>
                    <a:pt x="39" y="3"/>
                    <a:pt x="36" y="2"/>
                  </a:cubicBezTo>
                  <a:cubicBezTo>
                    <a:pt x="34" y="1"/>
                    <a:pt x="31" y="2"/>
                    <a:pt x="29" y="4"/>
                  </a:cubicBezTo>
                  <a:cubicBezTo>
                    <a:pt x="28" y="6"/>
                    <a:pt x="28" y="8"/>
                    <a:pt x="27" y="9"/>
                  </a:cubicBezTo>
                  <a:cubicBezTo>
                    <a:pt x="26" y="9"/>
                    <a:pt x="25" y="9"/>
                    <a:pt x="25" y="9"/>
                  </a:cubicBezTo>
                  <a:cubicBezTo>
                    <a:pt x="24" y="9"/>
                    <a:pt x="24" y="9"/>
                    <a:pt x="24" y="9"/>
                  </a:cubicBezTo>
                  <a:cubicBezTo>
                    <a:pt x="24" y="9"/>
                    <a:pt x="24" y="9"/>
                    <a:pt x="23" y="4"/>
                  </a:cubicBezTo>
                  <a:cubicBezTo>
                    <a:pt x="23" y="4"/>
                    <a:pt x="23" y="4"/>
                    <a:pt x="23" y="4"/>
                  </a:cubicBezTo>
                  <a:cubicBezTo>
                    <a:pt x="22" y="1"/>
                    <a:pt x="19" y="0"/>
                    <a:pt x="17" y="1"/>
                  </a:cubicBezTo>
                  <a:cubicBezTo>
                    <a:pt x="14" y="2"/>
                    <a:pt x="13" y="4"/>
                    <a:pt x="14" y="7"/>
                  </a:cubicBezTo>
                  <a:cubicBezTo>
                    <a:pt x="14" y="7"/>
                    <a:pt x="14" y="7"/>
                    <a:pt x="14" y="7"/>
                  </a:cubicBezTo>
                  <a:cubicBezTo>
                    <a:pt x="15" y="12"/>
                    <a:pt x="15" y="12"/>
                    <a:pt x="15" y="12"/>
                  </a:cubicBezTo>
                  <a:cubicBezTo>
                    <a:pt x="15" y="12"/>
                    <a:pt x="15" y="12"/>
                    <a:pt x="15" y="13"/>
                  </a:cubicBezTo>
                  <a:cubicBezTo>
                    <a:pt x="15" y="13"/>
                    <a:pt x="14" y="14"/>
                    <a:pt x="14" y="14"/>
                  </a:cubicBezTo>
                  <a:cubicBezTo>
                    <a:pt x="9" y="12"/>
                    <a:pt x="9" y="12"/>
                    <a:pt x="9" y="12"/>
                  </a:cubicBezTo>
                  <a:cubicBezTo>
                    <a:pt x="6" y="10"/>
                    <a:pt x="3" y="11"/>
                    <a:pt x="2" y="14"/>
                  </a:cubicBezTo>
                  <a:cubicBezTo>
                    <a:pt x="0" y="17"/>
                    <a:pt x="1" y="19"/>
                    <a:pt x="4" y="21"/>
                  </a:cubicBezTo>
                  <a:cubicBezTo>
                    <a:pt x="6" y="21"/>
                    <a:pt x="8" y="22"/>
                    <a:pt x="9" y="23"/>
                  </a:cubicBezTo>
                  <a:cubicBezTo>
                    <a:pt x="9" y="24"/>
                    <a:pt x="9" y="24"/>
                    <a:pt x="9" y="25"/>
                  </a:cubicBezTo>
                  <a:cubicBezTo>
                    <a:pt x="4" y="27"/>
                    <a:pt x="4" y="27"/>
                    <a:pt x="4" y="27"/>
                  </a:cubicBezTo>
                  <a:cubicBezTo>
                    <a:pt x="1" y="28"/>
                    <a:pt x="0" y="30"/>
                    <a:pt x="1" y="33"/>
                  </a:cubicBezTo>
                  <a:close/>
                  <a:moveTo>
                    <a:pt x="18" y="27"/>
                  </a:moveTo>
                  <a:cubicBezTo>
                    <a:pt x="16" y="23"/>
                    <a:pt x="18" y="18"/>
                    <a:pt x="22" y="17"/>
                  </a:cubicBezTo>
                  <a:cubicBezTo>
                    <a:pt x="26" y="16"/>
                    <a:pt x="31" y="18"/>
                    <a:pt x="32" y="22"/>
                  </a:cubicBezTo>
                  <a:cubicBezTo>
                    <a:pt x="34" y="26"/>
                    <a:pt x="32" y="31"/>
                    <a:pt x="28" y="32"/>
                  </a:cubicBezTo>
                  <a:cubicBezTo>
                    <a:pt x="23" y="34"/>
                    <a:pt x="19" y="31"/>
                    <a:pt x="18" y="2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27" name="Freeform 126"/>
            <p:cNvSpPr/>
            <p:nvPr/>
          </p:nvSpPr>
          <p:spPr>
            <a:xfrm>
              <a:off x="558168" y="912955"/>
              <a:ext cx="215974" cy="314691"/>
            </a:xfrm>
            <a:custGeom>
              <a:avLst/>
              <a:gdLst>
                <a:gd name="connsiteX0" fmla="*/ 0 w 243383"/>
                <a:gd name="connsiteY0" fmla="*/ 0 h 354628"/>
                <a:gd name="connsiteX1" fmla="*/ 243383 w 243383"/>
                <a:gd name="connsiteY1" fmla="*/ 0 h 354628"/>
                <a:gd name="connsiteX2" fmla="*/ 239126 w 243383"/>
                <a:gd name="connsiteY2" fmla="*/ 42228 h 354628"/>
                <a:gd name="connsiteX3" fmla="*/ 46840 w 243383"/>
                <a:gd name="connsiteY3" fmla="*/ 329204 h 354628"/>
                <a:gd name="connsiteX4" fmla="*/ 0 w 243383"/>
                <a:gd name="connsiteY4" fmla="*/ 354628 h 354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83" h="354628">
                  <a:moveTo>
                    <a:pt x="0" y="0"/>
                  </a:moveTo>
                  <a:lnTo>
                    <a:pt x="243383" y="0"/>
                  </a:lnTo>
                  <a:lnTo>
                    <a:pt x="239126" y="42228"/>
                  </a:lnTo>
                  <a:cubicBezTo>
                    <a:pt x="214765" y="161279"/>
                    <a:pt x="144133" y="263474"/>
                    <a:pt x="46840" y="329204"/>
                  </a:cubicBezTo>
                  <a:lnTo>
                    <a:pt x="0" y="354628"/>
                  </a:lnTo>
                  <a:close/>
                </a:path>
              </a:pathLst>
            </a:custGeom>
            <a:solidFill>
              <a:srgbClr val="1339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128" name="TextBox 127"/>
            <p:cNvSpPr txBox="1"/>
            <p:nvPr/>
          </p:nvSpPr>
          <p:spPr>
            <a:xfrm>
              <a:off x="559199" y="928273"/>
              <a:ext cx="166434" cy="186612"/>
            </a:xfrm>
            <a:prstGeom prst="rect">
              <a:avLst/>
            </a:prstGeom>
            <a:noFill/>
          </p:spPr>
          <p:txBody>
            <a:bodyPr wrap="square" rtlCol="0" anchor="ctr">
              <a:noAutofit/>
            </a:bodyPr>
            <a:lstStyle/>
            <a:p>
              <a:pPr algn="ctr" rtl="0"/>
              <a:r>
                <a:rPr lang="es-419" sz="700" b="1">
                  <a:latin typeface="+mj-lt"/>
                </a:rPr>
                <a:t>1</a:t>
              </a:r>
            </a:p>
          </p:txBody>
        </p:sp>
        <p:sp>
          <p:nvSpPr>
            <p:cNvPr id="346" name="Round Same Side Corner Rectangle 345"/>
            <p:cNvSpPr/>
            <p:nvPr/>
          </p:nvSpPr>
          <p:spPr>
            <a:xfrm rot="16200000" flipH="1">
              <a:off x="7850140" y="684047"/>
              <a:ext cx="593347" cy="1051163"/>
            </a:xfrm>
            <a:prstGeom prst="round2SameRect">
              <a:avLst>
                <a:gd name="adj1" fmla="val 0"/>
                <a:gd name="adj2" fmla="val 0"/>
              </a:avLst>
            </a:prstGeom>
            <a:solidFill>
              <a:srgbClr val="FFFFFF">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349" name="Freeform 348"/>
            <p:cNvSpPr/>
            <p:nvPr/>
          </p:nvSpPr>
          <p:spPr>
            <a:xfrm flipH="1">
              <a:off x="8456420" y="912955"/>
              <a:ext cx="215974" cy="314691"/>
            </a:xfrm>
            <a:custGeom>
              <a:avLst/>
              <a:gdLst>
                <a:gd name="connsiteX0" fmla="*/ 0 w 243383"/>
                <a:gd name="connsiteY0" fmla="*/ 0 h 354628"/>
                <a:gd name="connsiteX1" fmla="*/ 243383 w 243383"/>
                <a:gd name="connsiteY1" fmla="*/ 0 h 354628"/>
                <a:gd name="connsiteX2" fmla="*/ 239126 w 243383"/>
                <a:gd name="connsiteY2" fmla="*/ 42228 h 354628"/>
                <a:gd name="connsiteX3" fmla="*/ 46840 w 243383"/>
                <a:gd name="connsiteY3" fmla="*/ 329204 h 354628"/>
                <a:gd name="connsiteX4" fmla="*/ 0 w 243383"/>
                <a:gd name="connsiteY4" fmla="*/ 354628 h 354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83" h="354628">
                  <a:moveTo>
                    <a:pt x="0" y="0"/>
                  </a:moveTo>
                  <a:lnTo>
                    <a:pt x="243383" y="0"/>
                  </a:lnTo>
                  <a:lnTo>
                    <a:pt x="239126" y="42228"/>
                  </a:lnTo>
                  <a:cubicBezTo>
                    <a:pt x="214765" y="161279"/>
                    <a:pt x="144133" y="263474"/>
                    <a:pt x="46840" y="329204"/>
                  </a:cubicBezTo>
                  <a:lnTo>
                    <a:pt x="0" y="354628"/>
                  </a:lnTo>
                  <a:close/>
                </a:path>
              </a:pathLst>
            </a:custGeom>
            <a:solidFill>
              <a:srgbClr val="1339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350" name="TextBox 349"/>
            <p:cNvSpPr txBox="1"/>
            <p:nvPr/>
          </p:nvSpPr>
          <p:spPr>
            <a:xfrm flipH="1">
              <a:off x="8504929" y="928273"/>
              <a:ext cx="166434" cy="186612"/>
            </a:xfrm>
            <a:prstGeom prst="rect">
              <a:avLst/>
            </a:prstGeom>
            <a:noFill/>
          </p:spPr>
          <p:txBody>
            <a:bodyPr wrap="square" rtlCol="0" anchor="ctr">
              <a:noAutofit/>
            </a:bodyPr>
            <a:lstStyle/>
            <a:p>
              <a:pPr algn="ctr" rtl="0"/>
              <a:r>
                <a:rPr lang="es-419" sz="700" b="1">
                  <a:latin typeface="+mj-lt"/>
                </a:rPr>
                <a:t>5</a:t>
              </a:r>
            </a:p>
          </p:txBody>
        </p:sp>
        <p:sp>
          <p:nvSpPr>
            <p:cNvPr id="522" name="Round Same Side Corner Rectangle 521"/>
            <p:cNvSpPr/>
            <p:nvPr/>
          </p:nvSpPr>
          <p:spPr>
            <a:xfrm rot="16200000" flipH="1">
              <a:off x="6283804" y="172298"/>
              <a:ext cx="593347" cy="2074661"/>
            </a:xfrm>
            <a:prstGeom prst="round2SameRect">
              <a:avLst>
                <a:gd name="adj1" fmla="val 12109"/>
                <a:gd name="adj2" fmla="val 0"/>
              </a:avLst>
            </a:prstGeom>
            <a:solidFill>
              <a:srgbClr val="133971">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347" name="TextBox 346"/>
            <p:cNvSpPr txBox="1"/>
            <p:nvPr/>
          </p:nvSpPr>
          <p:spPr>
            <a:xfrm flipH="1">
              <a:off x="6074071" y="970173"/>
              <a:ext cx="1460714" cy="478911"/>
            </a:xfrm>
            <a:prstGeom prst="rect">
              <a:avLst/>
            </a:prstGeom>
            <a:noFill/>
          </p:spPr>
          <p:txBody>
            <a:bodyPr wrap="square" rtlCol="0" anchor="ctr">
              <a:noAutofit/>
            </a:bodyPr>
            <a:lstStyle/>
            <a:p>
              <a:pPr algn="ctr" rtl="0">
                <a:lnSpc>
                  <a:spcPct val="107000"/>
                </a:lnSpc>
              </a:pPr>
              <a:r>
                <a:rPr lang="es-419" sz="1000" b="1" dirty="0">
                  <a:latin typeface="+mj-lt"/>
                </a:rPr>
                <a:t>Cuentas gratuitas </a:t>
              </a:r>
              <a:br>
                <a:rPr lang="es-419" sz="1000" b="1" dirty="0">
                  <a:latin typeface="+mj-lt"/>
                </a:rPr>
              </a:br>
              <a:r>
                <a:rPr lang="es-419" sz="1000" b="1" dirty="0">
                  <a:latin typeface="+mj-lt"/>
                </a:rPr>
                <a:t>de </a:t>
              </a:r>
              <a:r>
                <a:rPr lang="es-419" sz="1000" b="1" dirty="0" err="1">
                  <a:latin typeface="+mj-lt"/>
                </a:rPr>
                <a:t>NetAcad</a:t>
              </a:r>
              <a:r>
                <a:rPr lang="es-419" sz="1000" b="1" dirty="0">
                  <a:latin typeface="+mj-lt"/>
                </a:rPr>
                <a:t> </a:t>
              </a:r>
              <a:r>
                <a:rPr lang="es-419" sz="1000" b="1" dirty="0" err="1">
                  <a:latin typeface="+mj-lt"/>
                </a:rPr>
                <a:t>Webex</a:t>
              </a:r>
              <a:endParaRPr lang="es-419" sz="1000" b="1" dirty="0">
                <a:latin typeface="+mj-lt"/>
              </a:endParaRPr>
            </a:p>
          </p:txBody>
        </p:sp>
        <p:grpSp>
          <p:nvGrpSpPr>
            <p:cNvPr id="352" name="Group 351"/>
            <p:cNvGrpSpPr/>
            <p:nvPr/>
          </p:nvGrpSpPr>
          <p:grpSpPr>
            <a:xfrm>
              <a:off x="7879568" y="1007013"/>
              <a:ext cx="406590" cy="392393"/>
              <a:chOff x="7801212" y="3149671"/>
              <a:chExt cx="590550" cy="569929"/>
            </a:xfrm>
          </p:grpSpPr>
          <p:sp>
            <p:nvSpPr>
              <p:cNvPr id="353" name="Rounded Rectangle 352"/>
              <p:cNvSpPr/>
              <p:nvPr/>
            </p:nvSpPr>
            <p:spPr>
              <a:xfrm>
                <a:off x="7801212" y="3149671"/>
                <a:ext cx="590550" cy="569929"/>
              </a:xfrm>
              <a:prstGeom prst="roundRect">
                <a:avLst>
                  <a:gd name="adj" fmla="val 8974"/>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D274D"/>
                  </a:solidFill>
                  <a:effectLst/>
                  <a:uLnTx/>
                  <a:uFillTx/>
                  <a:latin typeface="+mj-lt"/>
                  <a:ea typeface="+mn-ea"/>
                  <a:cs typeface="+mn-cs"/>
                </a:endParaRPr>
              </a:p>
            </p:txBody>
          </p:sp>
          <p:pic>
            <p:nvPicPr>
              <p:cNvPr id="354" name="Picture 3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1031" y="3212382"/>
                <a:ext cx="550903" cy="444513"/>
              </a:xfrm>
              <a:prstGeom prst="rect">
                <a:avLst/>
              </a:prstGeom>
            </p:spPr>
          </p:pic>
        </p:grpSp>
      </p:grpSp>
      <p:sp>
        <p:nvSpPr>
          <p:cNvPr id="345" name="Rounded Rectangle 344"/>
          <p:cNvSpPr/>
          <p:nvPr/>
        </p:nvSpPr>
        <p:spPr>
          <a:xfrm>
            <a:off x="4055964" y="4411892"/>
            <a:ext cx="1118637" cy="243132"/>
          </a:xfrm>
          <a:prstGeom prst="roundRect">
            <a:avLst>
              <a:gd name="adj" fmla="val 50000"/>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rtl="0"/>
            <a:r>
              <a:rPr lang="es-419" sz="1000" b="1" dirty="0">
                <a:latin typeface="+mj-lt"/>
                <a:hlinkClick r:id="rId4"/>
              </a:rPr>
              <a:t>Más información</a:t>
            </a:r>
          </a:p>
        </p:txBody>
      </p:sp>
      <p:sp>
        <p:nvSpPr>
          <p:cNvPr id="11" name="Title 10"/>
          <p:cNvSpPr>
            <a:spLocks noGrp="1"/>
          </p:cNvSpPr>
          <p:nvPr>
            <p:ph type="title" idx="4294967295"/>
          </p:nvPr>
        </p:nvSpPr>
        <p:spPr>
          <a:xfrm>
            <a:off x="437766" y="341313"/>
            <a:ext cx="8345488" cy="731837"/>
          </a:xfrm>
        </p:spPr>
        <p:txBody>
          <a:bodyPr/>
          <a:lstStyle/>
          <a:p>
            <a:pPr rtl="0"/>
            <a:r>
              <a:rPr lang="es-419"/>
              <a:t>Aprendizaje híbrido</a:t>
            </a:r>
            <a:br>
              <a:rPr lang="en-IN"/>
            </a:br>
            <a:r>
              <a:rPr lang="es-419" sz="1800">
                <a:solidFill>
                  <a:schemeClr val="tx1"/>
                </a:solidFill>
              </a:rPr>
              <a:t>8 de las mejores herramientas</a:t>
            </a:r>
          </a:p>
        </p:txBody>
      </p:sp>
    </p:spTree>
    <p:extLst>
      <p:ext uri="{BB962C8B-B14F-4D97-AF65-F5344CB8AC3E}">
        <p14:creationId xmlns:p14="http://schemas.microsoft.com/office/powerpoint/2010/main" val="343819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ounded Rectangle 39"/>
          <p:cNvSpPr/>
          <p:nvPr/>
        </p:nvSpPr>
        <p:spPr>
          <a:xfrm>
            <a:off x="3302083" y="1201738"/>
            <a:ext cx="2611865" cy="3389312"/>
          </a:xfrm>
          <a:prstGeom prst="roundRect">
            <a:avLst>
              <a:gd name="adj" fmla="val 5134"/>
            </a:avLst>
          </a:prstGeom>
          <a:solidFill>
            <a:srgbClr val="8B96A7">
              <a:alpha val="40000"/>
            </a:srgbClr>
          </a:solidFill>
          <a:ln w="3175" cap="flat" cmpd="sng" algn="ctr">
            <a:noFill/>
            <a:prstDash val="solid"/>
          </a:ln>
          <a:effectLst/>
        </p:spPr>
        <p:txBody>
          <a:bodyPr rtlCol="0" anchor="ctr"/>
          <a:lstStyle/>
          <a:p>
            <a:pPr algn="ctr" defTabSz="457086" fontAlgn="auto">
              <a:spcBef>
                <a:spcPct val="0"/>
              </a:spcBef>
              <a:spcAft>
                <a:spcPct val="0"/>
              </a:spcAft>
            </a:pPr>
            <a:endParaRPr lang="en-US" sz="1200" b="1" kern="0">
              <a:solidFill>
                <a:srgbClr val="0D274D"/>
              </a:solidFill>
              <a:latin typeface="CiscoSansTT ExtraLight"/>
              <a:ea typeface="CiscoSans ExtraLight" charset="0"/>
              <a:cs typeface="CiscoSans ExtraLight"/>
              <a:sym typeface="Arial"/>
            </a:endParaRPr>
          </a:p>
        </p:txBody>
      </p:sp>
      <p:sp>
        <p:nvSpPr>
          <p:cNvPr id="126" name="Rounded Rectangle 125"/>
          <p:cNvSpPr/>
          <p:nvPr/>
        </p:nvSpPr>
        <p:spPr>
          <a:xfrm>
            <a:off x="567332" y="1201738"/>
            <a:ext cx="2611865" cy="3389312"/>
          </a:xfrm>
          <a:prstGeom prst="roundRect">
            <a:avLst>
              <a:gd name="adj" fmla="val 5134"/>
            </a:avLst>
          </a:prstGeom>
          <a:solidFill>
            <a:srgbClr val="133971">
              <a:alpha val="69804"/>
            </a:srgbClr>
          </a:solidFill>
          <a:ln w="3175" cap="flat" cmpd="sng" algn="ctr">
            <a:noFill/>
            <a:prstDash val="solid"/>
          </a:ln>
          <a:effectLst/>
        </p:spPr>
        <p:txBody>
          <a:bodyPr rtlCol="0" anchor="ctr"/>
          <a:lstStyle/>
          <a:p>
            <a:pPr marL="0" marR="0" lvl="0" indent="0" algn="ctr" defTabSz="457086" eaLnBrk="1" fontAlgn="auto" latinLnBrk="0" hangingPunct="1">
              <a:lnSpc>
                <a:spcPct val="100000"/>
              </a:lnSpc>
              <a:spcBef>
                <a:spcPct val="0"/>
              </a:spcBef>
              <a:spcAft>
                <a:spcPct val="0"/>
              </a:spcAft>
              <a:buClrTx/>
              <a:buSzTx/>
              <a:buFontTx/>
              <a:buNone/>
              <a:defRPr/>
            </a:pPr>
            <a:endParaRPr kumimoji="0" lang="en-US" sz="1200" b="1" i="0" u="none" strike="noStrike" kern="0" cap="none" spc="0" normalizeH="0" baseline="0" noProof="0">
              <a:ln>
                <a:noFill/>
              </a:ln>
              <a:solidFill>
                <a:srgbClr val="0D274D"/>
              </a:solidFill>
              <a:effectLst/>
              <a:uLnTx/>
              <a:uFillTx/>
              <a:latin typeface="CiscoSansTT ExtraLight"/>
              <a:ea typeface="CiscoSans ExtraLight" charset="0"/>
              <a:cs typeface="CiscoSans ExtraLight"/>
              <a:sym typeface="Arial"/>
            </a:endParaRPr>
          </a:p>
        </p:txBody>
      </p:sp>
      <p:sp>
        <p:nvSpPr>
          <p:cNvPr id="41" name="Rounded Rectangle 40"/>
          <p:cNvSpPr/>
          <p:nvPr/>
        </p:nvSpPr>
        <p:spPr>
          <a:xfrm>
            <a:off x="6036835" y="1201738"/>
            <a:ext cx="2611865" cy="3389312"/>
          </a:xfrm>
          <a:prstGeom prst="roundRect">
            <a:avLst>
              <a:gd name="adj" fmla="val 5134"/>
            </a:avLst>
          </a:prstGeom>
          <a:solidFill>
            <a:srgbClr val="133971">
              <a:alpha val="69804"/>
            </a:srgbClr>
          </a:solidFill>
          <a:ln w="3175" cap="flat" cmpd="sng" algn="ctr">
            <a:noFill/>
            <a:prstDash val="solid"/>
          </a:ln>
          <a:effectLst/>
        </p:spPr>
        <p:txBody>
          <a:bodyPr rtlCol="0" anchor="ctr"/>
          <a:lstStyle/>
          <a:p>
            <a:pPr algn="ctr" defTabSz="457086" fontAlgn="auto">
              <a:spcBef>
                <a:spcPct val="0"/>
              </a:spcBef>
              <a:spcAft>
                <a:spcPct val="0"/>
              </a:spcAft>
            </a:pPr>
            <a:endParaRPr lang="en-US" sz="1200" b="1" kern="0">
              <a:solidFill>
                <a:srgbClr val="0D274D"/>
              </a:solidFill>
              <a:latin typeface="CiscoSansTT ExtraLight"/>
              <a:ea typeface="CiscoSans ExtraLight" charset="0"/>
              <a:cs typeface="CiscoSans ExtraLight"/>
              <a:sym typeface="Arial"/>
            </a:endParaRPr>
          </a:p>
        </p:txBody>
      </p:sp>
      <p:sp>
        <p:nvSpPr>
          <p:cNvPr id="7" name="Title 6"/>
          <p:cNvSpPr>
            <a:spLocks noGrp="1"/>
          </p:cNvSpPr>
          <p:nvPr>
            <p:ph type="title" idx="4294967295"/>
          </p:nvPr>
        </p:nvSpPr>
        <p:spPr>
          <a:xfrm>
            <a:off x="437766" y="341313"/>
            <a:ext cx="8345488" cy="731837"/>
          </a:xfrm>
        </p:spPr>
        <p:txBody>
          <a:bodyPr/>
          <a:lstStyle/>
          <a:p>
            <a:pPr rtl="0"/>
            <a:r>
              <a:rPr lang="es-419"/>
              <a:t>Valor de los instructores de </a:t>
            </a:r>
            <a:br>
              <a:rPr lang="en-US"/>
            </a:br>
            <a:r>
              <a:rPr lang="es-419" sz="1800"/>
              <a:t>Cisco Networking Academy</a:t>
            </a:r>
          </a:p>
        </p:txBody>
      </p:sp>
      <p:grpSp>
        <p:nvGrpSpPr>
          <p:cNvPr id="244" name="Group 21"/>
          <p:cNvGrpSpPr>
            <a:grpSpLocks noChangeAspect="1"/>
          </p:cNvGrpSpPr>
          <p:nvPr/>
        </p:nvGrpSpPr>
        <p:grpSpPr>
          <a:xfrm>
            <a:off x="3575462" y="1478280"/>
            <a:ext cx="457741" cy="567385"/>
            <a:chOff x="1556" y="444"/>
            <a:chExt cx="1027" cy="1273"/>
          </a:xfrm>
        </p:grpSpPr>
        <p:sp>
          <p:nvSpPr>
            <p:cNvPr id="245" name="Freeform 22"/>
            <p:cNvSpPr/>
            <p:nvPr/>
          </p:nvSpPr>
          <p:spPr bwMode="auto">
            <a:xfrm>
              <a:off x="1556" y="444"/>
              <a:ext cx="1027" cy="1273"/>
            </a:xfrm>
            <a:custGeom>
              <a:avLst/>
              <a:gdLst>
                <a:gd name="T0" fmla="*/ 36 w 432"/>
                <a:gd name="T1" fmla="*/ 0 h 536"/>
                <a:gd name="T2" fmla="*/ 0 w 432"/>
                <a:gd name="T3" fmla="*/ 36 h 536"/>
                <a:gd name="T4" fmla="*/ 0 w 432"/>
                <a:gd name="T5" fmla="*/ 500 h 536"/>
                <a:gd name="T6" fmla="*/ 36 w 432"/>
                <a:gd name="T7" fmla="*/ 536 h 536"/>
                <a:gd name="T8" fmla="*/ 396 w 432"/>
                <a:gd name="T9" fmla="*/ 536 h 536"/>
                <a:gd name="T10" fmla="*/ 432 w 432"/>
                <a:gd name="T11" fmla="*/ 500 h 536"/>
                <a:gd name="T12" fmla="*/ 432 w 432"/>
                <a:gd name="T13" fmla="*/ 135 h 536"/>
                <a:gd name="T14" fmla="*/ 299 w 432"/>
                <a:gd name="T15" fmla="*/ 0 h 536"/>
                <a:gd name="T16" fmla="*/ 36 w 432"/>
                <a:gd name="T17"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536">
                  <a:moveTo>
                    <a:pt x="36" y="0"/>
                  </a:moveTo>
                  <a:cubicBezTo>
                    <a:pt x="16" y="0"/>
                    <a:pt x="0" y="16"/>
                    <a:pt x="0" y="36"/>
                  </a:cubicBezTo>
                  <a:cubicBezTo>
                    <a:pt x="0" y="500"/>
                    <a:pt x="0" y="500"/>
                    <a:pt x="0" y="500"/>
                  </a:cubicBezTo>
                  <a:cubicBezTo>
                    <a:pt x="0" y="520"/>
                    <a:pt x="16" y="536"/>
                    <a:pt x="36" y="536"/>
                  </a:cubicBezTo>
                  <a:cubicBezTo>
                    <a:pt x="396" y="536"/>
                    <a:pt x="396" y="536"/>
                    <a:pt x="396" y="536"/>
                  </a:cubicBezTo>
                  <a:cubicBezTo>
                    <a:pt x="415" y="536"/>
                    <a:pt x="432" y="520"/>
                    <a:pt x="432" y="500"/>
                  </a:cubicBezTo>
                  <a:cubicBezTo>
                    <a:pt x="432" y="135"/>
                    <a:pt x="432" y="135"/>
                    <a:pt x="432" y="135"/>
                  </a:cubicBezTo>
                  <a:cubicBezTo>
                    <a:pt x="299" y="0"/>
                    <a:pt x="299" y="0"/>
                    <a:pt x="299" y="0"/>
                  </a:cubicBezTo>
                  <a:lnTo>
                    <a:pt x="36" y="0"/>
                  </a:lnTo>
                  <a:close/>
                </a:path>
              </a:pathLst>
            </a:custGeom>
            <a:solidFill>
              <a:schemeClr val="tx1">
                <a:lumMod val="10000"/>
                <a:lumOff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46" name="Freeform 23"/>
            <p:cNvSpPr/>
            <p:nvPr/>
          </p:nvSpPr>
          <p:spPr bwMode="auto">
            <a:xfrm>
              <a:off x="1699" y="684"/>
              <a:ext cx="456" cy="95"/>
            </a:xfrm>
            <a:custGeom>
              <a:avLst/>
              <a:gdLst>
                <a:gd name="T0" fmla="*/ 172 w 192"/>
                <a:gd name="T1" fmla="*/ 40 h 40"/>
                <a:gd name="T2" fmla="*/ 20 w 192"/>
                <a:gd name="T3" fmla="*/ 40 h 40"/>
                <a:gd name="T4" fmla="*/ 0 w 192"/>
                <a:gd name="T5" fmla="*/ 20 h 40"/>
                <a:gd name="T6" fmla="*/ 20 w 192"/>
                <a:gd name="T7" fmla="*/ 0 h 40"/>
                <a:gd name="T8" fmla="*/ 172 w 192"/>
                <a:gd name="T9" fmla="*/ 0 h 40"/>
                <a:gd name="T10" fmla="*/ 192 w 192"/>
                <a:gd name="T11" fmla="*/ 20 h 40"/>
                <a:gd name="T12" fmla="*/ 172 w 192"/>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192" h="40">
                  <a:moveTo>
                    <a:pt x="172" y="40"/>
                  </a:moveTo>
                  <a:cubicBezTo>
                    <a:pt x="20" y="40"/>
                    <a:pt x="20" y="40"/>
                    <a:pt x="20" y="40"/>
                  </a:cubicBezTo>
                  <a:cubicBezTo>
                    <a:pt x="9" y="40"/>
                    <a:pt x="0" y="31"/>
                    <a:pt x="0" y="20"/>
                  </a:cubicBezTo>
                  <a:cubicBezTo>
                    <a:pt x="0" y="9"/>
                    <a:pt x="9" y="0"/>
                    <a:pt x="20" y="0"/>
                  </a:cubicBezTo>
                  <a:cubicBezTo>
                    <a:pt x="172" y="0"/>
                    <a:pt x="172" y="0"/>
                    <a:pt x="172" y="0"/>
                  </a:cubicBezTo>
                  <a:cubicBezTo>
                    <a:pt x="183" y="0"/>
                    <a:pt x="192" y="9"/>
                    <a:pt x="192" y="20"/>
                  </a:cubicBezTo>
                  <a:cubicBezTo>
                    <a:pt x="192" y="31"/>
                    <a:pt x="183" y="40"/>
                    <a:pt x="172" y="4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47" name="Freeform 24"/>
            <p:cNvSpPr/>
            <p:nvPr/>
          </p:nvSpPr>
          <p:spPr bwMode="auto">
            <a:xfrm>
              <a:off x="1699" y="917"/>
              <a:ext cx="732" cy="95"/>
            </a:xfrm>
            <a:custGeom>
              <a:avLst/>
              <a:gdLst>
                <a:gd name="T0" fmla="*/ 288 w 308"/>
                <a:gd name="T1" fmla="*/ 40 h 40"/>
                <a:gd name="T2" fmla="*/ 20 w 308"/>
                <a:gd name="T3" fmla="*/ 40 h 40"/>
                <a:gd name="T4" fmla="*/ 0 w 308"/>
                <a:gd name="T5" fmla="*/ 20 h 40"/>
                <a:gd name="T6" fmla="*/ 20 w 308"/>
                <a:gd name="T7" fmla="*/ 0 h 40"/>
                <a:gd name="T8" fmla="*/ 288 w 308"/>
                <a:gd name="T9" fmla="*/ 0 h 40"/>
                <a:gd name="T10" fmla="*/ 308 w 308"/>
                <a:gd name="T11" fmla="*/ 20 h 40"/>
                <a:gd name="T12" fmla="*/ 288 w 30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08" h="40">
                  <a:moveTo>
                    <a:pt x="288" y="40"/>
                  </a:moveTo>
                  <a:cubicBezTo>
                    <a:pt x="20" y="40"/>
                    <a:pt x="20" y="40"/>
                    <a:pt x="20" y="40"/>
                  </a:cubicBezTo>
                  <a:cubicBezTo>
                    <a:pt x="9" y="40"/>
                    <a:pt x="0" y="31"/>
                    <a:pt x="0" y="20"/>
                  </a:cubicBezTo>
                  <a:cubicBezTo>
                    <a:pt x="0" y="9"/>
                    <a:pt x="9" y="0"/>
                    <a:pt x="20" y="0"/>
                  </a:cubicBezTo>
                  <a:cubicBezTo>
                    <a:pt x="288" y="0"/>
                    <a:pt x="288" y="0"/>
                    <a:pt x="288" y="0"/>
                  </a:cubicBezTo>
                  <a:cubicBezTo>
                    <a:pt x="299" y="0"/>
                    <a:pt x="308" y="9"/>
                    <a:pt x="308" y="20"/>
                  </a:cubicBezTo>
                  <a:cubicBezTo>
                    <a:pt x="308" y="31"/>
                    <a:pt x="299" y="40"/>
                    <a:pt x="288" y="4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48" name="Freeform 25"/>
            <p:cNvSpPr/>
            <p:nvPr/>
          </p:nvSpPr>
          <p:spPr bwMode="auto">
            <a:xfrm>
              <a:off x="1699" y="1152"/>
              <a:ext cx="732" cy="95"/>
            </a:xfrm>
            <a:custGeom>
              <a:avLst/>
              <a:gdLst>
                <a:gd name="T0" fmla="*/ 288 w 308"/>
                <a:gd name="T1" fmla="*/ 40 h 40"/>
                <a:gd name="T2" fmla="*/ 20 w 308"/>
                <a:gd name="T3" fmla="*/ 40 h 40"/>
                <a:gd name="T4" fmla="*/ 0 w 308"/>
                <a:gd name="T5" fmla="*/ 20 h 40"/>
                <a:gd name="T6" fmla="*/ 20 w 308"/>
                <a:gd name="T7" fmla="*/ 0 h 40"/>
                <a:gd name="T8" fmla="*/ 288 w 308"/>
                <a:gd name="T9" fmla="*/ 0 h 40"/>
                <a:gd name="T10" fmla="*/ 308 w 308"/>
                <a:gd name="T11" fmla="*/ 20 h 40"/>
                <a:gd name="T12" fmla="*/ 288 w 30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08" h="40">
                  <a:moveTo>
                    <a:pt x="288" y="40"/>
                  </a:moveTo>
                  <a:cubicBezTo>
                    <a:pt x="20" y="40"/>
                    <a:pt x="20" y="40"/>
                    <a:pt x="20" y="40"/>
                  </a:cubicBezTo>
                  <a:cubicBezTo>
                    <a:pt x="9" y="40"/>
                    <a:pt x="0" y="31"/>
                    <a:pt x="0" y="20"/>
                  </a:cubicBezTo>
                  <a:cubicBezTo>
                    <a:pt x="0" y="9"/>
                    <a:pt x="9" y="0"/>
                    <a:pt x="20" y="0"/>
                  </a:cubicBezTo>
                  <a:cubicBezTo>
                    <a:pt x="288" y="0"/>
                    <a:pt x="288" y="0"/>
                    <a:pt x="288" y="0"/>
                  </a:cubicBezTo>
                  <a:cubicBezTo>
                    <a:pt x="299" y="0"/>
                    <a:pt x="308" y="9"/>
                    <a:pt x="308" y="20"/>
                  </a:cubicBezTo>
                  <a:cubicBezTo>
                    <a:pt x="308" y="31"/>
                    <a:pt x="299" y="40"/>
                    <a:pt x="288" y="4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49" name="Freeform 26"/>
            <p:cNvSpPr/>
            <p:nvPr/>
          </p:nvSpPr>
          <p:spPr bwMode="auto">
            <a:xfrm>
              <a:off x="1699" y="1387"/>
              <a:ext cx="732" cy="95"/>
            </a:xfrm>
            <a:custGeom>
              <a:avLst/>
              <a:gdLst>
                <a:gd name="T0" fmla="*/ 288 w 308"/>
                <a:gd name="T1" fmla="*/ 40 h 40"/>
                <a:gd name="T2" fmla="*/ 20 w 308"/>
                <a:gd name="T3" fmla="*/ 40 h 40"/>
                <a:gd name="T4" fmla="*/ 0 w 308"/>
                <a:gd name="T5" fmla="*/ 20 h 40"/>
                <a:gd name="T6" fmla="*/ 20 w 308"/>
                <a:gd name="T7" fmla="*/ 0 h 40"/>
                <a:gd name="T8" fmla="*/ 288 w 308"/>
                <a:gd name="T9" fmla="*/ 0 h 40"/>
                <a:gd name="T10" fmla="*/ 308 w 308"/>
                <a:gd name="T11" fmla="*/ 20 h 40"/>
                <a:gd name="T12" fmla="*/ 288 w 30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08" h="40">
                  <a:moveTo>
                    <a:pt x="288" y="40"/>
                  </a:moveTo>
                  <a:cubicBezTo>
                    <a:pt x="20" y="40"/>
                    <a:pt x="20" y="40"/>
                    <a:pt x="20" y="40"/>
                  </a:cubicBezTo>
                  <a:cubicBezTo>
                    <a:pt x="9" y="40"/>
                    <a:pt x="0" y="31"/>
                    <a:pt x="0" y="20"/>
                  </a:cubicBezTo>
                  <a:cubicBezTo>
                    <a:pt x="0" y="9"/>
                    <a:pt x="9" y="0"/>
                    <a:pt x="20" y="0"/>
                  </a:cubicBezTo>
                  <a:cubicBezTo>
                    <a:pt x="288" y="0"/>
                    <a:pt x="288" y="0"/>
                    <a:pt x="288" y="0"/>
                  </a:cubicBezTo>
                  <a:cubicBezTo>
                    <a:pt x="299" y="0"/>
                    <a:pt x="308" y="9"/>
                    <a:pt x="308" y="20"/>
                  </a:cubicBezTo>
                  <a:cubicBezTo>
                    <a:pt x="308" y="31"/>
                    <a:pt x="299" y="40"/>
                    <a:pt x="288" y="4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50" name="Freeform 27"/>
            <p:cNvSpPr/>
            <p:nvPr/>
          </p:nvSpPr>
          <p:spPr bwMode="auto">
            <a:xfrm>
              <a:off x="2267" y="444"/>
              <a:ext cx="316" cy="320"/>
            </a:xfrm>
            <a:custGeom>
              <a:avLst/>
              <a:gdLst>
                <a:gd name="T0" fmla="*/ 133 w 133"/>
                <a:gd name="T1" fmla="*/ 135 h 135"/>
                <a:gd name="T2" fmla="*/ 0 w 133"/>
                <a:gd name="T3" fmla="*/ 0 h 135"/>
                <a:gd name="T4" fmla="*/ 0 w 133"/>
                <a:gd name="T5" fmla="*/ 0 h 135"/>
                <a:gd name="T6" fmla="*/ 0 w 133"/>
                <a:gd name="T7" fmla="*/ 99 h 135"/>
                <a:gd name="T8" fmla="*/ 36 w 133"/>
                <a:gd name="T9" fmla="*/ 135 h 135"/>
                <a:gd name="T10" fmla="*/ 133 w 133"/>
                <a:gd name="T11" fmla="*/ 135 h 135"/>
              </a:gdLst>
              <a:ahLst/>
              <a:cxnLst>
                <a:cxn ang="0">
                  <a:pos x="T0" y="T1"/>
                </a:cxn>
                <a:cxn ang="0">
                  <a:pos x="T2" y="T3"/>
                </a:cxn>
                <a:cxn ang="0">
                  <a:pos x="T4" y="T5"/>
                </a:cxn>
                <a:cxn ang="0">
                  <a:pos x="T6" y="T7"/>
                </a:cxn>
                <a:cxn ang="0">
                  <a:pos x="T8" y="T9"/>
                </a:cxn>
                <a:cxn ang="0">
                  <a:pos x="T10" y="T11"/>
                </a:cxn>
              </a:cxnLst>
              <a:rect l="0" t="0" r="r" b="b"/>
              <a:pathLst>
                <a:path w="133" h="135">
                  <a:moveTo>
                    <a:pt x="133" y="135"/>
                  </a:moveTo>
                  <a:cubicBezTo>
                    <a:pt x="0" y="0"/>
                    <a:pt x="0" y="0"/>
                    <a:pt x="0" y="0"/>
                  </a:cubicBezTo>
                  <a:cubicBezTo>
                    <a:pt x="0" y="0"/>
                    <a:pt x="0" y="0"/>
                    <a:pt x="0" y="0"/>
                  </a:cubicBezTo>
                  <a:cubicBezTo>
                    <a:pt x="0" y="99"/>
                    <a:pt x="0" y="99"/>
                    <a:pt x="0" y="99"/>
                  </a:cubicBezTo>
                  <a:cubicBezTo>
                    <a:pt x="0" y="119"/>
                    <a:pt x="17" y="135"/>
                    <a:pt x="36" y="135"/>
                  </a:cubicBezTo>
                  <a:cubicBezTo>
                    <a:pt x="133" y="135"/>
                    <a:pt x="133" y="135"/>
                    <a:pt x="133" y="13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sp>
        <p:nvSpPr>
          <p:cNvPr id="314" name="TextBox 313"/>
          <p:cNvSpPr txBox="1"/>
          <p:nvPr/>
        </p:nvSpPr>
        <p:spPr>
          <a:xfrm>
            <a:off x="3553875" y="2286728"/>
            <a:ext cx="2118641" cy="200055"/>
          </a:xfrm>
          <a:prstGeom prst="rect">
            <a:avLst/>
          </a:prstGeom>
          <a:noFill/>
        </p:spPr>
        <p:txBody>
          <a:bodyPr wrap="square" lIns="0" tIns="0" rIns="0" bIns="0" rtlCol="0">
            <a:spAutoFit/>
          </a:bodyPr>
          <a:lstStyle/>
          <a:p>
            <a:pPr algn="ctr" rtl="0">
              <a:defRPr/>
            </a:pPr>
            <a:r>
              <a:rPr lang="es-419" sz="1300" b="1" kern="0" dirty="0">
                <a:latin typeface="CiscoSansTT ExtraLight"/>
              </a:rPr>
              <a:t>Contenido de vanguardia</a:t>
            </a:r>
          </a:p>
        </p:txBody>
      </p:sp>
      <p:sp>
        <p:nvSpPr>
          <p:cNvPr id="315" name="TextBox 314"/>
          <p:cNvSpPr txBox="1"/>
          <p:nvPr/>
        </p:nvSpPr>
        <p:spPr>
          <a:xfrm>
            <a:off x="694606" y="2286728"/>
            <a:ext cx="2224851" cy="200055"/>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1300" b="1" i="0" u="none" strike="noStrike" kern="0" cap="none" spc="0" normalizeH="0">
                <a:ln>
                  <a:noFill/>
                </a:ln>
                <a:effectLst/>
                <a:uLnTx/>
                <a:uFillTx/>
                <a:latin typeface="CiscoSansTT ExtraLight"/>
                <a:ea typeface="ＭＳ Ｐゴシック" charset="0"/>
              </a:rPr>
              <a:t>Desarrollo profesional</a:t>
            </a:r>
          </a:p>
        </p:txBody>
      </p:sp>
      <p:sp>
        <p:nvSpPr>
          <p:cNvPr id="319" name="TextBox 318"/>
          <p:cNvSpPr txBox="1"/>
          <p:nvPr/>
        </p:nvSpPr>
        <p:spPr>
          <a:xfrm>
            <a:off x="3553876" y="2694785"/>
            <a:ext cx="2118640" cy="1118255"/>
          </a:xfrm>
          <a:prstGeom prst="rect">
            <a:avLst/>
          </a:prstGeom>
          <a:noFill/>
        </p:spPr>
        <p:txBody>
          <a:bodyPr wrap="square" lIns="0" tIns="0" rIns="0" bIns="0" rtlCol="0">
            <a:spAutoFit/>
          </a:bodyPr>
          <a:lstStyle/>
          <a:p>
            <a:pPr marL="274320" indent="-274320" rtl="0">
              <a:spcBef>
                <a:spcPts val="400"/>
              </a:spcBef>
              <a:spcAft>
                <a:spcPts val="400"/>
              </a:spcAft>
              <a:buFont typeface="Arial" pitchFamily="34" charset="0"/>
              <a:buChar char="•"/>
              <a:defRPr/>
            </a:pPr>
            <a:r>
              <a:rPr lang="es-419" sz="1100" dirty="0">
                <a:solidFill>
                  <a:srgbClr val="FFFFFF"/>
                </a:solidFill>
                <a:latin typeface="CiscoSansTT ExtraLight"/>
              </a:rPr>
              <a:t>Descuentos en los laboratorios prácticos para estudiantes</a:t>
            </a:r>
          </a:p>
          <a:p>
            <a:pPr marL="274320" indent="-274320" rtl="0">
              <a:spcBef>
                <a:spcPts val="400"/>
              </a:spcBef>
              <a:spcAft>
                <a:spcPts val="400"/>
              </a:spcAft>
              <a:buFont typeface="Arial" pitchFamily="34" charset="0"/>
              <a:buChar char="•"/>
              <a:defRPr/>
            </a:pPr>
            <a:r>
              <a:rPr lang="es-419" sz="1100" dirty="0">
                <a:solidFill>
                  <a:srgbClr val="FFFFFF"/>
                </a:solidFill>
                <a:latin typeface="CiscoSansTT ExtraLight"/>
              </a:rPr>
              <a:t>Herramientas de simulación líderes del sector: </a:t>
            </a:r>
            <a:r>
              <a:rPr lang="es-419" sz="1100" dirty="0" err="1">
                <a:solidFill>
                  <a:srgbClr val="FFFFFF"/>
                </a:solidFill>
                <a:latin typeface="CiscoSansTT ExtraLight"/>
              </a:rPr>
              <a:t>Packet</a:t>
            </a:r>
            <a:r>
              <a:rPr lang="es-419" sz="1100" dirty="0">
                <a:solidFill>
                  <a:srgbClr val="FFFFFF"/>
                </a:solidFill>
                <a:latin typeface="CiscoSansTT ExtraLight"/>
              </a:rPr>
              <a:t> </a:t>
            </a:r>
            <a:r>
              <a:rPr lang="es-419" sz="1100" dirty="0" err="1">
                <a:solidFill>
                  <a:srgbClr val="FFFFFF"/>
                </a:solidFill>
                <a:latin typeface="CiscoSansTT ExtraLight"/>
              </a:rPr>
              <a:t>Tracer</a:t>
            </a:r>
            <a:endParaRPr lang="es-419" sz="1100" dirty="0">
              <a:solidFill>
                <a:srgbClr val="FFFFFF"/>
              </a:solidFill>
              <a:latin typeface="CiscoSansTT ExtraLight"/>
            </a:endParaRPr>
          </a:p>
        </p:txBody>
      </p:sp>
      <p:sp>
        <p:nvSpPr>
          <p:cNvPr id="320" name="TextBox 319"/>
          <p:cNvSpPr txBox="1"/>
          <p:nvPr/>
        </p:nvSpPr>
        <p:spPr>
          <a:xfrm>
            <a:off x="771992" y="2694785"/>
            <a:ext cx="2335350" cy="1051570"/>
          </a:xfrm>
          <a:prstGeom prst="rect">
            <a:avLst/>
          </a:prstGeom>
          <a:noFill/>
        </p:spPr>
        <p:txBody>
          <a:bodyPr wrap="square" lIns="0" tIns="0" rIns="0" bIns="0" rtlCol="0">
            <a:spAutoFit/>
          </a:bodyPr>
          <a:lstStyle/>
          <a:p>
            <a:pPr marL="274320" marR="0" lvl="0" indent="-274320" defTabSz="457200" rtl="0" eaLnBrk="1" fontAlgn="base" latinLnBrk="0" hangingPunct="1">
              <a:lnSpc>
                <a:spcPct val="100000"/>
              </a:lnSpc>
              <a:spcBef>
                <a:spcPts val="400"/>
              </a:spcBef>
              <a:spcAft>
                <a:spcPts val="400"/>
              </a:spcAft>
              <a:buClrTx/>
              <a:buSzTx/>
              <a:buFont typeface="Arial" pitchFamily="34" charset="0"/>
              <a:buChar char="•"/>
              <a:defRPr/>
            </a:pPr>
            <a:r>
              <a:rPr kumimoji="0" lang="es-419" sz="1100" b="0" i="0" u="none" strike="noStrike" kern="1200" cap="none" spc="0" normalizeH="0" baseline="0" dirty="0">
                <a:ln>
                  <a:noFill/>
                </a:ln>
                <a:solidFill>
                  <a:srgbClr val="FFFFFF"/>
                </a:solidFill>
                <a:effectLst/>
                <a:uLnTx/>
                <a:uFillTx/>
                <a:latin typeface="CiscoSansTT ExtraLight"/>
              </a:rPr>
              <a:t>Habilitación del aprendizaje híbrido</a:t>
            </a:r>
          </a:p>
          <a:p>
            <a:pPr marL="274320" marR="0" lvl="0" indent="-274320" defTabSz="457200" rtl="0" eaLnBrk="1" fontAlgn="base" latinLnBrk="0" hangingPunct="1">
              <a:lnSpc>
                <a:spcPct val="100000"/>
              </a:lnSpc>
              <a:spcBef>
                <a:spcPts val="400"/>
              </a:spcBef>
              <a:spcAft>
                <a:spcPts val="400"/>
              </a:spcAft>
              <a:buClrTx/>
              <a:buSzTx/>
              <a:buFont typeface="Arial" pitchFamily="34" charset="0"/>
              <a:buChar char="•"/>
              <a:defRPr/>
            </a:pPr>
            <a:r>
              <a:rPr kumimoji="0" lang="es-419" sz="1100" b="0" i="0" u="none" strike="noStrike" kern="1200" cap="none" spc="0" normalizeH="0" baseline="0" dirty="0">
                <a:ln>
                  <a:noFill/>
                </a:ln>
                <a:solidFill>
                  <a:srgbClr val="FFFFFF"/>
                </a:solidFill>
                <a:effectLst/>
                <a:uLnTx/>
                <a:uFillTx/>
                <a:latin typeface="CiscoSansTT ExtraLight"/>
              </a:rPr>
              <a:t>Cuenta gratuita de Cisco </a:t>
            </a:r>
            <a:r>
              <a:rPr kumimoji="0" lang="es-419" sz="1100" b="0" i="0" u="none" strike="noStrike" kern="1200" cap="none" spc="0" normalizeH="0" baseline="0" dirty="0" err="1">
                <a:ln>
                  <a:noFill/>
                </a:ln>
                <a:solidFill>
                  <a:srgbClr val="FFFFFF"/>
                </a:solidFill>
                <a:effectLst/>
                <a:uLnTx/>
                <a:uFillTx/>
                <a:latin typeface="CiscoSansTT ExtraLight"/>
              </a:rPr>
              <a:t>Webex</a:t>
            </a:r>
            <a:r>
              <a:rPr kumimoji="0" lang="es-419" sz="1100" b="0" i="0" u="none" strike="noStrike" kern="1200" cap="none" spc="0" normalizeH="0" baseline="0" dirty="0">
                <a:ln>
                  <a:noFill/>
                </a:ln>
                <a:solidFill>
                  <a:srgbClr val="FFFFFF"/>
                </a:solidFill>
                <a:effectLst/>
                <a:uLnTx/>
                <a:uFillTx/>
                <a:latin typeface="CiscoSansTT ExtraLight"/>
              </a:rPr>
              <a:t> </a:t>
            </a:r>
            <a:r>
              <a:rPr kumimoji="0" lang="es-419" sz="1100" b="0" i="0" u="none" strike="noStrike" kern="1200" cap="none" spc="0" normalizeH="0" baseline="0" dirty="0" err="1">
                <a:ln>
                  <a:noFill/>
                </a:ln>
                <a:solidFill>
                  <a:srgbClr val="FFFFFF"/>
                </a:solidFill>
                <a:effectLst/>
                <a:uLnTx/>
                <a:uFillTx/>
                <a:latin typeface="CiscoSansTT ExtraLight"/>
              </a:rPr>
              <a:t>Networking</a:t>
            </a:r>
            <a:r>
              <a:rPr kumimoji="0" lang="es-419" sz="1100" b="0" i="0" u="none" strike="noStrike" kern="1200" cap="none" spc="0" normalizeH="0" baseline="0" dirty="0">
                <a:ln>
                  <a:noFill/>
                </a:ln>
                <a:solidFill>
                  <a:srgbClr val="FFFFFF"/>
                </a:solidFill>
                <a:effectLst/>
                <a:uLnTx/>
                <a:uFillTx/>
                <a:latin typeface="CiscoSansTT ExtraLight"/>
              </a:rPr>
              <a:t> </a:t>
            </a:r>
            <a:r>
              <a:rPr kumimoji="0" lang="es-419" sz="1100" b="0" i="0" u="none" strike="noStrike" kern="1200" cap="none" spc="0" normalizeH="0" baseline="0" dirty="0" err="1">
                <a:ln>
                  <a:noFill/>
                </a:ln>
                <a:solidFill>
                  <a:srgbClr val="FFFFFF"/>
                </a:solidFill>
                <a:effectLst/>
                <a:uLnTx/>
                <a:uFillTx/>
                <a:latin typeface="CiscoSansTT ExtraLight"/>
              </a:rPr>
              <a:t>Academy</a:t>
            </a:r>
            <a:r>
              <a:rPr kumimoji="0" lang="es-419" sz="1100" b="0" i="0" u="none" strike="noStrike" kern="1200" cap="none" spc="0" normalizeH="0" baseline="0" dirty="0">
                <a:ln>
                  <a:noFill/>
                </a:ln>
                <a:solidFill>
                  <a:srgbClr val="FFFFFF"/>
                </a:solidFill>
                <a:effectLst/>
                <a:uLnTx/>
                <a:uFillTx/>
                <a:latin typeface="CiscoSansTT ExtraLight"/>
              </a:rPr>
              <a:t> </a:t>
            </a:r>
          </a:p>
          <a:p>
            <a:pPr marL="274320" marR="0" lvl="0" indent="-274320" defTabSz="457200" rtl="0" eaLnBrk="1" fontAlgn="base" latinLnBrk="0" hangingPunct="1">
              <a:lnSpc>
                <a:spcPct val="100000"/>
              </a:lnSpc>
              <a:spcBef>
                <a:spcPts val="400"/>
              </a:spcBef>
              <a:spcAft>
                <a:spcPts val="400"/>
              </a:spcAft>
              <a:buClrTx/>
              <a:buSzTx/>
              <a:buFont typeface="Arial" pitchFamily="34" charset="0"/>
              <a:buChar char="•"/>
              <a:defRPr/>
            </a:pPr>
            <a:r>
              <a:rPr lang="es-419" sz="1100" dirty="0">
                <a:solidFill>
                  <a:srgbClr val="FFFFFF"/>
                </a:solidFill>
                <a:latin typeface="CiscoSansTT ExtraLight"/>
              </a:rPr>
              <a:t>Entrega en línea en la nube</a:t>
            </a:r>
          </a:p>
        </p:txBody>
      </p:sp>
      <p:grpSp>
        <p:nvGrpSpPr>
          <p:cNvPr id="103" name="Group 102"/>
          <p:cNvGrpSpPr/>
          <p:nvPr/>
        </p:nvGrpSpPr>
        <p:grpSpPr>
          <a:xfrm>
            <a:off x="771992" y="3836223"/>
            <a:ext cx="590550" cy="569929"/>
            <a:chOff x="7801207" y="3149674"/>
            <a:chExt cx="590550" cy="569929"/>
          </a:xfrm>
        </p:grpSpPr>
        <p:sp>
          <p:nvSpPr>
            <p:cNvPr id="104" name="Rounded Rectangle 103"/>
            <p:cNvSpPr/>
            <p:nvPr/>
          </p:nvSpPr>
          <p:spPr>
            <a:xfrm>
              <a:off x="7801207" y="3149674"/>
              <a:ext cx="590550" cy="569929"/>
            </a:xfrm>
            <a:prstGeom prst="roundRect">
              <a:avLst>
                <a:gd name="adj" fmla="val 8974"/>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pic>
          <p:nvPicPr>
            <p:cNvPr id="105" name="Picture 10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1031" y="3212382"/>
              <a:ext cx="550902" cy="444513"/>
            </a:xfrm>
            <a:prstGeom prst="rect">
              <a:avLst/>
            </a:prstGeom>
          </p:spPr>
        </p:pic>
      </p:grpSp>
      <p:grpSp>
        <p:nvGrpSpPr>
          <p:cNvPr id="101" name="Group 100">
            <a:extLst>
              <a:ext uri="{FF2B5EF4-FFF2-40B4-BE49-F238E27FC236}">
                <a16:creationId xmlns:a16="http://schemas.microsoft.com/office/drawing/2014/main" id="{6E43EADC-EE35-434A-AD6F-719CB26A0185}"/>
              </a:ext>
            </a:extLst>
          </p:cNvPr>
          <p:cNvGrpSpPr/>
          <p:nvPr/>
        </p:nvGrpSpPr>
        <p:grpSpPr>
          <a:xfrm>
            <a:off x="771992" y="1491465"/>
            <a:ext cx="1034206" cy="551648"/>
            <a:chOff x="6004278" y="1789684"/>
            <a:chExt cx="616990" cy="329104"/>
          </a:xfrm>
        </p:grpSpPr>
        <p:grpSp>
          <p:nvGrpSpPr>
            <p:cNvPr id="102" name="Group 24">
              <a:extLst>
                <a:ext uri="{FF2B5EF4-FFF2-40B4-BE49-F238E27FC236}">
                  <a16:creationId xmlns:a16="http://schemas.microsoft.com/office/drawing/2014/main" id="{CD2C4775-F192-4C31-B971-C1FD7E6CF709}"/>
                </a:ext>
              </a:extLst>
            </p:cNvPr>
            <p:cNvGrpSpPr>
              <a:grpSpLocks noChangeAspect="1"/>
            </p:cNvGrpSpPr>
            <p:nvPr/>
          </p:nvGrpSpPr>
          <p:grpSpPr>
            <a:xfrm>
              <a:off x="6004278" y="1789684"/>
              <a:ext cx="464899" cy="329104"/>
              <a:chOff x="2902" y="2096"/>
              <a:chExt cx="873" cy="618"/>
            </a:xfrm>
          </p:grpSpPr>
          <p:sp>
            <p:nvSpPr>
              <p:cNvPr id="110" name="Freeform 25">
                <a:extLst>
                  <a:ext uri="{FF2B5EF4-FFF2-40B4-BE49-F238E27FC236}">
                    <a16:creationId xmlns:a16="http://schemas.microsoft.com/office/drawing/2014/main" id="{57FC3799-8249-45F5-A5C1-0E17280E055E}"/>
                  </a:ext>
                </a:extLst>
              </p:cNvPr>
              <p:cNvSpPr>
                <a:spLocks noEditPoints="1"/>
              </p:cNvSpPr>
              <p:nvPr/>
            </p:nvSpPr>
            <p:spPr bwMode="auto">
              <a:xfrm>
                <a:off x="3155" y="2096"/>
                <a:ext cx="367" cy="264"/>
              </a:xfrm>
              <a:custGeom>
                <a:avLst/>
                <a:gdLst>
                  <a:gd name="T0" fmla="*/ 42 w 299"/>
                  <a:gd name="T1" fmla="*/ 220 h 220"/>
                  <a:gd name="T2" fmla="*/ 80 w 299"/>
                  <a:gd name="T3" fmla="*/ 220 h 220"/>
                  <a:gd name="T4" fmla="*/ 111 w 299"/>
                  <a:gd name="T5" fmla="*/ 220 h 220"/>
                  <a:gd name="T6" fmla="*/ 188 w 299"/>
                  <a:gd name="T7" fmla="*/ 220 h 220"/>
                  <a:gd name="T8" fmla="*/ 220 w 299"/>
                  <a:gd name="T9" fmla="*/ 220 h 220"/>
                  <a:gd name="T10" fmla="*/ 258 w 299"/>
                  <a:gd name="T11" fmla="*/ 220 h 220"/>
                  <a:gd name="T12" fmla="*/ 299 w 299"/>
                  <a:gd name="T13" fmla="*/ 172 h 220"/>
                  <a:gd name="T14" fmla="*/ 299 w 299"/>
                  <a:gd name="T15" fmla="*/ 169 h 220"/>
                  <a:gd name="T16" fmla="*/ 299 w 299"/>
                  <a:gd name="T17" fmla="*/ 151 h 220"/>
                  <a:gd name="T18" fmla="*/ 299 w 299"/>
                  <a:gd name="T19" fmla="*/ 47 h 220"/>
                  <a:gd name="T20" fmla="*/ 258 w 299"/>
                  <a:gd name="T21" fmla="*/ 0 h 220"/>
                  <a:gd name="T22" fmla="*/ 42 w 299"/>
                  <a:gd name="T23" fmla="*/ 0 h 220"/>
                  <a:gd name="T24" fmla="*/ 0 w 299"/>
                  <a:gd name="T25" fmla="*/ 47 h 220"/>
                  <a:gd name="T26" fmla="*/ 0 w 299"/>
                  <a:gd name="T27" fmla="*/ 151 h 220"/>
                  <a:gd name="T28" fmla="*/ 0 w 299"/>
                  <a:gd name="T29" fmla="*/ 169 h 220"/>
                  <a:gd name="T30" fmla="*/ 0 w 299"/>
                  <a:gd name="T31" fmla="*/ 172 h 220"/>
                  <a:gd name="T32" fmla="*/ 42 w 299"/>
                  <a:gd name="T33" fmla="*/ 220 h 220"/>
                  <a:gd name="T34" fmla="*/ 35 w 299"/>
                  <a:gd name="T35" fmla="*/ 59 h 220"/>
                  <a:gd name="T36" fmla="*/ 51 w 299"/>
                  <a:gd name="T37" fmla="*/ 41 h 220"/>
                  <a:gd name="T38" fmla="*/ 248 w 299"/>
                  <a:gd name="T39" fmla="*/ 41 h 220"/>
                  <a:gd name="T40" fmla="*/ 264 w 299"/>
                  <a:gd name="T41" fmla="*/ 59 h 220"/>
                  <a:gd name="T42" fmla="*/ 264 w 299"/>
                  <a:gd name="T43" fmla="*/ 181 h 220"/>
                  <a:gd name="T44" fmla="*/ 35 w 299"/>
                  <a:gd name="T45" fmla="*/ 181 h 220"/>
                  <a:gd name="T46" fmla="*/ 35 w 299"/>
                  <a:gd name="T47" fmla="*/ 5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9" h="220">
                    <a:moveTo>
                      <a:pt x="42" y="220"/>
                    </a:moveTo>
                    <a:cubicBezTo>
                      <a:pt x="80" y="220"/>
                      <a:pt x="80" y="220"/>
                      <a:pt x="80" y="220"/>
                    </a:cubicBezTo>
                    <a:cubicBezTo>
                      <a:pt x="111" y="220"/>
                      <a:pt x="111" y="220"/>
                      <a:pt x="111" y="220"/>
                    </a:cubicBezTo>
                    <a:cubicBezTo>
                      <a:pt x="188" y="220"/>
                      <a:pt x="188" y="220"/>
                      <a:pt x="188" y="220"/>
                    </a:cubicBezTo>
                    <a:cubicBezTo>
                      <a:pt x="220" y="220"/>
                      <a:pt x="220" y="220"/>
                      <a:pt x="220" y="220"/>
                    </a:cubicBezTo>
                    <a:cubicBezTo>
                      <a:pt x="258" y="220"/>
                      <a:pt x="258" y="220"/>
                      <a:pt x="258" y="220"/>
                    </a:cubicBezTo>
                    <a:cubicBezTo>
                      <a:pt x="281" y="220"/>
                      <a:pt x="299" y="198"/>
                      <a:pt x="299" y="172"/>
                    </a:cubicBezTo>
                    <a:cubicBezTo>
                      <a:pt x="299" y="169"/>
                      <a:pt x="299" y="169"/>
                      <a:pt x="299" y="169"/>
                    </a:cubicBezTo>
                    <a:cubicBezTo>
                      <a:pt x="299" y="151"/>
                      <a:pt x="299" y="151"/>
                      <a:pt x="299" y="151"/>
                    </a:cubicBezTo>
                    <a:cubicBezTo>
                      <a:pt x="299" y="47"/>
                      <a:pt x="299" y="47"/>
                      <a:pt x="299" y="47"/>
                    </a:cubicBezTo>
                    <a:cubicBezTo>
                      <a:pt x="299" y="21"/>
                      <a:pt x="281" y="0"/>
                      <a:pt x="258" y="0"/>
                    </a:cubicBezTo>
                    <a:cubicBezTo>
                      <a:pt x="42" y="0"/>
                      <a:pt x="42" y="0"/>
                      <a:pt x="42" y="0"/>
                    </a:cubicBezTo>
                    <a:cubicBezTo>
                      <a:pt x="19" y="0"/>
                      <a:pt x="0" y="21"/>
                      <a:pt x="0" y="47"/>
                    </a:cubicBezTo>
                    <a:cubicBezTo>
                      <a:pt x="0" y="151"/>
                      <a:pt x="0" y="151"/>
                      <a:pt x="0" y="151"/>
                    </a:cubicBezTo>
                    <a:cubicBezTo>
                      <a:pt x="0" y="169"/>
                      <a:pt x="0" y="169"/>
                      <a:pt x="0" y="169"/>
                    </a:cubicBezTo>
                    <a:cubicBezTo>
                      <a:pt x="0" y="172"/>
                      <a:pt x="0" y="172"/>
                      <a:pt x="0" y="172"/>
                    </a:cubicBezTo>
                    <a:cubicBezTo>
                      <a:pt x="0" y="198"/>
                      <a:pt x="19" y="220"/>
                      <a:pt x="42" y="220"/>
                    </a:cubicBezTo>
                    <a:close/>
                    <a:moveTo>
                      <a:pt x="35" y="59"/>
                    </a:moveTo>
                    <a:cubicBezTo>
                      <a:pt x="35" y="49"/>
                      <a:pt x="42" y="41"/>
                      <a:pt x="51" y="41"/>
                    </a:cubicBezTo>
                    <a:cubicBezTo>
                      <a:pt x="248" y="41"/>
                      <a:pt x="248" y="41"/>
                      <a:pt x="248" y="41"/>
                    </a:cubicBezTo>
                    <a:cubicBezTo>
                      <a:pt x="257" y="41"/>
                      <a:pt x="264" y="49"/>
                      <a:pt x="264" y="59"/>
                    </a:cubicBezTo>
                    <a:cubicBezTo>
                      <a:pt x="264" y="181"/>
                      <a:pt x="264" y="181"/>
                      <a:pt x="264" y="181"/>
                    </a:cubicBezTo>
                    <a:cubicBezTo>
                      <a:pt x="35" y="181"/>
                      <a:pt x="35" y="181"/>
                      <a:pt x="35" y="181"/>
                    </a:cubicBezTo>
                    <a:lnTo>
                      <a:pt x="35" y="59"/>
                    </a:ln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11" name="Freeform 26">
                <a:extLst>
                  <a:ext uri="{FF2B5EF4-FFF2-40B4-BE49-F238E27FC236}">
                    <a16:creationId xmlns:a16="http://schemas.microsoft.com/office/drawing/2014/main" id="{6E762CA6-2E2E-4BC2-951E-327A6CD33494}"/>
                  </a:ext>
                </a:extLst>
              </p:cNvPr>
              <p:cNvSpPr/>
              <p:nvPr/>
            </p:nvSpPr>
            <p:spPr bwMode="auto">
              <a:xfrm>
                <a:off x="2902" y="2206"/>
                <a:ext cx="873" cy="233"/>
              </a:xfrm>
              <a:custGeom>
                <a:avLst/>
                <a:gdLst>
                  <a:gd name="T0" fmla="*/ 711 w 711"/>
                  <a:gd name="T1" fmla="*/ 126 h 194"/>
                  <a:gd name="T2" fmla="*/ 711 w 711"/>
                  <a:gd name="T3" fmla="*/ 44 h 194"/>
                  <a:gd name="T4" fmla="*/ 666 w 711"/>
                  <a:gd name="T5" fmla="*/ 0 h 194"/>
                  <a:gd name="T6" fmla="*/ 45 w 711"/>
                  <a:gd name="T7" fmla="*/ 0 h 194"/>
                  <a:gd name="T8" fmla="*/ 0 w 711"/>
                  <a:gd name="T9" fmla="*/ 44 h 194"/>
                  <a:gd name="T10" fmla="*/ 0 w 711"/>
                  <a:gd name="T11" fmla="*/ 126 h 194"/>
                  <a:gd name="T12" fmla="*/ 351 w 711"/>
                  <a:gd name="T13" fmla="*/ 194 h 194"/>
                  <a:gd name="T14" fmla="*/ 711 w 711"/>
                  <a:gd name="T15" fmla="*/ 126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1" h="194">
                    <a:moveTo>
                      <a:pt x="711" y="126"/>
                    </a:moveTo>
                    <a:cubicBezTo>
                      <a:pt x="711" y="44"/>
                      <a:pt x="711" y="44"/>
                      <a:pt x="711" y="44"/>
                    </a:cubicBezTo>
                    <a:cubicBezTo>
                      <a:pt x="711" y="20"/>
                      <a:pt x="691" y="0"/>
                      <a:pt x="666" y="0"/>
                    </a:cubicBezTo>
                    <a:cubicBezTo>
                      <a:pt x="45" y="0"/>
                      <a:pt x="45" y="0"/>
                      <a:pt x="45" y="0"/>
                    </a:cubicBezTo>
                    <a:cubicBezTo>
                      <a:pt x="20" y="0"/>
                      <a:pt x="0" y="20"/>
                      <a:pt x="0" y="44"/>
                    </a:cubicBezTo>
                    <a:cubicBezTo>
                      <a:pt x="0" y="126"/>
                      <a:pt x="0" y="126"/>
                      <a:pt x="0" y="126"/>
                    </a:cubicBezTo>
                    <a:cubicBezTo>
                      <a:pt x="351" y="194"/>
                      <a:pt x="351" y="194"/>
                      <a:pt x="351" y="194"/>
                    </a:cubicBezTo>
                    <a:lnTo>
                      <a:pt x="711" y="126"/>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12" name="Freeform 27">
                <a:extLst>
                  <a:ext uri="{FF2B5EF4-FFF2-40B4-BE49-F238E27FC236}">
                    <a16:creationId xmlns:a16="http://schemas.microsoft.com/office/drawing/2014/main" id="{29EA3580-A0B1-4827-8383-1C4217D2669A}"/>
                  </a:ext>
                </a:extLst>
              </p:cNvPr>
              <p:cNvSpPr/>
              <p:nvPr/>
            </p:nvSpPr>
            <p:spPr bwMode="auto">
              <a:xfrm>
                <a:off x="2902" y="2397"/>
                <a:ext cx="873" cy="317"/>
              </a:xfrm>
              <a:custGeom>
                <a:avLst/>
                <a:gdLst>
                  <a:gd name="T0" fmla="*/ 0 w 711"/>
                  <a:gd name="T1" fmla="*/ 0 h 264"/>
                  <a:gd name="T2" fmla="*/ 0 w 711"/>
                  <a:gd name="T3" fmla="*/ 219 h 264"/>
                  <a:gd name="T4" fmla="*/ 45 w 711"/>
                  <a:gd name="T5" fmla="*/ 264 h 264"/>
                  <a:gd name="T6" fmla="*/ 666 w 711"/>
                  <a:gd name="T7" fmla="*/ 264 h 264"/>
                  <a:gd name="T8" fmla="*/ 711 w 711"/>
                  <a:gd name="T9" fmla="*/ 219 h 264"/>
                  <a:gd name="T10" fmla="*/ 711 w 711"/>
                  <a:gd name="T11" fmla="*/ 0 h 264"/>
                  <a:gd name="T12" fmla="*/ 352 w 711"/>
                  <a:gd name="T13" fmla="*/ 68 h 264"/>
                  <a:gd name="T14" fmla="*/ 0 w 711"/>
                  <a:gd name="T15" fmla="*/ 0 h 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1" h="264">
                    <a:moveTo>
                      <a:pt x="0" y="0"/>
                    </a:moveTo>
                    <a:cubicBezTo>
                      <a:pt x="0" y="219"/>
                      <a:pt x="0" y="219"/>
                      <a:pt x="0" y="219"/>
                    </a:cubicBezTo>
                    <a:cubicBezTo>
                      <a:pt x="0" y="244"/>
                      <a:pt x="20" y="264"/>
                      <a:pt x="45" y="264"/>
                    </a:cubicBezTo>
                    <a:cubicBezTo>
                      <a:pt x="666" y="264"/>
                      <a:pt x="666" y="264"/>
                      <a:pt x="666" y="264"/>
                    </a:cubicBezTo>
                    <a:cubicBezTo>
                      <a:pt x="691" y="264"/>
                      <a:pt x="711" y="244"/>
                      <a:pt x="711" y="219"/>
                    </a:cubicBezTo>
                    <a:cubicBezTo>
                      <a:pt x="711" y="0"/>
                      <a:pt x="711" y="0"/>
                      <a:pt x="711" y="0"/>
                    </a:cubicBezTo>
                    <a:cubicBezTo>
                      <a:pt x="352" y="68"/>
                      <a:pt x="352" y="68"/>
                      <a:pt x="352" y="68"/>
                    </a:cubicBezTo>
                    <a:lnTo>
                      <a:pt x="0" y="0"/>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13" name="Freeform 28">
                <a:extLst>
                  <a:ext uri="{FF2B5EF4-FFF2-40B4-BE49-F238E27FC236}">
                    <a16:creationId xmlns:a16="http://schemas.microsoft.com/office/drawing/2014/main" id="{05047A95-3659-4E65-ADCA-499D5BEF0537}"/>
                  </a:ext>
                </a:extLst>
              </p:cNvPr>
              <p:cNvSpPr/>
              <p:nvPr/>
            </p:nvSpPr>
            <p:spPr bwMode="auto">
              <a:xfrm>
                <a:off x="3296" y="2401"/>
                <a:ext cx="75" cy="99"/>
              </a:xfrm>
              <a:custGeom>
                <a:avLst/>
                <a:gdLst>
                  <a:gd name="T0" fmla="*/ 45 w 61"/>
                  <a:gd name="T1" fmla="*/ 83 h 83"/>
                  <a:gd name="T2" fmla="*/ 15 w 61"/>
                  <a:gd name="T3" fmla="*/ 83 h 83"/>
                  <a:gd name="T4" fmla="*/ 0 w 61"/>
                  <a:gd name="T5" fmla="*/ 68 h 83"/>
                  <a:gd name="T6" fmla="*/ 0 w 61"/>
                  <a:gd name="T7" fmla="*/ 15 h 83"/>
                  <a:gd name="T8" fmla="*/ 15 w 61"/>
                  <a:gd name="T9" fmla="*/ 0 h 83"/>
                  <a:gd name="T10" fmla="*/ 45 w 61"/>
                  <a:gd name="T11" fmla="*/ 0 h 83"/>
                  <a:gd name="T12" fmla="*/ 61 w 61"/>
                  <a:gd name="T13" fmla="*/ 15 h 83"/>
                  <a:gd name="T14" fmla="*/ 61 w 61"/>
                  <a:gd name="T15" fmla="*/ 68 h 83"/>
                  <a:gd name="T16" fmla="*/ 45 w 61"/>
                  <a:gd name="T1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83">
                    <a:moveTo>
                      <a:pt x="45" y="83"/>
                    </a:moveTo>
                    <a:cubicBezTo>
                      <a:pt x="15" y="83"/>
                      <a:pt x="15" y="83"/>
                      <a:pt x="15" y="83"/>
                    </a:cubicBezTo>
                    <a:cubicBezTo>
                      <a:pt x="7" y="83"/>
                      <a:pt x="0" y="76"/>
                      <a:pt x="0" y="68"/>
                    </a:cubicBezTo>
                    <a:cubicBezTo>
                      <a:pt x="0" y="15"/>
                      <a:pt x="0" y="15"/>
                      <a:pt x="0" y="15"/>
                    </a:cubicBezTo>
                    <a:cubicBezTo>
                      <a:pt x="0" y="7"/>
                      <a:pt x="7" y="0"/>
                      <a:pt x="15" y="0"/>
                    </a:cubicBezTo>
                    <a:cubicBezTo>
                      <a:pt x="45" y="0"/>
                      <a:pt x="45" y="0"/>
                      <a:pt x="45" y="0"/>
                    </a:cubicBezTo>
                    <a:cubicBezTo>
                      <a:pt x="54" y="0"/>
                      <a:pt x="61" y="7"/>
                      <a:pt x="61" y="15"/>
                    </a:cubicBezTo>
                    <a:cubicBezTo>
                      <a:pt x="61" y="68"/>
                      <a:pt x="61" y="68"/>
                      <a:pt x="61" y="68"/>
                    </a:cubicBezTo>
                    <a:cubicBezTo>
                      <a:pt x="61" y="76"/>
                      <a:pt x="54" y="83"/>
                      <a:pt x="45" y="83"/>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grpSp>
          <p:nvGrpSpPr>
            <p:cNvPr id="106" name="Group 105">
              <a:extLst>
                <a:ext uri="{FF2B5EF4-FFF2-40B4-BE49-F238E27FC236}">
                  <a16:creationId xmlns:a16="http://schemas.microsoft.com/office/drawing/2014/main" id="{B4E8111A-F320-4A6B-ADDF-C85222CFB5E4}"/>
                </a:ext>
              </a:extLst>
            </p:cNvPr>
            <p:cNvGrpSpPr/>
            <p:nvPr/>
          </p:nvGrpSpPr>
          <p:grpSpPr>
            <a:xfrm rot="16200000">
              <a:off x="6401717" y="1885469"/>
              <a:ext cx="301568" cy="137534"/>
              <a:chOff x="8085032" y="4130415"/>
              <a:chExt cx="477986" cy="217993"/>
            </a:xfrm>
          </p:grpSpPr>
          <p:sp>
            <p:nvSpPr>
              <p:cNvPr id="107" name="Freeform 99">
                <a:extLst>
                  <a:ext uri="{FF2B5EF4-FFF2-40B4-BE49-F238E27FC236}">
                    <a16:creationId xmlns:a16="http://schemas.microsoft.com/office/drawing/2014/main" id="{9D480AA8-9ABD-456A-853F-A6225FBB784E}"/>
                  </a:ext>
                </a:extLst>
              </p:cNvPr>
              <p:cNvSpPr/>
              <p:nvPr/>
            </p:nvSpPr>
            <p:spPr bwMode="auto">
              <a:xfrm>
                <a:off x="8085032" y="4218412"/>
                <a:ext cx="474985" cy="44999"/>
              </a:xfrm>
              <a:custGeom>
                <a:avLst/>
                <a:gdLst>
                  <a:gd name="T0" fmla="*/ 191 w 201"/>
                  <a:gd name="T1" fmla="*/ 19 h 19"/>
                  <a:gd name="T2" fmla="*/ 10 w 201"/>
                  <a:gd name="T3" fmla="*/ 19 h 19"/>
                  <a:gd name="T4" fmla="*/ 0 w 201"/>
                  <a:gd name="T5" fmla="*/ 10 h 19"/>
                  <a:gd name="T6" fmla="*/ 10 w 201"/>
                  <a:gd name="T7" fmla="*/ 0 h 19"/>
                  <a:gd name="T8" fmla="*/ 191 w 201"/>
                  <a:gd name="T9" fmla="*/ 0 h 19"/>
                  <a:gd name="T10" fmla="*/ 201 w 201"/>
                  <a:gd name="T11" fmla="*/ 10 h 19"/>
                  <a:gd name="T12" fmla="*/ 191 w 201"/>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201" h="19">
                    <a:moveTo>
                      <a:pt x="191" y="19"/>
                    </a:moveTo>
                    <a:cubicBezTo>
                      <a:pt x="10" y="19"/>
                      <a:pt x="10" y="19"/>
                      <a:pt x="10" y="19"/>
                    </a:cubicBezTo>
                    <a:cubicBezTo>
                      <a:pt x="5" y="19"/>
                      <a:pt x="0" y="15"/>
                      <a:pt x="0" y="10"/>
                    </a:cubicBezTo>
                    <a:cubicBezTo>
                      <a:pt x="0" y="4"/>
                      <a:pt x="5" y="0"/>
                      <a:pt x="10" y="0"/>
                    </a:cubicBezTo>
                    <a:cubicBezTo>
                      <a:pt x="191" y="0"/>
                      <a:pt x="191" y="0"/>
                      <a:pt x="191" y="0"/>
                    </a:cubicBezTo>
                    <a:cubicBezTo>
                      <a:pt x="197" y="0"/>
                      <a:pt x="201" y="4"/>
                      <a:pt x="201" y="10"/>
                    </a:cubicBezTo>
                    <a:cubicBezTo>
                      <a:pt x="201" y="15"/>
                      <a:pt x="197" y="19"/>
                      <a:pt x="191" y="1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08" name="Freeform 100">
                <a:extLst>
                  <a:ext uri="{FF2B5EF4-FFF2-40B4-BE49-F238E27FC236}">
                    <a16:creationId xmlns:a16="http://schemas.microsoft.com/office/drawing/2014/main" id="{FD2126E1-C7BB-4B95-BDAD-8D942BC75D67}"/>
                  </a:ext>
                </a:extLst>
              </p:cNvPr>
              <p:cNvSpPr/>
              <p:nvPr/>
            </p:nvSpPr>
            <p:spPr bwMode="auto">
              <a:xfrm>
                <a:off x="8428022" y="4130415"/>
                <a:ext cx="134996" cy="132996"/>
              </a:xfrm>
              <a:custGeom>
                <a:avLst/>
                <a:gdLst>
                  <a:gd name="T0" fmla="*/ 46 w 57"/>
                  <a:gd name="T1" fmla="*/ 56 h 56"/>
                  <a:gd name="T2" fmla="*/ 40 w 57"/>
                  <a:gd name="T3" fmla="*/ 53 h 56"/>
                  <a:gd name="T4" fmla="*/ 4 w 57"/>
                  <a:gd name="T5" fmla="*/ 17 h 56"/>
                  <a:gd name="T6" fmla="*/ 4 w 57"/>
                  <a:gd name="T7" fmla="*/ 4 h 56"/>
                  <a:gd name="T8" fmla="*/ 17 w 57"/>
                  <a:gd name="T9" fmla="*/ 4 h 56"/>
                  <a:gd name="T10" fmla="*/ 53 w 57"/>
                  <a:gd name="T11" fmla="*/ 40 h 56"/>
                  <a:gd name="T12" fmla="*/ 53 w 57"/>
                  <a:gd name="T13" fmla="*/ 53 h 56"/>
                  <a:gd name="T14" fmla="*/ 46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46" y="56"/>
                    </a:moveTo>
                    <a:cubicBezTo>
                      <a:pt x="44" y="56"/>
                      <a:pt x="42" y="55"/>
                      <a:pt x="40" y="53"/>
                    </a:cubicBezTo>
                    <a:cubicBezTo>
                      <a:pt x="4" y="17"/>
                      <a:pt x="4" y="17"/>
                      <a:pt x="4" y="17"/>
                    </a:cubicBezTo>
                    <a:cubicBezTo>
                      <a:pt x="0" y="13"/>
                      <a:pt x="0" y="7"/>
                      <a:pt x="4" y="4"/>
                    </a:cubicBezTo>
                    <a:cubicBezTo>
                      <a:pt x="7" y="0"/>
                      <a:pt x="13" y="0"/>
                      <a:pt x="17" y="4"/>
                    </a:cubicBezTo>
                    <a:cubicBezTo>
                      <a:pt x="53" y="40"/>
                      <a:pt x="53" y="40"/>
                      <a:pt x="53" y="40"/>
                    </a:cubicBezTo>
                    <a:cubicBezTo>
                      <a:pt x="57" y="44"/>
                      <a:pt x="57" y="50"/>
                      <a:pt x="53" y="53"/>
                    </a:cubicBezTo>
                    <a:cubicBezTo>
                      <a:pt x="51" y="55"/>
                      <a:pt x="49" y="56"/>
                      <a:pt x="46"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09" name="Freeform 101">
                <a:extLst>
                  <a:ext uri="{FF2B5EF4-FFF2-40B4-BE49-F238E27FC236}">
                    <a16:creationId xmlns:a16="http://schemas.microsoft.com/office/drawing/2014/main" id="{859F9F06-832C-4F01-A8FF-6F80AF367F47}"/>
                  </a:ext>
                </a:extLst>
              </p:cNvPr>
              <p:cNvSpPr/>
              <p:nvPr/>
            </p:nvSpPr>
            <p:spPr bwMode="auto">
              <a:xfrm>
                <a:off x="8428022" y="4216412"/>
                <a:ext cx="134996" cy="131996"/>
              </a:xfrm>
              <a:custGeom>
                <a:avLst/>
                <a:gdLst>
                  <a:gd name="T0" fmla="*/ 10 w 57"/>
                  <a:gd name="T1" fmla="*/ 56 h 56"/>
                  <a:gd name="T2" fmla="*/ 4 w 57"/>
                  <a:gd name="T3" fmla="*/ 53 h 56"/>
                  <a:gd name="T4" fmla="*/ 4 w 57"/>
                  <a:gd name="T5" fmla="*/ 40 h 56"/>
                  <a:gd name="T6" fmla="*/ 40 w 57"/>
                  <a:gd name="T7" fmla="*/ 4 h 56"/>
                  <a:gd name="T8" fmla="*/ 53 w 57"/>
                  <a:gd name="T9" fmla="*/ 4 h 56"/>
                  <a:gd name="T10" fmla="*/ 53 w 57"/>
                  <a:gd name="T11" fmla="*/ 17 h 56"/>
                  <a:gd name="T12" fmla="*/ 17 w 57"/>
                  <a:gd name="T13" fmla="*/ 53 h 56"/>
                  <a:gd name="T14" fmla="*/ 10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10" y="56"/>
                    </a:moveTo>
                    <a:cubicBezTo>
                      <a:pt x="8" y="56"/>
                      <a:pt x="5" y="55"/>
                      <a:pt x="4" y="53"/>
                    </a:cubicBezTo>
                    <a:cubicBezTo>
                      <a:pt x="0" y="50"/>
                      <a:pt x="0" y="44"/>
                      <a:pt x="4" y="40"/>
                    </a:cubicBezTo>
                    <a:cubicBezTo>
                      <a:pt x="40" y="4"/>
                      <a:pt x="40" y="4"/>
                      <a:pt x="40" y="4"/>
                    </a:cubicBezTo>
                    <a:cubicBezTo>
                      <a:pt x="43" y="0"/>
                      <a:pt x="49" y="0"/>
                      <a:pt x="53" y="4"/>
                    </a:cubicBezTo>
                    <a:cubicBezTo>
                      <a:pt x="57" y="8"/>
                      <a:pt x="57" y="14"/>
                      <a:pt x="53" y="17"/>
                    </a:cubicBezTo>
                    <a:cubicBezTo>
                      <a:pt x="17" y="53"/>
                      <a:pt x="17" y="53"/>
                      <a:pt x="17" y="53"/>
                    </a:cubicBezTo>
                    <a:cubicBezTo>
                      <a:pt x="15" y="55"/>
                      <a:pt x="13" y="56"/>
                      <a:pt x="10"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grpSp>
      <p:sp>
        <p:nvSpPr>
          <p:cNvPr id="322" name="TextBox 321"/>
          <p:cNvSpPr txBox="1"/>
          <p:nvPr/>
        </p:nvSpPr>
        <p:spPr>
          <a:xfrm>
            <a:off x="6288182" y="2694785"/>
            <a:ext cx="2036668" cy="1051570"/>
          </a:xfrm>
          <a:prstGeom prst="rect">
            <a:avLst/>
          </a:prstGeom>
          <a:noFill/>
        </p:spPr>
        <p:txBody>
          <a:bodyPr wrap="square" lIns="0" tIns="0" rIns="0" bIns="0" rtlCol="0">
            <a:spAutoFit/>
          </a:bodyPr>
          <a:lstStyle/>
          <a:p>
            <a:pPr marL="274320" lvl="0" indent="-274320" rtl="0">
              <a:spcBef>
                <a:spcPts val="400"/>
              </a:spcBef>
              <a:spcAft>
                <a:spcPts val="400"/>
              </a:spcAft>
              <a:buFont typeface="Arial" pitchFamily="34" charset="0"/>
              <a:buChar char="•"/>
              <a:defRPr/>
            </a:pPr>
            <a:r>
              <a:rPr lang="es-419" sz="1100" dirty="0">
                <a:solidFill>
                  <a:srgbClr val="FFFFFF"/>
                </a:solidFill>
                <a:latin typeface="CiscoSansTT ExtraLight"/>
              </a:rPr>
              <a:t>Certificaciones alineadas</a:t>
            </a:r>
          </a:p>
          <a:p>
            <a:pPr marL="274320" lvl="0" indent="-274320" rtl="0">
              <a:spcBef>
                <a:spcPts val="400"/>
              </a:spcBef>
              <a:spcAft>
                <a:spcPts val="400"/>
              </a:spcAft>
              <a:buFont typeface="Arial" pitchFamily="34" charset="0"/>
              <a:buChar char="•"/>
              <a:defRPr/>
            </a:pPr>
            <a:r>
              <a:rPr lang="es-419" sz="1100" dirty="0">
                <a:solidFill>
                  <a:srgbClr val="FFFFFF"/>
                </a:solidFill>
                <a:latin typeface="CiscoSansTT ExtraLight"/>
              </a:rPr>
              <a:t>Las oportunidades de desarrollo profesional</a:t>
            </a:r>
          </a:p>
          <a:p>
            <a:pPr marL="274320" lvl="0" indent="-274320" rtl="0">
              <a:spcBef>
                <a:spcPts val="400"/>
              </a:spcBef>
              <a:spcAft>
                <a:spcPts val="400"/>
              </a:spcAft>
              <a:buFont typeface="Arial" pitchFamily="34" charset="0"/>
              <a:buChar char="•"/>
              <a:defRPr/>
            </a:pPr>
            <a:r>
              <a:rPr lang="es-419" sz="1100" dirty="0">
                <a:solidFill>
                  <a:srgbClr val="FFFFFF"/>
                </a:solidFill>
                <a:latin typeface="CiscoSansTT ExtraLight"/>
              </a:rPr>
              <a:t>Motor de búsqueda de empleo </a:t>
            </a:r>
            <a:r>
              <a:rPr lang="es-419" sz="1100" dirty="0" err="1">
                <a:solidFill>
                  <a:srgbClr val="FFFFFF"/>
                </a:solidFill>
                <a:latin typeface="CiscoSansTT ExtraLight"/>
              </a:rPr>
              <a:t>Talent</a:t>
            </a:r>
            <a:r>
              <a:rPr lang="es-419" sz="1100" dirty="0">
                <a:solidFill>
                  <a:srgbClr val="FFFFFF"/>
                </a:solidFill>
                <a:latin typeface="CiscoSansTT ExtraLight"/>
              </a:rPr>
              <a:t> Bridge</a:t>
            </a:r>
          </a:p>
        </p:txBody>
      </p:sp>
      <p:sp>
        <p:nvSpPr>
          <p:cNvPr id="100" name="TextBox 99">
            <a:extLst>
              <a:ext uri="{FF2B5EF4-FFF2-40B4-BE49-F238E27FC236}">
                <a16:creationId xmlns:a16="http://schemas.microsoft.com/office/drawing/2014/main" id="{08843380-0C23-4EF9-9B48-906ECAEED783}"/>
              </a:ext>
            </a:extLst>
          </p:cNvPr>
          <p:cNvSpPr txBox="1"/>
          <p:nvPr/>
        </p:nvSpPr>
        <p:spPr>
          <a:xfrm>
            <a:off x="6265322" y="2286728"/>
            <a:ext cx="2247499" cy="400110"/>
          </a:xfrm>
          <a:prstGeom prst="rect">
            <a:avLst/>
          </a:prstGeom>
          <a:noFill/>
        </p:spPr>
        <p:txBody>
          <a:bodyPr wrap="square" lIns="0" tIns="0" rIns="0" bIns="0" rtlCol="0">
            <a:spAutoFit/>
          </a:bodyPr>
          <a:lstStyle/>
          <a:p>
            <a:pPr marL="0" marR="0" lvl="0" indent="0" algn="ctr" rtl="0" eaLnBrk="1" latinLnBrk="0" hangingPunct="1">
              <a:lnSpc>
                <a:spcPct val="100000"/>
              </a:lnSpc>
              <a:buClrTx/>
              <a:buSzTx/>
              <a:buFontTx/>
              <a:buNone/>
              <a:defRPr/>
            </a:pPr>
            <a:r>
              <a:rPr lang="es-419" sz="1300" b="1" kern="0" dirty="0">
                <a:latin typeface="CiscoSansTT ExtraLight"/>
              </a:rPr>
              <a:t>Programa de habilidades </a:t>
            </a:r>
            <a:br>
              <a:rPr lang="es-419" sz="1300" b="1" kern="0" dirty="0">
                <a:latin typeface="CiscoSansTT ExtraLight"/>
              </a:rPr>
            </a:br>
            <a:r>
              <a:rPr lang="es-419" sz="1300" b="1" kern="0" dirty="0">
                <a:latin typeface="CiscoSansTT ExtraLight"/>
              </a:rPr>
              <a:t>para el trabajo</a:t>
            </a:r>
          </a:p>
        </p:txBody>
      </p:sp>
      <p:grpSp>
        <p:nvGrpSpPr>
          <p:cNvPr id="114" name="Group 113">
            <a:extLst>
              <a:ext uri="{FF2B5EF4-FFF2-40B4-BE49-F238E27FC236}">
                <a16:creationId xmlns:a16="http://schemas.microsoft.com/office/drawing/2014/main" id="{09A8A29E-0A20-480F-9C4F-502D79DFDFF1}"/>
              </a:ext>
            </a:extLst>
          </p:cNvPr>
          <p:cNvGrpSpPr/>
          <p:nvPr/>
        </p:nvGrpSpPr>
        <p:grpSpPr>
          <a:xfrm>
            <a:off x="6288182" y="1524000"/>
            <a:ext cx="781513" cy="514241"/>
            <a:chOff x="6743633" y="3223551"/>
            <a:chExt cx="423386" cy="278591"/>
          </a:xfrm>
        </p:grpSpPr>
        <p:grpSp>
          <p:nvGrpSpPr>
            <p:cNvPr id="115" name="Group 93">
              <a:extLst>
                <a:ext uri="{FF2B5EF4-FFF2-40B4-BE49-F238E27FC236}">
                  <a16:creationId xmlns:a16="http://schemas.microsoft.com/office/drawing/2014/main" id="{735F6E1A-6CCA-4811-9B13-C1F363F932EF}"/>
                </a:ext>
              </a:extLst>
            </p:cNvPr>
            <p:cNvGrpSpPr>
              <a:grpSpLocks noChangeAspect="1"/>
            </p:cNvGrpSpPr>
            <p:nvPr/>
          </p:nvGrpSpPr>
          <p:grpSpPr>
            <a:xfrm rot="20698448">
              <a:off x="6876292" y="3249532"/>
              <a:ext cx="239644" cy="137977"/>
              <a:chOff x="2748" y="1544"/>
              <a:chExt cx="264" cy="152"/>
            </a:xfrm>
            <a:solidFill>
              <a:schemeClr val="accent5"/>
            </a:solidFill>
          </p:grpSpPr>
          <p:sp>
            <p:nvSpPr>
              <p:cNvPr id="119" name="Freeform 94">
                <a:extLst>
                  <a:ext uri="{FF2B5EF4-FFF2-40B4-BE49-F238E27FC236}">
                    <a16:creationId xmlns:a16="http://schemas.microsoft.com/office/drawing/2014/main" id="{2D0F9A11-3406-4B31-BCDE-F47D509BB6CE}"/>
                  </a:ext>
                </a:extLst>
              </p:cNvPr>
              <p:cNvSpPr/>
              <p:nvPr/>
            </p:nvSpPr>
            <p:spPr bwMode="auto">
              <a:xfrm>
                <a:off x="2948" y="1544"/>
                <a:ext cx="64" cy="65"/>
              </a:xfrm>
              <a:custGeom>
                <a:avLst/>
                <a:gdLst>
                  <a:gd name="T0" fmla="*/ 57 w 69"/>
                  <a:gd name="T1" fmla="*/ 70 h 70"/>
                  <a:gd name="T2" fmla="*/ 57 w 69"/>
                  <a:gd name="T3" fmla="*/ 70 h 70"/>
                  <a:gd name="T4" fmla="*/ 46 w 69"/>
                  <a:gd name="T5" fmla="*/ 57 h 70"/>
                  <a:gd name="T6" fmla="*/ 46 w 69"/>
                  <a:gd name="T7" fmla="*/ 24 h 70"/>
                  <a:gd name="T8" fmla="*/ 12 w 69"/>
                  <a:gd name="T9" fmla="*/ 24 h 70"/>
                  <a:gd name="T10" fmla="*/ 0 w 69"/>
                  <a:gd name="T11" fmla="*/ 12 h 70"/>
                  <a:gd name="T12" fmla="*/ 12 w 69"/>
                  <a:gd name="T13" fmla="*/ 0 h 70"/>
                  <a:gd name="T14" fmla="*/ 12 w 69"/>
                  <a:gd name="T15" fmla="*/ 0 h 70"/>
                  <a:gd name="T16" fmla="*/ 57 w 69"/>
                  <a:gd name="T17" fmla="*/ 0 h 70"/>
                  <a:gd name="T18" fmla="*/ 69 w 69"/>
                  <a:gd name="T19" fmla="*/ 13 h 70"/>
                  <a:gd name="T20" fmla="*/ 69 w 69"/>
                  <a:gd name="T21" fmla="*/ 57 h 70"/>
                  <a:gd name="T22" fmla="*/ 57 w 69"/>
                  <a:gd name="T2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70">
                    <a:moveTo>
                      <a:pt x="57" y="70"/>
                    </a:moveTo>
                    <a:cubicBezTo>
                      <a:pt x="57" y="70"/>
                      <a:pt x="57" y="70"/>
                      <a:pt x="57" y="70"/>
                    </a:cubicBezTo>
                    <a:cubicBezTo>
                      <a:pt x="51" y="69"/>
                      <a:pt x="46" y="64"/>
                      <a:pt x="46" y="57"/>
                    </a:cubicBezTo>
                    <a:cubicBezTo>
                      <a:pt x="46" y="24"/>
                      <a:pt x="46" y="24"/>
                      <a:pt x="46" y="24"/>
                    </a:cubicBezTo>
                    <a:cubicBezTo>
                      <a:pt x="12" y="24"/>
                      <a:pt x="12" y="24"/>
                      <a:pt x="12" y="24"/>
                    </a:cubicBezTo>
                    <a:cubicBezTo>
                      <a:pt x="6" y="23"/>
                      <a:pt x="0" y="18"/>
                      <a:pt x="0" y="12"/>
                    </a:cubicBezTo>
                    <a:cubicBezTo>
                      <a:pt x="0" y="5"/>
                      <a:pt x="6" y="0"/>
                      <a:pt x="12" y="0"/>
                    </a:cubicBezTo>
                    <a:cubicBezTo>
                      <a:pt x="12" y="0"/>
                      <a:pt x="12" y="0"/>
                      <a:pt x="12" y="0"/>
                    </a:cubicBezTo>
                    <a:cubicBezTo>
                      <a:pt x="57" y="0"/>
                      <a:pt x="57" y="0"/>
                      <a:pt x="57" y="0"/>
                    </a:cubicBezTo>
                    <a:cubicBezTo>
                      <a:pt x="64" y="0"/>
                      <a:pt x="69" y="6"/>
                      <a:pt x="69" y="13"/>
                    </a:cubicBezTo>
                    <a:cubicBezTo>
                      <a:pt x="69" y="57"/>
                      <a:pt x="69" y="57"/>
                      <a:pt x="69" y="57"/>
                    </a:cubicBezTo>
                    <a:cubicBezTo>
                      <a:pt x="69" y="64"/>
                      <a:pt x="64" y="70"/>
                      <a:pt x="57" y="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CiscoSansTT ExtraLight" panose="020B0303020201020303" pitchFamily="34" charset="0"/>
                </a:endParaRPr>
              </a:p>
            </p:txBody>
          </p:sp>
          <p:sp>
            <p:nvSpPr>
              <p:cNvPr id="120" name="Freeform 95">
                <a:extLst>
                  <a:ext uri="{FF2B5EF4-FFF2-40B4-BE49-F238E27FC236}">
                    <a16:creationId xmlns:a16="http://schemas.microsoft.com/office/drawing/2014/main" id="{3ED35EA2-A5F0-4F54-8336-EC9B9999744A}"/>
                  </a:ext>
                </a:extLst>
              </p:cNvPr>
              <p:cNvSpPr/>
              <p:nvPr/>
            </p:nvSpPr>
            <p:spPr bwMode="auto">
              <a:xfrm>
                <a:off x="2748" y="1554"/>
                <a:ext cx="255" cy="142"/>
              </a:xfrm>
              <a:custGeom>
                <a:avLst/>
                <a:gdLst>
                  <a:gd name="T0" fmla="*/ 14 w 277"/>
                  <a:gd name="T1" fmla="*/ 153 h 153"/>
                  <a:gd name="T2" fmla="*/ 4 w 277"/>
                  <a:gd name="T3" fmla="*/ 148 h 153"/>
                  <a:gd name="T4" fmla="*/ 7 w 277"/>
                  <a:gd name="T5" fmla="*/ 132 h 153"/>
                  <a:gd name="T6" fmla="*/ 116 w 277"/>
                  <a:gd name="T7" fmla="*/ 49 h 153"/>
                  <a:gd name="T8" fmla="*/ 129 w 277"/>
                  <a:gd name="T9" fmla="*/ 48 h 153"/>
                  <a:gd name="T10" fmla="*/ 182 w 277"/>
                  <a:gd name="T11" fmla="*/ 78 h 153"/>
                  <a:gd name="T12" fmla="*/ 256 w 277"/>
                  <a:gd name="T13" fmla="*/ 5 h 153"/>
                  <a:gd name="T14" fmla="*/ 272 w 277"/>
                  <a:gd name="T15" fmla="*/ 5 h 153"/>
                  <a:gd name="T16" fmla="*/ 272 w 277"/>
                  <a:gd name="T17" fmla="*/ 21 h 153"/>
                  <a:gd name="T18" fmla="*/ 193 w 277"/>
                  <a:gd name="T19" fmla="*/ 101 h 153"/>
                  <a:gd name="T20" fmla="*/ 178 w 277"/>
                  <a:gd name="T21" fmla="*/ 103 h 153"/>
                  <a:gd name="T22" fmla="*/ 124 w 277"/>
                  <a:gd name="T23" fmla="*/ 72 h 153"/>
                  <a:gd name="T24" fmla="*/ 20 w 277"/>
                  <a:gd name="T25" fmla="*/ 151 h 153"/>
                  <a:gd name="T26" fmla="*/ 14 w 277"/>
                  <a:gd name="T27"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7" h="153">
                    <a:moveTo>
                      <a:pt x="14" y="153"/>
                    </a:moveTo>
                    <a:cubicBezTo>
                      <a:pt x="10" y="153"/>
                      <a:pt x="7" y="151"/>
                      <a:pt x="4" y="148"/>
                    </a:cubicBezTo>
                    <a:cubicBezTo>
                      <a:pt x="0" y="144"/>
                      <a:pt x="1" y="136"/>
                      <a:pt x="7" y="132"/>
                    </a:cubicBezTo>
                    <a:cubicBezTo>
                      <a:pt x="116" y="49"/>
                      <a:pt x="116" y="49"/>
                      <a:pt x="116" y="49"/>
                    </a:cubicBezTo>
                    <a:cubicBezTo>
                      <a:pt x="120" y="47"/>
                      <a:pt x="125" y="46"/>
                      <a:pt x="129" y="48"/>
                    </a:cubicBezTo>
                    <a:cubicBezTo>
                      <a:pt x="182" y="78"/>
                      <a:pt x="182" y="78"/>
                      <a:pt x="182" y="78"/>
                    </a:cubicBezTo>
                    <a:cubicBezTo>
                      <a:pt x="256" y="5"/>
                      <a:pt x="256" y="5"/>
                      <a:pt x="256" y="5"/>
                    </a:cubicBezTo>
                    <a:cubicBezTo>
                      <a:pt x="260" y="0"/>
                      <a:pt x="268" y="0"/>
                      <a:pt x="272" y="5"/>
                    </a:cubicBezTo>
                    <a:cubicBezTo>
                      <a:pt x="277" y="9"/>
                      <a:pt x="277" y="16"/>
                      <a:pt x="272" y="21"/>
                    </a:cubicBezTo>
                    <a:cubicBezTo>
                      <a:pt x="193" y="101"/>
                      <a:pt x="193" y="101"/>
                      <a:pt x="193" y="101"/>
                    </a:cubicBezTo>
                    <a:cubicBezTo>
                      <a:pt x="189" y="105"/>
                      <a:pt x="183" y="105"/>
                      <a:pt x="178" y="103"/>
                    </a:cubicBezTo>
                    <a:cubicBezTo>
                      <a:pt x="124" y="72"/>
                      <a:pt x="124" y="72"/>
                      <a:pt x="124" y="72"/>
                    </a:cubicBezTo>
                    <a:cubicBezTo>
                      <a:pt x="20" y="151"/>
                      <a:pt x="20" y="151"/>
                      <a:pt x="20" y="151"/>
                    </a:cubicBezTo>
                    <a:cubicBezTo>
                      <a:pt x="18" y="152"/>
                      <a:pt x="16" y="153"/>
                      <a:pt x="14" y="1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CiscoSansTT ExtraLight" panose="020B0303020201020303" pitchFamily="34" charset="0"/>
                </a:endParaRPr>
              </a:p>
            </p:txBody>
          </p:sp>
        </p:grpSp>
        <p:sp>
          <p:nvSpPr>
            <p:cNvPr id="116" name="Freeform 86">
              <a:extLst>
                <a:ext uri="{FF2B5EF4-FFF2-40B4-BE49-F238E27FC236}">
                  <a16:creationId xmlns:a16="http://schemas.microsoft.com/office/drawing/2014/main" id="{05266C16-784A-4342-8A26-84D232188229}"/>
                </a:ext>
              </a:extLst>
            </p:cNvPr>
            <p:cNvSpPr/>
            <p:nvPr/>
          </p:nvSpPr>
          <p:spPr bwMode="auto">
            <a:xfrm>
              <a:off x="6890919" y="3223551"/>
              <a:ext cx="87145" cy="162671"/>
            </a:xfrm>
            <a:custGeom>
              <a:avLst/>
              <a:gdLst>
                <a:gd name="T0" fmla="*/ 120 w 120"/>
                <a:gd name="T1" fmla="*/ 149 h 224"/>
                <a:gd name="T2" fmla="*/ 81 w 120"/>
                <a:gd name="T3" fmla="*/ 194 h 224"/>
                <a:gd name="T4" fmla="*/ 81 w 120"/>
                <a:gd name="T5" fmla="*/ 208 h 224"/>
                <a:gd name="T6" fmla="*/ 61 w 120"/>
                <a:gd name="T7" fmla="*/ 224 h 224"/>
                <a:gd name="T8" fmla="*/ 41 w 120"/>
                <a:gd name="T9" fmla="*/ 208 h 224"/>
                <a:gd name="T10" fmla="*/ 41 w 120"/>
                <a:gd name="T11" fmla="*/ 194 h 224"/>
                <a:gd name="T12" fmla="*/ 0 w 120"/>
                <a:gd name="T13" fmla="*/ 149 h 224"/>
                <a:gd name="T14" fmla="*/ 20 w 120"/>
                <a:gd name="T15" fmla="*/ 133 h 224"/>
                <a:gd name="T16" fmla="*/ 40 w 120"/>
                <a:gd name="T17" fmla="*/ 149 h 224"/>
                <a:gd name="T18" fmla="*/ 60 w 120"/>
                <a:gd name="T19" fmla="*/ 165 h 224"/>
                <a:gd name="T20" fmla="*/ 61 w 120"/>
                <a:gd name="T21" fmla="*/ 165 h 224"/>
                <a:gd name="T22" fmla="*/ 80 w 120"/>
                <a:gd name="T23" fmla="*/ 149 h 224"/>
                <a:gd name="T24" fmla="*/ 61 w 120"/>
                <a:gd name="T25" fmla="*/ 133 h 224"/>
                <a:gd name="T26" fmla="*/ 60 w 120"/>
                <a:gd name="T27" fmla="*/ 133 h 224"/>
                <a:gd name="T28" fmla="*/ 0 w 120"/>
                <a:gd name="T29" fmla="*/ 85 h 224"/>
                <a:gd name="T30" fmla="*/ 41 w 120"/>
                <a:gd name="T31" fmla="*/ 40 h 224"/>
                <a:gd name="T32" fmla="*/ 41 w 120"/>
                <a:gd name="T33" fmla="*/ 16 h 224"/>
                <a:gd name="T34" fmla="*/ 61 w 120"/>
                <a:gd name="T35" fmla="*/ 0 h 224"/>
                <a:gd name="T36" fmla="*/ 81 w 120"/>
                <a:gd name="T37" fmla="*/ 16 h 224"/>
                <a:gd name="T38" fmla="*/ 81 w 120"/>
                <a:gd name="T39" fmla="*/ 40 h 224"/>
                <a:gd name="T40" fmla="*/ 120 w 120"/>
                <a:gd name="T41" fmla="*/ 85 h 224"/>
                <a:gd name="T42" fmla="*/ 100 w 120"/>
                <a:gd name="T43" fmla="*/ 101 h 224"/>
                <a:gd name="T44" fmla="*/ 80 w 120"/>
                <a:gd name="T45" fmla="*/ 85 h 224"/>
                <a:gd name="T46" fmla="*/ 61 w 120"/>
                <a:gd name="T47" fmla="*/ 69 h 224"/>
                <a:gd name="T48" fmla="*/ 60 w 120"/>
                <a:gd name="T49" fmla="*/ 69 h 224"/>
                <a:gd name="T50" fmla="*/ 40 w 120"/>
                <a:gd name="T51" fmla="*/ 85 h 224"/>
                <a:gd name="T52" fmla="*/ 60 w 120"/>
                <a:gd name="T53" fmla="*/ 101 h 224"/>
                <a:gd name="T54" fmla="*/ 61 w 120"/>
                <a:gd name="T55" fmla="*/ 101 h 224"/>
                <a:gd name="T56" fmla="*/ 120 w 120"/>
                <a:gd name="T57" fmla="*/ 149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0" h="224">
                  <a:moveTo>
                    <a:pt x="120" y="149"/>
                  </a:moveTo>
                  <a:cubicBezTo>
                    <a:pt x="120" y="170"/>
                    <a:pt x="104" y="187"/>
                    <a:pt x="81" y="194"/>
                  </a:cubicBezTo>
                  <a:cubicBezTo>
                    <a:pt x="81" y="208"/>
                    <a:pt x="81" y="208"/>
                    <a:pt x="81" y="208"/>
                  </a:cubicBezTo>
                  <a:cubicBezTo>
                    <a:pt x="81" y="217"/>
                    <a:pt x="72" y="224"/>
                    <a:pt x="61" y="224"/>
                  </a:cubicBezTo>
                  <a:cubicBezTo>
                    <a:pt x="50" y="224"/>
                    <a:pt x="41" y="217"/>
                    <a:pt x="41" y="208"/>
                  </a:cubicBezTo>
                  <a:cubicBezTo>
                    <a:pt x="41" y="194"/>
                    <a:pt x="41" y="194"/>
                    <a:pt x="41" y="194"/>
                  </a:cubicBezTo>
                  <a:cubicBezTo>
                    <a:pt x="18" y="187"/>
                    <a:pt x="0" y="170"/>
                    <a:pt x="0" y="149"/>
                  </a:cubicBezTo>
                  <a:cubicBezTo>
                    <a:pt x="0" y="140"/>
                    <a:pt x="10" y="133"/>
                    <a:pt x="20" y="133"/>
                  </a:cubicBezTo>
                  <a:cubicBezTo>
                    <a:pt x="32" y="133"/>
                    <a:pt x="40" y="140"/>
                    <a:pt x="40" y="149"/>
                  </a:cubicBezTo>
                  <a:cubicBezTo>
                    <a:pt x="40" y="158"/>
                    <a:pt x="50" y="165"/>
                    <a:pt x="60" y="165"/>
                  </a:cubicBezTo>
                  <a:cubicBezTo>
                    <a:pt x="61" y="165"/>
                    <a:pt x="61" y="165"/>
                    <a:pt x="61" y="165"/>
                  </a:cubicBezTo>
                  <a:cubicBezTo>
                    <a:pt x="72" y="165"/>
                    <a:pt x="80" y="158"/>
                    <a:pt x="80" y="149"/>
                  </a:cubicBezTo>
                  <a:cubicBezTo>
                    <a:pt x="80" y="140"/>
                    <a:pt x="72" y="133"/>
                    <a:pt x="61" y="133"/>
                  </a:cubicBezTo>
                  <a:cubicBezTo>
                    <a:pt x="60" y="133"/>
                    <a:pt x="60" y="133"/>
                    <a:pt x="60" y="133"/>
                  </a:cubicBezTo>
                  <a:cubicBezTo>
                    <a:pt x="28" y="133"/>
                    <a:pt x="0" y="111"/>
                    <a:pt x="0" y="85"/>
                  </a:cubicBezTo>
                  <a:cubicBezTo>
                    <a:pt x="0" y="64"/>
                    <a:pt x="18" y="46"/>
                    <a:pt x="41" y="40"/>
                  </a:cubicBezTo>
                  <a:cubicBezTo>
                    <a:pt x="41" y="16"/>
                    <a:pt x="41" y="16"/>
                    <a:pt x="41" y="16"/>
                  </a:cubicBezTo>
                  <a:cubicBezTo>
                    <a:pt x="41" y="7"/>
                    <a:pt x="50" y="0"/>
                    <a:pt x="61" y="0"/>
                  </a:cubicBezTo>
                  <a:cubicBezTo>
                    <a:pt x="72" y="0"/>
                    <a:pt x="81" y="7"/>
                    <a:pt x="81" y="16"/>
                  </a:cubicBezTo>
                  <a:cubicBezTo>
                    <a:pt x="81" y="40"/>
                    <a:pt x="81" y="40"/>
                    <a:pt x="81" y="40"/>
                  </a:cubicBezTo>
                  <a:cubicBezTo>
                    <a:pt x="104" y="47"/>
                    <a:pt x="120" y="64"/>
                    <a:pt x="120" y="85"/>
                  </a:cubicBezTo>
                  <a:cubicBezTo>
                    <a:pt x="120" y="94"/>
                    <a:pt x="112" y="101"/>
                    <a:pt x="100" y="101"/>
                  </a:cubicBezTo>
                  <a:cubicBezTo>
                    <a:pt x="90" y="101"/>
                    <a:pt x="80" y="94"/>
                    <a:pt x="80" y="85"/>
                  </a:cubicBezTo>
                  <a:cubicBezTo>
                    <a:pt x="80" y="76"/>
                    <a:pt x="72" y="69"/>
                    <a:pt x="61" y="69"/>
                  </a:cubicBezTo>
                  <a:cubicBezTo>
                    <a:pt x="60" y="69"/>
                    <a:pt x="60" y="69"/>
                    <a:pt x="60" y="69"/>
                  </a:cubicBezTo>
                  <a:cubicBezTo>
                    <a:pt x="50" y="69"/>
                    <a:pt x="40" y="76"/>
                    <a:pt x="40" y="85"/>
                  </a:cubicBezTo>
                  <a:cubicBezTo>
                    <a:pt x="40" y="94"/>
                    <a:pt x="50" y="101"/>
                    <a:pt x="60" y="101"/>
                  </a:cubicBezTo>
                  <a:cubicBezTo>
                    <a:pt x="61" y="101"/>
                    <a:pt x="61" y="101"/>
                    <a:pt x="61" y="101"/>
                  </a:cubicBezTo>
                  <a:cubicBezTo>
                    <a:pt x="94" y="101"/>
                    <a:pt x="120" y="123"/>
                    <a:pt x="120" y="149"/>
                  </a:cubicBezTo>
                  <a:close/>
                </a:path>
              </a:pathLst>
            </a:custGeom>
            <a:solidFill>
              <a:srgbClr val="0EB9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CiscoSansTT ExtraLight" panose="020B0303020201020303" pitchFamily="34" charset="0"/>
              </a:endParaRPr>
            </a:p>
          </p:txBody>
        </p:sp>
        <p:sp>
          <p:nvSpPr>
            <p:cNvPr id="117" name="Freeform 13">
              <a:extLst>
                <a:ext uri="{FF2B5EF4-FFF2-40B4-BE49-F238E27FC236}">
                  <a16:creationId xmlns:a16="http://schemas.microsoft.com/office/drawing/2014/main" id="{3A5FF0B5-F4E9-4DC9-B4EE-67FB26C915B8}"/>
                </a:ext>
              </a:extLst>
            </p:cNvPr>
            <p:cNvSpPr/>
            <p:nvPr/>
          </p:nvSpPr>
          <p:spPr bwMode="auto">
            <a:xfrm>
              <a:off x="7131161" y="3353093"/>
              <a:ext cx="35858" cy="128744"/>
            </a:xfrm>
            <a:custGeom>
              <a:avLst/>
              <a:gdLst>
                <a:gd name="T0" fmla="*/ 156 w 166"/>
                <a:gd name="T1" fmla="*/ 0 h 596"/>
                <a:gd name="T2" fmla="*/ 24 w 166"/>
                <a:gd name="T3" fmla="*/ 0 h 596"/>
                <a:gd name="T4" fmla="*/ 10 w 166"/>
                <a:gd name="T5" fmla="*/ 0 h 596"/>
                <a:gd name="T6" fmla="*/ 10 w 166"/>
                <a:gd name="T7" fmla="*/ 0 h 596"/>
                <a:gd name="T8" fmla="*/ 6 w 166"/>
                <a:gd name="T9" fmla="*/ 2 h 596"/>
                <a:gd name="T10" fmla="*/ 4 w 166"/>
                <a:gd name="T11" fmla="*/ 2 h 596"/>
                <a:gd name="T12" fmla="*/ 2 w 166"/>
                <a:gd name="T13" fmla="*/ 6 h 596"/>
                <a:gd name="T14" fmla="*/ 0 w 166"/>
                <a:gd name="T15" fmla="*/ 8 h 596"/>
                <a:gd name="T16" fmla="*/ 0 w 166"/>
                <a:gd name="T17" fmla="*/ 588 h 596"/>
                <a:gd name="T18" fmla="*/ 0 w 166"/>
                <a:gd name="T19" fmla="*/ 588 h 596"/>
                <a:gd name="T20" fmla="*/ 2 w 166"/>
                <a:gd name="T21" fmla="*/ 592 h 596"/>
                <a:gd name="T22" fmla="*/ 4 w 166"/>
                <a:gd name="T23" fmla="*/ 594 h 596"/>
                <a:gd name="T24" fmla="*/ 6 w 166"/>
                <a:gd name="T25" fmla="*/ 596 h 596"/>
                <a:gd name="T26" fmla="*/ 10 w 166"/>
                <a:gd name="T27" fmla="*/ 596 h 596"/>
                <a:gd name="T28" fmla="*/ 24 w 166"/>
                <a:gd name="T29" fmla="*/ 596 h 596"/>
                <a:gd name="T30" fmla="*/ 156 w 166"/>
                <a:gd name="T31" fmla="*/ 596 h 596"/>
                <a:gd name="T32" fmla="*/ 156 w 166"/>
                <a:gd name="T33" fmla="*/ 596 h 596"/>
                <a:gd name="T34" fmla="*/ 160 w 166"/>
                <a:gd name="T35" fmla="*/ 596 h 596"/>
                <a:gd name="T36" fmla="*/ 162 w 166"/>
                <a:gd name="T37" fmla="*/ 594 h 596"/>
                <a:gd name="T38" fmla="*/ 164 w 166"/>
                <a:gd name="T39" fmla="*/ 592 h 596"/>
                <a:gd name="T40" fmla="*/ 166 w 166"/>
                <a:gd name="T41" fmla="*/ 588 h 596"/>
                <a:gd name="T42" fmla="*/ 166 w 166"/>
                <a:gd name="T43" fmla="*/ 8 h 596"/>
                <a:gd name="T44" fmla="*/ 166 w 166"/>
                <a:gd name="T45" fmla="*/ 8 h 596"/>
                <a:gd name="T46" fmla="*/ 164 w 166"/>
                <a:gd name="T47" fmla="*/ 6 h 596"/>
                <a:gd name="T48" fmla="*/ 162 w 166"/>
                <a:gd name="T49" fmla="*/ 2 h 596"/>
                <a:gd name="T50" fmla="*/ 160 w 166"/>
                <a:gd name="T51" fmla="*/ 2 h 596"/>
                <a:gd name="T52" fmla="*/ 156 w 166"/>
                <a:gd name="T53" fmla="*/ 0 h 596"/>
                <a:gd name="T54" fmla="*/ 156 w 166"/>
                <a:gd name="T5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6" h="596">
                  <a:moveTo>
                    <a:pt x="156" y="0"/>
                  </a:moveTo>
                  <a:lnTo>
                    <a:pt x="24" y="0"/>
                  </a:lnTo>
                  <a:lnTo>
                    <a:pt x="10" y="0"/>
                  </a:lnTo>
                  <a:lnTo>
                    <a:pt x="10" y="0"/>
                  </a:lnTo>
                  <a:lnTo>
                    <a:pt x="6" y="2"/>
                  </a:lnTo>
                  <a:lnTo>
                    <a:pt x="4" y="2"/>
                  </a:lnTo>
                  <a:lnTo>
                    <a:pt x="2" y="6"/>
                  </a:lnTo>
                  <a:lnTo>
                    <a:pt x="0" y="8"/>
                  </a:lnTo>
                  <a:lnTo>
                    <a:pt x="0" y="588"/>
                  </a:lnTo>
                  <a:lnTo>
                    <a:pt x="0" y="588"/>
                  </a:lnTo>
                  <a:lnTo>
                    <a:pt x="2" y="592"/>
                  </a:lnTo>
                  <a:lnTo>
                    <a:pt x="4" y="594"/>
                  </a:lnTo>
                  <a:lnTo>
                    <a:pt x="6" y="596"/>
                  </a:lnTo>
                  <a:lnTo>
                    <a:pt x="10" y="596"/>
                  </a:lnTo>
                  <a:lnTo>
                    <a:pt x="24" y="596"/>
                  </a:lnTo>
                  <a:lnTo>
                    <a:pt x="156" y="596"/>
                  </a:lnTo>
                  <a:lnTo>
                    <a:pt x="156" y="596"/>
                  </a:lnTo>
                  <a:lnTo>
                    <a:pt x="160" y="596"/>
                  </a:lnTo>
                  <a:lnTo>
                    <a:pt x="162" y="594"/>
                  </a:lnTo>
                  <a:lnTo>
                    <a:pt x="164" y="592"/>
                  </a:lnTo>
                  <a:lnTo>
                    <a:pt x="166" y="588"/>
                  </a:lnTo>
                  <a:lnTo>
                    <a:pt x="166" y="8"/>
                  </a:lnTo>
                  <a:lnTo>
                    <a:pt x="166" y="8"/>
                  </a:lnTo>
                  <a:lnTo>
                    <a:pt x="164" y="6"/>
                  </a:lnTo>
                  <a:lnTo>
                    <a:pt x="162" y="2"/>
                  </a:lnTo>
                  <a:lnTo>
                    <a:pt x="160" y="2"/>
                  </a:lnTo>
                  <a:lnTo>
                    <a:pt x="156" y="0"/>
                  </a:lnTo>
                  <a:lnTo>
                    <a:pt x="156"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sp>
          <p:nvSpPr>
            <p:cNvPr id="118" name="Freeform 14">
              <a:extLst>
                <a:ext uri="{FF2B5EF4-FFF2-40B4-BE49-F238E27FC236}">
                  <a16:creationId xmlns:a16="http://schemas.microsoft.com/office/drawing/2014/main" id="{99AB78D7-B9BA-4F3A-9928-1ABBCB8E22EA}"/>
                </a:ext>
              </a:extLst>
            </p:cNvPr>
            <p:cNvSpPr/>
            <p:nvPr/>
          </p:nvSpPr>
          <p:spPr bwMode="auto">
            <a:xfrm>
              <a:off x="6743633" y="3349204"/>
              <a:ext cx="376727" cy="152938"/>
            </a:xfrm>
            <a:custGeom>
              <a:avLst/>
              <a:gdLst>
                <a:gd name="T0" fmla="*/ 552 w 1744"/>
                <a:gd name="T1" fmla="*/ 606 h 708"/>
                <a:gd name="T2" fmla="*/ 682 w 1744"/>
                <a:gd name="T3" fmla="*/ 664 h 708"/>
                <a:gd name="T4" fmla="*/ 806 w 1744"/>
                <a:gd name="T5" fmla="*/ 698 h 708"/>
                <a:gd name="T6" fmla="*/ 924 w 1744"/>
                <a:gd name="T7" fmla="*/ 708 h 708"/>
                <a:gd name="T8" fmla="*/ 1034 w 1744"/>
                <a:gd name="T9" fmla="*/ 696 h 708"/>
                <a:gd name="T10" fmla="*/ 1138 w 1744"/>
                <a:gd name="T11" fmla="*/ 660 h 708"/>
                <a:gd name="T12" fmla="*/ 1250 w 1744"/>
                <a:gd name="T13" fmla="*/ 608 h 708"/>
                <a:gd name="T14" fmla="*/ 1400 w 1744"/>
                <a:gd name="T15" fmla="*/ 552 h 708"/>
                <a:gd name="T16" fmla="*/ 1530 w 1744"/>
                <a:gd name="T17" fmla="*/ 518 h 708"/>
                <a:gd name="T18" fmla="*/ 1586 w 1744"/>
                <a:gd name="T19" fmla="*/ 510 h 708"/>
                <a:gd name="T20" fmla="*/ 1660 w 1744"/>
                <a:gd name="T21" fmla="*/ 510 h 708"/>
                <a:gd name="T22" fmla="*/ 1720 w 1744"/>
                <a:gd name="T23" fmla="*/ 522 h 708"/>
                <a:gd name="T24" fmla="*/ 1726 w 1744"/>
                <a:gd name="T25" fmla="*/ 524 h 708"/>
                <a:gd name="T26" fmla="*/ 1744 w 1744"/>
                <a:gd name="T27" fmla="*/ 62 h 708"/>
                <a:gd name="T28" fmla="*/ 1674 w 1744"/>
                <a:gd name="T29" fmla="*/ 32 h 708"/>
                <a:gd name="T30" fmla="*/ 1612 w 1744"/>
                <a:gd name="T31" fmla="*/ 14 h 708"/>
                <a:gd name="T32" fmla="*/ 1532 w 1744"/>
                <a:gd name="T33" fmla="*/ 0 h 708"/>
                <a:gd name="T34" fmla="*/ 1482 w 1744"/>
                <a:gd name="T35" fmla="*/ 0 h 708"/>
                <a:gd name="T36" fmla="*/ 1408 w 1744"/>
                <a:gd name="T37" fmla="*/ 10 h 708"/>
                <a:gd name="T38" fmla="*/ 1342 w 1744"/>
                <a:gd name="T39" fmla="*/ 32 h 708"/>
                <a:gd name="T40" fmla="*/ 1316 w 1744"/>
                <a:gd name="T41" fmla="*/ 46 h 708"/>
                <a:gd name="T42" fmla="*/ 1316 w 1744"/>
                <a:gd name="T43" fmla="*/ 46 h 708"/>
                <a:gd name="T44" fmla="*/ 1202 w 1744"/>
                <a:gd name="T45" fmla="*/ 94 h 708"/>
                <a:gd name="T46" fmla="*/ 1164 w 1744"/>
                <a:gd name="T47" fmla="*/ 104 h 708"/>
                <a:gd name="T48" fmla="*/ 1074 w 1744"/>
                <a:gd name="T49" fmla="*/ 120 h 708"/>
                <a:gd name="T50" fmla="*/ 1042 w 1744"/>
                <a:gd name="T51" fmla="*/ 124 h 708"/>
                <a:gd name="T52" fmla="*/ 952 w 1744"/>
                <a:gd name="T53" fmla="*/ 128 h 708"/>
                <a:gd name="T54" fmla="*/ 874 w 1744"/>
                <a:gd name="T55" fmla="*/ 126 h 708"/>
                <a:gd name="T56" fmla="*/ 836 w 1744"/>
                <a:gd name="T57" fmla="*/ 124 h 708"/>
                <a:gd name="T58" fmla="*/ 710 w 1744"/>
                <a:gd name="T59" fmla="*/ 124 h 708"/>
                <a:gd name="T60" fmla="*/ 664 w 1744"/>
                <a:gd name="T61" fmla="*/ 126 h 708"/>
                <a:gd name="T62" fmla="*/ 618 w 1744"/>
                <a:gd name="T63" fmla="*/ 146 h 708"/>
                <a:gd name="T64" fmla="*/ 588 w 1744"/>
                <a:gd name="T65" fmla="*/ 184 h 708"/>
                <a:gd name="T66" fmla="*/ 578 w 1744"/>
                <a:gd name="T67" fmla="*/ 208 h 708"/>
                <a:gd name="T68" fmla="*/ 578 w 1744"/>
                <a:gd name="T69" fmla="*/ 208 h 708"/>
                <a:gd name="T70" fmla="*/ 576 w 1744"/>
                <a:gd name="T71" fmla="*/ 232 h 708"/>
                <a:gd name="T72" fmla="*/ 582 w 1744"/>
                <a:gd name="T73" fmla="*/ 264 h 708"/>
                <a:gd name="T74" fmla="*/ 604 w 1744"/>
                <a:gd name="T75" fmla="*/ 300 h 708"/>
                <a:gd name="T76" fmla="*/ 636 w 1744"/>
                <a:gd name="T77" fmla="*/ 320 h 708"/>
                <a:gd name="T78" fmla="*/ 722 w 1744"/>
                <a:gd name="T79" fmla="*/ 324 h 708"/>
                <a:gd name="T80" fmla="*/ 836 w 1744"/>
                <a:gd name="T81" fmla="*/ 318 h 708"/>
                <a:gd name="T82" fmla="*/ 1054 w 1744"/>
                <a:gd name="T83" fmla="*/ 310 h 708"/>
                <a:gd name="T84" fmla="*/ 1072 w 1744"/>
                <a:gd name="T85" fmla="*/ 316 h 708"/>
                <a:gd name="T86" fmla="*/ 1082 w 1744"/>
                <a:gd name="T87" fmla="*/ 334 h 708"/>
                <a:gd name="T88" fmla="*/ 1066 w 1744"/>
                <a:gd name="T89" fmla="*/ 360 h 708"/>
                <a:gd name="T90" fmla="*/ 668 w 1744"/>
                <a:gd name="T91" fmla="*/ 378 h 708"/>
                <a:gd name="T92" fmla="*/ 642 w 1744"/>
                <a:gd name="T93" fmla="*/ 374 h 708"/>
                <a:gd name="T94" fmla="*/ 602 w 1744"/>
                <a:gd name="T95" fmla="*/ 362 h 708"/>
                <a:gd name="T96" fmla="*/ 568 w 1744"/>
                <a:gd name="T97" fmla="*/ 338 h 708"/>
                <a:gd name="T98" fmla="*/ 436 w 1744"/>
                <a:gd name="T99" fmla="*/ 244 h 708"/>
                <a:gd name="T100" fmla="*/ 326 w 1744"/>
                <a:gd name="T101" fmla="*/ 168 h 708"/>
                <a:gd name="T102" fmla="*/ 140 w 1744"/>
                <a:gd name="T103" fmla="*/ 42 h 708"/>
                <a:gd name="T104" fmla="*/ 108 w 1744"/>
                <a:gd name="T105" fmla="*/ 30 h 708"/>
                <a:gd name="T106" fmla="*/ 96 w 1744"/>
                <a:gd name="T107" fmla="*/ 30 h 708"/>
                <a:gd name="T108" fmla="*/ 64 w 1744"/>
                <a:gd name="T109" fmla="*/ 36 h 708"/>
                <a:gd name="T110" fmla="*/ 36 w 1744"/>
                <a:gd name="T111" fmla="*/ 52 h 708"/>
                <a:gd name="T112" fmla="*/ 4 w 1744"/>
                <a:gd name="T113" fmla="*/ 100 h 708"/>
                <a:gd name="T114" fmla="*/ 2 w 1744"/>
                <a:gd name="T115" fmla="*/ 140 h 708"/>
                <a:gd name="T116" fmla="*/ 28 w 1744"/>
                <a:gd name="T117" fmla="*/ 192 h 708"/>
                <a:gd name="T118" fmla="*/ 120 w 1744"/>
                <a:gd name="T119" fmla="*/ 284 h 708"/>
                <a:gd name="T120" fmla="*/ 296 w 1744"/>
                <a:gd name="T121" fmla="*/ 438 h 708"/>
                <a:gd name="T122" fmla="*/ 470 w 1744"/>
                <a:gd name="T123" fmla="*/ 558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4" h="708">
                  <a:moveTo>
                    <a:pt x="506" y="580"/>
                  </a:moveTo>
                  <a:lnTo>
                    <a:pt x="506" y="580"/>
                  </a:lnTo>
                  <a:lnTo>
                    <a:pt x="552" y="606"/>
                  </a:lnTo>
                  <a:lnTo>
                    <a:pt x="596" y="628"/>
                  </a:lnTo>
                  <a:lnTo>
                    <a:pt x="640" y="646"/>
                  </a:lnTo>
                  <a:lnTo>
                    <a:pt x="682" y="664"/>
                  </a:lnTo>
                  <a:lnTo>
                    <a:pt x="724" y="678"/>
                  </a:lnTo>
                  <a:lnTo>
                    <a:pt x="766" y="688"/>
                  </a:lnTo>
                  <a:lnTo>
                    <a:pt x="806" y="698"/>
                  </a:lnTo>
                  <a:lnTo>
                    <a:pt x="846" y="704"/>
                  </a:lnTo>
                  <a:lnTo>
                    <a:pt x="886" y="708"/>
                  </a:lnTo>
                  <a:lnTo>
                    <a:pt x="924" y="708"/>
                  </a:lnTo>
                  <a:lnTo>
                    <a:pt x="962" y="708"/>
                  </a:lnTo>
                  <a:lnTo>
                    <a:pt x="998" y="702"/>
                  </a:lnTo>
                  <a:lnTo>
                    <a:pt x="1034" y="696"/>
                  </a:lnTo>
                  <a:lnTo>
                    <a:pt x="1070" y="686"/>
                  </a:lnTo>
                  <a:lnTo>
                    <a:pt x="1104" y="674"/>
                  </a:lnTo>
                  <a:lnTo>
                    <a:pt x="1138" y="660"/>
                  </a:lnTo>
                  <a:lnTo>
                    <a:pt x="1138" y="660"/>
                  </a:lnTo>
                  <a:lnTo>
                    <a:pt x="1194" y="632"/>
                  </a:lnTo>
                  <a:lnTo>
                    <a:pt x="1250" y="608"/>
                  </a:lnTo>
                  <a:lnTo>
                    <a:pt x="1302" y="586"/>
                  </a:lnTo>
                  <a:lnTo>
                    <a:pt x="1352" y="568"/>
                  </a:lnTo>
                  <a:lnTo>
                    <a:pt x="1400" y="552"/>
                  </a:lnTo>
                  <a:lnTo>
                    <a:pt x="1446" y="538"/>
                  </a:lnTo>
                  <a:lnTo>
                    <a:pt x="1488" y="526"/>
                  </a:lnTo>
                  <a:lnTo>
                    <a:pt x="1530" y="518"/>
                  </a:lnTo>
                  <a:lnTo>
                    <a:pt x="1530" y="518"/>
                  </a:lnTo>
                  <a:lnTo>
                    <a:pt x="1558" y="514"/>
                  </a:lnTo>
                  <a:lnTo>
                    <a:pt x="1586" y="510"/>
                  </a:lnTo>
                  <a:lnTo>
                    <a:pt x="1612" y="508"/>
                  </a:lnTo>
                  <a:lnTo>
                    <a:pt x="1636" y="508"/>
                  </a:lnTo>
                  <a:lnTo>
                    <a:pt x="1660" y="510"/>
                  </a:lnTo>
                  <a:lnTo>
                    <a:pt x="1682" y="512"/>
                  </a:lnTo>
                  <a:lnTo>
                    <a:pt x="1702" y="516"/>
                  </a:lnTo>
                  <a:lnTo>
                    <a:pt x="1720" y="522"/>
                  </a:lnTo>
                  <a:lnTo>
                    <a:pt x="1720" y="522"/>
                  </a:lnTo>
                  <a:lnTo>
                    <a:pt x="1726" y="524"/>
                  </a:lnTo>
                  <a:lnTo>
                    <a:pt x="1726" y="524"/>
                  </a:lnTo>
                  <a:lnTo>
                    <a:pt x="1744" y="532"/>
                  </a:lnTo>
                  <a:lnTo>
                    <a:pt x="1744" y="62"/>
                  </a:lnTo>
                  <a:lnTo>
                    <a:pt x="1744" y="62"/>
                  </a:lnTo>
                  <a:lnTo>
                    <a:pt x="1720" y="50"/>
                  </a:lnTo>
                  <a:lnTo>
                    <a:pt x="1720" y="50"/>
                  </a:lnTo>
                  <a:lnTo>
                    <a:pt x="1674" y="32"/>
                  </a:lnTo>
                  <a:lnTo>
                    <a:pt x="1644" y="22"/>
                  </a:lnTo>
                  <a:lnTo>
                    <a:pt x="1612" y="14"/>
                  </a:lnTo>
                  <a:lnTo>
                    <a:pt x="1612" y="14"/>
                  </a:lnTo>
                  <a:lnTo>
                    <a:pt x="1584" y="8"/>
                  </a:lnTo>
                  <a:lnTo>
                    <a:pt x="1558" y="4"/>
                  </a:lnTo>
                  <a:lnTo>
                    <a:pt x="1532" y="0"/>
                  </a:lnTo>
                  <a:lnTo>
                    <a:pt x="1506" y="0"/>
                  </a:lnTo>
                  <a:lnTo>
                    <a:pt x="1506" y="0"/>
                  </a:lnTo>
                  <a:lnTo>
                    <a:pt x="1482" y="0"/>
                  </a:lnTo>
                  <a:lnTo>
                    <a:pt x="1456" y="2"/>
                  </a:lnTo>
                  <a:lnTo>
                    <a:pt x="1432" y="4"/>
                  </a:lnTo>
                  <a:lnTo>
                    <a:pt x="1408" y="10"/>
                  </a:lnTo>
                  <a:lnTo>
                    <a:pt x="1386" y="16"/>
                  </a:lnTo>
                  <a:lnTo>
                    <a:pt x="1364" y="24"/>
                  </a:lnTo>
                  <a:lnTo>
                    <a:pt x="1342" y="32"/>
                  </a:lnTo>
                  <a:lnTo>
                    <a:pt x="1320" y="44"/>
                  </a:lnTo>
                  <a:lnTo>
                    <a:pt x="1320" y="44"/>
                  </a:lnTo>
                  <a:lnTo>
                    <a:pt x="1316" y="46"/>
                  </a:lnTo>
                  <a:lnTo>
                    <a:pt x="1316" y="46"/>
                  </a:lnTo>
                  <a:lnTo>
                    <a:pt x="1316" y="46"/>
                  </a:lnTo>
                  <a:lnTo>
                    <a:pt x="1316" y="46"/>
                  </a:lnTo>
                  <a:lnTo>
                    <a:pt x="1278" y="64"/>
                  </a:lnTo>
                  <a:lnTo>
                    <a:pt x="1240" y="80"/>
                  </a:lnTo>
                  <a:lnTo>
                    <a:pt x="1202" y="94"/>
                  </a:lnTo>
                  <a:lnTo>
                    <a:pt x="1166" y="104"/>
                  </a:lnTo>
                  <a:lnTo>
                    <a:pt x="1164" y="104"/>
                  </a:lnTo>
                  <a:lnTo>
                    <a:pt x="1164" y="104"/>
                  </a:lnTo>
                  <a:lnTo>
                    <a:pt x="1118" y="114"/>
                  </a:lnTo>
                  <a:lnTo>
                    <a:pt x="1074" y="120"/>
                  </a:lnTo>
                  <a:lnTo>
                    <a:pt x="1074" y="120"/>
                  </a:lnTo>
                  <a:lnTo>
                    <a:pt x="1074" y="120"/>
                  </a:lnTo>
                  <a:lnTo>
                    <a:pt x="1074" y="120"/>
                  </a:lnTo>
                  <a:lnTo>
                    <a:pt x="1042" y="124"/>
                  </a:lnTo>
                  <a:lnTo>
                    <a:pt x="1010" y="126"/>
                  </a:lnTo>
                  <a:lnTo>
                    <a:pt x="952" y="128"/>
                  </a:lnTo>
                  <a:lnTo>
                    <a:pt x="952" y="128"/>
                  </a:lnTo>
                  <a:lnTo>
                    <a:pt x="886" y="126"/>
                  </a:lnTo>
                  <a:lnTo>
                    <a:pt x="886" y="126"/>
                  </a:lnTo>
                  <a:lnTo>
                    <a:pt x="874" y="126"/>
                  </a:lnTo>
                  <a:lnTo>
                    <a:pt x="874" y="126"/>
                  </a:lnTo>
                  <a:lnTo>
                    <a:pt x="836" y="124"/>
                  </a:lnTo>
                  <a:lnTo>
                    <a:pt x="836" y="124"/>
                  </a:lnTo>
                  <a:lnTo>
                    <a:pt x="762" y="122"/>
                  </a:lnTo>
                  <a:lnTo>
                    <a:pt x="762" y="122"/>
                  </a:lnTo>
                  <a:lnTo>
                    <a:pt x="710" y="124"/>
                  </a:lnTo>
                  <a:lnTo>
                    <a:pt x="680" y="124"/>
                  </a:lnTo>
                  <a:lnTo>
                    <a:pt x="680" y="124"/>
                  </a:lnTo>
                  <a:lnTo>
                    <a:pt x="664" y="126"/>
                  </a:lnTo>
                  <a:lnTo>
                    <a:pt x="648" y="130"/>
                  </a:lnTo>
                  <a:lnTo>
                    <a:pt x="632" y="138"/>
                  </a:lnTo>
                  <a:lnTo>
                    <a:pt x="618" y="146"/>
                  </a:lnTo>
                  <a:lnTo>
                    <a:pt x="606" y="156"/>
                  </a:lnTo>
                  <a:lnTo>
                    <a:pt x="596" y="170"/>
                  </a:lnTo>
                  <a:lnTo>
                    <a:pt x="588" y="184"/>
                  </a:lnTo>
                  <a:lnTo>
                    <a:pt x="582" y="200"/>
                  </a:lnTo>
                  <a:lnTo>
                    <a:pt x="582" y="200"/>
                  </a:lnTo>
                  <a:lnTo>
                    <a:pt x="578" y="208"/>
                  </a:lnTo>
                  <a:lnTo>
                    <a:pt x="578" y="208"/>
                  </a:lnTo>
                  <a:lnTo>
                    <a:pt x="578" y="208"/>
                  </a:lnTo>
                  <a:lnTo>
                    <a:pt x="578" y="208"/>
                  </a:lnTo>
                  <a:lnTo>
                    <a:pt x="576" y="220"/>
                  </a:lnTo>
                  <a:lnTo>
                    <a:pt x="576" y="232"/>
                  </a:lnTo>
                  <a:lnTo>
                    <a:pt x="576" y="232"/>
                  </a:lnTo>
                  <a:lnTo>
                    <a:pt x="578" y="252"/>
                  </a:lnTo>
                  <a:lnTo>
                    <a:pt x="578" y="252"/>
                  </a:lnTo>
                  <a:lnTo>
                    <a:pt x="582" y="264"/>
                  </a:lnTo>
                  <a:lnTo>
                    <a:pt x="588" y="278"/>
                  </a:lnTo>
                  <a:lnTo>
                    <a:pt x="596" y="288"/>
                  </a:lnTo>
                  <a:lnTo>
                    <a:pt x="604" y="300"/>
                  </a:lnTo>
                  <a:lnTo>
                    <a:pt x="604" y="300"/>
                  </a:lnTo>
                  <a:lnTo>
                    <a:pt x="620" y="312"/>
                  </a:lnTo>
                  <a:lnTo>
                    <a:pt x="636" y="320"/>
                  </a:lnTo>
                  <a:lnTo>
                    <a:pt x="654" y="324"/>
                  </a:lnTo>
                  <a:lnTo>
                    <a:pt x="674" y="326"/>
                  </a:lnTo>
                  <a:lnTo>
                    <a:pt x="722" y="324"/>
                  </a:lnTo>
                  <a:lnTo>
                    <a:pt x="722" y="324"/>
                  </a:lnTo>
                  <a:lnTo>
                    <a:pt x="760" y="322"/>
                  </a:lnTo>
                  <a:lnTo>
                    <a:pt x="836" y="318"/>
                  </a:lnTo>
                  <a:lnTo>
                    <a:pt x="890" y="316"/>
                  </a:lnTo>
                  <a:lnTo>
                    <a:pt x="892" y="316"/>
                  </a:lnTo>
                  <a:lnTo>
                    <a:pt x="1054" y="310"/>
                  </a:lnTo>
                  <a:lnTo>
                    <a:pt x="1054" y="310"/>
                  </a:lnTo>
                  <a:lnTo>
                    <a:pt x="1064" y="312"/>
                  </a:lnTo>
                  <a:lnTo>
                    <a:pt x="1072" y="316"/>
                  </a:lnTo>
                  <a:lnTo>
                    <a:pt x="1078" y="324"/>
                  </a:lnTo>
                  <a:lnTo>
                    <a:pt x="1082" y="334"/>
                  </a:lnTo>
                  <a:lnTo>
                    <a:pt x="1082" y="334"/>
                  </a:lnTo>
                  <a:lnTo>
                    <a:pt x="1080" y="344"/>
                  </a:lnTo>
                  <a:lnTo>
                    <a:pt x="1074" y="354"/>
                  </a:lnTo>
                  <a:lnTo>
                    <a:pt x="1066" y="360"/>
                  </a:lnTo>
                  <a:lnTo>
                    <a:pt x="1056" y="362"/>
                  </a:lnTo>
                  <a:lnTo>
                    <a:pt x="676" y="378"/>
                  </a:lnTo>
                  <a:lnTo>
                    <a:pt x="668" y="378"/>
                  </a:lnTo>
                  <a:lnTo>
                    <a:pt x="668" y="378"/>
                  </a:lnTo>
                  <a:lnTo>
                    <a:pt x="654" y="376"/>
                  </a:lnTo>
                  <a:lnTo>
                    <a:pt x="642" y="374"/>
                  </a:lnTo>
                  <a:lnTo>
                    <a:pt x="628" y="372"/>
                  </a:lnTo>
                  <a:lnTo>
                    <a:pt x="614" y="368"/>
                  </a:lnTo>
                  <a:lnTo>
                    <a:pt x="602" y="362"/>
                  </a:lnTo>
                  <a:lnTo>
                    <a:pt x="590" y="354"/>
                  </a:lnTo>
                  <a:lnTo>
                    <a:pt x="580" y="346"/>
                  </a:lnTo>
                  <a:lnTo>
                    <a:pt x="568" y="338"/>
                  </a:lnTo>
                  <a:lnTo>
                    <a:pt x="568" y="338"/>
                  </a:lnTo>
                  <a:lnTo>
                    <a:pt x="562" y="330"/>
                  </a:lnTo>
                  <a:lnTo>
                    <a:pt x="436" y="244"/>
                  </a:lnTo>
                  <a:lnTo>
                    <a:pt x="430" y="240"/>
                  </a:lnTo>
                  <a:lnTo>
                    <a:pt x="330" y="172"/>
                  </a:lnTo>
                  <a:lnTo>
                    <a:pt x="326" y="168"/>
                  </a:lnTo>
                  <a:lnTo>
                    <a:pt x="150" y="48"/>
                  </a:lnTo>
                  <a:lnTo>
                    <a:pt x="150" y="48"/>
                  </a:lnTo>
                  <a:lnTo>
                    <a:pt x="140" y="42"/>
                  </a:lnTo>
                  <a:lnTo>
                    <a:pt x="130" y="36"/>
                  </a:lnTo>
                  <a:lnTo>
                    <a:pt x="118" y="32"/>
                  </a:lnTo>
                  <a:lnTo>
                    <a:pt x="108" y="30"/>
                  </a:lnTo>
                  <a:lnTo>
                    <a:pt x="108" y="30"/>
                  </a:lnTo>
                  <a:lnTo>
                    <a:pt x="96" y="30"/>
                  </a:lnTo>
                  <a:lnTo>
                    <a:pt x="96" y="30"/>
                  </a:lnTo>
                  <a:lnTo>
                    <a:pt x="96" y="30"/>
                  </a:lnTo>
                  <a:lnTo>
                    <a:pt x="80" y="32"/>
                  </a:lnTo>
                  <a:lnTo>
                    <a:pt x="64" y="36"/>
                  </a:lnTo>
                  <a:lnTo>
                    <a:pt x="50" y="42"/>
                  </a:lnTo>
                  <a:lnTo>
                    <a:pt x="36" y="52"/>
                  </a:lnTo>
                  <a:lnTo>
                    <a:pt x="36" y="52"/>
                  </a:lnTo>
                  <a:lnTo>
                    <a:pt x="22" y="66"/>
                  </a:lnTo>
                  <a:lnTo>
                    <a:pt x="12" y="82"/>
                  </a:lnTo>
                  <a:lnTo>
                    <a:pt x="4" y="100"/>
                  </a:lnTo>
                  <a:lnTo>
                    <a:pt x="0" y="120"/>
                  </a:lnTo>
                  <a:lnTo>
                    <a:pt x="0" y="120"/>
                  </a:lnTo>
                  <a:lnTo>
                    <a:pt x="2" y="140"/>
                  </a:lnTo>
                  <a:lnTo>
                    <a:pt x="6" y="158"/>
                  </a:lnTo>
                  <a:lnTo>
                    <a:pt x="14" y="176"/>
                  </a:lnTo>
                  <a:lnTo>
                    <a:pt x="28" y="192"/>
                  </a:lnTo>
                  <a:lnTo>
                    <a:pt x="28" y="192"/>
                  </a:lnTo>
                  <a:lnTo>
                    <a:pt x="70" y="236"/>
                  </a:lnTo>
                  <a:lnTo>
                    <a:pt x="120" y="284"/>
                  </a:lnTo>
                  <a:lnTo>
                    <a:pt x="174" y="336"/>
                  </a:lnTo>
                  <a:lnTo>
                    <a:pt x="234" y="386"/>
                  </a:lnTo>
                  <a:lnTo>
                    <a:pt x="296" y="438"/>
                  </a:lnTo>
                  <a:lnTo>
                    <a:pt x="364" y="488"/>
                  </a:lnTo>
                  <a:lnTo>
                    <a:pt x="434" y="536"/>
                  </a:lnTo>
                  <a:lnTo>
                    <a:pt x="470" y="558"/>
                  </a:lnTo>
                  <a:lnTo>
                    <a:pt x="506" y="580"/>
                  </a:lnTo>
                  <a:lnTo>
                    <a:pt x="506" y="580"/>
                  </a:lnTo>
                  <a:close/>
                </a:path>
              </a:pathLst>
            </a:custGeom>
            <a:solidFill>
              <a:srgbClr val="B4E2F6"/>
            </a:solidFill>
            <a:ln>
              <a:noFill/>
            </a:ln>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grpSp>
    </p:spTree>
    <p:extLst>
      <p:ext uri="{BB962C8B-B14F-4D97-AF65-F5344CB8AC3E}">
        <p14:creationId xmlns:p14="http://schemas.microsoft.com/office/powerpoint/2010/main" val="142125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3175" y="905160"/>
            <a:ext cx="9144000" cy="3389312"/>
          </a:xfrm>
          <a:prstGeom prst="rect">
            <a:avLst/>
          </a:prstGeom>
          <a:solidFill>
            <a:srgbClr val="13397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idx="4294967295"/>
          </p:nvPr>
        </p:nvSpPr>
        <p:spPr>
          <a:xfrm>
            <a:off x="5142620" y="1521904"/>
            <a:ext cx="3918253" cy="1221041"/>
          </a:xfrm>
        </p:spPr>
        <p:txBody>
          <a:bodyPr/>
          <a:lstStyle/>
          <a:p>
            <a:pPr rtl="0">
              <a:lnSpc>
                <a:spcPct val="100000"/>
              </a:lnSpc>
            </a:pPr>
            <a:r>
              <a:rPr lang="es-419" sz="4000">
                <a:solidFill>
                  <a:schemeClr val="tx1"/>
                </a:solidFill>
                <a:latin typeface="CiscoSansTT" panose="020B0503020201020303" pitchFamily="34" charset="0"/>
                <a:cs typeface="CiscoSansTT" panose="020B0503020201020303" pitchFamily="34" charset="0"/>
              </a:rPr>
              <a:t>¡Enseñe con nosotros!</a:t>
            </a:r>
          </a:p>
        </p:txBody>
      </p:sp>
      <p:grpSp>
        <p:nvGrpSpPr>
          <p:cNvPr id="4" name="Group 4"/>
          <p:cNvGrpSpPr>
            <a:grpSpLocks noChangeAspect="1"/>
          </p:cNvGrpSpPr>
          <p:nvPr/>
        </p:nvGrpSpPr>
        <p:grpSpPr>
          <a:xfrm>
            <a:off x="317970" y="1162727"/>
            <a:ext cx="4490466" cy="2834576"/>
            <a:chOff x="-273" y="-531"/>
            <a:chExt cx="6587" cy="4158"/>
          </a:xfrm>
        </p:grpSpPr>
        <p:sp>
          <p:nvSpPr>
            <p:cNvPr id="6" name="Freeform 5"/>
            <p:cNvSpPr/>
            <p:nvPr/>
          </p:nvSpPr>
          <p:spPr bwMode="auto">
            <a:xfrm>
              <a:off x="-273" y="-531"/>
              <a:ext cx="6587" cy="4158"/>
            </a:xfrm>
            <a:custGeom>
              <a:avLst/>
              <a:gdLst>
                <a:gd name="T0" fmla="*/ 175 w 2785"/>
                <a:gd name="T1" fmla="*/ 1634 h 1757"/>
                <a:gd name="T2" fmla="*/ 109 w 2785"/>
                <a:gd name="T3" fmla="*/ 1084 h 1757"/>
                <a:gd name="T4" fmla="*/ 583 w 2785"/>
                <a:gd name="T5" fmla="*/ 471 h 1757"/>
                <a:gd name="T6" fmla="*/ 1368 w 2785"/>
                <a:gd name="T7" fmla="*/ 124 h 1757"/>
                <a:gd name="T8" fmla="*/ 2010 w 2785"/>
                <a:gd name="T9" fmla="*/ 186 h 1757"/>
                <a:gd name="T10" fmla="*/ 2415 w 2785"/>
                <a:gd name="T11" fmla="*/ 844 h 1757"/>
                <a:gd name="T12" fmla="*/ 2552 w 2785"/>
                <a:gd name="T13" fmla="*/ 1191 h 1757"/>
                <a:gd name="T14" fmla="*/ 2110 w 2785"/>
                <a:gd name="T15" fmla="*/ 1755 h 1757"/>
                <a:gd name="T16" fmla="*/ 636 w 2785"/>
                <a:gd name="T17" fmla="*/ 1754 h 1757"/>
                <a:gd name="T18" fmla="*/ 231 w 2785"/>
                <a:gd name="T19" fmla="*/ 1673 h 1757"/>
                <a:gd name="T20" fmla="*/ 175 w 2785"/>
                <a:gd name="T21" fmla="*/ 1634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85" h="1756">
                  <a:moveTo>
                    <a:pt x="175" y="1634"/>
                  </a:moveTo>
                  <a:cubicBezTo>
                    <a:pt x="14" y="1498"/>
                    <a:pt x="0" y="1277"/>
                    <a:pt x="109" y="1084"/>
                  </a:cubicBezTo>
                  <a:cubicBezTo>
                    <a:pt x="317" y="715"/>
                    <a:pt x="596" y="901"/>
                    <a:pt x="583" y="471"/>
                  </a:cubicBezTo>
                  <a:cubicBezTo>
                    <a:pt x="569" y="41"/>
                    <a:pt x="1159" y="0"/>
                    <a:pt x="1368" y="124"/>
                  </a:cubicBezTo>
                  <a:cubicBezTo>
                    <a:pt x="1577" y="249"/>
                    <a:pt x="1761" y="178"/>
                    <a:pt x="2010" y="186"/>
                  </a:cubicBezTo>
                  <a:cubicBezTo>
                    <a:pt x="2414" y="200"/>
                    <a:pt x="2527" y="633"/>
                    <a:pt x="2415" y="844"/>
                  </a:cubicBezTo>
                  <a:cubicBezTo>
                    <a:pt x="2335" y="996"/>
                    <a:pt x="2477" y="1086"/>
                    <a:pt x="2552" y="1191"/>
                  </a:cubicBezTo>
                  <a:cubicBezTo>
                    <a:pt x="2785" y="1516"/>
                    <a:pt x="2406" y="1754"/>
                    <a:pt x="2110" y="1755"/>
                  </a:cubicBezTo>
                  <a:cubicBezTo>
                    <a:pt x="1670" y="1757"/>
                    <a:pt x="1191" y="1757"/>
                    <a:pt x="636" y="1754"/>
                  </a:cubicBezTo>
                  <a:cubicBezTo>
                    <a:pt x="507" y="1753"/>
                    <a:pt x="360" y="1754"/>
                    <a:pt x="231" y="1673"/>
                  </a:cubicBezTo>
                  <a:cubicBezTo>
                    <a:pt x="211" y="1661"/>
                    <a:pt x="192" y="1648"/>
                    <a:pt x="175" y="1634"/>
                  </a:cubicBezTo>
                  <a:close/>
                </a:path>
              </a:pathLst>
            </a:custGeom>
            <a:solidFill>
              <a:srgbClr val="F3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7" name="Freeform 6"/>
            <p:cNvSpPr>
              <a:spLocks noEditPoints="1"/>
            </p:cNvSpPr>
            <p:nvPr/>
          </p:nvSpPr>
          <p:spPr bwMode="auto">
            <a:xfrm>
              <a:off x="364" y="-273"/>
              <a:ext cx="2426" cy="3542"/>
            </a:xfrm>
            <a:custGeom>
              <a:avLst/>
              <a:gdLst>
                <a:gd name="T0" fmla="*/ 335 w 1026"/>
                <a:gd name="T1" fmla="*/ 217 h 1497"/>
                <a:gd name="T2" fmla="*/ 335 w 1026"/>
                <a:gd name="T3" fmla="*/ 293 h 1497"/>
                <a:gd name="T4" fmla="*/ 314 w 1026"/>
                <a:gd name="T5" fmla="*/ 327 h 1497"/>
                <a:gd name="T6" fmla="*/ 314 w 1026"/>
                <a:gd name="T7" fmla="*/ 362 h 1497"/>
                <a:gd name="T8" fmla="*/ 312 w 1026"/>
                <a:gd name="T9" fmla="*/ 444 h 1497"/>
                <a:gd name="T10" fmla="*/ 335 w 1026"/>
                <a:gd name="T11" fmla="*/ 479 h 1497"/>
                <a:gd name="T12" fmla="*/ 335 w 1026"/>
                <a:gd name="T13" fmla="*/ 633 h 1497"/>
                <a:gd name="T14" fmla="*/ 298 w 1026"/>
                <a:gd name="T15" fmla="*/ 670 h 1497"/>
                <a:gd name="T16" fmla="*/ 194 w 1026"/>
                <a:gd name="T17" fmla="*/ 670 h 1497"/>
                <a:gd name="T18" fmla="*/ 0 w 1026"/>
                <a:gd name="T19" fmla="*/ 787 h 1497"/>
                <a:gd name="T20" fmla="*/ 289 w 1026"/>
                <a:gd name="T21" fmla="*/ 787 h 1497"/>
                <a:gd name="T22" fmla="*/ 336 w 1026"/>
                <a:gd name="T23" fmla="*/ 833 h 1497"/>
                <a:gd name="T24" fmla="*/ 336 w 1026"/>
                <a:gd name="T25" fmla="*/ 1497 h 1497"/>
                <a:gd name="T26" fmla="*/ 1026 w 1026"/>
                <a:gd name="T27" fmla="*/ 1497 h 1497"/>
                <a:gd name="T28" fmla="*/ 1026 w 1026"/>
                <a:gd name="T29" fmla="*/ 0 h 1497"/>
                <a:gd name="T30" fmla="*/ 566 w 1026"/>
                <a:gd name="T31" fmla="*/ 0 h 1497"/>
                <a:gd name="T32" fmla="*/ 335 w 1026"/>
                <a:gd name="T33" fmla="*/ 217 h 1497"/>
                <a:gd name="T34" fmla="*/ 813 w 1026"/>
                <a:gd name="T35" fmla="*/ 1318 h 1497"/>
                <a:gd name="T36" fmla="*/ 775 w 1026"/>
                <a:gd name="T37" fmla="*/ 1355 h 1497"/>
                <a:gd name="T38" fmla="*/ 530 w 1026"/>
                <a:gd name="T39" fmla="*/ 1355 h 1497"/>
                <a:gd name="T40" fmla="*/ 493 w 1026"/>
                <a:gd name="T41" fmla="*/ 1318 h 1497"/>
                <a:gd name="T42" fmla="*/ 493 w 1026"/>
                <a:gd name="T43" fmla="*/ 1164 h 1497"/>
                <a:gd name="T44" fmla="*/ 530 w 1026"/>
                <a:gd name="T45" fmla="*/ 1127 h 1497"/>
                <a:gd name="T46" fmla="*/ 775 w 1026"/>
                <a:gd name="T47" fmla="*/ 1127 h 1497"/>
                <a:gd name="T48" fmla="*/ 813 w 1026"/>
                <a:gd name="T49" fmla="*/ 1164 h 1497"/>
                <a:gd name="T50" fmla="*/ 813 w 1026"/>
                <a:gd name="T51" fmla="*/ 1318 h 1497"/>
                <a:gd name="T52" fmla="*/ 813 w 1026"/>
                <a:gd name="T53" fmla="*/ 978 h 1497"/>
                <a:gd name="T54" fmla="*/ 775 w 1026"/>
                <a:gd name="T55" fmla="*/ 1015 h 1497"/>
                <a:gd name="T56" fmla="*/ 530 w 1026"/>
                <a:gd name="T57" fmla="*/ 1015 h 1497"/>
                <a:gd name="T58" fmla="*/ 493 w 1026"/>
                <a:gd name="T59" fmla="*/ 978 h 1497"/>
                <a:gd name="T60" fmla="*/ 493 w 1026"/>
                <a:gd name="T61" fmla="*/ 824 h 1497"/>
                <a:gd name="T62" fmla="*/ 530 w 1026"/>
                <a:gd name="T63" fmla="*/ 787 h 1497"/>
                <a:gd name="T64" fmla="*/ 775 w 1026"/>
                <a:gd name="T65" fmla="*/ 787 h 1497"/>
                <a:gd name="T66" fmla="*/ 813 w 1026"/>
                <a:gd name="T67" fmla="*/ 824 h 1497"/>
                <a:gd name="T68" fmla="*/ 813 w 1026"/>
                <a:gd name="T69" fmla="*/ 978 h 1497"/>
                <a:gd name="T70" fmla="*/ 813 w 1026"/>
                <a:gd name="T71" fmla="*/ 633 h 1497"/>
                <a:gd name="T72" fmla="*/ 775 w 1026"/>
                <a:gd name="T73" fmla="*/ 670 h 1497"/>
                <a:gd name="T74" fmla="*/ 530 w 1026"/>
                <a:gd name="T75" fmla="*/ 670 h 1497"/>
                <a:gd name="T76" fmla="*/ 493 w 1026"/>
                <a:gd name="T77" fmla="*/ 633 h 1497"/>
                <a:gd name="T78" fmla="*/ 493 w 1026"/>
                <a:gd name="T79" fmla="*/ 479 h 1497"/>
                <a:gd name="T80" fmla="*/ 530 w 1026"/>
                <a:gd name="T81" fmla="*/ 442 h 1497"/>
                <a:gd name="T82" fmla="*/ 775 w 1026"/>
                <a:gd name="T83" fmla="*/ 442 h 1497"/>
                <a:gd name="T84" fmla="*/ 813 w 1026"/>
                <a:gd name="T85" fmla="*/ 479 h 1497"/>
                <a:gd name="T86" fmla="*/ 813 w 1026"/>
                <a:gd name="T87" fmla="*/ 633 h 1497"/>
                <a:gd name="T88" fmla="*/ 813 w 1026"/>
                <a:gd name="T89" fmla="*/ 139 h 1497"/>
                <a:gd name="T90" fmla="*/ 813 w 1026"/>
                <a:gd name="T91" fmla="*/ 293 h 1497"/>
                <a:gd name="T92" fmla="*/ 775 w 1026"/>
                <a:gd name="T93" fmla="*/ 330 h 1497"/>
                <a:gd name="T94" fmla="*/ 530 w 1026"/>
                <a:gd name="T95" fmla="*/ 330 h 1497"/>
                <a:gd name="T96" fmla="*/ 493 w 1026"/>
                <a:gd name="T97" fmla="*/ 293 h 1497"/>
                <a:gd name="T98" fmla="*/ 493 w 1026"/>
                <a:gd name="T99" fmla="*/ 139 h 1497"/>
                <a:gd name="T100" fmla="*/ 530 w 1026"/>
                <a:gd name="T101" fmla="*/ 102 h 1497"/>
                <a:gd name="T102" fmla="*/ 775 w 1026"/>
                <a:gd name="T103" fmla="*/ 102 h 1497"/>
                <a:gd name="T104" fmla="*/ 813 w 1026"/>
                <a:gd name="T105" fmla="*/ 139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26" h="1497">
                  <a:moveTo>
                    <a:pt x="335" y="217"/>
                  </a:moveTo>
                  <a:cubicBezTo>
                    <a:pt x="335" y="293"/>
                    <a:pt x="335" y="293"/>
                    <a:pt x="335" y="293"/>
                  </a:cubicBezTo>
                  <a:cubicBezTo>
                    <a:pt x="335" y="308"/>
                    <a:pt x="327" y="321"/>
                    <a:pt x="314" y="327"/>
                  </a:cubicBezTo>
                  <a:cubicBezTo>
                    <a:pt x="313" y="338"/>
                    <a:pt x="313" y="350"/>
                    <a:pt x="314" y="362"/>
                  </a:cubicBezTo>
                  <a:cubicBezTo>
                    <a:pt x="315" y="393"/>
                    <a:pt x="314" y="420"/>
                    <a:pt x="312" y="444"/>
                  </a:cubicBezTo>
                  <a:cubicBezTo>
                    <a:pt x="326" y="450"/>
                    <a:pt x="335" y="463"/>
                    <a:pt x="335" y="479"/>
                  </a:cubicBezTo>
                  <a:cubicBezTo>
                    <a:pt x="335" y="633"/>
                    <a:pt x="335" y="633"/>
                    <a:pt x="335" y="633"/>
                  </a:cubicBezTo>
                  <a:cubicBezTo>
                    <a:pt x="335" y="653"/>
                    <a:pt x="319" y="670"/>
                    <a:pt x="298" y="670"/>
                  </a:cubicBezTo>
                  <a:cubicBezTo>
                    <a:pt x="194" y="670"/>
                    <a:pt x="194" y="670"/>
                    <a:pt x="194" y="670"/>
                  </a:cubicBezTo>
                  <a:cubicBezTo>
                    <a:pt x="139" y="707"/>
                    <a:pt x="70" y="733"/>
                    <a:pt x="0" y="787"/>
                  </a:cubicBezTo>
                  <a:cubicBezTo>
                    <a:pt x="289" y="787"/>
                    <a:pt x="289" y="787"/>
                    <a:pt x="289" y="787"/>
                  </a:cubicBezTo>
                  <a:cubicBezTo>
                    <a:pt x="315" y="787"/>
                    <a:pt x="336" y="808"/>
                    <a:pt x="336" y="833"/>
                  </a:cubicBezTo>
                  <a:cubicBezTo>
                    <a:pt x="336" y="1497"/>
                    <a:pt x="336" y="1497"/>
                    <a:pt x="336" y="1497"/>
                  </a:cubicBezTo>
                  <a:cubicBezTo>
                    <a:pt x="1026" y="1497"/>
                    <a:pt x="1026" y="1497"/>
                    <a:pt x="1026" y="1497"/>
                  </a:cubicBezTo>
                  <a:cubicBezTo>
                    <a:pt x="1026" y="0"/>
                    <a:pt x="1026" y="0"/>
                    <a:pt x="1026" y="0"/>
                  </a:cubicBezTo>
                  <a:cubicBezTo>
                    <a:pt x="566" y="0"/>
                    <a:pt x="566" y="0"/>
                    <a:pt x="566" y="0"/>
                  </a:cubicBezTo>
                  <a:cubicBezTo>
                    <a:pt x="462" y="41"/>
                    <a:pt x="375" y="111"/>
                    <a:pt x="335" y="217"/>
                  </a:cubicBezTo>
                  <a:close/>
                  <a:moveTo>
                    <a:pt x="813" y="1318"/>
                  </a:moveTo>
                  <a:cubicBezTo>
                    <a:pt x="813" y="1339"/>
                    <a:pt x="796" y="1355"/>
                    <a:pt x="775" y="1355"/>
                  </a:cubicBezTo>
                  <a:cubicBezTo>
                    <a:pt x="530" y="1355"/>
                    <a:pt x="530" y="1355"/>
                    <a:pt x="530" y="1355"/>
                  </a:cubicBezTo>
                  <a:cubicBezTo>
                    <a:pt x="510" y="1355"/>
                    <a:pt x="493" y="1339"/>
                    <a:pt x="493" y="1318"/>
                  </a:cubicBezTo>
                  <a:cubicBezTo>
                    <a:pt x="493" y="1164"/>
                    <a:pt x="493" y="1164"/>
                    <a:pt x="493" y="1164"/>
                  </a:cubicBezTo>
                  <a:cubicBezTo>
                    <a:pt x="493" y="1144"/>
                    <a:pt x="510" y="1127"/>
                    <a:pt x="530" y="1127"/>
                  </a:cubicBezTo>
                  <a:cubicBezTo>
                    <a:pt x="775" y="1127"/>
                    <a:pt x="775" y="1127"/>
                    <a:pt x="775" y="1127"/>
                  </a:cubicBezTo>
                  <a:cubicBezTo>
                    <a:pt x="796" y="1127"/>
                    <a:pt x="813" y="1144"/>
                    <a:pt x="813" y="1164"/>
                  </a:cubicBezTo>
                  <a:lnTo>
                    <a:pt x="813" y="1318"/>
                  </a:lnTo>
                  <a:close/>
                  <a:moveTo>
                    <a:pt x="813" y="978"/>
                  </a:moveTo>
                  <a:cubicBezTo>
                    <a:pt x="813" y="999"/>
                    <a:pt x="796" y="1015"/>
                    <a:pt x="775" y="1015"/>
                  </a:cubicBezTo>
                  <a:cubicBezTo>
                    <a:pt x="530" y="1015"/>
                    <a:pt x="530" y="1015"/>
                    <a:pt x="530" y="1015"/>
                  </a:cubicBezTo>
                  <a:cubicBezTo>
                    <a:pt x="510" y="1015"/>
                    <a:pt x="493" y="999"/>
                    <a:pt x="493" y="978"/>
                  </a:cubicBezTo>
                  <a:cubicBezTo>
                    <a:pt x="493" y="824"/>
                    <a:pt x="493" y="824"/>
                    <a:pt x="493" y="824"/>
                  </a:cubicBezTo>
                  <a:cubicBezTo>
                    <a:pt x="493" y="804"/>
                    <a:pt x="510" y="787"/>
                    <a:pt x="530" y="787"/>
                  </a:cubicBezTo>
                  <a:cubicBezTo>
                    <a:pt x="775" y="787"/>
                    <a:pt x="775" y="787"/>
                    <a:pt x="775" y="787"/>
                  </a:cubicBezTo>
                  <a:cubicBezTo>
                    <a:pt x="796" y="787"/>
                    <a:pt x="813" y="804"/>
                    <a:pt x="813" y="824"/>
                  </a:cubicBezTo>
                  <a:lnTo>
                    <a:pt x="813" y="978"/>
                  </a:lnTo>
                  <a:close/>
                  <a:moveTo>
                    <a:pt x="813" y="633"/>
                  </a:moveTo>
                  <a:cubicBezTo>
                    <a:pt x="813" y="653"/>
                    <a:pt x="796" y="670"/>
                    <a:pt x="775" y="670"/>
                  </a:cubicBezTo>
                  <a:cubicBezTo>
                    <a:pt x="530" y="670"/>
                    <a:pt x="530" y="670"/>
                    <a:pt x="530" y="670"/>
                  </a:cubicBezTo>
                  <a:cubicBezTo>
                    <a:pt x="510" y="670"/>
                    <a:pt x="493" y="653"/>
                    <a:pt x="493" y="633"/>
                  </a:cubicBezTo>
                  <a:cubicBezTo>
                    <a:pt x="493" y="479"/>
                    <a:pt x="493" y="479"/>
                    <a:pt x="493" y="479"/>
                  </a:cubicBezTo>
                  <a:cubicBezTo>
                    <a:pt x="493" y="458"/>
                    <a:pt x="510" y="442"/>
                    <a:pt x="530" y="442"/>
                  </a:cubicBezTo>
                  <a:cubicBezTo>
                    <a:pt x="775" y="442"/>
                    <a:pt x="775" y="442"/>
                    <a:pt x="775" y="442"/>
                  </a:cubicBezTo>
                  <a:cubicBezTo>
                    <a:pt x="796" y="442"/>
                    <a:pt x="813" y="458"/>
                    <a:pt x="813" y="479"/>
                  </a:cubicBezTo>
                  <a:lnTo>
                    <a:pt x="813" y="633"/>
                  </a:lnTo>
                  <a:close/>
                  <a:moveTo>
                    <a:pt x="813" y="139"/>
                  </a:moveTo>
                  <a:cubicBezTo>
                    <a:pt x="813" y="293"/>
                    <a:pt x="813" y="293"/>
                    <a:pt x="813" y="293"/>
                  </a:cubicBezTo>
                  <a:cubicBezTo>
                    <a:pt x="813" y="313"/>
                    <a:pt x="796" y="330"/>
                    <a:pt x="775" y="330"/>
                  </a:cubicBezTo>
                  <a:cubicBezTo>
                    <a:pt x="530" y="330"/>
                    <a:pt x="530" y="330"/>
                    <a:pt x="530" y="330"/>
                  </a:cubicBezTo>
                  <a:cubicBezTo>
                    <a:pt x="510" y="330"/>
                    <a:pt x="493" y="313"/>
                    <a:pt x="493" y="293"/>
                  </a:cubicBezTo>
                  <a:cubicBezTo>
                    <a:pt x="493" y="139"/>
                    <a:pt x="493" y="139"/>
                    <a:pt x="493" y="139"/>
                  </a:cubicBezTo>
                  <a:cubicBezTo>
                    <a:pt x="493" y="118"/>
                    <a:pt x="510" y="102"/>
                    <a:pt x="530" y="102"/>
                  </a:cubicBezTo>
                  <a:cubicBezTo>
                    <a:pt x="775" y="102"/>
                    <a:pt x="775" y="102"/>
                    <a:pt x="775" y="102"/>
                  </a:cubicBezTo>
                  <a:cubicBezTo>
                    <a:pt x="796" y="102"/>
                    <a:pt x="813" y="118"/>
                    <a:pt x="813" y="139"/>
                  </a:cubicBezTo>
                  <a:close/>
                </a:path>
              </a:pathLst>
            </a:custGeom>
            <a:solidFill>
              <a:srgbClr val="D8D8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8" name="Freeform 7"/>
            <p:cNvSpPr/>
            <p:nvPr/>
          </p:nvSpPr>
          <p:spPr bwMode="auto">
            <a:xfrm>
              <a:off x="-256" y="1589"/>
              <a:ext cx="1414" cy="1680"/>
            </a:xfrm>
            <a:custGeom>
              <a:avLst/>
              <a:gdLst>
                <a:gd name="T0" fmla="*/ 102 w 598"/>
                <a:gd name="T1" fmla="*/ 188 h 710"/>
                <a:gd name="T2" fmla="*/ 139 w 598"/>
                <a:gd name="T3" fmla="*/ 710 h 710"/>
                <a:gd name="T4" fmla="*/ 598 w 598"/>
                <a:gd name="T5" fmla="*/ 710 h 710"/>
                <a:gd name="T6" fmla="*/ 598 w 598"/>
                <a:gd name="T7" fmla="*/ 46 h 710"/>
                <a:gd name="T8" fmla="*/ 551 w 598"/>
                <a:gd name="T9" fmla="*/ 0 h 710"/>
                <a:gd name="T10" fmla="*/ 262 w 598"/>
                <a:gd name="T11" fmla="*/ 0 h 710"/>
                <a:gd name="T12" fmla="*/ 102 w 598"/>
                <a:gd name="T13" fmla="*/ 188 h 710"/>
              </a:gdLst>
              <a:ahLst/>
              <a:cxnLst>
                <a:cxn ang="0">
                  <a:pos x="T0" y="T1"/>
                </a:cxn>
                <a:cxn ang="0">
                  <a:pos x="T2" y="T3"/>
                </a:cxn>
                <a:cxn ang="0">
                  <a:pos x="T4" y="T5"/>
                </a:cxn>
                <a:cxn ang="0">
                  <a:pos x="T6" y="T7"/>
                </a:cxn>
                <a:cxn ang="0">
                  <a:pos x="T8" y="T9"/>
                </a:cxn>
                <a:cxn ang="0">
                  <a:pos x="T10" y="T11"/>
                </a:cxn>
                <a:cxn ang="0">
                  <a:pos x="T12" y="T13"/>
                </a:cxn>
              </a:cxnLst>
              <a:rect l="0" t="0" r="r" b="b"/>
              <a:pathLst>
                <a:path w="598" h="710">
                  <a:moveTo>
                    <a:pt x="102" y="188"/>
                  </a:moveTo>
                  <a:cubicBezTo>
                    <a:pt x="0" y="369"/>
                    <a:pt x="5" y="574"/>
                    <a:pt x="139" y="710"/>
                  </a:cubicBezTo>
                  <a:cubicBezTo>
                    <a:pt x="598" y="710"/>
                    <a:pt x="598" y="710"/>
                    <a:pt x="598" y="710"/>
                  </a:cubicBezTo>
                  <a:cubicBezTo>
                    <a:pt x="598" y="46"/>
                    <a:pt x="598" y="46"/>
                    <a:pt x="598" y="46"/>
                  </a:cubicBezTo>
                  <a:cubicBezTo>
                    <a:pt x="598" y="21"/>
                    <a:pt x="577" y="0"/>
                    <a:pt x="551" y="0"/>
                  </a:cubicBezTo>
                  <a:cubicBezTo>
                    <a:pt x="262" y="0"/>
                    <a:pt x="262" y="0"/>
                    <a:pt x="262" y="0"/>
                  </a:cubicBezTo>
                  <a:cubicBezTo>
                    <a:pt x="208" y="41"/>
                    <a:pt x="153" y="98"/>
                    <a:pt x="102" y="188"/>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9" name="Freeform 8"/>
            <p:cNvSpPr/>
            <p:nvPr/>
          </p:nvSpPr>
          <p:spPr bwMode="auto">
            <a:xfrm>
              <a:off x="2092" y="-387"/>
              <a:ext cx="436" cy="19"/>
            </a:xfrm>
            <a:custGeom>
              <a:avLst/>
              <a:gdLst>
                <a:gd name="T0" fmla="*/ 0 w 184"/>
                <a:gd name="T1" fmla="*/ 8 h 8"/>
                <a:gd name="T2" fmla="*/ 184 w 184"/>
                <a:gd name="T3" fmla="*/ 8 h 8"/>
                <a:gd name="T4" fmla="*/ 0 w 184"/>
                <a:gd name="T5" fmla="*/ 8 h 8"/>
              </a:gdLst>
              <a:ahLst/>
              <a:cxnLst>
                <a:cxn ang="0">
                  <a:pos x="T0" y="T1"/>
                </a:cxn>
                <a:cxn ang="0">
                  <a:pos x="T2" y="T3"/>
                </a:cxn>
                <a:cxn ang="0">
                  <a:pos x="T4" y="T5"/>
                </a:cxn>
              </a:cxnLst>
              <a:rect l="0" t="0" r="r" b="b"/>
              <a:pathLst>
                <a:path w="184" h="8">
                  <a:moveTo>
                    <a:pt x="0" y="8"/>
                  </a:moveTo>
                  <a:cubicBezTo>
                    <a:pt x="184" y="8"/>
                    <a:pt x="184" y="8"/>
                    <a:pt x="184" y="8"/>
                  </a:cubicBezTo>
                  <a:cubicBezTo>
                    <a:pt x="126" y="0"/>
                    <a:pt x="63" y="0"/>
                    <a:pt x="0" y="8"/>
                  </a:cubicBezTo>
                  <a:close/>
                </a:path>
              </a:pathLst>
            </a:custGeom>
            <a:solidFill>
              <a:srgbClr val="1E4471"/>
            </a:solidFill>
            <a:ln w="9525">
              <a:solidFill>
                <a:schemeClr val="tx1">
                  <a:lumMod val="50000"/>
                </a:schemeClr>
              </a:solidFill>
              <a:round/>
            </a:ln>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1" name="Freeform 9"/>
            <p:cNvSpPr/>
            <p:nvPr/>
          </p:nvSpPr>
          <p:spPr bwMode="auto">
            <a:xfrm>
              <a:off x="1702" y="-368"/>
              <a:ext cx="1088" cy="95"/>
            </a:xfrm>
            <a:custGeom>
              <a:avLst/>
              <a:gdLst>
                <a:gd name="T0" fmla="*/ 349 w 460"/>
                <a:gd name="T1" fmla="*/ 0 h 40"/>
                <a:gd name="T2" fmla="*/ 165 w 460"/>
                <a:gd name="T3" fmla="*/ 0 h 40"/>
                <a:gd name="T4" fmla="*/ 0 w 460"/>
                <a:gd name="T5" fmla="*/ 40 h 40"/>
                <a:gd name="T6" fmla="*/ 460 w 460"/>
                <a:gd name="T7" fmla="*/ 40 h 40"/>
                <a:gd name="T8" fmla="*/ 460 w 460"/>
                <a:gd name="T9" fmla="*/ 23 h 40"/>
                <a:gd name="T10" fmla="*/ 349 w 460"/>
                <a:gd name="T11" fmla="*/ 0 h 40"/>
              </a:gdLst>
              <a:ahLst/>
              <a:cxnLst>
                <a:cxn ang="0">
                  <a:pos x="T0" y="T1"/>
                </a:cxn>
                <a:cxn ang="0">
                  <a:pos x="T2" y="T3"/>
                </a:cxn>
                <a:cxn ang="0">
                  <a:pos x="T4" y="T5"/>
                </a:cxn>
                <a:cxn ang="0">
                  <a:pos x="T6" y="T7"/>
                </a:cxn>
                <a:cxn ang="0">
                  <a:pos x="T8" y="T9"/>
                </a:cxn>
                <a:cxn ang="0">
                  <a:pos x="T10" y="T11"/>
                </a:cxn>
              </a:cxnLst>
              <a:rect l="0" t="0" r="r" b="b"/>
              <a:pathLst>
                <a:path w="460" h="40">
                  <a:moveTo>
                    <a:pt x="349" y="0"/>
                  </a:moveTo>
                  <a:cubicBezTo>
                    <a:pt x="165" y="0"/>
                    <a:pt x="165" y="0"/>
                    <a:pt x="165" y="0"/>
                  </a:cubicBezTo>
                  <a:cubicBezTo>
                    <a:pt x="109" y="6"/>
                    <a:pt x="52" y="20"/>
                    <a:pt x="0" y="40"/>
                  </a:cubicBezTo>
                  <a:cubicBezTo>
                    <a:pt x="460" y="40"/>
                    <a:pt x="460" y="40"/>
                    <a:pt x="460" y="40"/>
                  </a:cubicBezTo>
                  <a:cubicBezTo>
                    <a:pt x="460" y="23"/>
                    <a:pt x="460" y="23"/>
                    <a:pt x="460" y="23"/>
                  </a:cubicBezTo>
                  <a:cubicBezTo>
                    <a:pt x="427" y="12"/>
                    <a:pt x="389" y="4"/>
                    <a:pt x="349" y="0"/>
                  </a:cubicBezTo>
                  <a:close/>
                </a:path>
              </a:pathLst>
            </a:custGeom>
            <a:solidFill>
              <a:schemeClr val="tx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3" name="Freeform 10"/>
            <p:cNvSpPr/>
            <p:nvPr/>
          </p:nvSpPr>
          <p:spPr bwMode="auto">
            <a:xfrm>
              <a:off x="84" y="3269"/>
              <a:ext cx="2921" cy="355"/>
            </a:xfrm>
            <a:custGeom>
              <a:avLst/>
              <a:gdLst>
                <a:gd name="T0" fmla="*/ 1144 w 1235"/>
                <a:gd name="T1" fmla="*/ 0 h 150"/>
                <a:gd name="T2" fmla="*/ 1144 w 1235"/>
                <a:gd name="T3" fmla="*/ 6 h 150"/>
                <a:gd name="T4" fmla="*/ 454 w 1235"/>
                <a:gd name="T5" fmla="*/ 6 h 150"/>
                <a:gd name="T6" fmla="*/ 0 w 1235"/>
                <a:gd name="T7" fmla="*/ 6 h 150"/>
                <a:gd name="T8" fmla="*/ 24 w 1235"/>
                <a:gd name="T9" fmla="*/ 28 h 150"/>
                <a:gd name="T10" fmla="*/ 80 w 1235"/>
                <a:gd name="T11" fmla="*/ 67 h 150"/>
                <a:gd name="T12" fmla="*/ 485 w 1235"/>
                <a:gd name="T13" fmla="*/ 148 h 150"/>
                <a:gd name="T14" fmla="*/ 1211 w 1235"/>
                <a:gd name="T15" fmla="*/ 150 h 150"/>
                <a:gd name="T16" fmla="*/ 1235 w 1235"/>
                <a:gd name="T17" fmla="*/ 126 h 150"/>
                <a:gd name="T18" fmla="*/ 1235 w 1235"/>
                <a:gd name="T19" fmla="*/ 24 h 150"/>
                <a:gd name="T20" fmla="*/ 1211 w 1235"/>
                <a:gd name="T21" fmla="*/ 0 h 150"/>
                <a:gd name="T22" fmla="*/ 1144 w 1235"/>
                <a:gd name="T23"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5" h="150">
                  <a:moveTo>
                    <a:pt x="1144" y="0"/>
                  </a:moveTo>
                  <a:cubicBezTo>
                    <a:pt x="1144" y="6"/>
                    <a:pt x="1144" y="6"/>
                    <a:pt x="1144" y="6"/>
                  </a:cubicBezTo>
                  <a:cubicBezTo>
                    <a:pt x="454" y="6"/>
                    <a:pt x="454" y="6"/>
                    <a:pt x="454" y="6"/>
                  </a:cubicBezTo>
                  <a:cubicBezTo>
                    <a:pt x="0" y="6"/>
                    <a:pt x="0" y="6"/>
                    <a:pt x="0" y="6"/>
                  </a:cubicBezTo>
                  <a:cubicBezTo>
                    <a:pt x="8" y="13"/>
                    <a:pt x="16" y="20"/>
                    <a:pt x="24" y="28"/>
                  </a:cubicBezTo>
                  <a:cubicBezTo>
                    <a:pt x="41" y="42"/>
                    <a:pt x="60" y="55"/>
                    <a:pt x="80" y="67"/>
                  </a:cubicBezTo>
                  <a:cubicBezTo>
                    <a:pt x="209" y="148"/>
                    <a:pt x="356" y="148"/>
                    <a:pt x="485" y="148"/>
                  </a:cubicBezTo>
                  <a:cubicBezTo>
                    <a:pt x="742" y="149"/>
                    <a:pt x="983" y="150"/>
                    <a:pt x="1211" y="150"/>
                  </a:cubicBezTo>
                  <a:cubicBezTo>
                    <a:pt x="1224" y="150"/>
                    <a:pt x="1235" y="140"/>
                    <a:pt x="1235" y="126"/>
                  </a:cubicBezTo>
                  <a:cubicBezTo>
                    <a:pt x="1235" y="24"/>
                    <a:pt x="1235" y="24"/>
                    <a:pt x="1235" y="24"/>
                  </a:cubicBezTo>
                  <a:cubicBezTo>
                    <a:pt x="1235" y="11"/>
                    <a:pt x="1224" y="0"/>
                    <a:pt x="1211" y="0"/>
                  </a:cubicBezTo>
                  <a:lnTo>
                    <a:pt x="1144" y="0"/>
                  </a:ln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4" name="Rectangle 11"/>
            <p:cNvSpPr>
              <a:spLocks noChangeArrowheads="1"/>
            </p:cNvSpPr>
            <p:nvPr/>
          </p:nvSpPr>
          <p:spPr bwMode="auto">
            <a:xfrm>
              <a:off x="1158" y="3269"/>
              <a:ext cx="1632" cy="1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5" name="Freeform 12"/>
            <p:cNvSpPr/>
            <p:nvPr/>
          </p:nvSpPr>
          <p:spPr bwMode="auto">
            <a:xfrm>
              <a:off x="73" y="3269"/>
              <a:ext cx="1085" cy="15"/>
            </a:xfrm>
            <a:custGeom>
              <a:avLst/>
              <a:gdLst>
                <a:gd name="T0" fmla="*/ 0 w 459"/>
                <a:gd name="T1" fmla="*/ 0 h 6"/>
                <a:gd name="T2" fmla="*/ 5 w 459"/>
                <a:gd name="T3" fmla="*/ 6 h 6"/>
                <a:gd name="T4" fmla="*/ 459 w 459"/>
                <a:gd name="T5" fmla="*/ 6 h 6"/>
                <a:gd name="T6" fmla="*/ 459 w 459"/>
                <a:gd name="T7" fmla="*/ 0 h 6"/>
                <a:gd name="T8" fmla="*/ 0 w 459"/>
                <a:gd name="T9" fmla="*/ 0 h 6"/>
              </a:gdLst>
              <a:ahLst/>
              <a:cxnLst>
                <a:cxn ang="0">
                  <a:pos x="T0" y="T1"/>
                </a:cxn>
                <a:cxn ang="0">
                  <a:pos x="T2" y="T3"/>
                </a:cxn>
                <a:cxn ang="0">
                  <a:pos x="T4" y="T5"/>
                </a:cxn>
                <a:cxn ang="0">
                  <a:pos x="T6" y="T7"/>
                </a:cxn>
                <a:cxn ang="0">
                  <a:pos x="T8" y="T9"/>
                </a:cxn>
              </a:cxnLst>
              <a:rect l="0" t="0" r="r" b="b"/>
              <a:pathLst>
                <a:path w="459" h="6">
                  <a:moveTo>
                    <a:pt x="0" y="0"/>
                  </a:moveTo>
                  <a:cubicBezTo>
                    <a:pt x="2" y="2"/>
                    <a:pt x="3" y="4"/>
                    <a:pt x="5" y="6"/>
                  </a:cubicBezTo>
                  <a:cubicBezTo>
                    <a:pt x="459" y="6"/>
                    <a:pt x="459" y="6"/>
                    <a:pt x="459" y="6"/>
                  </a:cubicBezTo>
                  <a:cubicBezTo>
                    <a:pt x="459" y="0"/>
                    <a:pt x="459" y="0"/>
                    <a:pt x="459" y="0"/>
                  </a:cubicBez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6" name="Freeform 13"/>
            <p:cNvSpPr/>
            <p:nvPr/>
          </p:nvSpPr>
          <p:spPr bwMode="auto">
            <a:xfrm>
              <a:off x="1106" y="240"/>
              <a:ext cx="50" cy="261"/>
            </a:xfrm>
            <a:custGeom>
              <a:avLst/>
              <a:gdLst>
                <a:gd name="T0" fmla="*/ 21 w 21"/>
                <a:gd name="T1" fmla="*/ 76 h 110"/>
                <a:gd name="T2" fmla="*/ 21 w 21"/>
                <a:gd name="T3" fmla="*/ 0 h 110"/>
                <a:gd name="T4" fmla="*/ 0 w 21"/>
                <a:gd name="T5" fmla="*/ 110 h 110"/>
                <a:gd name="T6" fmla="*/ 21 w 21"/>
                <a:gd name="T7" fmla="*/ 76 h 110"/>
              </a:gdLst>
              <a:ahLst/>
              <a:cxnLst>
                <a:cxn ang="0">
                  <a:pos x="T0" y="T1"/>
                </a:cxn>
                <a:cxn ang="0">
                  <a:pos x="T2" y="T3"/>
                </a:cxn>
                <a:cxn ang="0">
                  <a:pos x="T4" y="T5"/>
                </a:cxn>
                <a:cxn ang="0">
                  <a:pos x="T6" y="T7"/>
                </a:cxn>
              </a:cxnLst>
              <a:rect l="0" t="0" r="r" b="b"/>
              <a:pathLst>
                <a:path w="21" h="110">
                  <a:moveTo>
                    <a:pt x="21" y="76"/>
                  </a:moveTo>
                  <a:cubicBezTo>
                    <a:pt x="21" y="0"/>
                    <a:pt x="21" y="0"/>
                    <a:pt x="21" y="0"/>
                  </a:cubicBezTo>
                  <a:cubicBezTo>
                    <a:pt x="9" y="33"/>
                    <a:pt x="2" y="70"/>
                    <a:pt x="0" y="110"/>
                  </a:cubicBezTo>
                  <a:cubicBezTo>
                    <a:pt x="13" y="104"/>
                    <a:pt x="21" y="91"/>
                    <a:pt x="21" y="76"/>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7" name="Freeform 14"/>
            <p:cNvSpPr/>
            <p:nvPr/>
          </p:nvSpPr>
          <p:spPr bwMode="auto">
            <a:xfrm>
              <a:off x="1529" y="-32"/>
              <a:ext cx="757" cy="540"/>
            </a:xfrm>
            <a:custGeom>
              <a:avLst/>
              <a:gdLst>
                <a:gd name="T0" fmla="*/ 0 w 320"/>
                <a:gd name="T1" fmla="*/ 37 h 228"/>
                <a:gd name="T2" fmla="*/ 0 w 320"/>
                <a:gd name="T3" fmla="*/ 191 h 228"/>
                <a:gd name="T4" fmla="*/ 37 w 320"/>
                <a:gd name="T5" fmla="*/ 228 h 228"/>
                <a:gd name="T6" fmla="*/ 282 w 320"/>
                <a:gd name="T7" fmla="*/ 228 h 228"/>
                <a:gd name="T8" fmla="*/ 320 w 320"/>
                <a:gd name="T9" fmla="*/ 191 h 228"/>
                <a:gd name="T10" fmla="*/ 320 w 320"/>
                <a:gd name="T11" fmla="*/ 37 h 228"/>
                <a:gd name="T12" fmla="*/ 282 w 320"/>
                <a:gd name="T13" fmla="*/ 0 h 228"/>
                <a:gd name="T14" fmla="*/ 37 w 320"/>
                <a:gd name="T15" fmla="*/ 0 h 228"/>
                <a:gd name="T16" fmla="*/ 0 w 320"/>
                <a:gd name="T17" fmla="*/ 3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228">
                  <a:moveTo>
                    <a:pt x="0" y="37"/>
                  </a:moveTo>
                  <a:cubicBezTo>
                    <a:pt x="0" y="191"/>
                    <a:pt x="0" y="191"/>
                    <a:pt x="0" y="191"/>
                  </a:cubicBezTo>
                  <a:cubicBezTo>
                    <a:pt x="0" y="211"/>
                    <a:pt x="17" y="228"/>
                    <a:pt x="37" y="228"/>
                  </a:cubicBezTo>
                  <a:cubicBezTo>
                    <a:pt x="282" y="228"/>
                    <a:pt x="282" y="228"/>
                    <a:pt x="282" y="228"/>
                  </a:cubicBezTo>
                  <a:cubicBezTo>
                    <a:pt x="303" y="228"/>
                    <a:pt x="320" y="211"/>
                    <a:pt x="320" y="191"/>
                  </a:cubicBezTo>
                  <a:cubicBezTo>
                    <a:pt x="320" y="37"/>
                    <a:pt x="320" y="37"/>
                    <a:pt x="320" y="37"/>
                  </a:cubicBezTo>
                  <a:cubicBezTo>
                    <a:pt x="320" y="16"/>
                    <a:pt x="303" y="0"/>
                    <a:pt x="282" y="0"/>
                  </a:cubicBezTo>
                  <a:cubicBezTo>
                    <a:pt x="37" y="0"/>
                    <a:pt x="37" y="0"/>
                    <a:pt x="37" y="0"/>
                  </a:cubicBezTo>
                  <a:cubicBezTo>
                    <a:pt x="17" y="0"/>
                    <a:pt x="0" y="16"/>
                    <a:pt x="0" y="37"/>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8" name="Freeform 15"/>
            <p:cNvSpPr/>
            <p:nvPr/>
          </p:nvSpPr>
          <p:spPr bwMode="auto">
            <a:xfrm>
              <a:off x="822" y="778"/>
              <a:ext cx="334" cy="534"/>
            </a:xfrm>
            <a:custGeom>
              <a:avLst/>
              <a:gdLst>
                <a:gd name="T0" fmla="*/ 141 w 141"/>
                <a:gd name="T1" fmla="*/ 189 h 226"/>
                <a:gd name="T2" fmla="*/ 141 w 141"/>
                <a:gd name="T3" fmla="*/ 35 h 226"/>
                <a:gd name="T4" fmla="*/ 118 w 141"/>
                <a:gd name="T5" fmla="*/ 0 h 226"/>
                <a:gd name="T6" fmla="*/ 0 w 141"/>
                <a:gd name="T7" fmla="*/ 226 h 226"/>
                <a:gd name="T8" fmla="*/ 104 w 141"/>
                <a:gd name="T9" fmla="*/ 226 h 226"/>
                <a:gd name="T10" fmla="*/ 141 w 141"/>
                <a:gd name="T11" fmla="*/ 189 h 226"/>
              </a:gdLst>
              <a:ahLst/>
              <a:cxnLst>
                <a:cxn ang="0">
                  <a:pos x="T0" y="T1"/>
                </a:cxn>
                <a:cxn ang="0">
                  <a:pos x="T2" y="T3"/>
                </a:cxn>
                <a:cxn ang="0">
                  <a:pos x="T4" y="T5"/>
                </a:cxn>
                <a:cxn ang="0">
                  <a:pos x="T6" y="T7"/>
                </a:cxn>
                <a:cxn ang="0">
                  <a:pos x="T8" y="T9"/>
                </a:cxn>
                <a:cxn ang="0">
                  <a:pos x="T10" y="T11"/>
                </a:cxn>
              </a:cxnLst>
              <a:rect l="0" t="0" r="r" b="b"/>
              <a:pathLst>
                <a:path w="141" h="226">
                  <a:moveTo>
                    <a:pt x="141" y="189"/>
                  </a:moveTo>
                  <a:cubicBezTo>
                    <a:pt x="141" y="35"/>
                    <a:pt x="141" y="35"/>
                    <a:pt x="141" y="35"/>
                  </a:cubicBezTo>
                  <a:cubicBezTo>
                    <a:pt x="141" y="19"/>
                    <a:pt x="132" y="6"/>
                    <a:pt x="118" y="0"/>
                  </a:cubicBezTo>
                  <a:cubicBezTo>
                    <a:pt x="109" y="128"/>
                    <a:pt x="63" y="184"/>
                    <a:pt x="0" y="226"/>
                  </a:cubicBezTo>
                  <a:cubicBezTo>
                    <a:pt x="104" y="226"/>
                    <a:pt x="104" y="226"/>
                    <a:pt x="104" y="226"/>
                  </a:cubicBezTo>
                  <a:cubicBezTo>
                    <a:pt x="125" y="226"/>
                    <a:pt x="141" y="209"/>
                    <a:pt x="141" y="189"/>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9" name="Freeform 16"/>
            <p:cNvSpPr/>
            <p:nvPr/>
          </p:nvSpPr>
          <p:spPr bwMode="auto">
            <a:xfrm>
              <a:off x="1529" y="773"/>
              <a:ext cx="757" cy="539"/>
            </a:xfrm>
            <a:custGeom>
              <a:avLst/>
              <a:gdLst>
                <a:gd name="T0" fmla="*/ 282 w 320"/>
                <a:gd name="T1" fmla="*/ 0 h 228"/>
                <a:gd name="T2" fmla="*/ 37 w 320"/>
                <a:gd name="T3" fmla="*/ 0 h 228"/>
                <a:gd name="T4" fmla="*/ 0 w 320"/>
                <a:gd name="T5" fmla="*/ 37 h 228"/>
                <a:gd name="T6" fmla="*/ 0 w 320"/>
                <a:gd name="T7" fmla="*/ 191 h 228"/>
                <a:gd name="T8" fmla="*/ 37 w 320"/>
                <a:gd name="T9" fmla="*/ 228 h 228"/>
                <a:gd name="T10" fmla="*/ 282 w 320"/>
                <a:gd name="T11" fmla="*/ 228 h 228"/>
                <a:gd name="T12" fmla="*/ 320 w 320"/>
                <a:gd name="T13" fmla="*/ 191 h 228"/>
                <a:gd name="T14" fmla="*/ 320 w 320"/>
                <a:gd name="T15" fmla="*/ 37 h 228"/>
                <a:gd name="T16" fmla="*/ 282 w 320"/>
                <a:gd name="T17"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228">
                  <a:moveTo>
                    <a:pt x="282" y="0"/>
                  </a:moveTo>
                  <a:cubicBezTo>
                    <a:pt x="37" y="0"/>
                    <a:pt x="37" y="0"/>
                    <a:pt x="37" y="0"/>
                  </a:cubicBezTo>
                  <a:cubicBezTo>
                    <a:pt x="17" y="0"/>
                    <a:pt x="0" y="16"/>
                    <a:pt x="0" y="37"/>
                  </a:cubicBezTo>
                  <a:cubicBezTo>
                    <a:pt x="0" y="191"/>
                    <a:pt x="0" y="191"/>
                    <a:pt x="0" y="191"/>
                  </a:cubicBezTo>
                  <a:cubicBezTo>
                    <a:pt x="0" y="211"/>
                    <a:pt x="17" y="228"/>
                    <a:pt x="37" y="228"/>
                  </a:cubicBezTo>
                  <a:cubicBezTo>
                    <a:pt x="282" y="228"/>
                    <a:pt x="282" y="228"/>
                    <a:pt x="282" y="228"/>
                  </a:cubicBezTo>
                  <a:cubicBezTo>
                    <a:pt x="303" y="228"/>
                    <a:pt x="320" y="211"/>
                    <a:pt x="320" y="191"/>
                  </a:cubicBezTo>
                  <a:cubicBezTo>
                    <a:pt x="320" y="37"/>
                    <a:pt x="320" y="37"/>
                    <a:pt x="320" y="37"/>
                  </a:cubicBezTo>
                  <a:cubicBezTo>
                    <a:pt x="320" y="16"/>
                    <a:pt x="303" y="0"/>
                    <a:pt x="282"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0" name="Freeform 17"/>
            <p:cNvSpPr/>
            <p:nvPr/>
          </p:nvSpPr>
          <p:spPr bwMode="auto">
            <a:xfrm>
              <a:off x="1529" y="1589"/>
              <a:ext cx="757" cy="540"/>
            </a:xfrm>
            <a:custGeom>
              <a:avLst/>
              <a:gdLst>
                <a:gd name="T0" fmla="*/ 282 w 320"/>
                <a:gd name="T1" fmla="*/ 0 h 228"/>
                <a:gd name="T2" fmla="*/ 37 w 320"/>
                <a:gd name="T3" fmla="*/ 0 h 228"/>
                <a:gd name="T4" fmla="*/ 0 w 320"/>
                <a:gd name="T5" fmla="*/ 37 h 228"/>
                <a:gd name="T6" fmla="*/ 0 w 320"/>
                <a:gd name="T7" fmla="*/ 191 h 228"/>
                <a:gd name="T8" fmla="*/ 37 w 320"/>
                <a:gd name="T9" fmla="*/ 228 h 228"/>
                <a:gd name="T10" fmla="*/ 282 w 320"/>
                <a:gd name="T11" fmla="*/ 228 h 228"/>
                <a:gd name="T12" fmla="*/ 320 w 320"/>
                <a:gd name="T13" fmla="*/ 191 h 228"/>
                <a:gd name="T14" fmla="*/ 320 w 320"/>
                <a:gd name="T15" fmla="*/ 37 h 228"/>
                <a:gd name="T16" fmla="*/ 282 w 320"/>
                <a:gd name="T17"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228">
                  <a:moveTo>
                    <a:pt x="282" y="0"/>
                  </a:moveTo>
                  <a:cubicBezTo>
                    <a:pt x="37" y="0"/>
                    <a:pt x="37" y="0"/>
                    <a:pt x="37" y="0"/>
                  </a:cubicBezTo>
                  <a:cubicBezTo>
                    <a:pt x="17" y="0"/>
                    <a:pt x="0" y="17"/>
                    <a:pt x="0" y="37"/>
                  </a:cubicBezTo>
                  <a:cubicBezTo>
                    <a:pt x="0" y="191"/>
                    <a:pt x="0" y="191"/>
                    <a:pt x="0" y="191"/>
                  </a:cubicBezTo>
                  <a:cubicBezTo>
                    <a:pt x="0" y="212"/>
                    <a:pt x="17" y="228"/>
                    <a:pt x="37" y="228"/>
                  </a:cubicBezTo>
                  <a:cubicBezTo>
                    <a:pt x="282" y="228"/>
                    <a:pt x="282" y="228"/>
                    <a:pt x="282" y="228"/>
                  </a:cubicBezTo>
                  <a:cubicBezTo>
                    <a:pt x="303" y="228"/>
                    <a:pt x="320" y="212"/>
                    <a:pt x="320" y="191"/>
                  </a:cubicBezTo>
                  <a:cubicBezTo>
                    <a:pt x="320" y="37"/>
                    <a:pt x="320" y="37"/>
                    <a:pt x="320" y="37"/>
                  </a:cubicBezTo>
                  <a:cubicBezTo>
                    <a:pt x="320" y="17"/>
                    <a:pt x="303" y="0"/>
                    <a:pt x="282"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1" name="Freeform 18"/>
            <p:cNvSpPr/>
            <p:nvPr/>
          </p:nvSpPr>
          <p:spPr bwMode="auto">
            <a:xfrm>
              <a:off x="1529" y="2394"/>
              <a:ext cx="757" cy="539"/>
            </a:xfrm>
            <a:custGeom>
              <a:avLst/>
              <a:gdLst>
                <a:gd name="T0" fmla="*/ 282 w 320"/>
                <a:gd name="T1" fmla="*/ 0 h 228"/>
                <a:gd name="T2" fmla="*/ 37 w 320"/>
                <a:gd name="T3" fmla="*/ 0 h 228"/>
                <a:gd name="T4" fmla="*/ 0 w 320"/>
                <a:gd name="T5" fmla="*/ 37 h 228"/>
                <a:gd name="T6" fmla="*/ 0 w 320"/>
                <a:gd name="T7" fmla="*/ 191 h 228"/>
                <a:gd name="T8" fmla="*/ 37 w 320"/>
                <a:gd name="T9" fmla="*/ 228 h 228"/>
                <a:gd name="T10" fmla="*/ 282 w 320"/>
                <a:gd name="T11" fmla="*/ 228 h 228"/>
                <a:gd name="T12" fmla="*/ 320 w 320"/>
                <a:gd name="T13" fmla="*/ 191 h 228"/>
                <a:gd name="T14" fmla="*/ 320 w 320"/>
                <a:gd name="T15" fmla="*/ 37 h 228"/>
                <a:gd name="T16" fmla="*/ 282 w 320"/>
                <a:gd name="T17"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228">
                  <a:moveTo>
                    <a:pt x="282" y="0"/>
                  </a:moveTo>
                  <a:cubicBezTo>
                    <a:pt x="37" y="0"/>
                    <a:pt x="37" y="0"/>
                    <a:pt x="37" y="0"/>
                  </a:cubicBezTo>
                  <a:cubicBezTo>
                    <a:pt x="17" y="0"/>
                    <a:pt x="0" y="17"/>
                    <a:pt x="0" y="37"/>
                  </a:cubicBezTo>
                  <a:cubicBezTo>
                    <a:pt x="0" y="191"/>
                    <a:pt x="0" y="191"/>
                    <a:pt x="0" y="191"/>
                  </a:cubicBezTo>
                  <a:cubicBezTo>
                    <a:pt x="0" y="212"/>
                    <a:pt x="17" y="228"/>
                    <a:pt x="37" y="228"/>
                  </a:cubicBezTo>
                  <a:cubicBezTo>
                    <a:pt x="282" y="228"/>
                    <a:pt x="282" y="228"/>
                    <a:pt x="282" y="228"/>
                  </a:cubicBezTo>
                  <a:cubicBezTo>
                    <a:pt x="303" y="228"/>
                    <a:pt x="320" y="212"/>
                    <a:pt x="320" y="191"/>
                  </a:cubicBezTo>
                  <a:cubicBezTo>
                    <a:pt x="320" y="37"/>
                    <a:pt x="320" y="37"/>
                    <a:pt x="320" y="37"/>
                  </a:cubicBezTo>
                  <a:cubicBezTo>
                    <a:pt x="320" y="17"/>
                    <a:pt x="303" y="0"/>
                    <a:pt x="282"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2" name="Freeform 19"/>
            <p:cNvSpPr/>
            <p:nvPr/>
          </p:nvSpPr>
          <p:spPr bwMode="auto">
            <a:xfrm>
              <a:off x="2636" y="910"/>
              <a:ext cx="930" cy="705"/>
            </a:xfrm>
            <a:custGeom>
              <a:avLst/>
              <a:gdLst>
                <a:gd name="T0" fmla="*/ 123 w 393"/>
                <a:gd name="T1" fmla="*/ 253 h 298"/>
                <a:gd name="T2" fmla="*/ 214 w 393"/>
                <a:gd name="T3" fmla="*/ 298 h 298"/>
                <a:gd name="T4" fmla="*/ 310 w 393"/>
                <a:gd name="T5" fmla="*/ 196 h 298"/>
                <a:gd name="T6" fmla="*/ 287 w 393"/>
                <a:gd name="T7" fmla="*/ 106 h 298"/>
                <a:gd name="T8" fmla="*/ 205 w 393"/>
                <a:gd name="T9" fmla="*/ 8 h 298"/>
                <a:gd name="T10" fmla="*/ 166 w 393"/>
                <a:gd name="T11" fmla="*/ 11 h 298"/>
                <a:gd name="T12" fmla="*/ 123 w 393"/>
                <a:gd name="T13" fmla="*/ 253 h 298"/>
              </a:gdLst>
              <a:ahLst/>
              <a:cxnLst>
                <a:cxn ang="0">
                  <a:pos x="T0" y="T1"/>
                </a:cxn>
                <a:cxn ang="0">
                  <a:pos x="T2" y="T3"/>
                </a:cxn>
                <a:cxn ang="0">
                  <a:pos x="T4" y="T5"/>
                </a:cxn>
                <a:cxn ang="0">
                  <a:pos x="T6" y="T7"/>
                </a:cxn>
                <a:cxn ang="0">
                  <a:pos x="T8" y="T9"/>
                </a:cxn>
                <a:cxn ang="0">
                  <a:pos x="T10" y="T11"/>
                </a:cxn>
                <a:cxn ang="0">
                  <a:pos x="T12" y="T13"/>
                </a:cxn>
              </a:cxnLst>
              <a:rect l="0" t="0" r="r" b="b"/>
              <a:pathLst>
                <a:path w="393" h="298">
                  <a:moveTo>
                    <a:pt x="123" y="253"/>
                  </a:moveTo>
                  <a:cubicBezTo>
                    <a:pt x="119" y="245"/>
                    <a:pt x="215" y="218"/>
                    <a:pt x="214" y="298"/>
                  </a:cubicBezTo>
                  <a:cubicBezTo>
                    <a:pt x="214" y="298"/>
                    <a:pt x="393" y="298"/>
                    <a:pt x="310" y="196"/>
                  </a:cubicBezTo>
                  <a:cubicBezTo>
                    <a:pt x="282" y="161"/>
                    <a:pt x="285" y="132"/>
                    <a:pt x="287" y="106"/>
                  </a:cubicBezTo>
                  <a:cubicBezTo>
                    <a:pt x="289" y="79"/>
                    <a:pt x="271" y="2"/>
                    <a:pt x="205" y="8"/>
                  </a:cubicBezTo>
                  <a:cubicBezTo>
                    <a:pt x="205" y="8"/>
                    <a:pt x="188" y="0"/>
                    <a:pt x="166" y="11"/>
                  </a:cubicBezTo>
                  <a:cubicBezTo>
                    <a:pt x="116" y="35"/>
                    <a:pt x="0" y="279"/>
                    <a:pt x="123" y="25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3" name="Freeform 20"/>
            <p:cNvSpPr/>
            <p:nvPr/>
          </p:nvSpPr>
          <p:spPr bwMode="auto">
            <a:xfrm>
              <a:off x="3611" y="1684"/>
              <a:ext cx="168" cy="76"/>
            </a:xfrm>
            <a:custGeom>
              <a:avLst/>
              <a:gdLst>
                <a:gd name="T0" fmla="*/ 0 w 71"/>
                <a:gd name="T1" fmla="*/ 22 h 32"/>
                <a:gd name="T2" fmla="*/ 22 w 71"/>
                <a:gd name="T3" fmla="*/ 5 h 32"/>
                <a:gd name="T4" fmla="*/ 47 w 71"/>
                <a:gd name="T5" fmla="*/ 4 h 32"/>
                <a:gd name="T6" fmla="*/ 34 w 71"/>
                <a:gd name="T7" fmla="*/ 9 h 32"/>
                <a:gd name="T8" fmla="*/ 55 w 71"/>
                <a:gd name="T9" fmla="*/ 15 h 32"/>
                <a:gd name="T10" fmla="*/ 71 w 71"/>
                <a:gd name="T11" fmla="*/ 18 h 32"/>
                <a:gd name="T12" fmla="*/ 35 w 71"/>
                <a:gd name="T13" fmla="*/ 28 h 32"/>
                <a:gd name="T14" fmla="*/ 3 w 71"/>
                <a:gd name="T15" fmla="*/ 32 h 32"/>
                <a:gd name="T16" fmla="*/ 0 w 71"/>
                <a:gd name="T17"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32">
                  <a:moveTo>
                    <a:pt x="0" y="22"/>
                  </a:moveTo>
                  <a:cubicBezTo>
                    <a:pt x="0" y="22"/>
                    <a:pt x="13" y="5"/>
                    <a:pt x="22" y="5"/>
                  </a:cubicBezTo>
                  <a:cubicBezTo>
                    <a:pt x="31" y="5"/>
                    <a:pt x="49" y="0"/>
                    <a:pt x="47" y="4"/>
                  </a:cubicBezTo>
                  <a:cubicBezTo>
                    <a:pt x="46" y="7"/>
                    <a:pt x="35" y="7"/>
                    <a:pt x="34" y="9"/>
                  </a:cubicBezTo>
                  <a:cubicBezTo>
                    <a:pt x="33" y="11"/>
                    <a:pt x="50" y="15"/>
                    <a:pt x="55" y="15"/>
                  </a:cubicBezTo>
                  <a:cubicBezTo>
                    <a:pt x="59" y="16"/>
                    <a:pt x="71" y="16"/>
                    <a:pt x="71" y="18"/>
                  </a:cubicBezTo>
                  <a:cubicBezTo>
                    <a:pt x="70" y="20"/>
                    <a:pt x="50" y="30"/>
                    <a:pt x="35" y="28"/>
                  </a:cubicBezTo>
                  <a:cubicBezTo>
                    <a:pt x="21" y="26"/>
                    <a:pt x="3" y="32"/>
                    <a:pt x="3" y="32"/>
                  </a:cubicBezTo>
                  <a:lnTo>
                    <a:pt x="0" y="22"/>
                  </a:lnTo>
                  <a:close/>
                </a:path>
              </a:pathLst>
            </a:custGeom>
            <a:solidFill>
              <a:srgbClr val="FFAE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5" name="Freeform 21"/>
            <p:cNvSpPr/>
            <p:nvPr/>
          </p:nvSpPr>
          <p:spPr bwMode="auto">
            <a:xfrm>
              <a:off x="3213" y="1407"/>
              <a:ext cx="424" cy="504"/>
            </a:xfrm>
            <a:custGeom>
              <a:avLst/>
              <a:gdLst>
                <a:gd name="T0" fmla="*/ 0 w 179"/>
                <a:gd name="T1" fmla="*/ 141 h 213"/>
                <a:gd name="T2" fmla="*/ 17 w 179"/>
                <a:gd name="T3" fmla="*/ 168 h 213"/>
                <a:gd name="T4" fmla="*/ 78 w 179"/>
                <a:gd name="T5" fmla="*/ 211 h 213"/>
                <a:gd name="T6" fmla="*/ 115 w 179"/>
                <a:gd name="T7" fmla="*/ 206 h 213"/>
                <a:gd name="T8" fmla="*/ 115 w 179"/>
                <a:gd name="T9" fmla="*/ 206 h 213"/>
                <a:gd name="T10" fmla="*/ 173 w 179"/>
                <a:gd name="T11" fmla="*/ 160 h 213"/>
                <a:gd name="T12" fmla="*/ 170 w 179"/>
                <a:gd name="T13" fmla="*/ 133 h 213"/>
                <a:gd name="T14" fmla="*/ 98 w 179"/>
                <a:gd name="T15" fmla="*/ 143 h 213"/>
                <a:gd name="T16" fmla="*/ 50 w 179"/>
                <a:gd name="T17" fmla="*/ 21 h 213"/>
                <a:gd name="T18" fmla="*/ 12 w 179"/>
                <a:gd name="T19" fmla="*/ 0 h 213"/>
                <a:gd name="T20" fmla="*/ 0 w 179"/>
                <a:gd name="T21" fmla="*/ 14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9" h="213">
                  <a:moveTo>
                    <a:pt x="0" y="141"/>
                  </a:moveTo>
                  <a:cubicBezTo>
                    <a:pt x="0" y="141"/>
                    <a:pt x="6" y="153"/>
                    <a:pt x="17" y="168"/>
                  </a:cubicBezTo>
                  <a:cubicBezTo>
                    <a:pt x="31" y="186"/>
                    <a:pt x="51" y="206"/>
                    <a:pt x="78" y="211"/>
                  </a:cubicBezTo>
                  <a:cubicBezTo>
                    <a:pt x="91" y="213"/>
                    <a:pt x="103" y="211"/>
                    <a:pt x="115" y="206"/>
                  </a:cubicBezTo>
                  <a:cubicBezTo>
                    <a:pt x="115" y="206"/>
                    <a:pt x="115" y="206"/>
                    <a:pt x="115" y="206"/>
                  </a:cubicBezTo>
                  <a:cubicBezTo>
                    <a:pt x="148" y="192"/>
                    <a:pt x="173" y="160"/>
                    <a:pt x="173" y="160"/>
                  </a:cubicBezTo>
                  <a:cubicBezTo>
                    <a:pt x="179" y="144"/>
                    <a:pt x="170" y="133"/>
                    <a:pt x="170" y="133"/>
                  </a:cubicBezTo>
                  <a:cubicBezTo>
                    <a:pt x="170" y="133"/>
                    <a:pt x="104" y="146"/>
                    <a:pt x="98" y="143"/>
                  </a:cubicBezTo>
                  <a:cubicBezTo>
                    <a:pt x="92" y="140"/>
                    <a:pt x="58" y="34"/>
                    <a:pt x="50" y="21"/>
                  </a:cubicBezTo>
                  <a:cubicBezTo>
                    <a:pt x="41" y="7"/>
                    <a:pt x="12" y="0"/>
                    <a:pt x="12" y="0"/>
                  </a:cubicBezTo>
                  <a:lnTo>
                    <a:pt x="0" y="141"/>
                  </a:lnTo>
                  <a:close/>
                </a:path>
              </a:pathLst>
            </a:custGeom>
            <a:solidFill>
              <a:srgbClr val="FDDD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6" name="Freeform 22"/>
            <p:cNvSpPr/>
            <p:nvPr/>
          </p:nvSpPr>
          <p:spPr bwMode="auto">
            <a:xfrm>
              <a:off x="3246" y="1700"/>
              <a:ext cx="239" cy="211"/>
            </a:xfrm>
            <a:custGeom>
              <a:avLst/>
              <a:gdLst>
                <a:gd name="T0" fmla="*/ 3 w 101"/>
                <a:gd name="T1" fmla="*/ 44 h 89"/>
                <a:gd name="T2" fmla="*/ 64 w 101"/>
                <a:gd name="T3" fmla="*/ 87 h 89"/>
                <a:gd name="T4" fmla="*/ 101 w 101"/>
                <a:gd name="T5" fmla="*/ 82 h 89"/>
                <a:gd name="T6" fmla="*/ 55 w 101"/>
                <a:gd name="T7" fmla="*/ 62 h 89"/>
                <a:gd name="T8" fmla="*/ 9 w 101"/>
                <a:gd name="T9" fmla="*/ 12 h 89"/>
                <a:gd name="T10" fmla="*/ 3 w 101"/>
                <a:gd name="T11" fmla="*/ 44 h 89"/>
              </a:gdLst>
              <a:ahLst/>
              <a:cxnLst>
                <a:cxn ang="0">
                  <a:pos x="T0" y="T1"/>
                </a:cxn>
                <a:cxn ang="0">
                  <a:pos x="T2" y="T3"/>
                </a:cxn>
                <a:cxn ang="0">
                  <a:pos x="T4" y="T5"/>
                </a:cxn>
                <a:cxn ang="0">
                  <a:pos x="T6" y="T7"/>
                </a:cxn>
                <a:cxn ang="0">
                  <a:pos x="T8" y="T9"/>
                </a:cxn>
                <a:cxn ang="0">
                  <a:pos x="T10" y="T11"/>
                </a:cxn>
              </a:cxnLst>
              <a:rect l="0" t="0" r="r" b="b"/>
              <a:pathLst>
                <a:path w="100" h="89">
                  <a:moveTo>
                    <a:pt x="3" y="44"/>
                  </a:moveTo>
                  <a:cubicBezTo>
                    <a:pt x="17" y="62"/>
                    <a:pt x="37" y="82"/>
                    <a:pt x="64" y="87"/>
                  </a:cubicBezTo>
                  <a:cubicBezTo>
                    <a:pt x="77" y="89"/>
                    <a:pt x="89" y="87"/>
                    <a:pt x="101" y="82"/>
                  </a:cubicBezTo>
                  <a:cubicBezTo>
                    <a:pt x="100" y="82"/>
                    <a:pt x="67" y="85"/>
                    <a:pt x="55" y="62"/>
                  </a:cubicBezTo>
                  <a:cubicBezTo>
                    <a:pt x="42" y="38"/>
                    <a:pt x="29" y="0"/>
                    <a:pt x="9" y="12"/>
                  </a:cubicBezTo>
                  <a:cubicBezTo>
                    <a:pt x="0" y="17"/>
                    <a:pt x="1" y="30"/>
                    <a:pt x="3" y="44"/>
                  </a:cubicBezTo>
                  <a:close/>
                </a:path>
              </a:pathLst>
            </a:custGeom>
            <a:solidFill>
              <a:srgbClr val="F8CA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7" name="Freeform 23"/>
            <p:cNvSpPr/>
            <p:nvPr/>
          </p:nvSpPr>
          <p:spPr bwMode="auto">
            <a:xfrm>
              <a:off x="2544" y="3381"/>
              <a:ext cx="227" cy="243"/>
            </a:xfrm>
            <a:custGeom>
              <a:avLst/>
              <a:gdLst>
                <a:gd name="T0" fmla="*/ 21 w 96"/>
                <a:gd name="T1" fmla="*/ 8 h 103"/>
                <a:gd name="T2" fmla="*/ 4 w 96"/>
                <a:gd name="T3" fmla="*/ 39 h 103"/>
                <a:gd name="T4" fmla="*/ 27 w 96"/>
                <a:gd name="T5" fmla="*/ 77 h 103"/>
                <a:gd name="T6" fmla="*/ 47 w 96"/>
                <a:gd name="T7" fmla="*/ 102 h 103"/>
                <a:gd name="T8" fmla="*/ 89 w 96"/>
                <a:gd name="T9" fmla="*/ 103 h 103"/>
                <a:gd name="T10" fmla="*/ 81 w 96"/>
                <a:gd name="T11" fmla="*/ 88 h 103"/>
                <a:gd name="T12" fmla="*/ 61 w 96"/>
                <a:gd name="T13" fmla="*/ 49 h 103"/>
                <a:gd name="T14" fmla="*/ 61 w 96"/>
                <a:gd name="T15" fmla="*/ 8 h 103"/>
                <a:gd name="T16" fmla="*/ 28 w 96"/>
                <a:gd name="T17" fmla="*/ 0 h 103"/>
                <a:gd name="T18" fmla="*/ 21 w 96"/>
                <a:gd name="T19" fmla="*/ 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3">
                  <a:moveTo>
                    <a:pt x="21" y="8"/>
                  </a:moveTo>
                  <a:cubicBezTo>
                    <a:pt x="21" y="8"/>
                    <a:pt x="0" y="26"/>
                    <a:pt x="4" y="39"/>
                  </a:cubicBezTo>
                  <a:cubicBezTo>
                    <a:pt x="7" y="52"/>
                    <a:pt x="25" y="61"/>
                    <a:pt x="27" y="77"/>
                  </a:cubicBezTo>
                  <a:cubicBezTo>
                    <a:pt x="29" y="93"/>
                    <a:pt x="39" y="102"/>
                    <a:pt x="47" y="102"/>
                  </a:cubicBezTo>
                  <a:cubicBezTo>
                    <a:pt x="56" y="102"/>
                    <a:pt x="89" y="103"/>
                    <a:pt x="89" y="103"/>
                  </a:cubicBezTo>
                  <a:cubicBezTo>
                    <a:pt x="89" y="103"/>
                    <a:pt x="96" y="92"/>
                    <a:pt x="81" y="88"/>
                  </a:cubicBezTo>
                  <a:cubicBezTo>
                    <a:pt x="65" y="85"/>
                    <a:pt x="60" y="66"/>
                    <a:pt x="61" y="49"/>
                  </a:cubicBezTo>
                  <a:cubicBezTo>
                    <a:pt x="62" y="31"/>
                    <a:pt x="61" y="8"/>
                    <a:pt x="61" y="8"/>
                  </a:cubicBezTo>
                  <a:cubicBezTo>
                    <a:pt x="28" y="0"/>
                    <a:pt x="28" y="0"/>
                    <a:pt x="28" y="0"/>
                  </a:cubicBezTo>
                  <a:lnTo>
                    <a:pt x="21" y="8"/>
                  </a:lnTo>
                  <a:close/>
                </a:path>
              </a:pathLst>
            </a:custGeom>
            <a:solidFill>
              <a:schemeClr val="bg1">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8" name="Freeform 24"/>
            <p:cNvSpPr/>
            <p:nvPr/>
          </p:nvSpPr>
          <p:spPr bwMode="auto">
            <a:xfrm>
              <a:off x="2984" y="3433"/>
              <a:ext cx="286" cy="191"/>
            </a:xfrm>
            <a:custGeom>
              <a:avLst/>
              <a:gdLst>
                <a:gd name="T0" fmla="*/ 7 w 121"/>
                <a:gd name="T1" fmla="*/ 0 h 81"/>
                <a:gd name="T2" fmla="*/ 8 w 121"/>
                <a:gd name="T3" fmla="*/ 81 h 81"/>
                <a:gd name="T4" fmla="*/ 121 w 121"/>
                <a:gd name="T5" fmla="*/ 81 h 81"/>
                <a:gd name="T6" fmla="*/ 103 w 121"/>
                <a:gd name="T7" fmla="*/ 65 h 81"/>
                <a:gd name="T8" fmla="*/ 48 w 121"/>
                <a:gd name="T9" fmla="*/ 28 h 81"/>
                <a:gd name="T10" fmla="*/ 7 w 121"/>
                <a:gd name="T11" fmla="*/ 0 h 81"/>
              </a:gdLst>
              <a:ahLst/>
              <a:cxnLst>
                <a:cxn ang="0">
                  <a:pos x="T0" y="T1"/>
                </a:cxn>
                <a:cxn ang="0">
                  <a:pos x="T2" y="T3"/>
                </a:cxn>
                <a:cxn ang="0">
                  <a:pos x="T4" y="T5"/>
                </a:cxn>
                <a:cxn ang="0">
                  <a:pos x="T6" y="T7"/>
                </a:cxn>
                <a:cxn ang="0">
                  <a:pos x="T8" y="T9"/>
                </a:cxn>
                <a:cxn ang="0">
                  <a:pos x="T10" y="T11"/>
                </a:cxn>
              </a:cxnLst>
              <a:rect l="0" t="0" r="r" b="b"/>
              <a:pathLst>
                <a:path w="120" h="81">
                  <a:moveTo>
                    <a:pt x="7" y="0"/>
                  </a:moveTo>
                  <a:cubicBezTo>
                    <a:pt x="7" y="0"/>
                    <a:pt x="0" y="77"/>
                    <a:pt x="8" y="81"/>
                  </a:cubicBezTo>
                  <a:cubicBezTo>
                    <a:pt x="121" y="81"/>
                    <a:pt x="121" y="81"/>
                    <a:pt x="121" y="81"/>
                  </a:cubicBezTo>
                  <a:cubicBezTo>
                    <a:pt x="121" y="81"/>
                    <a:pt x="121" y="68"/>
                    <a:pt x="103" y="65"/>
                  </a:cubicBezTo>
                  <a:cubicBezTo>
                    <a:pt x="85" y="62"/>
                    <a:pt x="53" y="52"/>
                    <a:pt x="48" y="28"/>
                  </a:cubicBezTo>
                  <a:cubicBezTo>
                    <a:pt x="42" y="5"/>
                    <a:pt x="7" y="0"/>
                    <a:pt x="7" y="0"/>
                  </a:cubicBezTo>
                  <a:close/>
                </a:path>
              </a:pathLst>
            </a:custGeom>
            <a:solidFill>
              <a:schemeClr val="bg1">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9" name="Freeform 25"/>
            <p:cNvSpPr/>
            <p:nvPr/>
          </p:nvSpPr>
          <p:spPr bwMode="auto">
            <a:xfrm>
              <a:off x="2804" y="1230"/>
              <a:ext cx="547" cy="1126"/>
            </a:xfrm>
            <a:custGeom>
              <a:avLst/>
              <a:gdLst>
                <a:gd name="T0" fmla="*/ 14 w 231"/>
                <a:gd name="T1" fmla="*/ 372 h 476"/>
                <a:gd name="T2" fmla="*/ 50 w 231"/>
                <a:gd name="T3" fmla="*/ 290 h 476"/>
                <a:gd name="T4" fmla="*/ 62 w 231"/>
                <a:gd name="T5" fmla="*/ 67 h 476"/>
                <a:gd name="T6" fmla="*/ 74 w 231"/>
                <a:gd name="T7" fmla="*/ 65 h 476"/>
                <a:gd name="T8" fmla="*/ 95 w 231"/>
                <a:gd name="T9" fmla="*/ 48 h 476"/>
                <a:gd name="T10" fmla="*/ 103 w 231"/>
                <a:gd name="T11" fmla="*/ 0 h 476"/>
                <a:gd name="T12" fmla="*/ 106 w 231"/>
                <a:gd name="T13" fmla="*/ 1 h 476"/>
                <a:gd name="T14" fmla="*/ 155 w 231"/>
                <a:gd name="T15" fmla="*/ 12 h 476"/>
                <a:gd name="T16" fmla="*/ 153 w 231"/>
                <a:gd name="T17" fmla="*/ 42 h 476"/>
                <a:gd name="T18" fmla="*/ 153 w 231"/>
                <a:gd name="T19" fmla="*/ 43 h 476"/>
                <a:gd name="T20" fmla="*/ 173 w 231"/>
                <a:gd name="T21" fmla="*/ 71 h 476"/>
                <a:gd name="T22" fmla="*/ 185 w 231"/>
                <a:gd name="T23" fmla="*/ 75 h 476"/>
                <a:gd name="T24" fmla="*/ 204 w 231"/>
                <a:gd name="T25" fmla="*/ 181 h 476"/>
                <a:gd name="T26" fmla="*/ 200 w 231"/>
                <a:gd name="T27" fmla="*/ 365 h 476"/>
                <a:gd name="T28" fmla="*/ 14 w 231"/>
                <a:gd name="T29" fmla="*/ 372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1" h="476">
                  <a:moveTo>
                    <a:pt x="14" y="372"/>
                  </a:moveTo>
                  <a:cubicBezTo>
                    <a:pt x="38" y="321"/>
                    <a:pt x="53" y="306"/>
                    <a:pt x="50" y="290"/>
                  </a:cubicBezTo>
                  <a:cubicBezTo>
                    <a:pt x="49" y="278"/>
                    <a:pt x="62" y="67"/>
                    <a:pt x="62" y="67"/>
                  </a:cubicBezTo>
                  <a:cubicBezTo>
                    <a:pt x="65" y="66"/>
                    <a:pt x="71" y="66"/>
                    <a:pt x="74" y="65"/>
                  </a:cubicBezTo>
                  <a:cubicBezTo>
                    <a:pt x="83" y="63"/>
                    <a:pt x="91" y="57"/>
                    <a:pt x="95" y="48"/>
                  </a:cubicBezTo>
                  <a:cubicBezTo>
                    <a:pt x="99" y="37"/>
                    <a:pt x="102" y="20"/>
                    <a:pt x="103" y="0"/>
                  </a:cubicBezTo>
                  <a:cubicBezTo>
                    <a:pt x="106" y="1"/>
                    <a:pt x="106" y="1"/>
                    <a:pt x="106" y="1"/>
                  </a:cubicBezTo>
                  <a:cubicBezTo>
                    <a:pt x="155" y="12"/>
                    <a:pt x="155" y="12"/>
                    <a:pt x="155" y="12"/>
                  </a:cubicBezTo>
                  <a:cubicBezTo>
                    <a:pt x="155" y="12"/>
                    <a:pt x="154" y="27"/>
                    <a:pt x="153" y="42"/>
                  </a:cubicBezTo>
                  <a:cubicBezTo>
                    <a:pt x="153" y="42"/>
                    <a:pt x="153" y="42"/>
                    <a:pt x="153" y="43"/>
                  </a:cubicBezTo>
                  <a:cubicBezTo>
                    <a:pt x="153" y="55"/>
                    <a:pt x="161" y="67"/>
                    <a:pt x="173" y="71"/>
                  </a:cubicBezTo>
                  <a:cubicBezTo>
                    <a:pt x="180" y="73"/>
                    <a:pt x="185" y="75"/>
                    <a:pt x="185" y="75"/>
                  </a:cubicBezTo>
                  <a:cubicBezTo>
                    <a:pt x="185" y="75"/>
                    <a:pt x="202" y="127"/>
                    <a:pt x="204" y="181"/>
                  </a:cubicBezTo>
                  <a:cubicBezTo>
                    <a:pt x="206" y="235"/>
                    <a:pt x="169" y="257"/>
                    <a:pt x="200" y="365"/>
                  </a:cubicBezTo>
                  <a:cubicBezTo>
                    <a:pt x="231" y="476"/>
                    <a:pt x="0" y="401"/>
                    <a:pt x="14" y="372"/>
                  </a:cubicBezTo>
                  <a:close/>
                </a:path>
              </a:pathLst>
            </a:custGeom>
            <a:solidFill>
              <a:srgbClr val="FFAE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0" name="Freeform 26"/>
            <p:cNvSpPr/>
            <p:nvPr/>
          </p:nvSpPr>
          <p:spPr bwMode="auto">
            <a:xfrm>
              <a:off x="3055" y="1232"/>
              <a:ext cx="116" cy="97"/>
            </a:xfrm>
            <a:custGeom>
              <a:avLst/>
              <a:gdLst>
                <a:gd name="T0" fmla="*/ 49 w 49"/>
                <a:gd name="T1" fmla="*/ 11 h 41"/>
                <a:gd name="T2" fmla="*/ 47 w 49"/>
                <a:gd name="T3" fmla="*/ 41 h 41"/>
                <a:gd name="T4" fmla="*/ 0 w 49"/>
                <a:gd name="T5" fmla="*/ 0 h 41"/>
                <a:gd name="T6" fmla="*/ 49 w 49"/>
                <a:gd name="T7" fmla="*/ 11 h 41"/>
              </a:gdLst>
              <a:ahLst/>
              <a:cxnLst>
                <a:cxn ang="0">
                  <a:pos x="T0" y="T1"/>
                </a:cxn>
                <a:cxn ang="0">
                  <a:pos x="T2" y="T3"/>
                </a:cxn>
                <a:cxn ang="0">
                  <a:pos x="T4" y="T5"/>
                </a:cxn>
                <a:cxn ang="0">
                  <a:pos x="T6" y="T7"/>
                </a:cxn>
              </a:cxnLst>
              <a:rect l="0" t="0" r="r" b="b"/>
              <a:pathLst>
                <a:path w="49" h="41">
                  <a:moveTo>
                    <a:pt x="49" y="11"/>
                  </a:moveTo>
                  <a:cubicBezTo>
                    <a:pt x="49" y="11"/>
                    <a:pt x="48" y="26"/>
                    <a:pt x="47" y="41"/>
                  </a:cubicBezTo>
                  <a:cubicBezTo>
                    <a:pt x="20" y="40"/>
                    <a:pt x="5" y="14"/>
                    <a:pt x="0" y="0"/>
                  </a:cubicBezTo>
                  <a:lnTo>
                    <a:pt x="49" y="11"/>
                  </a:lnTo>
                  <a:close/>
                </a:path>
              </a:pathLst>
            </a:custGeom>
            <a:solidFill>
              <a:srgbClr val="F48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1" name="Freeform 27"/>
            <p:cNvSpPr/>
            <p:nvPr/>
          </p:nvSpPr>
          <p:spPr bwMode="auto">
            <a:xfrm>
              <a:off x="3022" y="1024"/>
              <a:ext cx="234" cy="267"/>
            </a:xfrm>
            <a:custGeom>
              <a:avLst/>
              <a:gdLst>
                <a:gd name="T0" fmla="*/ 72 w 99"/>
                <a:gd name="T1" fmla="*/ 113 h 113"/>
                <a:gd name="T2" fmla="*/ 7 w 99"/>
                <a:gd name="T3" fmla="*/ 71 h 113"/>
                <a:gd name="T4" fmla="*/ 43 w 99"/>
                <a:gd name="T5" fmla="*/ 1 h 113"/>
                <a:gd name="T6" fmla="*/ 96 w 99"/>
                <a:gd name="T7" fmla="*/ 29 h 113"/>
                <a:gd name="T8" fmla="*/ 72 w 99"/>
                <a:gd name="T9" fmla="*/ 113 h 113"/>
              </a:gdLst>
              <a:ahLst/>
              <a:cxnLst>
                <a:cxn ang="0">
                  <a:pos x="T0" y="T1"/>
                </a:cxn>
                <a:cxn ang="0">
                  <a:pos x="T2" y="T3"/>
                </a:cxn>
                <a:cxn ang="0">
                  <a:pos x="T4" y="T5"/>
                </a:cxn>
                <a:cxn ang="0">
                  <a:pos x="T6" y="T7"/>
                </a:cxn>
                <a:cxn ang="0">
                  <a:pos x="T8" y="T9"/>
                </a:cxn>
              </a:cxnLst>
              <a:rect l="0" t="0" r="r" b="b"/>
              <a:pathLst>
                <a:path w="99" h="113">
                  <a:moveTo>
                    <a:pt x="72" y="113"/>
                  </a:moveTo>
                  <a:cubicBezTo>
                    <a:pt x="72" y="113"/>
                    <a:pt x="6" y="112"/>
                    <a:pt x="7" y="71"/>
                  </a:cubicBezTo>
                  <a:cubicBezTo>
                    <a:pt x="8" y="30"/>
                    <a:pt x="0" y="3"/>
                    <a:pt x="43" y="1"/>
                  </a:cubicBezTo>
                  <a:cubicBezTo>
                    <a:pt x="85" y="0"/>
                    <a:pt x="93" y="16"/>
                    <a:pt x="96" y="29"/>
                  </a:cubicBezTo>
                  <a:cubicBezTo>
                    <a:pt x="99" y="43"/>
                    <a:pt x="90" y="112"/>
                    <a:pt x="72" y="113"/>
                  </a:cubicBezTo>
                  <a:close/>
                </a:path>
              </a:pathLst>
            </a:custGeom>
            <a:solidFill>
              <a:srgbClr val="FFAE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2" name="Freeform 28"/>
            <p:cNvSpPr/>
            <p:nvPr/>
          </p:nvSpPr>
          <p:spPr bwMode="auto">
            <a:xfrm>
              <a:off x="2989" y="972"/>
              <a:ext cx="205" cy="198"/>
            </a:xfrm>
            <a:custGeom>
              <a:avLst/>
              <a:gdLst>
                <a:gd name="T0" fmla="*/ 87 w 87"/>
                <a:gd name="T1" fmla="*/ 23 h 84"/>
                <a:gd name="T2" fmla="*/ 40 w 87"/>
                <a:gd name="T3" fmla="*/ 77 h 84"/>
                <a:gd name="T4" fmla="*/ 0 w 87"/>
                <a:gd name="T5" fmla="*/ 76 h 84"/>
                <a:gd name="T6" fmla="*/ 27 w 87"/>
                <a:gd name="T7" fmla="*/ 30 h 84"/>
                <a:gd name="T8" fmla="*/ 87 w 87"/>
                <a:gd name="T9" fmla="*/ 23 h 84"/>
              </a:gdLst>
              <a:ahLst/>
              <a:cxnLst>
                <a:cxn ang="0">
                  <a:pos x="T0" y="T1"/>
                </a:cxn>
                <a:cxn ang="0">
                  <a:pos x="T2" y="T3"/>
                </a:cxn>
                <a:cxn ang="0">
                  <a:pos x="T4" y="T5"/>
                </a:cxn>
                <a:cxn ang="0">
                  <a:pos x="T6" y="T7"/>
                </a:cxn>
                <a:cxn ang="0">
                  <a:pos x="T8" y="T9"/>
                </a:cxn>
              </a:cxnLst>
              <a:rect l="0" t="0" r="r" b="b"/>
              <a:pathLst>
                <a:path w="87" h="84">
                  <a:moveTo>
                    <a:pt x="87" y="23"/>
                  </a:moveTo>
                  <a:cubicBezTo>
                    <a:pt x="87" y="23"/>
                    <a:pt x="67" y="71"/>
                    <a:pt x="40" y="77"/>
                  </a:cubicBezTo>
                  <a:cubicBezTo>
                    <a:pt x="12" y="84"/>
                    <a:pt x="0" y="76"/>
                    <a:pt x="0" y="76"/>
                  </a:cubicBezTo>
                  <a:cubicBezTo>
                    <a:pt x="0" y="76"/>
                    <a:pt x="21" y="59"/>
                    <a:pt x="27" y="30"/>
                  </a:cubicBezTo>
                  <a:cubicBezTo>
                    <a:pt x="27" y="30"/>
                    <a:pt x="74" y="0"/>
                    <a:pt x="87" y="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3" name="Freeform 29"/>
            <p:cNvSpPr/>
            <p:nvPr/>
          </p:nvSpPr>
          <p:spPr bwMode="auto">
            <a:xfrm>
              <a:off x="3183" y="993"/>
              <a:ext cx="97" cy="168"/>
            </a:xfrm>
            <a:custGeom>
              <a:avLst/>
              <a:gdLst>
                <a:gd name="T0" fmla="*/ 0 w 41"/>
                <a:gd name="T1" fmla="*/ 18 h 71"/>
                <a:gd name="T2" fmla="*/ 19 w 41"/>
                <a:gd name="T3" fmla="*/ 33 h 71"/>
                <a:gd name="T4" fmla="*/ 27 w 41"/>
                <a:gd name="T5" fmla="*/ 71 h 71"/>
                <a:gd name="T6" fmla="*/ 26 w 41"/>
                <a:gd name="T7" fmla="*/ 20 h 71"/>
                <a:gd name="T8" fmla="*/ 0 w 41"/>
                <a:gd name="T9" fmla="*/ 18 h 71"/>
              </a:gdLst>
              <a:ahLst/>
              <a:cxnLst>
                <a:cxn ang="0">
                  <a:pos x="T0" y="T1"/>
                </a:cxn>
                <a:cxn ang="0">
                  <a:pos x="T2" y="T3"/>
                </a:cxn>
                <a:cxn ang="0">
                  <a:pos x="T4" y="T5"/>
                </a:cxn>
                <a:cxn ang="0">
                  <a:pos x="T6" y="T7"/>
                </a:cxn>
                <a:cxn ang="0">
                  <a:pos x="T8" y="T9"/>
                </a:cxn>
              </a:cxnLst>
              <a:rect l="0" t="0" r="r" b="b"/>
              <a:pathLst>
                <a:path w="41" h="71">
                  <a:moveTo>
                    <a:pt x="0" y="18"/>
                  </a:moveTo>
                  <a:cubicBezTo>
                    <a:pt x="0" y="18"/>
                    <a:pt x="13" y="23"/>
                    <a:pt x="19" y="33"/>
                  </a:cubicBezTo>
                  <a:cubicBezTo>
                    <a:pt x="24" y="43"/>
                    <a:pt x="28" y="55"/>
                    <a:pt x="27" y="71"/>
                  </a:cubicBezTo>
                  <a:cubicBezTo>
                    <a:pt x="27" y="71"/>
                    <a:pt x="41" y="38"/>
                    <a:pt x="26" y="20"/>
                  </a:cubicBezTo>
                  <a:cubicBezTo>
                    <a:pt x="11" y="0"/>
                    <a:pt x="0" y="18"/>
                    <a:pt x="0" y="18"/>
                  </a:cubicBezTo>
                  <a:close/>
                </a:path>
              </a:pathLst>
            </a:custGeom>
            <a:solidFill>
              <a:srgbClr val="2125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6" name="Freeform 30"/>
            <p:cNvSpPr/>
            <p:nvPr/>
          </p:nvSpPr>
          <p:spPr bwMode="auto">
            <a:xfrm>
              <a:off x="3161" y="1220"/>
              <a:ext cx="55" cy="24"/>
            </a:xfrm>
            <a:custGeom>
              <a:avLst/>
              <a:gdLst>
                <a:gd name="T0" fmla="*/ 0 w 23"/>
                <a:gd name="T1" fmla="*/ 4 h 10"/>
                <a:gd name="T2" fmla="*/ 13 w 23"/>
                <a:gd name="T3" fmla="*/ 10 h 10"/>
                <a:gd name="T4" fmla="*/ 23 w 23"/>
                <a:gd name="T5" fmla="*/ 4 h 10"/>
                <a:gd name="T6" fmla="*/ 0 w 23"/>
                <a:gd name="T7" fmla="*/ 4 h 10"/>
              </a:gdLst>
              <a:ahLst/>
              <a:cxnLst>
                <a:cxn ang="0">
                  <a:pos x="T0" y="T1"/>
                </a:cxn>
                <a:cxn ang="0">
                  <a:pos x="T2" y="T3"/>
                </a:cxn>
                <a:cxn ang="0">
                  <a:pos x="T4" y="T5"/>
                </a:cxn>
                <a:cxn ang="0">
                  <a:pos x="T6" y="T7"/>
                </a:cxn>
              </a:cxnLst>
              <a:rect l="0" t="0" r="r" b="b"/>
              <a:pathLst>
                <a:path w="23" h="10">
                  <a:moveTo>
                    <a:pt x="0" y="4"/>
                  </a:moveTo>
                  <a:cubicBezTo>
                    <a:pt x="0" y="4"/>
                    <a:pt x="4" y="10"/>
                    <a:pt x="13" y="10"/>
                  </a:cubicBezTo>
                  <a:cubicBezTo>
                    <a:pt x="20" y="10"/>
                    <a:pt x="23" y="4"/>
                    <a:pt x="23" y="4"/>
                  </a:cubicBezTo>
                  <a:cubicBezTo>
                    <a:pt x="23" y="4"/>
                    <a:pt x="10" y="0"/>
                    <a:pt x="0" y="4"/>
                  </a:cubicBezTo>
                  <a:close/>
                </a:path>
              </a:pathLst>
            </a:custGeom>
            <a:solidFill>
              <a:srgbClr val="E8F2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7" name="Freeform 31"/>
            <p:cNvSpPr/>
            <p:nvPr/>
          </p:nvSpPr>
          <p:spPr bwMode="auto">
            <a:xfrm>
              <a:off x="2830" y="1388"/>
              <a:ext cx="504" cy="556"/>
            </a:xfrm>
            <a:custGeom>
              <a:avLst/>
              <a:gdLst>
                <a:gd name="T0" fmla="*/ 2 w 213"/>
                <a:gd name="T1" fmla="*/ 92 h 235"/>
                <a:gd name="T2" fmla="*/ 0 w 213"/>
                <a:gd name="T3" fmla="*/ 144 h 235"/>
                <a:gd name="T4" fmla="*/ 22 w 213"/>
                <a:gd name="T5" fmla="*/ 195 h 235"/>
                <a:gd name="T6" fmla="*/ 36 w 213"/>
                <a:gd name="T7" fmla="*/ 214 h 235"/>
                <a:gd name="T8" fmla="*/ 95 w 213"/>
                <a:gd name="T9" fmla="*/ 230 h 235"/>
                <a:gd name="T10" fmla="*/ 115 w 213"/>
                <a:gd name="T11" fmla="*/ 235 h 235"/>
                <a:gd name="T12" fmla="*/ 181 w 213"/>
                <a:gd name="T13" fmla="*/ 217 h 235"/>
                <a:gd name="T14" fmla="*/ 202 w 213"/>
                <a:gd name="T15" fmla="*/ 88 h 235"/>
                <a:gd name="T16" fmla="*/ 174 w 213"/>
                <a:gd name="T17" fmla="*/ 8 h 235"/>
                <a:gd name="T18" fmla="*/ 51 w 213"/>
                <a:gd name="T19" fmla="*/ 0 h 235"/>
                <a:gd name="T20" fmla="*/ 2 w 213"/>
                <a:gd name="T21" fmla="*/ 9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3" h="235">
                  <a:moveTo>
                    <a:pt x="2" y="92"/>
                  </a:moveTo>
                  <a:cubicBezTo>
                    <a:pt x="2" y="92"/>
                    <a:pt x="0" y="116"/>
                    <a:pt x="0" y="144"/>
                  </a:cubicBezTo>
                  <a:cubicBezTo>
                    <a:pt x="1" y="163"/>
                    <a:pt x="19" y="189"/>
                    <a:pt x="22" y="195"/>
                  </a:cubicBezTo>
                  <a:cubicBezTo>
                    <a:pt x="28" y="211"/>
                    <a:pt x="36" y="214"/>
                    <a:pt x="36" y="214"/>
                  </a:cubicBezTo>
                  <a:cubicBezTo>
                    <a:pt x="95" y="230"/>
                    <a:pt x="95" y="230"/>
                    <a:pt x="95" y="230"/>
                  </a:cubicBezTo>
                  <a:cubicBezTo>
                    <a:pt x="115" y="235"/>
                    <a:pt x="115" y="235"/>
                    <a:pt x="115" y="235"/>
                  </a:cubicBezTo>
                  <a:cubicBezTo>
                    <a:pt x="181" y="217"/>
                    <a:pt x="181" y="217"/>
                    <a:pt x="181" y="217"/>
                  </a:cubicBezTo>
                  <a:cubicBezTo>
                    <a:pt x="181" y="217"/>
                    <a:pt x="213" y="135"/>
                    <a:pt x="202" y="88"/>
                  </a:cubicBezTo>
                  <a:cubicBezTo>
                    <a:pt x="192" y="41"/>
                    <a:pt x="174" y="8"/>
                    <a:pt x="174" y="8"/>
                  </a:cubicBezTo>
                  <a:cubicBezTo>
                    <a:pt x="174" y="8"/>
                    <a:pt x="119" y="58"/>
                    <a:pt x="51" y="0"/>
                  </a:cubicBezTo>
                  <a:lnTo>
                    <a:pt x="2" y="92"/>
                  </a:lnTo>
                  <a:close/>
                </a:path>
              </a:pathLst>
            </a:custGeom>
            <a:solidFill>
              <a:srgbClr val="FDDD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1" name="Freeform 32"/>
            <p:cNvSpPr/>
            <p:nvPr/>
          </p:nvSpPr>
          <p:spPr bwMode="auto">
            <a:xfrm>
              <a:off x="2873" y="1705"/>
              <a:ext cx="241" cy="227"/>
            </a:xfrm>
            <a:custGeom>
              <a:avLst/>
              <a:gdLst>
                <a:gd name="T0" fmla="*/ 0 w 102"/>
                <a:gd name="T1" fmla="*/ 18 h 96"/>
                <a:gd name="T2" fmla="*/ 4 w 102"/>
                <a:gd name="T3" fmla="*/ 61 h 96"/>
                <a:gd name="T4" fmla="*/ 18 w 102"/>
                <a:gd name="T5" fmla="*/ 80 h 96"/>
                <a:gd name="T6" fmla="*/ 77 w 102"/>
                <a:gd name="T7" fmla="*/ 96 h 96"/>
                <a:gd name="T8" fmla="*/ 102 w 102"/>
                <a:gd name="T9" fmla="*/ 89 h 96"/>
                <a:gd name="T10" fmla="*/ 29 w 102"/>
                <a:gd name="T11" fmla="*/ 0 h 96"/>
                <a:gd name="T12" fmla="*/ 0 w 102"/>
                <a:gd name="T13" fmla="*/ 18 h 96"/>
              </a:gdLst>
              <a:ahLst/>
              <a:cxnLst>
                <a:cxn ang="0">
                  <a:pos x="T0" y="T1"/>
                </a:cxn>
                <a:cxn ang="0">
                  <a:pos x="T2" y="T3"/>
                </a:cxn>
                <a:cxn ang="0">
                  <a:pos x="T4" y="T5"/>
                </a:cxn>
                <a:cxn ang="0">
                  <a:pos x="T6" y="T7"/>
                </a:cxn>
                <a:cxn ang="0">
                  <a:pos x="T8" y="T9"/>
                </a:cxn>
                <a:cxn ang="0">
                  <a:pos x="T10" y="T11"/>
                </a:cxn>
                <a:cxn ang="0">
                  <a:pos x="T12" y="T13"/>
                </a:cxn>
              </a:cxnLst>
              <a:rect l="0" t="0" r="r" b="b"/>
              <a:pathLst>
                <a:path w="102" h="96">
                  <a:moveTo>
                    <a:pt x="0" y="18"/>
                  </a:moveTo>
                  <a:cubicBezTo>
                    <a:pt x="0" y="37"/>
                    <a:pt x="1" y="55"/>
                    <a:pt x="4" y="61"/>
                  </a:cubicBezTo>
                  <a:cubicBezTo>
                    <a:pt x="10" y="77"/>
                    <a:pt x="18" y="80"/>
                    <a:pt x="18" y="80"/>
                  </a:cubicBezTo>
                  <a:cubicBezTo>
                    <a:pt x="77" y="96"/>
                    <a:pt x="77" y="96"/>
                    <a:pt x="77" y="96"/>
                  </a:cubicBezTo>
                  <a:cubicBezTo>
                    <a:pt x="102" y="89"/>
                    <a:pt x="102" y="89"/>
                    <a:pt x="102" y="89"/>
                  </a:cubicBezTo>
                  <a:cubicBezTo>
                    <a:pt x="102" y="89"/>
                    <a:pt x="17" y="73"/>
                    <a:pt x="29" y="0"/>
                  </a:cubicBezTo>
                  <a:lnTo>
                    <a:pt x="0" y="18"/>
                  </a:lnTo>
                  <a:close/>
                </a:path>
              </a:pathLst>
            </a:custGeom>
            <a:solidFill>
              <a:srgbClr val="F8CA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2" name="Freeform 33"/>
            <p:cNvSpPr/>
            <p:nvPr/>
          </p:nvSpPr>
          <p:spPr bwMode="auto">
            <a:xfrm>
              <a:off x="2946" y="1928"/>
              <a:ext cx="379" cy="1583"/>
            </a:xfrm>
            <a:custGeom>
              <a:avLst/>
              <a:gdLst>
                <a:gd name="T0" fmla="*/ 128 w 160"/>
                <a:gd name="T1" fmla="*/ 2 h 669"/>
                <a:gd name="T2" fmla="*/ 159 w 160"/>
                <a:gd name="T3" fmla="*/ 138 h 669"/>
                <a:gd name="T4" fmla="*/ 81 w 160"/>
                <a:gd name="T5" fmla="*/ 640 h 669"/>
                <a:gd name="T6" fmla="*/ 60 w 160"/>
                <a:gd name="T7" fmla="*/ 664 h 669"/>
                <a:gd name="T8" fmla="*/ 39 w 160"/>
                <a:gd name="T9" fmla="*/ 665 h 669"/>
                <a:gd name="T10" fmla="*/ 17 w 160"/>
                <a:gd name="T11" fmla="*/ 654 h 669"/>
                <a:gd name="T12" fmla="*/ 19 w 160"/>
                <a:gd name="T13" fmla="*/ 215 h 669"/>
                <a:gd name="T14" fmla="*/ 40 w 160"/>
                <a:gd name="T15" fmla="*/ 0 h 669"/>
                <a:gd name="T16" fmla="*/ 128 w 160"/>
                <a:gd name="T17" fmla="*/ 2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669">
                  <a:moveTo>
                    <a:pt x="128" y="2"/>
                  </a:moveTo>
                  <a:cubicBezTo>
                    <a:pt x="128" y="2"/>
                    <a:pt x="158" y="103"/>
                    <a:pt x="159" y="138"/>
                  </a:cubicBezTo>
                  <a:cubicBezTo>
                    <a:pt x="160" y="172"/>
                    <a:pt x="84" y="624"/>
                    <a:pt x="81" y="640"/>
                  </a:cubicBezTo>
                  <a:cubicBezTo>
                    <a:pt x="79" y="655"/>
                    <a:pt x="60" y="664"/>
                    <a:pt x="60" y="664"/>
                  </a:cubicBezTo>
                  <a:cubicBezTo>
                    <a:pt x="60" y="664"/>
                    <a:pt x="51" y="669"/>
                    <a:pt x="39" y="665"/>
                  </a:cubicBezTo>
                  <a:cubicBezTo>
                    <a:pt x="22" y="660"/>
                    <a:pt x="17" y="654"/>
                    <a:pt x="17" y="654"/>
                  </a:cubicBezTo>
                  <a:cubicBezTo>
                    <a:pt x="17" y="654"/>
                    <a:pt x="0" y="330"/>
                    <a:pt x="19" y="215"/>
                  </a:cubicBezTo>
                  <a:cubicBezTo>
                    <a:pt x="37" y="99"/>
                    <a:pt x="40" y="0"/>
                    <a:pt x="40" y="0"/>
                  </a:cubicBezTo>
                  <a:lnTo>
                    <a:pt x="128" y="2"/>
                  </a:lnTo>
                  <a:close/>
                </a:path>
              </a:pathLst>
            </a:custGeom>
            <a:solidFill>
              <a:srgbClr val="EF9B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3" name="Freeform 34"/>
            <p:cNvSpPr/>
            <p:nvPr/>
          </p:nvSpPr>
          <p:spPr bwMode="auto">
            <a:xfrm>
              <a:off x="2610" y="1916"/>
              <a:ext cx="627" cy="1510"/>
            </a:xfrm>
            <a:custGeom>
              <a:avLst/>
              <a:gdLst>
                <a:gd name="T0" fmla="*/ 132 w 265"/>
                <a:gd name="T1" fmla="*/ 0 h 638"/>
                <a:gd name="T2" fmla="*/ 76 w 265"/>
                <a:gd name="T3" fmla="*/ 110 h 638"/>
                <a:gd name="T4" fmla="*/ 52 w 265"/>
                <a:gd name="T5" fmla="*/ 356 h 638"/>
                <a:gd name="T6" fmla="*/ 0 w 265"/>
                <a:gd name="T7" fmla="*/ 619 h 638"/>
                <a:gd name="T8" fmla="*/ 15 w 265"/>
                <a:gd name="T9" fmla="*/ 631 h 638"/>
                <a:gd name="T10" fmla="*/ 28 w 265"/>
                <a:gd name="T11" fmla="*/ 635 h 638"/>
                <a:gd name="T12" fmla="*/ 52 w 265"/>
                <a:gd name="T13" fmla="*/ 625 h 638"/>
                <a:gd name="T14" fmla="*/ 164 w 265"/>
                <a:gd name="T15" fmla="*/ 387 h 638"/>
                <a:gd name="T16" fmla="*/ 252 w 265"/>
                <a:gd name="T17" fmla="*/ 121 h 638"/>
                <a:gd name="T18" fmla="*/ 247 w 265"/>
                <a:gd name="T19" fmla="*/ 13 h 638"/>
                <a:gd name="T20" fmla="*/ 132 w 265"/>
                <a:gd name="T21" fmla="*/ 0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5" h="638">
                  <a:moveTo>
                    <a:pt x="132" y="0"/>
                  </a:moveTo>
                  <a:cubicBezTo>
                    <a:pt x="132" y="0"/>
                    <a:pt x="81" y="65"/>
                    <a:pt x="76" y="110"/>
                  </a:cubicBezTo>
                  <a:cubicBezTo>
                    <a:pt x="70" y="155"/>
                    <a:pt x="63" y="312"/>
                    <a:pt x="52" y="356"/>
                  </a:cubicBezTo>
                  <a:cubicBezTo>
                    <a:pt x="41" y="399"/>
                    <a:pt x="3" y="482"/>
                    <a:pt x="0" y="619"/>
                  </a:cubicBezTo>
                  <a:cubicBezTo>
                    <a:pt x="0" y="619"/>
                    <a:pt x="3" y="627"/>
                    <a:pt x="15" y="631"/>
                  </a:cubicBezTo>
                  <a:cubicBezTo>
                    <a:pt x="18" y="633"/>
                    <a:pt x="23" y="634"/>
                    <a:pt x="28" y="635"/>
                  </a:cubicBezTo>
                  <a:cubicBezTo>
                    <a:pt x="38" y="638"/>
                    <a:pt x="47" y="633"/>
                    <a:pt x="52" y="625"/>
                  </a:cubicBezTo>
                  <a:cubicBezTo>
                    <a:pt x="78" y="576"/>
                    <a:pt x="159" y="420"/>
                    <a:pt x="164" y="387"/>
                  </a:cubicBezTo>
                  <a:cubicBezTo>
                    <a:pt x="168" y="364"/>
                    <a:pt x="196" y="210"/>
                    <a:pt x="252" y="121"/>
                  </a:cubicBezTo>
                  <a:cubicBezTo>
                    <a:pt x="265" y="100"/>
                    <a:pt x="247" y="13"/>
                    <a:pt x="247" y="13"/>
                  </a:cubicBezTo>
                  <a:lnTo>
                    <a:pt x="132" y="0"/>
                  </a:ln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4" name="Freeform 35"/>
            <p:cNvSpPr/>
            <p:nvPr/>
          </p:nvSpPr>
          <p:spPr bwMode="auto">
            <a:xfrm>
              <a:off x="3164" y="1220"/>
              <a:ext cx="54" cy="24"/>
            </a:xfrm>
            <a:custGeom>
              <a:avLst/>
              <a:gdLst>
                <a:gd name="T0" fmla="*/ 0 w 23"/>
                <a:gd name="T1" fmla="*/ 5 h 10"/>
                <a:gd name="T2" fmla="*/ 13 w 23"/>
                <a:gd name="T3" fmla="*/ 10 h 10"/>
                <a:gd name="T4" fmla="*/ 23 w 23"/>
                <a:gd name="T5" fmla="*/ 4 h 10"/>
                <a:gd name="T6" fmla="*/ 0 w 23"/>
                <a:gd name="T7" fmla="*/ 5 h 10"/>
              </a:gdLst>
              <a:ahLst/>
              <a:cxnLst>
                <a:cxn ang="0">
                  <a:pos x="T0" y="T1"/>
                </a:cxn>
                <a:cxn ang="0">
                  <a:pos x="T2" y="T3"/>
                </a:cxn>
                <a:cxn ang="0">
                  <a:pos x="T4" y="T5"/>
                </a:cxn>
                <a:cxn ang="0">
                  <a:pos x="T6" y="T7"/>
                </a:cxn>
              </a:cxnLst>
              <a:rect l="0" t="0" r="r" b="b"/>
              <a:pathLst>
                <a:path w="23" h="10">
                  <a:moveTo>
                    <a:pt x="0" y="5"/>
                  </a:moveTo>
                  <a:cubicBezTo>
                    <a:pt x="0" y="5"/>
                    <a:pt x="1" y="10"/>
                    <a:pt x="13" y="10"/>
                  </a:cubicBezTo>
                  <a:cubicBezTo>
                    <a:pt x="13" y="10"/>
                    <a:pt x="23" y="9"/>
                    <a:pt x="23" y="4"/>
                  </a:cubicBezTo>
                  <a:cubicBezTo>
                    <a:pt x="23" y="4"/>
                    <a:pt x="13" y="0"/>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5" name="Freeform 36"/>
            <p:cNvSpPr/>
            <p:nvPr/>
          </p:nvSpPr>
          <p:spPr bwMode="auto">
            <a:xfrm>
              <a:off x="2906" y="1895"/>
              <a:ext cx="367" cy="106"/>
            </a:xfrm>
            <a:custGeom>
              <a:avLst/>
              <a:gdLst>
                <a:gd name="T0" fmla="*/ 150 w 155"/>
                <a:gd name="T1" fmla="*/ 0 h 45"/>
                <a:gd name="T2" fmla="*/ 111 w 155"/>
                <a:gd name="T3" fmla="*/ 10 h 45"/>
                <a:gd name="T4" fmla="*/ 4 w 155"/>
                <a:gd name="T5" fmla="*/ 0 h 45"/>
                <a:gd name="T6" fmla="*/ 0 w 155"/>
                <a:gd name="T7" fmla="*/ 19 h 45"/>
                <a:gd name="T8" fmla="*/ 148 w 155"/>
                <a:gd name="T9" fmla="*/ 26 h 45"/>
                <a:gd name="T10" fmla="*/ 150 w 155"/>
                <a:gd name="T11" fmla="*/ 0 h 45"/>
              </a:gdLst>
              <a:ahLst/>
              <a:cxnLst>
                <a:cxn ang="0">
                  <a:pos x="T0" y="T1"/>
                </a:cxn>
                <a:cxn ang="0">
                  <a:pos x="T2" y="T3"/>
                </a:cxn>
                <a:cxn ang="0">
                  <a:pos x="T4" y="T5"/>
                </a:cxn>
                <a:cxn ang="0">
                  <a:pos x="T6" y="T7"/>
                </a:cxn>
                <a:cxn ang="0">
                  <a:pos x="T8" y="T9"/>
                </a:cxn>
                <a:cxn ang="0">
                  <a:pos x="T10" y="T11"/>
                </a:cxn>
              </a:cxnLst>
              <a:rect l="0" t="0" r="r" b="b"/>
              <a:pathLst>
                <a:path w="155" h="45">
                  <a:moveTo>
                    <a:pt x="150" y="0"/>
                  </a:moveTo>
                  <a:cubicBezTo>
                    <a:pt x="150" y="0"/>
                    <a:pt x="137" y="10"/>
                    <a:pt x="111" y="10"/>
                  </a:cubicBezTo>
                  <a:cubicBezTo>
                    <a:pt x="80" y="10"/>
                    <a:pt x="4" y="0"/>
                    <a:pt x="4" y="0"/>
                  </a:cubicBezTo>
                  <a:cubicBezTo>
                    <a:pt x="4" y="0"/>
                    <a:pt x="0" y="9"/>
                    <a:pt x="0" y="19"/>
                  </a:cubicBezTo>
                  <a:cubicBezTo>
                    <a:pt x="0" y="19"/>
                    <a:pt x="93" y="45"/>
                    <a:pt x="148" y="26"/>
                  </a:cubicBezTo>
                  <a:cubicBezTo>
                    <a:pt x="148" y="26"/>
                    <a:pt x="155" y="13"/>
                    <a:pt x="15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6" name="Freeform 37"/>
            <p:cNvSpPr>
              <a:spLocks noEditPoints="1"/>
            </p:cNvSpPr>
            <p:nvPr/>
          </p:nvSpPr>
          <p:spPr bwMode="auto">
            <a:xfrm>
              <a:off x="3152" y="1906"/>
              <a:ext cx="68" cy="76"/>
            </a:xfrm>
            <a:custGeom>
              <a:avLst/>
              <a:gdLst>
                <a:gd name="T0" fmla="*/ 0 w 29"/>
                <a:gd name="T1" fmla="*/ 16 h 32"/>
                <a:gd name="T2" fmla="*/ 15 w 29"/>
                <a:gd name="T3" fmla="*/ 0 h 32"/>
                <a:gd name="T4" fmla="*/ 28 w 29"/>
                <a:gd name="T5" fmla="*/ 16 h 32"/>
                <a:gd name="T6" fmla="*/ 14 w 29"/>
                <a:gd name="T7" fmla="*/ 32 h 32"/>
                <a:gd name="T8" fmla="*/ 0 w 29"/>
                <a:gd name="T9" fmla="*/ 16 h 32"/>
                <a:gd name="T10" fmla="*/ 5 w 29"/>
                <a:gd name="T11" fmla="*/ 16 h 32"/>
                <a:gd name="T12" fmla="*/ 14 w 29"/>
                <a:gd name="T13" fmla="*/ 27 h 32"/>
                <a:gd name="T14" fmla="*/ 24 w 29"/>
                <a:gd name="T15" fmla="*/ 16 h 32"/>
                <a:gd name="T16" fmla="*/ 15 w 29"/>
                <a:gd name="T17" fmla="*/ 5 h 32"/>
                <a:gd name="T18" fmla="*/ 5 w 29"/>
                <a:gd name="T19"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32">
                  <a:moveTo>
                    <a:pt x="0" y="16"/>
                  </a:moveTo>
                  <a:cubicBezTo>
                    <a:pt x="0" y="7"/>
                    <a:pt x="7" y="0"/>
                    <a:pt x="15" y="0"/>
                  </a:cubicBezTo>
                  <a:cubicBezTo>
                    <a:pt x="22" y="0"/>
                    <a:pt x="29" y="8"/>
                    <a:pt x="28" y="16"/>
                  </a:cubicBezTo>
                  <a:cubicBezTo>
                    <a:pt x="28" y="25"/>
                    <a:pt x="22" y="32"/>
                    <a:pt x="14" y="32"/>
                  </a:cubicBezTo>
                  <a:cubicBezTo>
                    <a:pt x="6" y="32"/>
                    <a:pt x="0" y="24"/>
                    <a:pt x="0" y="16"/>
                  </a:cubicBezTo>
                  <a:close/>
                  <a:moveTo>
                    <a:pt x="5" y="16"/>
                  </a:moveTo>
                  <a:cubicBezTo>
                    <a:pt x="5" y="22"/>
                    <a:pt x="9" y="27"/>
                    <a:pt x="14" y="27"/>
                  </a:cubicBezTo>
                  <a:cubicBezTo>
                    <a:pt x="19" y="27"/>
                    <a:pt x="24" y="22"/>
                    <a:pt x="24" y="16"/>
                  </a:cubicBezTo>
                  <a:cubicBezTo>
                    <a:pt x="24" y="10"/>
                    <a:pt x="20" y="5"/>
                    <a:pt x="15" y="5"/>
                  </a:cubicBezTo>
                  <a:cubicBezTo>
                    <a:pt x="9" y="5"/>
                    <a:pt x="5" y="10"/>
                    <a:pt x="5"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1" name="Freeform 38"/>
            <p:cNvSpPr/>
            <p:nvPr/>
          </p:nvSpPr>
          <p:spPr bwMode="auto">
            <a:xfrm>
              <a:off x="2677" y="1620"/>
              <a:ext cx="499" cy="506"/>
            </a:xfrm>
            <a:custGeom>
              <a:avLst/>
              <a:gdLst>
                <a:gd name="T0" fmla="*/ 0 w 499"/>
                <a:gd name="T1" fmla="*/ 303 h 506"/>
                <a:gd name="T2" fmla="*/ 222 w 499"/>
                <a:gd name="T3" fmla="*/ 506 h 506"/>
                <a:gd name="T4" fmla="*/ 499 w 499"/>
                <a:gd name="T5" fmla="*/ 204 h 506"/>
                <a:gd name="T6" fmla="*/ 276 w 499"/>
                <a:gd name="T7" fmla="*/ 0 h 506"/>
                <a:gd name="T8" fmla="*/ 0 w 499"/>
                <a:gd name="T9" fmla="*/ 303 h 506"/>
              </a:gdLst>
              <a:ahLst/>
              <a:cxnLst>
                <a:cxn ang="0">
                  <a:pos x="T0" y="T1"/>
                </a:cxn>
                <a:cxn ang="0">
                  <a:pos x="T2" y="T3"/>
                </a:cxn>
                <a:cxn ang="0">
                  <a:pos x="T4" y="T5"/>
                </a:cxn>
                <a:cxn ang="0">
                  <a:pos x="T6" y="T7"/>
                </a:cxn>
                <a:cxn ang="0">
                  <a:pos x="T8" y="T9"/>
                </a:cxn>
              </a:cxnLst>
              <a:rect l="0" t="0" r="r" b="b"/>
              <a:pathLst>
                <a:path w="499" h="506">
                  <a:moveTo>
                    <a:pt x="0" y="303"/>
                  </a:moveTo>
                  <a:lnTo>
                    <a:pt x="222" y="506"/>
                  </a:lnTo>
                  <a:lnTo>
                    <a:pt x="499" y="204"/>
                  </a:lnTo>
                  <a:lnTo>
                    <a:pt x="276" y="0"/>
                  </a:lnTo>
                  <a:lnTo>
                    <a:pt x="0" y="303"/>
                  </a:lnTo>
                  <a:close/>
                </a:path>
              </a:pathLst>
            </a:custGeom>
            <a:solidFill>
              <a:schemeClr val="bg1">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2" name="Freeform 39"/>
            <p:cNvSpPr/>
            <p:nvPr/>
          </p:nvSpPr>
          <p:spPr bwMode="auto">
            <a:xfrm>
              <a:off x="2948" y="1932"/>
              <a:ext cx="100" cy="95"/>
            </a:xfrm>
            <a:custGeom>
              <a:avLst/>
              <a:gdLst>
                <a:gd name="T0" fmla="*/ 7 w 42"/>
                <a:gd name="T1" fmla="*/ 0 h 40"/>
                <a:gd name="T2" fmla="*/ 42 w 42"/>
                <a:gd name="T3" fmla="*/ 13 h 40"/>
                <a:gd name="T4" fmla="*/ 28 w 42"/>
                <a:gd name="T5" fmla="*/ 39 h 40"/>
                <a:gd name="T6" fmla="*/ 0 w 42"/>
                <a:gd name="T7" fmla="*/ 15 h 40"/>
                <a:gd name="T8" fmla="*/ 7 w 42"/>
                <a:gd name="T9" fmla="*/ 0 h 40"/>
              </a:gdLst>
              <a:ahLst/>
              <a:cxnLst>
                <a:cxn ang="0">
                  <a:pos x="T0" y="T1"/>
                </a:cxn>
                <a:cxn ang="0">
                  <a:pos x="T2" y="T3"/>
                </a:cxn>
                <a:cxn ang="0">
                  <a:pos x="T4" y="T5"/>
                </a:cxn>
                <a:cxn ang="0">
                  <a:pos x="T6" y="T7"/>
                </a:cxn>
                <a:cxn ang="0">
                  <a:pos x="T8" y="T9"/>
                </a:cxn>
              </a:cxnLst>
              <a:rect l="0" t="0" r="r" b="b"/>
              <a:pathLst>
                <a:path w="42" h="40">
                  <a:moveTo>
                    <a:pt x="7" y="0"/>
                  </a:moveTo>
                  <a:cubicBezTo>
                    <a:pt x="7" y="0"/>
                    <a:pt x="42" y="5"/>
                    <a:pt x="42" y="13"/>
                  </a:cubicBezTo>
                  <a:cubicBezTo>
                    <a:pt x="41" y="21"/>
                    <a:pt x="32" y="38"/>
                    <a:pt x="28" y="39"/>
                  </a:cubicBezTo>
                  <a:cubicBezTo>
                    <a:pt x="24" y="40"/>
                    <a:pt x="0" y="15"/>
                    <a:pt x="0" y="15"/>
                  </a:cubicBezTo>
                  <a:lnTo>
                    <a:pt x="7" y="0"/>
                  </a:lnTo>
                  <a:close/>
                </a:path>
              </a:pathLst>
            </a:custGeom>
            <a:solidFill>
              <a:srgbClr val="FFAE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3" name="Freeform 40"/>
            <p:cNvSpPr/>
            <p:nvPr/>
          </p:nvSpPr>
          <p:spPr bwMode="auto">
            <a:xfrm>
              <a:off x="2665" y="1388"/>
              <a:ext cx="359" cy="587"/>
            </a:xfrm>
            <a:custGeom>
              <a:avLst/>
              <a:gdLst>
                <a:gd name="T0" fmla="*/ 121 w 152"/>
                <a:gd name="T1" fmla="*/ 0 h 248"/>
                <a:gd name="T2" fmla="*/ 55 w 152"/>
                <a:gd name="T3" fmla="*/ 45 h 248"/>
                <a:gd name="T4" fmla="*/ 0 w 152"/>
                <a:gd name="T5" fmla="*/ 173 h 248"/>
                <a:gd name="T6" fmla="*/ 119 w 152"/>
                <a:gd name="T7" fmla="*/ 248 h 248"/>
                <a:gd name="T8" fmla="*/ 130 w 152"/>
                <a:gd name="T9" fmla="*/ 229 h 248"/>
                <a:gd name="T10" fmla="*/ 68 w 152"/>
                <a:gd name="T11" fmla="*/ 166 h 248"/>
                <a:gd name="T12" fmla="*/ 136 w 152"/>
                <a:gd name="T13" fmla="*/ 83 h 248"/>
                <a:gd name="T14" fmla="*/ 121 w 152"/>
                <a:gd name="T15" fmla="*/ 0 h 2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248">
                  <a:moveTo>
                    <a:pt x="121" y="0"/>
                  </a:moveTo>
                  <a:cubicBezTo>
                    <a:pt x="121" y="0"/>
                    <a:pt x="74" y="2"/>
                    <a:pt x="55" y="45"/>
                  </a:cubicBezTo>
                  <a:cubicBezTo>
                    <a:pt x="36" y="88"/>
                    <a:pt x="0" y="161"/>
                    <a:pt x="0" y="173"/>
                  </a:cubicBezTo>
                  <a:cubicBezTo>
                    <a:pt x="0" y="185"/>
                    <a:pt x="18" y="224"/>
                    <a:pt x="119" y="248"/>
                  </a:cubicBezTo>
                  <a:cubicBezTo>
                    <a:pt x="119" y="248"/>
                    <a:pt x="130" y="238"/>
                    <a:pt x="130" y="229"/>
                  </a:cubicBezTo>
                  <a:cubicBezTo>
                    <a:pt x="130" y="229"/>
                    <a:pt x="67" y="172"/>
                    <a:pt x="68" y="166"/>
                  </a:cubicBezTo>
                  <a:cubicBezTo>
                    <a:pt x="68" y="154"/>
                    <a:pt x="79" y="138"/>
                    <a:pt x="136" y="83"/>
                  </a:cubicBezTo>
                  <a:cubicBezTo>
                    <a:pt x="152" y="69"/>
                    <a:pt x="121" y="0"/>
                    <a:pt x="121" y="0"/>
                  </a:cubicBezTo>
                  <a:close/>
                </a:path>
              </a:pathLst>
            </a:custGeom>
            <a:solidFill>
              <a:srgbClr val="FDDD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4" name="Freeform 41"/>
            <p:cNvSpPr/>
            <p:nvPr/>
          </p:nvSpPr>
          <p:spPr bwMode="auto">
            <a:xfrm>
              <a:off x="3845" y="2072"/>
              <a:ext cx="139" cy="213"/>
            </a:xfrm>
            <a:custGeom>
              <a:avLst/>
              <a:gdLst>
                <a:gd name="T0" fmla="*/ 41 w 59"/>
                <a:gd name="T1" fmla="*/ 0 h 90"/>
                <a:gd name="T2" fmla="*/ 8 w 59"/>
                <a:gd name="T3" fmla="*/ 43 h 90"/>
                <a:gd name="T4" fmla="*/ 4 w 59"/>
                <a:gd name="T5" fmla="*/ 88 h 90"/>
                <a:gd name="T6" fmla="*/ 25 w 59"/>
                <a:gd name="T7" fmla="*/ 64 h 90"/>
                <a:gd name="T8" fmla="*/ 35 w 59"/>
                <a:gd name="T9" fmla="*/ 55 h 90"/>
                <a:gd name="T10" fmla="*/ 31 w 59"/>
                <a:gd name="T11" fmla="*/ 75 h 90"/>
                <a:gd name="T12" fmla="*/ 52 w 59"/>
                <a:gd name="T13" fmla="*/ 51 h 90"/>
                <a:gd name="T14" fmla="*/ 55 w 59"/>
                <a:gd name="T15" fmla="*/ 24 h 90"/>
                <a:gd name="T16" fmla="*/ 41 w 59"/>
                <a:gd name="T1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90">
                  <a:moveTo>
                    <a:pt x="41" y="0"/>
                  </a:moveTo>
                  <a:cubicBezTo>
                    <a:pt x="41" y="0"/>
                    <a:pt x="12" y="30"/>
                    <a:pt x="8" y="43"/>
                  </a:cubicBezTo>
                  <a:cubicBezTo>
                    <a:pt x="6" y="51"/>
                    <a:pt x="0" y="87"/>
                    <a:pt x="4" y="88"/>
                  </a:cubicBezTo>
                  <a:cubicBezTo>
                    <a:pt x="11" y="90"/>
                    <a:pt x="22" y="69"/>
                    <a:pt x="25" y="64"/>
                  </a:cubicBezTo>
                  <a:cubicBezTo>
                    <a:pt x="29" y="59"/>
                    <a:pt x="33" y="55"/>
                    <a:pt x="35" y="55"/>
                  </a:cubicBezTo>
                  <a:cubicBezTo>
                    <a:pt x="38" y="56"/>
                    <a:pt x="25" y="76"/>
                    <a:pt x="31" y="75"/>
                  </a:cubicBezTo>
                  <a:cubicBezTo>
                    <a:pt x="37" y="74"/>
                    <a:pt x="50" y="55"/>
                    <a:pt x="52" y="51"/>
                  </a:cubicBezTo>
                  <a:cubicBezTo>
                    <a:pt x="54" y="46"/>
                    <a:pt x="51" y="29"/>
                    <a:pt x="55" y="24"/>
                  </a:cubicBezTo>
                  <a:cubicBezTo>
                    <a:pt x="59" y="18"/>
                    <a:pt x="41" y="0"/>
                    <a:pt x="41" y="0"/>
                  </a:cubicBezTo>
                  <a:close/>
                </a:path>
              </a:pathLst>
            </a:custGeom>
            <a:solidFill>
              <a:srgbClr val="FFB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5" name="Freeform 42"/>
            <p:cNvSpPr/>
            <p:nvPr/>
          </p:nvSpPr>
          <p:spPr bwMode="auto">
            <a:xfrm>
              <a:off x="3904" y="1353"/>
              <a:ext cx="385" cy="781"/>
            </a:xfrm>
            <a:custGeom>
              <a:avLst/>
              <a:gdLst>
                <a:gd name="T0" fmla="*/ 0 w 163"/>
                <a:gd name="T1" fmla="*/ 311 h 330"/>
                <a:gd name="T2" fmla="*/ 17 w 163"/>
                <a:gd name="T3" fmla="*/ 325 h 330"/>
                <a:gd name="T4" fmla="*/ 39 w 163"/>
                <a:gd name="T5" fmla="*/ 327 h 330"/>
                <a:gd name="T6" fmla="*/ 72 w 163"/>
                <a:gd name="T7" fmla="*/ 285 h 330"/>
                <a:gd name="T8" fmla="*/ 105 w 163"/>
                <a:gd name="T9" fmla="*/ 228 h 330"/>
                <a:gd name="T10" fmla="*/ 138 w 163"/>
                <a:gd name="T11" fmla="*/ 132 h 330"/>
                <a:gd name="T12" fmla="*/ 94 w 163"/>
                <a:gd name="T13" fmla="*/ 0 h 330"/>
                <a:gd name="T14" fmla="*/ 0 w 163"/>
                <a:gd name="T15" fmla="*/ 311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330">
                  <a:moveTo>
                    <a:pt x="0" y="311"/>
                  </a:moveTo>
                  <a:cubicBezTo>
                    <a:pt x="0" y="311"/>
                    <a:pt x="11" y="323"/>
                    <a:pt x="17" y="325"/>
                  </a:cubicBezTo>
                  <a:cubicBezTo>
                    <a:pt x="33" y="330"/>
                    <a:pt x="39" y="327"/>
                    <a:pt x="39" y="327"/>
                  </a:cubicBezTo>
                  <a:cubicBezTo>
                    <a:pt x="39" y="327"/>
                    <a:pt x="53" y="312"/>
                    <a:pt x="72" y="285"/>
                  </a:cubicBezTo>
                  <a:cubicBezTo>
                    <a:pt x="82" y="269"/>
                    <a:pt x="94" y="250"/>
                    <a:pt x="105" y="228"/>
                  </a:cubicBezTo>
                  <a:cubicBezTo>
                    <a:pt x="118" y="200"/>
                    <a:pt x="131" y="168"/>
                    <a:pt x="138" y="132"/>
                  </a:cubicBezTo>
                  <a:cubicBezTo>
                    <a:pt x="163" y="18"/>
                    <a:pt x="94" y="0"/>
                    <a:pt x="94" y="0"/>
                  </a:cubicBezTo>
                  <a:cubicBezTo>
                    <a:pt x="94" y="0"/>
                    <a:pt x="34" y="219"/>
                    <a:pt x="0" y="311"/>
                  </a:cubicBezTo>
                  <a:close/>
                </a:path>
              </a:pathLst>
            </a:custGeom>
            <a:solidFill>
              <a:srgbClr val="33C9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6" name="Freeform 43"/>
            <p:cNvSpPr/>
            <p:nvPr/>
          </p:nvSpPr>
          <p:spPr bwMode="auto">
            <a:xfrm>
              <a:off x="4046" y="1549"/>
              <a:ext cx="106" cy="478"/>
            </a:xfrm>
            <a:custGeom>
              <a:avLst/>
              <a:gdLst>
                <a:gd name="T0" fmla="*/ 12 w 45"/>
                <a:gd name="T1" fmla="*/ 202 h 202"/>
                <a:gd name="T2" fmla="*/ 45 w 45"/>
                <a:gd name="T3" fmla="*/ 145 h 202"/>
                <a:gd name="T4" fmla="*/ 37 w 45"/>
                <a:gd name="T5" fmla="*/ 0 h 202"/>
                <a:gd name="T6" fmla="*/ 12 w 45"/>
                <a:gd name="T7" fmla="*/ 116 h 202"/>
                <a:gd name="T8" fmla="*/ 12 w 45"/>
                <a:gd name="T9" fmla="*/ 202 h 202"/>
              </a:gdLst>
              <a:ahLst/>
              <a:cxnLst>
                <a:cxn ang="0">
                  <a:pos x="T0" y="T1"/>
                </a:cxn>
                <a:cxn ang="0">
                  <a:pos x="T2" y="T3"/>
                </a:cxn>
                <a:cxn ang="0">
                  <a:pos x="T4" y="T5"/>
                </a:cxn>
                <a:cxn ang="0">
                  <a:pos x="T6" y="T7"/>
                </a:cxn>
                <a:cxn ang="0">
                  <a:pos x="T8" y="T9"/>
                </a:cxn>
              </a:cxnLst>
              <a:rect l="0" t="0" r="r" b="b"/>
              <a:pathLst>
                <a:path w="45" h="201">
                  <a:moveTo>
                    <a:pt x="12" y="202"/>
                  </a:moveTo>
                  <a:cubicBezTo>
                    <a:pt x="22" y="186"/>
                    <a:pt x="34" y="167"/>
                    <a:pt x="45" y="145"/>
                  </a:cubicBezTo>
                  <a:cubicBezTo>
                    <a:pt x="37" y="0"/>
                    <a:pt x="37" y="0"/>
                    <a:pt x="37" y="0"/>
                  </a:cubicBezTo>
                  <a:cubicBezTo>
                    <a:pt x="37" y="0"/>
                    <a:pt x="24" y="83"/>
                    <a:pt x="12" y="116"/>
                  </a:cubicBezTo>
                  <a:cubicBezTo>
                    <a:pt x="0" y="148"/>
                    <a:pt x="12" y="202"/>
                    <a:pt x="12" y="20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60" name="Freeform 44"/>
            <p:cNvSpPr/>
            <p:nvPr/>
          </p:nvSpPr>
          <p:spPr bwMode="auto">
            <a:xfrm>
              <a:off x="4017" y="3430"/>
              <a:ext cx="327" cy="192"/>
            </a:xfrm>
            <a:custGeom>
              <a:avLst/>
              <a:gdLst>
                <a:gd name="T0" fmla="*/ 0 w 138"/>
                <a:gd name="T1" fmla="*/ 81 h 81"/>
                <a:gd name="T2" fmla="*/ 129 w 138"/>
                <a:gd name="T3" fmla="*/ 81 h 81"/>
                <a:gd name="T4" fmla="*/ 127 w 138"/>
                <a:gd name="T5" fmla="*/ 14 h 81"/>
                <a:gd name="T6" fmla="*/ 85 w 138"/>
                <a:gd name="T7" fmla="*/ 28 h 81"/>
                <a:gd name="T8" fmla="*/ 20 w 138"/>
                <a:gd name="T9" fmla="*/ 67 h 81"/>
                <a:gd name="T10" fmla="*/ 0 w 138"/>
                <a:gd name="T11" fmla="*/ 81 h 81"/>
              </a:gdLst>
              <a:ahLst/>
              <a:cxnLst>
                <a:cxn ang="0">
                  <a:pos x="T0" y="T1"/>
                </a:cxn>
                <a:cxn ang="0">
                  <a:pos x="T2" y="T3"/>
                </a:cxn>
                <a:cxn ang="0">
                  <a:pos x="T4" y="T5"/>
                </a:cxn>
                <a:cxn ang="0">
                  <a:pos x="T6" y="T7"/>
                </a:cxn>
                <a:cxn ang="0">
                  <a:pos x="T8" y="T9"/>
                </a:cxn>
                <a:cxn ang="0">
                  <a:pos x="T10" y="T11"/>
                </a:cxn>
              </a:cxnLst>
              <a:rect l="0" t="0" r="r" b="b"/>
              <a:pathLst>
                <a:path w="138" h="81">
                  <a:moveTo>
                    <a:pt x="0" y="81"/>
                  </a:moveTo>
                  <a:cubicBezTo>
                    <a:pt x="129" y="81"/>
                    <a:pt x="129" y="81"/>
                    <a:pt x="129" y="81"/>
                  </a:cubicBezTo>
                  <a:cubicBezTo>
                    <a:pt x="138" y="75"/>
                    <a:pt x="127" y="14"/>
                    <a:pt x="127" y="14"/>
                  </a:cubicBezTo>
                  <a:cubicBezTo>
                    <a:pt x="127" y="14"/>
                    <a:pt x="92" y="0"/>
                    <a:pt x="85" y="28"/>
                  </a:cubicBezTo>
                  <a:cubicBezTo>
                    <a:pt x="79" y="55"/>
                    <a:pt x="41" y="63"/>
                    <a:pt x="20" y="67"/>
                  </a:cubicBezTo>
                  <a:cubicBezTo>
                    <a:pt x="6" y="69"/>
                    <a:pt x="2" y="77"/>
                    <a:pt x="0" y="8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63" name="Freeform 45"/>
            <p:cNvSpPr/>
            <p:nvPr/>
          </p:nvSpPr>
          <p:spPr bwMode="auto">
            <a:xfrm>
              <a:off x="4434" y="3430"/>
              <a:ext cx="326" cy="192"/>
            </a:xfrm>
            <a:custGeom>
              <a:avLst/>
              <a:gdLst>
                <a:gd name="T0" fmla="*/ 0 w 138"/>
                <a:gd name="T1" fmla="*/ 81 h 81"/>
                <a:gd name="T2" fmla="*/ 129 w 138"/>
                <a:gd name="T3" fmla="*/ 81 h 81"/>
                <a:gd name="T4" fmla="*/ 126 w 138"/>
                <a:gd name="T5" fmla="*/ 14 h 81"/>
                <a:gd name="T6" fmla="*/ 85 w 138"/>
                <a:gd name="T7" fmla="*/ 28 h 81"/>
                <a:gd name="T8" fmla="*/ 20 w 138"/>
                <a:gd name="T9" fmla="*/ 67 h 81"/>
                <a:gd name="T10" fmla="*/ 0 w 138"/>
                <a:gd name="T11" fmla="*/ 81 h 81"/>
              </a:gdLst>
              <a:ahLst/>
              <a:cxnLst>
                <a:cxn ang="0">
                  <a:pos x="T0" y="T1"/>
                </a:cxn>
                <a:cxn ang="0">
                  <a:pos x="T2" y="T3"/>
                </a:cxn>
                <a:cxn ang="0">
                  <a:pos x="T4" y="T5"/>
                </a:cxn>
                <a:cxn ang="0">
                  <a:pos x="T6" y="T7"/>
                </a:cxn>
                <a:cxn ang="0">
                  <a:pos x="T8" y="T9"/>
                </a:cxn>
                <a:cxn ang="0">
                  <a:pos x="T10" y="T11"/>
                </a:cxn>
              </a:cxnLst>
              <a:rect l="0" t="0" r="r" b="b"/>
              <a:pathLst>
                <a:path w="138" h="81">
                  <a:moveTo>
                    <a:pt x="0" y="81"/>
                  </a:moveTo>
                  <a:cubicBezTo>
                    <a:pt x="129" y="81"/>
                    <a:pt x="129" y="81"/>
                    <a:pt x="129" y="81"/>
                  </a:cubicBezTo>
                  <a:cubicBezTo>
                    <a:pt x="138" y="75"/>
                    <a:pt x="126" y="14"/>
                    <a:pt x="126" y="14"/>
                  </a:cubicBezTo>
                  <a:cubicBezTo>
                    <a:pt x="126" y="14"/>
                    <a:pt x="91" y="0"/>
                    <a:pt x="85" y="28"/>
                  </a:cubicBezTo>
                  <a:cubicBezTo>
                    <a:pt x="79" y="55"/>
                    <a:pt x="40" y="63"/>
                    <a:pt x="20" y="67"/>
                  </a:cubicBezTo>
                  <a:cubicBezTo>
                    <a:pt x="6" y="69"/>
                    <a:pt x="1" y="77"/>
                    <a:pt x="0" y="8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66" name="Freeform 46"/>
            <p:cNvSpPr/>
            <p:nvPr/>
          </p:nvSpPr>
          <p:spPr bwMode="auto">
            <a:xfrm>
              <a:off x="4131" y="2084"/>
              <a:ext cx="315" cy="1441"/>
            </a:xfrm>
            <a:custGeom>
              <a:avLst/>
              <a:gdLst>
                <a:gd name="T0" fmla="*/ 0 w 133"/>
                <a:gd name="T1" fmla="*/ 0 h 609"/>
                <a:gd name="T2" fmla="*/ 1 w 133"/>
                <a:gd name="T3" fmla="*/ 25 h 609"/>
                <a:gd name="T4" fmla="*/ 10 w 133"/>
                <a:gd name="T5" fmla="*/ 184 h 609"/>
                <a:gd name="T6" fmla="*/ 38 w 133"/>
                <a:gd name="T7" fmla="*/ 595 h 609"/>
                <a:gd name="T8" fmla="*/ 81 w 133"/>
                <a:gd name="T9" fmla="*/ 602 h 609"/>
                <a:gd name="T10" fmla="*/ 115 w 133"/>
                <a:gd name="T11" fmla="*/ 385 h 609"/>
                <a:gd name="T12" fmla="*/ 115 w 133"/>
                <a:gd name="T13" fmla="*/ 380 h 609"/>
                <a:gd name="T14" fmla="*/ 133 w 133"/>
                <a:gd name="T15" fmla="*/ 15 h 609"/>
                <a:gd name="T16" fmla="*/ 0 w 133"/>
                <a:gd name="T17" fmla="*/ 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609">
                  <a:moveTo>
                    <a:pt x="0" y="0"/>
                  </a:moveTo>
                  <a:cubicBezTo>
                    <a:pt x="0" y="0"/>
                    <a:pt x="1" y="9"/>
                    <a:pt x="1" y="25"/>
                  </a:cubicBezTo>
                  <a:cubicBezTo>
                    <a:pt x="1" y="25"/>
                    <a:pt x="4" y="97"/>
                    <a:pt x="10" y="184"/>
                  </a:cubicBezTo>
                  <a:cubicBezTo>
                    <a:pt x="17" y="302"/>
                    <a:pt x="38" y="595"/>
                    <a:pt x="38" y="595"/>
                  </a:cubicBezTo>
                  <a:cubicBezTo>
                    <a:pt x="38" y="595"/>
                    <a:pt x="51" y="609"/>
                    <a:pt x="81" y="602"/>
                  </a:cubicBezTo>
                  <a:cubicBezTo>
                    <a:pt x="81" y="602"/>
                    <a:pt x="107" y="501"/>
                    <a:pt x="115" y="385"/>
                  </a:cubicBezTo>
                  <a:cubicBezTo>
                    <a:pt x="115" y="383"/>
                    <a:pt x="115" y="381"/>
                    <a:pt x="115" y="380"/>
                  </a:cubicBezTo>
                  <a:cubicBezTo>
                    <a:pt x="122" y="262"/>
                    <a:pt x="133" y="15"/>
                    <a:pt x="133" y="15"/>
                  </a:cubicBezTo>
                  <a:lnTo>
                    <a:pt x="0" y="0"/>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70" name="Freeform 47"/>
            <p:cNvSpPr/>
            <p:nvPr/>
          </p:nvSpPr>
          <p:spPr bwMode="auto">
            <a:xfrm>
              <a:off x="4223" y="1973"/>
              <a:ext cx="558" cy="1538"/>
            </a:xfrm>
            <a:custGeom>
              <a:avLst/>
              <a:gdLst>
                <a:gd name="T0" fmla="*/ 0 w 236"/>
                <a:gd name="T1" fmla="*/ 47 h 650"/>
                <a:gd name="T2" fmla="*/ 106 w 236"/>
                <a:gd name="T3" fmla="*/ 363 h 650"/>
                <a:gd name="T4" fmla="*/ 176 w 236"/>
                <a:gd name="T5" fmla="*/ 642 h 650"/>
                <a:gd name="T6" fmla="*/ 217 w 236"/>
                <a:gd name="T7" fmla="*/ 635 h 650"/>
                <a:gd name="T8" fmla="*/ 197 w 236"/>
                <a:gd name="T9" fmla="*/ 350 h 650"/>
                <a:gd name="T10" fmla="*/ 109 w 236"/>
                <a:gd name="T11" fmla="*/ 2 h 650"/>
                <a:gd name="T12" fmla="*/ 0 w 236"/>
                <a:gd name="T13" fmla="*/ 47 h 650"/>
              </a:gdLst>
              <a:ahLst/>
              <a:cxnLst>
                <a:cxn ang="0">
                  <a:pos x="T0" y="T1"/>
                </a:cxn>
                <a:cxn ang="0">
                  <a:pos x="T2" y="T3"/>
                </a:cxn>
                <a:cxn ang="0">
                  <a:pos x="T4" y="T5"/>
                </a:cxn>
                <a:cxn ang="0">
                  <a:pos x="T6" y="T7"/>
                </a:cxn>
                <a:cxn ang="0">
                  <a:pos x="T8" y="T9"/>
                </a:cxn>
                <a:cxn ang="0">
                  <a:pos x="T10" y="T11"/>
                </a:cxn>
                <a:cxn ang="0">
                  <a:pos x="T12" y="T13"/>
                </a:cxn>
              </a:cxnLst>
              <a:rect l="0" t="0" r="r" b="b"/>
              <a:pathLst>
                <a:path w="236" h="650">
                  <a:moveTo>
                    <a:pt x="0" y="47"/>
                  </a:moveTo>
                  <a:cubicBezTo>
                    <a:pt x="0" y="47"/>
                    <a:pt x="80" y="276"/>
                    <a:pt x="106" y="363"/>
                  </a:cubicBezTo>
                  <a:cubicBezTo>
                    <a:pt x="124" y="425"/>
                    <a:pt x="176" y="642"/>
                    <a:pt x="176" y="642"/>
                  </a:cubicBezTo>
                  <a:cubicBezTo>
                    <a:pt x="176" y="642"/>
                    <a:pt x="198" y="650"/>
                    <a:pt x="217" y="635"/>
                  </a:cubicBezTo>
                  <a:cubicBezTo>
                    <a:pt x="217" y="635"/>
                    <a:pt x="236" y="413"/>
                    <a:pt x="197" y="350"/>
                  </a:cubicBezTo>
                  <a:cubicBezTo>
                    <a:pt x="177" y="317"/>
                    <a:pt x="192" y="5"/>
                    <a:pt x="109" y="2"/>
                  </a:cubicBezTo>
                  <a:cubicBezTo>
                    <a:pt x="25" y="0"/>
                    <a:pt x="0" y="47"/>
                    <a:pt x="0" y="47"/>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71" name="Freeform 48"/>
            <p:cNvSpPr/>
            <p:nvPr/>
          </p:nvSpPr>
          <p:spPr bwMode="auto">
            <a:xfrm>
              <a:off x="4268" y="1085"/>
              <a:ext cx="199" cy="234"/>
            </a:xfrm>
            <a:custGeom>
              <a:avLst/>
              <a:gdLst>
                <a:gd name="T0" fmla="*/ 6 w 84"/>
                <a:gd name="T1" fmla="*/ 91 h 99"/>
                <a:gd name="T2" fmla="*/ 46 w 84"/>
                <a:gd name="T3" fmla="*/ 96 h 99"/>
                <a:gd name="T4" fmla="*/ 73 w 84"/>
                <a:gd name="T5" fmla="*/ 85 h 99"/>
                <a:gd name="T6" fmla="*/ 84 w 84"/>
                <a:gd name="T7" fmla="*/ 77 h 99"/>
                <a:gd name="T8" fmla="*/ 82 w 84"/>
                <a:gd name="T9" fmla="*/ 75 h 99"/>
                <a:gd name="T10" fmla="*/ 71 w 84"/>
                <a:gd name="T11" fmla="*/ 1 h 99"/>
                <a:gd name="T12" fmla="*/ 61 w 84"/>
                <a:gd name="T13" fmla="*/ 2 h 99"/>
                <a:gd name="T14" fmla="*/ 4 w 84"/>
                <a:gd name="T15" fmla="*/ 18 h 99"/>
                <a:gd name="T16" fmla="*/ 4 w 84"/>
                <a:gd name="T17" fmla="*/ 18 h 99"/>
                <a:gd name="T18" fmla="*/ 2 w 84"/>
                <a:gd name="T19" fmla="*/ 42 h 99"/>
                <a:gd name="T20" fmla="*/ 2 w 84"/>
                <a:gd name="T21" fmla="*/ 46 h 99"/>
                <a:gd name="T22" fmla="*/ 1 w 84"/>
                <a:gd name="T23" fmla="*/ 52 h 99"/>
                <a:gd name="T24" fmla="*/ 6 w 84"/>
                <a:gd name="T25" fmla="*/ 9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99">
                  <a:moveTo>
                    <a:pt x="6" y="91"/>
                  </a:moveTo>
                  <a:cubicBezTo>
                    <a:pt x="20" y="98"/>
                    <a:pt x="34" y="99"/>
                    <a:pt x="46" y="96"/>
                  </a:cubicBezTo>
                  <a:cubicBezTo>
                    <a:pt x="57" y="94"/>
                    <a:pt x="66" y="89"/>
                    <a:pt x="73" y="85"/>
                  </a:cubicBezTo>
                  <a:cubicBezTo>
                    <a:pt x="80" y="80"/>
                    <a:pt x="84" y="77"/>
                    <a:pt x="84" y="77"/>
                  </a:cubicBezTo>
                  <a:cubicBezTo>
                    <a:pt x="84" y="77"/>
                    <a:pt x="83" y="76"/>
                    <a:pt x="82" y="75"/>
                  </a:cubicBezTo>
                  <a:cubicBezTo>
                    <a:pt x="78" y="67"/>
                    <a:pt x="66" y="42"/>
                    <a:pt x="71" y="1"/>
                  </a:cubicBezTo>
                  <a:cubicBezTo>
                    <a:pt x="71" y="0"/>
                    <a:pt x="67" y="1"/>
                    <a:pt x="61" y="2"/>
                  </a:cubicBezTo>
                  <a:cubicBezTo>
                    <a:pt x="43" y="7"/>
                    <a:pt x="6" y="17"/>
                    <a:pt x="4" y="18"/>
                  </a:cubicBezTo>
                  <a:cubicBezTo>
                    <a:pt x="4" y="18"/>
                    <a:pt x="4" y="18"/>
                    <a:pt x="4" y="18"/>
                  </a:cubicBezTo>
                  <a:cubicBezTo>
                    <a:pt x="4" y="18"/>
                    <a:pt x="4" y="26"/>
                    <a:pt x="2" y="42"/>
                  </a:cubicBezTo>
                  <a:cubicBezTo>
                    <a:pt x="2" y="43"/>
                    <a:pt x="2" y="45"/>
                    <a:pt x="2" y="46"/>
                  </a:cubicBezTo>
                  <a:cubicBezTo>
                    <a:pt x="2" y="48"/>
                    <a:pt x="2" y="50"/>
                    <a:pt x="1" y="52"/>
                  </a:cubicBezTo>
                  <a:cubicBezTo>
                    <a:pt x="0" y="68"/>
                    <a:pt x="6" y="91"/>
                    <a:pt x="6" y="91"/>
                  </a:cubicBezTo>
                  <a:close/>
                </a:path>
              </a:pathLst>
            </a:custGeom>
            <a:solidFill>
              <a:srgbClr val="FFB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72" name="Freeform 49"/>
            <p:cNvSpPr/>
            <p:nvPr/>
          </p:nvSpPr>
          <p:spPr bwMode="auto">
            <a:xfrm>
              <a:off x="4273" y="1090"/>
              <a:ext cx="161" cy="109"/>
            </a:xfrm>
            <a:custGeom>
              <a:avLst/>
              <a:gdLst>
                <a:gd name="T0" fmla="*/ 0 w 68"/>
                <a:gd name="T1" fmla="*/ 40 h 46"/>
                <a:gd name="T2" fmla="*/ 68 w 68"/>
                <a:gd name="T3" fmla="*/ 6 h 46"/>
                <a:gd name="T4" fmla="*/ 59 w 68"/>
                <a:gd name="T5" fmla="*/ 0 h 46"/>
                <a:gd name="T6" fmla="*/ 2 w 68"/>
                <a:gd name="T7" fmla="*/ 16 h 46"/>
                <a:gd name="T8" fmla="*/ 2 w 68"/>
                <a:gd name="T9" fmla="*/ 16 h 46"/>
                <a:gd name="T10" fmla="*/ 0 w 68"/>
                <a:gd name="T11" fmla="*/ 40 h 46"/>
              </a:gdLst>
              <a:ahLst/>
              <a:cxnLst>
                <a:cxn ang="0">
                  <a:pos x="T0" y="T1"/>
                </a:cxn>
                <a:cxn ang="0">
                  <a:pos x="T2" y="T3"/>
                </a:cxn>
                <a:cxn ang="0">
                  <a:pos x="T4" y="T5"/>
                </a:cxn>
                <a:cxn ang="0">
                  <a:pos x="T6" y="T7"/>
                </a:cxn>
                <a:cxn ang="0">
                  <a:pos x="T8" y="T9"/>
                </a:cxn>
                <a:cxn ang="0">
                  <a:pos x="T10" y="T11"/>
                </a:cxn>
              </a:cxnLst>
              <a:rect l="0" t="0" r="r" b="b"/>
              <a:pathLst>
                <a:path w="68" h="46">
                  <a:moveTo>
                    <a:pt x="0" y="40"/>
                  </a:moveTo>
                  <a:cubicBezTo>
                    <a:pt x="28" y="46"/>
                    <a:pt x="68" y="6"/>
                    <a:pt x="68" y="6"/>
                  </a:cubicBezTo>
                  <a:cubicBezTo>
                    <a:pt x="65" y="4"/>
                    <a:pt x="62" y="2"/>
                    <a:pt x="59" y="0"/>
                  </a:cubicBezTo>
                  <a:cubicBezTo>
                    <a:pt x="41" y="5"/>
                    <a:pt x="4" y="15"/>
                    <a:pt x="2" y="16"/>
                  </a:cubicBezTo>
                  <a:cubicBezTo>
                    <a:pt x="2" y="16"/>
                    <a:pt x="2" y="16"/>
                    <a:pt x="2" y="16"/>
                  </a:cubicBezTo>
                  <a:cubicBezTo>
                    <a:pt x="2" y="16"/>
                    <a:pt x="2" y="24"/>
                    <a:pt x="0" y="40"/>
                  </a:cubicBezTo>
                  <a:close/>
                </a:path>
              </a:pathLst>
            </a:custGeom>
            <a:solidFill>
              <a:srgbClr val="ED97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73" name="Freeform 50"/>
            <p:cNvSpPr/>
            <p:nvPr/>
          </p:nvSpPr>
          <p:spPr bwMode="auto">
            <a:xfrm>
              <a:off x="4112" y="1201"/>
              <a:ext cx="492" cy="944"/>
            </a:xfrm>
            <a:custGeom>
              <a:avLst/>
              <a:gdLst>
                <a:gd name="T0" fmla="*/ 8 w 208"/>
                <a:gd name="T1" fmla="*/ 331 h 399"/>
                <a:gd name="T2" fmla="*/ 13 w 208"/>
                <a:gd name="T3" fmla="*/ 379 h 399"/>
                <a:gd name="T4" fmla="*/ 116 w 208"/>
                <a:gd name="T5" fmla="*/ 399 h 399"/>
                <a:gd name="T6" fmla="*/ 156 w 208"/>
                <a:gd name="T7" fmla="*/ 394 h 399"/>
                <a:gd name="T8" fmla="*/ 179 w 208"/>
                <a:gd name="T9" fmla="*/ 389 h 399"/>
                <a:gd name="T10" fmla="*/ 201 w 208"/>
                <a:gd name="T11" fmla="*/ 363 h 399"/>
                <a:gd name="T12" fmla="*/ 199 w 208"/>
                <a:gd name="T13" fmla="*/ 333 h 399"/>
                <a:gd name="T14" fmla="*/ 199 w 208"/>
                <a:gd name="T15" fmla="*/ 331 h 399"/>
                <a:gd name="T16" fmla="*/ 199 w 208"/>
                <a:gd name="T17" fmla="*/ 321 h 399"/>
                <a:gd name="T18" fmla="*/ 198 w 208"/>
                <a:gd name="T19" fmla="*/ 281 h 399"/>
                <a:gd name="T20" fmla="*/ 198 w 208"/>
                <a:gd name="T21" fmla="*/ 204 h 399"/>
                <a:gd name="T22" fmla="*/ 197 w 208"/>
                <a:gd name="T23" fmla="*/ 126 h 399"/>
                <a:gd name="T24" fmla="*/ 196 w 208"/>
                <a:gd name="T25" fmla="*/ 22 h 399"/>
                <a:gd name="T26" fmla="*/ 139 w 208"/>
                <a:gd name="T27" fmla="*/ 0 h 399"/>
                <a:gd name="T28" fmla="*/ 138 w 208"/>
                <a:gd name="T29" fmla="*/ 0 h 399"/>
                <a:gd name="T30" fmla="*/ 131 w 208"/>
                <a:gd name="T31" fmla="*/ 2 h 399"/>
                <a:gd name="T32" fmla="*/ 74 w 208"/>
                <a:gd name="T33" fmla="*/ 7 h 399"/>
                <a:gd name="T34" fmla="*/ 67 w 208"/>
                <a:gd name="T35" fmla="*/ 6 h 399"/>
                <a:gd name="T36" fmla="*/ 67 w 208"/>
                <a:gd name="T37" fmla="*/ 6 h 399"/>
                <a:gd name="T38" fmla="*/ 20 w 208"/>
                <a:gd name="T39" fmla="*/ 29 h 399"/>
                <a:gd name="T40" fmla="*/ 0 w 208"/>
                <a:gd name="T41" fmla="*/ 94 h 399"/>
                <a:gd name="T42" fmla="*/ 1 w 208"/>
                <a:gd name="T43" fmla="*/ 189 h 399"/>
                <a:gd name="T44" fmla="*/ 2 w 208"/>
                <a:gd name="T45" fmla="*/ 211 h 399"/>
                <a:gd name="T46" fmla="*/ 3 w 208"/>
                <a:gd name="T47" fmla="*/ 242 h 399"/>
                <a:gd name="T48" fmla="*/ 5 w 208"/>
                <a:gd name="T49" fmla="*/ 276 h 399"/>
                <a:gd name="T50" fmla="*/ 8 w 208"/>
                <a:gd name="T51" fmla="*/ 331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8" h="399">
                  <a:moveTo>
                    <a:pt x="8" y="331"/>
                  </a:moveTo>
                  <a:cubicBezTo>
                    <a:pt x="10" y="357"/>
                    <a:pt x="2" y="379"/>
                    <a:pt x="13" y="379"/>
                  </a:cubicBezTo>
                  <a:cubicBezTo>
                    <a:pt x="13" y="379"/>
                    <a:pt x="60" y="398"/>
                    <a:pt x="116" y="399"/>
                  </a:cubicBezTo>
                  <a:cubicBezTo>
                    <a:pt x="127" y="399"/>
                    <a:pt x="143" y="396"/>
                    <a:pt x="156" y="394"/>
                  </a:cubicBezTo>
                  <a:cubicBezTo>
                    <a:pt x="169" y="391"/>
                    <a:pt x="179" y="389"/>
                    <a:pt x="179" y="389"/>
                  </a:cubicBezTo>
                  <a:cubicBezTo>
                    <a:pt x="191" y="386"/>
                    <a:pt x="203" y="378"/>
                    <a:pt x="201" y="363"/>
                  </a:cubicBezTo>
                  <a:cubicBezTo>
                    <a:pt x="200" y="355"/>
                    <a:pt x="200" y="345"/>
                    <a:pt x="199" y="333"/>
                  </a:cubicBezTo>
                  <a:cubicBezTo>
                    <a:pt x="199" y="332"/>
                    <a:pt x="199" y="332"/>
                    <a:pt x="199" y="331"/>
                  </a:cubicBezTo>
                  <a:cubicBezTo>
                    <a:pt x="199" y="327"/>
                    <a:pt x="199" y="324"/>
                    <a:pt x="199" y="321"/>
                  </a:cubicBezTo>
                  <a:cubicBezTo>
                    <a:pt x="199" y="308"/>
                    <a:pt x="198" y="295"/>
                    <a:pt x="198" y="281"/>
                  </a:cubicBezTo>
                  <a:cubicBezTo>
                    <a:pt x="198" y="257"/>
                    <a:pt x="198" y="230"/>
                    <a:pt x="198" y="204"/>
                  </a:cubicBezTo>
                  <a:cubicBezTo>
                    <a:pt x="198" y="176"/>
                    <a:pt x="198" y="149"/>
                    <a:pt x="197" y="126"/>
                  </a:cubicBezTo>
                  <a:cubicBezTo>
                    <a:pt x="197" y="126"/>
                    <a:pt x="208" y="36"/>
                    <a:pt x="196" y="22"/>
                  </a:cubicBezTo>
                  <a:cubicBezTo>
                    <a:pt x="181" y="4"/>
                    <a:pt x="140" y="0"/>
                    <a:pt x="139" y="0"/>
                  </a:cubicBezTo>
                  <a:cubicBezTo>
                    <a:pt x="139" y="0"/>
                    <a:pt x="138" y="0"/>
                    <a:pt x="138" y="0"/>
                  </a:cubicBezTo>
                  <a:cubicBezTo>
                    <a:pt x="136" y="0"/>
                    <a:pt x="133" y="0"/>
                    <a:pt x="131" y="2"/>
                  </a:cubicBezTo>
                  <a:cubicBezTo>
                    <a:pt x="122" y="6"/>
                    <a:pt x="96" y="19"/>
                    <a:pt x="74" y="7"/>
                  </a:cubicBezTo>
                  <a:cubicBezTo>
                    <a:pt x="72" y="6"/>
                    <a:pt x="69" y="5"/>
                    <a:pt x="67" y="6"/>
                  </a:cubicBezTo>
                  <a:cubicBezTo>
                    <a:pt x="67" y="6"/>
                    <a:pt x="67" y="6"/>
                    <a:pt x="67" y="6"/>
                  </a:cubicBezTo>
                  <a:cubicBezTo>
                    <a:pt x="61" y="7"/>
                    <a:pt x="31" y="15"/>
                    <a:pt x="20" y="29"/>
                  </a:cubicBezTo>
                  <a:cubicBezTo>
                    <a:pt x="16" y="34"/>
                    <a:pt x="1" y="63"/>
                    <a:pt x="0" y="94"/>
                  </a:cubicBezTo>
                  <a:cubicBezTo>
                    <a:pt x="0" y="139"/>
                    <a:pt x="1" y="189"/>
                    <a:pt x="1" y="189"/>
                  </a:cubicBezTo>
                  <a:cubicBezTo>
                    <a:pt x="1" y="196"/>
                    <a:pt x="2" y="199"/>
                    <a:pt x="2" y="211"/>
                  </a:cubicBezTo>
                  <a:cubicBezTo>
                    <a:pt x="3" y="225"/>
                    <a:pt x="2" y="227"/>
                    <a:pt x="3" y="242"/>
                  </a:cubicBezTo>
                  <a:cubicBezTo>
                    <a:pt x="4" y="250"/>
                    <a:pt x="5" y="269"/>
                    <a:pt x="5" y="276"/>
                  </a:cubicBezTo>
                  <a:cubicBezTo>
                    <a:pt x="6" y="297"/>
                    <a:pt x="7" y="313"/>
                    <a:pt x="8" y="331"/>
                  </a:cubicBezTo>
                  <a:close/>
                </a:path>
              </a:pathLst>
            </a:custGeom>
            <a:solidFill>
              <a:srgbClr val="33C9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74" name="Freeform 51"/>
            <p:cNvSpPr/>
            <p:nvPr/>
          </p:nvSpPr>
          <p:spPr bwMode="auto">
            <a:xfrm>
              <a:off x="4259" y="1201"/>
              <a:ext cx="182" cy="59"/>
            </a:xfrm>
            <a:custGeom>
              <a:avLst/>
              <a:gdLst>
                <a:gd name="T0" fmla="*/ 77 w 77"/>
                <a:gd name="T1" fmla="*/ 0 h 25"/>
                <a:gd name="T2" fmla="*/ 2 w 77"/>
                <a:gd name="T3" fmla="*/ 10 h 25"/>
                <a:gd name="T4" fmla="*/ 13 w 77"/>
                <a:gd name="T5" fmla="*/ 6 h 25"/>
                <a:gd name="T6" fmla="*/ 77 w 77"/>
                <a:gd name="T7" fmla="*/ 0 h 25"/>
              </a:gdLst>
              <a:ahLst/>
              <a:cxnLst>
                <a:cxn ang="0">
                  <a:pos x="T0" y="T1"/>
                </a:cxn>
                <a:cxn ang="0">
                  <a:pos x="T2" y="T3"/>
                </a:cxn>
                <a:cxn ang="0">
                  <a:pos x="T4" y="T5"/>
                </a:cxn>
                <a:cxn ang="0">
                  <a:pos x="T6" y="T7"/>
                </a:cxn>
              </a:cxnLst>
              <a:rect l="0" t="0" r="r" b="b"/>
              <a:pathLst>
                <a:path w="77" h="25">
                  <a:moveTo>
                    <a:pt x="77" y="0"/>
                  </a:moveTo>
                  <a:cubicBezTo>
                    <a:pt x="77" y="0"/>
                    <a:pt x="28" y="25"/>
                    <a:pt x="2" y="10"/>
                  </a:cubicBezTo>
                  <a:cubicBezTo>
                    <a:pt x="2" y="10"/>
                    <a:pt x="0" y="4"/>
                    <a:pt x="13" y="6"/>
                  </a:cubicBezTo>
                  <a:cubicBezTo>
                    <a:pt x="26" y="8"/>
                    <a:pt x="39" y="12"/>
                    <a:pt x="77" y="0"/>
                  </a:cubicBezTo>
                  <a:close/>
                </a:path>
              </a:pathLst>
            </a:custGeom>
            <a:solidFill>
              <a:srgbClr val="6980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75" name="Freeform 52"/>
            <p:cNvSpPr/>
            <p:nvPr/>
          </p:nvSpPr>
          <p:spPr bwMode="auto">
            <a:xfrm>
              <a:off x="4211" y="853"/>
              <a:ext cx="315" cy="289"/>
            </a:xfrm>
            <a:custGeom>
              <a:avLst/>
              <a:gdLst>
                <a:gd name="T0" fmla="*/ 17 w 133"/>
                <a:gd name="T1" fmla="*/ 113 h 122"/>
                <a:gd name="T2" fmla="*/ 43 w 133"/>
                <a:gd name="T3" fmla="*/ 119 h 122"/>
                <a:gd name="T4" fmla="*/ 100 w 133"/>
                <a:gd name="T5" fmla="*/ 95 h 122"/>
                <a:gd name="T6" fmla="*/ 90 w 133"/>
                <a:gd name="T7" fmla="*/ 10 h 122"/>
                <a:gd name="T8" fmla="*/ 42 w 133"/>
                <a:gd name="T9" fmla="*/ 3 h 122"/>
                <a:gd name="T10" fmla="*/ 25 w 133"/>
                <a:gd name="T11" fmla="*/ 19 h 122"/>
                <a:gd name="T12" fmla="*/ 17 w 133"/>
                <a:gd name="T13" fmla="*/ 113 h 122"/>
              </a:gdLst>
              <a:ahLst/>
              <a:cxnLst>
                <a:cxn ang="0">
                  <a:pos x="T0" y="T1"/>
                </a:cxn>
                <a:cxn ang="0">
                  <a:pos x="T2" y="T3"/>
                </a:cxn>
                <a:cxn ang="0">
                  <a:pos x="T4" y="T5"/>
                </a:cxn>
                <a:cxn ang="0">
                  <a:pos x="T6" y="T7"/>
                </a:cxn>
                <a:cxn ang="0">
                  <a:pos x="T8" y="T9"/>
                </a:cxn>
                <a:cxn ang="0">
                  <a:pos x="T10" y="T11"/>
                </a:cxn>
                <a:cxn ang="0">
                  <a:pos x="T12" y="T13"/>
                </a:cxn>
              </a:cxnLst>
              <a:rect l="0" t="0" r="r" b="b"/>
              <a:pathLst>
                <a:path w="133" h="122">
                  <a:moveTo>
                    <a:pt x="17" y="113"/>
                  </a:moveTo>
                  <a:cubicBezTo>
                    <a:pt x="17" y="113"/>
                    <a:pt x="28" y="118"/>
                    <a:pt x="43" y="119"/>
                  </a:cubicBezTo>
                  <a:cubicBezTo>
                    <a:pt x="63" y="122"/>
                    <a:pt x="91" y="121"/>
                    <a:pt x="100" y="95"/>
                  </a:cubicBezTo>
                  <a:cubicBezTo>
                    <a:pt x="114" y="53"/>
                    <a:pt x="133" y="27"/>
                    <a:pt x="90" y="10"/>
                  </a:cubicBezTo>
                  <a:cubicBezTo>
                    <a:pt x="67" y="0"/>
                    <a:pt x="52" y="0"/>
                    <a:pt x="42" y="3"/>
                  </a:cubicBezTo>
                  <a:cubicBezTo>
                    <a:pt x="34" y="6"/>
                    <a:pt x="29" y="13"/>
                    <a:pt x="25" y="19"/>
                  </a:cubicBezTo>
                  <a:cubicBezTo>
                    <a:pt x="16" y="32"/>
                    <a:pt x="0" y="106"/>
                    <a:pt x="17" y="113"/>
                  </a:cubicBezTo>
                  <a:close/>
                </a:path>
              </a:pathLst>
            </a:custGeom>
            <a:solidFill>
              <a:srgbClr val="FFB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76" name="Freeform 53"/>
            <p:cNvSpPr/>
            <p:nvPr/>
          </p:nvSpPr>
          <p:spPr bwMode="auto">
            <a:xfrm>
              <a:off x="4228" y="789"/>
              <a:ext cx="352" cy="332"/>
            </a:xfrm>
            <a:custGeom>
              <a:avLst/>
              <a:gdLst>
                <a:gd name="T0" fmla="*/ 14 w 149"/>
                <a:gd name="T1" fmla="*/ 20 h 140"/>
                <a:gd name="T2" fmla="*/ 10 w 149"/>
                <a:gd name="T3" fmla="*/ 44 h 140"/>
                <a:gd name="T4" fmla="*/ 54 w 149"/>
                <a:gd name="T5" fmla="*/ 54 h 140"/>
                <a:gd name="T6" fmla="*/ 67 w 149"/>
                <a:gd name="T7" fmla="*/ 82 h 140"/>
                <a:gd name="T8" fmla="*/ 82 w 149"/>
                <a:gd name="T9" fmla="*/ 89 h 140"/>
                <a:gd name="T10" fmla="*/ 87 w 149"/>
                <a:gd name="T11" fmla="*/ 90 h 140"/>
                <a:gd name="T12" fmla="*/ 83 w 149"/>
                <a:gd name="T13" fmla="*/ 114 h 140"/>
                <a:gd name="T14" fmla="*/ 87 w 149"/>
                <a:gd name="T15" fmla="*/ 133 h 140"/>
                <a:gd name="T16" fmla="*/ 138 w 149"/>
                <a:gd name="T17" fmla="*/ 86 h 140"/>
                <a:gd name="T18" fmla="*/ 140 w 149"/>
                <a:gd name="T19" fmla="*/ 41 h 140"/>
                <a:gd name="T20" fmla="*/ 74 w 149"/>
                <a:gd name="T21" fmla="*/ 0 h 140"/>
                <a:gd name="T22" fmla="*/ 14 w 149"/>
                <a:gd name="T23" fmla="*/ 2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140">
                  <a:moveTo>
                    <a:pt x="14" y="20"/>
                  </a:moveTo>
                  <a:cubicBezTo>
                    <a:pt x="5" y="22"/>
                    <a:pt x="0" y="38"/>
                    <a:pt x="10" y="44"/>
                  </a:cubicBezTo>
                  <a:cubicBezTo>
                    <a:pt x="26" y="55"/>
                    <a:pt x="46" y="51"/>
                    <a:pt x="54" y="54"/>
                  </a:cubicBezTo>
                  <a:cubicBezTo>
                    <a:pt x="64" y="59"/>
                    <a:pt x="66" y="77"/>
                    <a:pt x="67" y="82"/>
                  </a:cubicBezTo>
                  <a:cubicBezTo>
                    <a:pt x="67" y="88"/>
                    <a:pt x="68" y="93"/>
                    <a:pt x="82" y="89"/>
                  </a:cubicBezTo>
                  <a:cubicBezTo>
                    <a:pt x="84" y="89"/>
                    <a:pt x="86" y="89"/>
                    <a:pt x="87" y="90"/>
                  </a:cubicBezTo>
                  <a:cubicBezTo>
                    <a:pt x="93" y="93"/>
                    <a:pt x="86" y="111"/>
                    <a:pt x="83" y="114"/>
                  </a:cubicBezTo>
                  <a:cubicBezTo>
                    <a:pt x="83" y="114"/>
                    <a:pt x="80" y="127"/>
                    <a:pt x="87" y="133"/>
                  </a:cubicBezTo>
                  <a:cubicBezTo>
                    <a:pt x="88" y="133"/>
                    <a:pt x="103" y="140"/>
                    <a:pt x="138" y="86"/>
                  </a:cubicBezTo>
                  <a:cubicBezTo>
                    <a:pt x="143" y="78"/>
                    <a:pt x="149" y="59"/>
                    <a:pt x="140" y="41"/>
                  </a:cubicBezTo>
                  <a:cubicBezTo>
                    <a:pt x="132" y="22"/>
                    <a:pt x="105" y="0"/>
                    <a:pt x="74" y="0"/>
                  </a:cubicBezTo>
                  <a:cubicBezTo>
                    <a:pt x="49" y="0"/>
                    <a:pt x="35" y="15"/>
                    <a:pt x="14" y="20"/>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77" name="Freeform 54"/>
            <p:cNvSpPr/>
            <p:nvPr/>
          </p:nvSpPr>
          <p:spPr bwMode="auto">
            <a:xfrm>
              <a:off x="4249" y="1057"/>
              <a:ext cx="59" cy="33"/>
            </a:xfrm>
            <a:custGeom>
              <a:avLst/>
              <a:gdLst>
                <a:gd name="T0" fmla="*/ 1 w 25"/>
                <a:gd name="T1" fmla="*/ 0 h 14"/>
                <a:gd name="T2" fmla="*/ 13 w 25"/>
                <a:gd name="T3" fmla="*/ 10 h 14"/>
                <a:gd name="T4" fmla="*/ 25 w 25"/>
                <a:gd name="T5" fmla="*/ 8 h 14"/>
                <a:gd name="T6" fmla="*/ 1 w 25"/>
                <a:gd name="T7" fmla="*/ 0 h 14"/>
              </a:gdLst>
              <a:ahLst/>
              <a:cxnLst>
                <a:cxn ang="0">
                  <a:pos x="T0" y="T1"/>
                </a:cxn>
                <a:cxn ang="0">
                  <a:pos x="T2" y="T3"/>
                </a:cxn>
                <a:cxn ang="0">
                  <a:pos x="T4" y="T5"/>
                </a:cxn>
                <a:cxn ang="0">
                  <a:pos x="T6" y="T7"/>
                </a:cxn>
              </a:cxnLst>
              <a:rect l="0" t="0" r="r" b="b"/>
              <a:pathLst>
                <a:path w="25" h="14">
                  <a:moveTo>
                    <a:pt x="1" y="0"/>
                  </a:moveTo>
                  <a:cubicBezTo>
                    <a:pt x="1" y="0"/>
                    <a:pt x="0" y="5"/>
                    <a:pt x="13" y="10"/>
                  </a:cubicBezTo>
                  <a:cubicBezTo>
                    <a:pt x="13" y="10"/>
                    <a:pt x="23" y="14"/>
                    <a:pt x="25" y="8"/>
                  </a:cubicBezTo>
                  <a:cubicBezTo>
                    <a:pt x="25" y="8"/>
                    <a:pt x="17"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78" name="Freeform 55"/>
            <p:cNvSpPr/>
            <p:nvPr/>
          </p:nvSpPr>
          <p:spPr bwMode="auto">
            <a:xfrm>
              <a:off x="4100" y="1866"/>
              <a:ext cx="220" cy="111"/>
            </a:xfrm>
            <a:custGeom>
              <a:avLst/>
              <a:gdLst>
                <a:gd name="T0" fmla="*/ 93 w 93"/>
                <a:gd name="T1" fmla="*/ 22 h 47"/>
                <a:gd name="T2" fmla="*/ 45 w 93"/>
                <a:gd name="T3" fmla="*/ 46 h 47"/>
                <a:gd name="T4" fmla="*/ 0 w 93"/>
                <a:gd name="T5" fmla="*/ 41 h 47"/>
                <a:gd name="T6" fmla="*/ 28 w 93"/>
                <a:gd name="T7" fmla="*/ 25 h 47"/>
                <a:gd name="T8" fmla="*/ 38 w 93"/>
                <a:gd name="T9" fmla="*/ 17 h 47"/>
                <a:gd name="T10" fmla="*/ 18 w 93"/>
                <a:gd name="T11" fmla="*/ 17 h 47"/>
                <a:gd name="T12" fmla="*/ 46 w 93"/>
                <a:gd name="T13" fmla="*/ 2 h 47"/>
                <a:gd name="T14" fmla="*/ 73 w 93"/>
                <a:gd name="T15" fmla="*/ 3 h 47"/>
                <a:gd name="T16" fmla="*/ 93 w 93"/>
                <a:gd name="T17" fmla="*/ 2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47">
                  <a:moveTo>
                    <a:pt x="93" y="22"/>
                  </a:moveTo>
                  <a:cubicBezTo>
                    <a:pt x="93" y="22"/>
                    <a:pt x="59" y="44"/>
                    <a:pt x="45" y="46"/>
                  </a:cubicBezTo>
                  <a:cubicBezTo>
                    <a:pt x="36" y="47"/>
                    <a:pt x="0" y="45"/>
                    <a:pt x="0" y="41"/>
                  </a:cubicBezTo>
                  <a:cubicBezTo>
                    <a:pt x="0" y="35"/>
                    <a:pt x="22" y="28"/>
                    <a:pt x="28" y="25"/>
                  </a:cubicBezTo>
                  <a:cubicBezTo>
                    <a:pt x="34" y="23"/>
                    <a:pt x="38" y="20"/>
                    <a:pt x="38" y="17"/>
                  </a:cubicBezTo>
                  <a:cubicBezTo>
                    <a:pt x="38" y="15"/>
                    <a:pt x="16" y="23"/>
                    <a:pt x="18" y="17"/>
                  </a:cubicBezTo>
                  <a:cubicBezTo>
                    <a:pt x="21" y="12"/>
                    <a:pt x="41" y="3"/>
                    <a:pt x="46" y="2"/>
                  </a:cubicBezTo>
                  <a:cubicBezTo>
                    <a:pt x="51" y="1"/>
                    <a:pt x="67" y="6"/>
                    <a:pt x="73" y="3"/>
                  </a:cubicBezTo>
                  <a:cubicBezTo>
                    <a:pt x="79" y="0"/>
                    <a:pt x="93" y="22"/>
                    <a:pt x="93" y="22"/>
                  </a:cubicBezTo>
                  <a:close/>
                </a:path>
              </a:pathLst>
            </a:custGeom>
            <a:solidFill>
              <a:srgbClr val="FFB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79" name="Freeform 56"/>
            <p:cNvSpPr/>
            <p:nvPr/>
          </p:nvSpPr>
          <p:spPr bwMode="auto">
            <a:xfrm>
              <a:off x="4327" y="1556"/>
              <a:ext cx="296" cy="289"/>
            </a:xfrm>
            <a:custGeom>
              <a:avLst/>
              <a:gdLst>
                <a:gd name="T0" fmla="*/ 0 w 125"/>
                <a:gd name="T1" fmla="*/ 122 h 122"/>
                <a:gd name="T2" fmla="*/ 74 w 125"/>
                <a:gd name="T3" fmla="*/ 0 h 122"/>
                <a:gd name="T4" fmla="*/ 125 w 125"/>
                <a:gd name="T5" fmla="*/ 52 h 122"/>
                <a:gd name="T6" fmla="*/ 121 w 125"/>
                <a:gd name="T7" fmla="*/ 110 h 122"/>
                <a:gd name="T8" fmla="*/ 0 w 125"/>
                <a:gd name="T9" fmla="*/ 122 h 122"/>
              </a:gdLst>
              <a:ahLst/>
              <a:cxnLst>
                <a:cxn ang="0">
                  <a:pos x="T0" y="T1"/>
                </a:cxn>
                <a:cxn ang="0">
                  <a:pos x="T2" y="T3"/>
                </a:cxn>
                <a:cxn ang="0">
                  <a:pos x="T4" y="T5"/>
                </a:cxn>
                <a:cxn ang="0">
                  <a:pos x="T6" y="T7"/>
                </a:cxn>
                <a:cxn ang="0">
                  <a:pos x="T8" y="T9"/>
                </a:cxn>
              </a:cxnLst>
              <a:rect l="0" t="0" r="r" b="b"/>
              <a:pathLst>
                <a:path w="125" h="122">
                  <a:moveTo>
                    <a:pt x="0" y="122"/>
                  </a:moveTo>
                  <a:cubicBezTo>
                    <a:pt x="0" y="122"/>
                    <a:pt x="76" y="65"/>
                    <a:pt x="74" y="0"/>
                  </a:cubicBezTo>
                  <a:cubicBezTo>
                    <a:pt x="125" y="52"/>
                    <a:pt x="125" y="52"/>
                    <a:pt x="125" y="52"/>
                  </a:cubicBezTo>
                  <a:cubicBezTo>
                    <a:pt x="121" y="110"/>
                    <a:pt x="121" y="110"/>
                    <a:pt x="121" y="110"/>
                  </a:cubicBezTo>
                  <a:lnTo>
                    <a:pt x="0" y="122"/>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80" name="Freeform 57"/>
            <p:cNvSpPr/>
            <p:nvPr/>
          </p:nvSpPr>
          <p:spPr bwMode="auto">
            <a:xfrm>
              <a:off x="4318" y="1866"/>
              <a:ext cx="265" cy="111"/>
            </a:xfrm>
            <a:custGeom>
              <a:avLst/>
              <a:gdLst>
                <a:gd name="T0" fmla="*/ 0 w 112"/>
                <a:gd name="T1" fmla="*/ 26 h 47"/>
                <a:gd name="T2" fmla="*/ 112 w 112"/>
                <a:gd name="T3" fmla="*/ 40 h 47"/>
                <a:gd name="T4" fmla="*/ 111 w 112"/>
                <a:gd name="T5" fmla="*/ 0 h 47"/>
                <a:gd name="T6" fmla="*/ 0 w 112"/>
                <a:gd name="T7" fmla="*/ 26 h 47"/>
              </a:gdLst>
              <a:ahLst/>
              <a:cxnLst>
                <a:cxn ang="0">
                  <a:pos x="T0" y="T1"/>
                </a:cxn>
                <a:cxn ang="0">
                  <a:pos x="T2" y="T3"/>
                </a:cxn>
                <a:cxn ang="0">
                  <a:pos x="T4" y="T5"/>
                </a:cxn>
                <a:cxn ang="0">
                  <a:pos x="T6" y="T7"/>
                </a:cxn>
              </a:cxnLst>
              <a:rect l="0" t="0" r="r" b="b"/>
              <a:pathLst>
                <a:path w="112" h="47">
                  <a:moveTo>
                    <a:pt x="0" y="26"/>
                  </a:moveTo>
                  <a:cubicBezTo>
                    <a:pt x="41" y="47"/>
                    <a:pt x="98" y="41"/>
                    <a:pt x="112" y="40"/>
                  </a:cubicBezTo>
                  <a:cubicBezTo>
                    <a:pt x="111" y="27"/>
                    <a:pt x="111" y="14"/>
                    <a:pt x="111" y="0"/>
                  </a:cubicBezTo>
                  <a:lnTo>
                    <a:pt x="0" y="26"/>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81" name="Freeform 58"/>
            <p:cNvSpPr/>
            <p:nvPr/>
          </p:nvSpPr>
          <p:spPr bwMode="auto">
            <a:xfrm>
              <a:off x="4268" y="1225"/>
              <a:ext cx="483" cy="729"/>
            </a:xfrm>
            <a:custGeom>
              <a:avLst/>
              <a:gdLst>
                <a:gd name="T0" fmla="*/ 109 w 204"/>
                <a:gd name="T1" fmla="*/ 0 h 308"/>
                <a:gd name="T2" fmla="*/ 169 w 204"/>
                <a:gd name="T3" fmla="*/ 66 h 308"/>
                <a:gd name="T4" fmla="*/ 201 w 204"/>
                <a:gd name="T5" fmla="*/ 249 h 308"/>
                <a:gd name="T6" fmla="*/ 21 w 204"/>
                <a:gd name="T7" fmla="*/ 297 h 308"/>
                <a:gd name="T8" fmla="*/ 4 w 204"/>
                <a:gd name="T9" fmla="*/ 270 h 308"/>
                <a:gd name="T10" fmla="*/ 124 w 204"/>
                <a:gd name="T11" fmla="*/ 198 h 308"/>
                <a:gd name="T12" fmla="*/ 92 w 204"/>
                <a:gd name="T13" fmla="*/ 111 h 308"/>
                <a:gd name="T14" fmla="*/ 109 w 204"/>
                <a:gd name="T15" fmla="*/ 0 h 3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308">
                  <a:moveTo>
                    <a:pt x="109" y="0"/>
                  </a:moveTo>
                  <a:cubicBezTo>
                    <a:pt x="109" y="0"/>
                    <a:pt x="145" y="9"/>
                    <a:pt x="169" y="66"/>
                  </a:cubicBezTo>
                  <a:cubicBezTo>
                    <a:pt x="192" y="121"/>
                    <a:pt x="204" y="227"/>
                    <a:pt x="201" y="249"/>
                  </a:cubicBezTo>
                  <a:cubicBezTo>
                    <a:pt x="196" y="279"/>
                    <a:pt x="105" y="308"/>
                    <a:pt x="21" y="297"/>
                  </a:cubicBezTo>
                  <a:cubicBezTo>
                    <a:pt x="21" y="297"/>
                    <a:pt x="0" y="278"/>
                    <a:pt x="4" y="270"/>
                  </a:cubicBezTo>
                  <a:cubicBezTo>
                    <a:pt x="4" y="270"/>
                    <a:pt x="133" y="226"/>
                    <a:pt x="124" y="198"/>
                  </a:cubicBezTo>
                  <a:cubicBezTo>
                    <a:pt x="122" y="191"/>
                    <a:pt x="95" y="140"/>
                    <a:pt x="92" y="111"/>
                  </a:cubicBezTo>
                  <a:cubicBezTo>
                    <a:pt x="89" y="81"/>
                    <a:pt x="109" y="0"/>
                    <a:pt x="109" y="0"/>
                  </a:cubicBezTo>
                  <a:close/>
                </a:path>
              </a:pathLst>
            </a:custGeom>
            <a:solidFill>
              <a:srgbClr val="33C9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sp>
        <p:nvSpPr>
          <p:cNvPr id="82" name="Title 2"/>
          <p:cNvSpPr txBox="1"/>
          <p:nvPr/>
        </p:nvSpPr>
        <p:spPr bwMode="auto">
          <a:xfrm>
            <a:off x="4808437" y="2997907"/>
            <a:ext cx="4143652" cy="584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xmlns:c="http://schemas.openxmlformats.org/drawingml/2006/chart"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u="none"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9pPr>
          </a:lstStyle>
          <a:p>
            <a:pPr rtl="0">
              <a:lnSpc>
                <a:spcPct val="100000"/>
              </a:lnSpc>
            </a:pPr>
            <a:r>
              <a:rPr lang="es-419">
                <a:solidFill>
                  <a:schemeClr val="accent1"/>
                </a:solidFill>
                <a:hlinkClick r:id="rId3"/>
              </a:rPr>
              <a:t>NetAcad.com/educators</a:t>
            </a:r>
          </a:p>
        </p:txBody>
      </p:sp>
      <p:grpSp>
        <p:nvGrpSpPr>
          <p:cNvPr id="24" name="Group 23"/>
          <p:cNvGrpSpPr/>
          <p:nvPr/>
        </p:nvGrpSpPr>
        <p:grpSpPr>
          <a:xfrm>
            <a:off x="5286702" y="2952164"/>
            <a:ext cx="2293971" cy="0"/>
            <a:chOff x="5286702" y="2952164"/>
            <a:chExt cx="2293971" cy="0"/>
          </a:xfrm>
        </p:grpSpPr>
        <p:cxnSp>
          <p:nvCxnSpPr>
            <p:cNvPr id="84" name="Straight Connector 83"/>
            <p:cNvCxnSpPr/>
            <p:nvPr/>
          </p:nvCxnSpPr>
          <p:spPr>
            <a:xfrm>
              <a:off x="5286702" y="2952164"/>
              <a:ext cx="1736398" cy="0"/>
            </a:xfrm>
            <a:prstGeom prst="line">
              <a:avLst/>
            </a:prstGeom>
            <a:ln w="19050"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7126975" y="2952164"/>
              <a:ext cx="453698" cy="0"/>
            </a:xfrm>
            <a:prstGeom prst="line">
              <a:avLst/>
            </a:prstGeom>
            <a:ln w="19050" cap="rnd">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0059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564573" y="1476375"/>
            <a:ext cx="8064500" cy="3114676"/>
          </a:xfrm>
          <a:prstGeom prst="roundRect">
            <a:avLst>
              <a:gd name="adj" fmla="val 3603"/>
            </a:avLst>
          </a:prstGeom>
          <a:solidFill>
            <a:srgbClr val="133971">
              <a:alpha val="50196"/>
            </a:srgb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7" name="Title 6"/>
          <p:cNvSpPr>
            <a:spLocks noGrp="1"/>
          </p:cNvSpPr>
          <p:nvPr>
            <p:ph type="title" idx="4294967295"/>
          </p:nvPr>
        </p:nvSpPr>
        <p:spPr>
          <a:xfrm>
            <a:off x="437766" y="341313"/>
            <a:ext cx="8345488" cy="731837"/>
          </a:xfrm>
        </p:spPr>
        <p:txBody>
          <a:bodyPr/>
          <a:lstStyle/>
          <a:p>
            <a:pPr rtl="0"/>
            <a:r>
              <a:rPr lang="es-419"/>
              <a:t>Prioridades del capital humano</a:t>
            </a:r>
            <a:br>
              <a:rPr lang="en-US" dirty="0"/>
            </a:br>
            <a:r>
              <a:rPr lang="es-419" sz="1800"/>
              <a:t>Los gobiernos y los ciudadanos se alinean</a:t>
            </a:r>
          </a:p>
        </p:txBody>
      </p:sp>
      <p:sp>
        <p:nvSpPr>
          <p:cNvPr id="4" name="Round Same Side Corner Rectangle 3"/>
          <p:cNvSpPr/>
          <p:nvPr/>
        </p:nvSpPr>
        <p:spPr>
          <a:xfrm rot="16200000">
            <a:off x="2416421" y="-588594"/>
            <a:ext cx="419878" cy="4123574"/>
          </a:xfrm>
          <a:prstGeom prst="round2SameRect">
            <a:avLst>
              <a:gd name="adj1" fmla="val 50000"/>
              <a:gd name="adj2" fmla="val 0"/>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 Same Side Corner Rectangle 4"/>
          <p:cNvSpPr/>
          <p:nvPr/>
        </p:nvSpPr>
        <p:spPr>
          <a:xfrm rot="5400000" flipH="1">
            <a:off x="6448671" y="-497270"/>
            <a:ext cx="419878" cy="3940925"/>
          </a:xfrm>
          <a:prstGeom prst="round2SameRect">
            <a:avLst>
              <a:gd name="adj1" fmla="val 50000"/>
              <a:gd name="adj2" fmla="val 0"/>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364660" y="1288527"/>
            <a:ext cx="2432076" cy="369332"/>
          </a:xfrm>
          <a:prstGeom prst="rect">
            <a:avLst/>
          </a:prstGeom>
          <a:noFill/>
          <a:ln w="12700" cap="flat" cmpd="sng" algn="ctr">
            <a:noFill/>
            <a:prstDash val="solid"/>
          </a:ln>
          <a:effectLst/>
        </p:spPr>
        <p:txBody>
          <a:bodyPr wrap="none" rtlCol="0" anchor="ctr">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es-419" kern="0">
                <a:solidFill>
                  <a:schemeClr val="bg1"/>
                </a:solidFill>
                <a:latin typeface="CiscoSansTT ExtraLight"/>
                <a:ea typeface="+mn-ea"/>
                <a:cs typeface="+mn-cs"/>
              </a:rPr>
              <a:t>Prioridades del gobierno</a:t>
            </a:r>
          </a:p>
        </p:txBody>
      </p:sp>
      <p:sp>
        <p:nvSpPr>
          <p:cNvPr id="8" name="Rectangle 7"/>
          <p:cNvSpPr/>
          <p:nvPr/>
        </p:nvSpPr>
        <p:spPr>
          <a:xfrm>
            <a:off x="5686252" y="1288527"/>
            <a:ext cx="1853391" cy="369332"/>
          </a:xfrm>
          <a:prstGeom prst="rect">
            <a:avLst/>
          </a:prstGeom>
          <a:noFill/>
          <a:ln w="12700" cap="flat" cmpd="sng" algn="ctr">
            <a:noFill/>
            <a:prstDash val="solid"/>
          </a:ln>
          <a:effectLst/>
        </p:spPr>
        <p:txBody>
          <a:bodyPr wrap="none" rtlCol="0" anchor="ctr">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es-419" kern="0">
                <a:solidFill>
                  <a:schemeClr val="bg1"/>
                </a:solidFill>
                <a:latin typeface="CiscoSansTT ExtraLight"/>
                <a:ea typeface="+mn-ea"/>
                <a:cs typeface="+mn-cs"/>
              </a:rPr>
              <a:t>Prioridades de los ciudadanos</a:t>
            </a:r>
          </a:p>
        </p:txBody>
      </p:sp>
      <p:sp>
        <p:nvSpPr>
          <p:cNvPr id="22" name="Round Same Side Corner Rectangle 21"/>
          <p:cNvSpPr/>
          <p:nvPr/>
        </p:nvSpPr>
        <p:spPr>
          <a:xfrm rot="16200000">
            <a:off x="2542442" y="527581"/>
            <a:ext cx="517550" cy="3773863"/>
          </a:xfrm>
          <a:prstGeom prst="round2SameRect">
            <a:avLst>
              <a:gd name="adj1" fmla="val 50000"/>
              <a:gd name="adj2" fmla="val 0"/>
            </a:avLst>
          </a:prstGeom>
          <a:solidFill>
            <a:srgbClr val="00BC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 Same Side Corner Rectangle 22"/>
          <p:cNvSpPr/>
          <p:nvPr/>
        </p:nvSpPr>
        <p:spPr>
          <a:xfrm rot="5400000" flipH="1">
            <a:off x="6201023" y="642862"/>
            <a:ext cx="517550" cy="3543300"/>
          </a:xfrm>
          <a:prstGeom prst="round2SameRect">
            <a:avLst>
              <a:gd name="adj1" fmla="val 50000"/>
              <a:gd name="adj2" fmla="val 0"/>
            </a:avLst>
          </a:prstGeom>
          <a:solidFill>
            <a:srgbClr val="00BCEB">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069292" y="2195221"/>
            <a:ext cx="2885577" cy="438582"/>
          </a:xfrm>
          <a:prstGeom prst="rect">
            <a:avLst/>
          </a:prstGeom>
          <a:noFill/>
        </p:spPr>
        <p:txBody>
          <a:bodyPr wrap="square" lIns="68580" tIns="34290" rIns="68580" bIns="34290" rtlCol="0" anchor="ctr">
            <a:spAutoFit/>
          </a:bodyPr>
          <a:lstStyle/>
          <a:p>
            <a:pPr defTabSz="685783" rtl="0" fontAlgn="auto">
              <a:spcBef>
                <a:spcPts val="500"/>
              </a:spcBef>
              <a:spcAft>
                <a:spcPts val="500"/>
              </a:spcAft>
              <a:defRPr/>
            </a:pPr>
            <a:r>
              <a:rPr lang="es-419" sz="1150" dirty="0">
                <a:latin typeface="CiscoSansTT ExtraLight"/>
                <a:ea typeface="+mn-ea"/>
                <a:cs typeface="CiscoSansTT ExtraLight" panose="020B0303020201020303" pitchFamily="34" charset="0"/>
              </a:rPr>
              <a:t>Hambre y pobreza cero, buena salud </a:t>
            </a:r>
            <a:br>
              <a:rPr lang="es-419" sz="1150" dirty="0">
                <a:latin typeface="CiscoSansTT ExtraLight"/>
                <a:ea typeface="+mn-ea"/>
                <a:cs typeface="CiscoSansTT ExtraLight" panose="020B0303020201020303" pitchFamily="34" charset="0"/>
              </a:rPr>
            </a:br>
            <a:r>
              <a:rPr lang="es-419" sz="1150" dirty="0">
                <a:latin typeface="CiscoSansTT ExtraLight"/>
                <a:ea typeface="+mn-ea"/>
                <a:cs typeface="CiscoSansTT ExtraLight" panose="020B0303020201020303" pitchFamily="34" charset="0"/>
              </a:rPr>
              <a:t>y bienestar, agua potable y saneamiento</a:t>
            </a:r>
          </a:p>
        </p:txBody>
      </p:sp>
      <p:sp>
        <p:nvSpPr>
          <p:cNvPr id="10" name="TextBox 9"/>
          <p:cNvSpPr txBox="1"/>
          <p:nvPr/>
        </p:nvSpPr>
        <p:spPr>
          <a:xfrm>
            <a:off x="1766612" y="2195221"/>
            <a:ext cx="2895613" cy="438582"/>
          </a:xfrm>
          <a:prstGeom prst="rect">
            <a:avLst/>
          </a:prstGeom>
          <a:noFill/>
        </p:spPr>
        <p:txBody>
          <a:bodyPr wrap="square" lIns="68580" tIns="34290" rIns="68580" bIns="34290" rtlCol="0" anchor="ctr">
            <a:spAutoFit/>
          </a:bodyPr>
          <a:lstStyle/>
          <a:p>
            <a:pPr defTabSz="685783" rtl="0" fontAlgn="auto">
              <a:spcBef>
                <a:spcPts val="500"/>
              </a:spcBef>
              <a:spcAft>
                <a:spcPts val="500"/>
              </a:spcAft>
              <a:defRPr/>
            </a:pPr>
            <a:r>
              <a:rPr lang="es-419" sz="1150">
                <a:solidFill>
                  <a:schemeClr val="bg1"/>
                </a:solidFill>
                <a:latin typeface="CiscoSansTT ExtraLight"/>
                <a:ea typeface="+mn-ea"/>
                <a:cs typeface="CiscoSansTT ExtraLight" panose="020B0303020201020303" pitchFamily="34" charset="0"/>
              </a:rPr>
              <a:t>Preparación digital</a:t>
            </a:r>
            <a:br>
              <a:rPr lang="en-US" sz="1150" dirty="0">
                <a:solidFill>
                  <a:schemeClr val="bg1"/>
                </a:solidFill>
                <a:latin typeface="CiscoSansTT ExtraLight"/>
                <a:ea typeface="+mn-ea"/>
                <a:cs typeface="CiscoSansTT ExtraLight" panose="020B0303020201020303" pitchFamily="34" charset="0"/>
              </a:rPr>
            </a:br>
            <a:r>
              <a:rPr lang="es-419" sz="1150">
                <a:solidFill>
                  <a:schemeClr val="bg1"/>
                </a:solidFill>
                <a:latin typeface="CiscoSansTT ExtraLight"/>
                <a:ea typeface="+mn-ea"/>
                <a:cs typeface="CiscoSansTT ExtraLight" panose="020B0303020201020303" pitchFamily="34" charset="0"/>
              </a:rPr>
              <a:t>(por ejemplo, ciberseguridad)</a:t>
            </a:r>
          </a:p>
        </p:txBody>
      </p:sp>
      <p:sp>
        <p:nvSpPr>
          <p:cNvPr id="29" name="Round Same Side Corner Rectangle 28"/>
          <p:cNvSpPr/>
          <p:nvPr/>
        </p:nvSpPr>
        <p:spPr>
          <a:xfrm rot="16200000">
            <a:off x="2542442" y="1203060"/>
            <a:ext cx="517550" cy="3773863"/>
          </a:xfrm>
          <a:prstGeom prst="round2SameRect">
            <a:avLst>
              <a:gd name="adj1" fmla="val 50000"/>
              <a:gd name="adj2" fmla="val 0"/>
            </a:avLst>
          </a:prstGeom>
          <a:solidFill>
            <a:srgbClr val="6EBE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 Same Side Corner Rectangle 29"/>
          <p:cNvSpPr/>
          <p:nvPr/>
        </p:nvSpPr>
        <p:spPr>
          <a:xfrm rot="5400000" flipH="1">
            <a:off x="6201023" y="1318341"/>
            <a:ext cx="517550" cy="3543300"/>
          </a:xfrm>
          <a:prstGeom prst="round2SameRect">
            <a:avLst>
              <a:gd name="adj1" fmla="val 50000"/>
              <a:gd name="adj2" fmla="val 0"/>
            </a:avLst>
          </a:prstGeom>
          <a:solidFill>
            <a:srgbClr val="6EBE4A">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 Same Side Corner Rectangle 31"/>
          <p:cNvSpPr/>
          <p:nvPr/>
        </p:nvSpPr>
        <p:spPr>
          <a:xfrm rot="16200000">
            <a:off x="2485371" y="1954354"/>
            <a:ext cx="631694" cy="3773863"/>
          </a:xfrm>
          <a:prstGeom prst="round2SameRect">
            <a:avLst>
              <a:gd name="adj1" fmla="val 50000"/>
              <a:gd name="adj2" fmla="val 0"/>
            </a:avLst>
          </a:prstGeom>
          <a:solidFill>
            <a:srgbClr val="FBAB1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766612" y="2963033"/>
            <a:ext cx="2895613" cy="253916"/>
          </a:xfrm>
          <a:prstGeom prst="rect">
            <a:avLst/>
          </a:prstGeom>
          <a:noFill/>
        </p:spPr>
        <p:txBody>
          <a:bodyPr wrap="square" lIns="68580" tIns="34290" rIns="68580" bIns="34290" rtlCol="0" anchor="ctr">
            <a:spAutoFit/>
          </a:bodyPr>
          <a:lstStyle/>
          <a:p>
            <a:pPr defTabSz="685783" rtl="0" fontAlgn="auto">
              <a:spcBef>
                <a:spcPts val="500"/>
              </a:spcBef>
              <a:spcAft>
                <a:spcPts val="500"/>
              </a:spcAft>
              <a:defRPr/>
            </a:pPr>
            <a:r>
              <a:rPr lang="es-419" sz="1150">
                <a:solidFill>
                  <a:schemeClr val="bg1"/>
                </a:solidFill>
                <a:latin typeface="CiscoSansTT ExtraLight"/>
                <a:ea typeface="+mn-ea"/>
                <a:cs typeface="CiscoSansTT ExtraLight" panose="020B0303020201020303" pitchFamily="34" charset="0"/>
              </a:rPr>
              <a:t>Creación de puestos de trabajo</a:t>
            </a:r>
          </a:p>
        </p:txBody>
      </p:sp>
      <p:sp>
        <p:nvSpPr>
          <p:cNvPr id="12" name="TextBox 11"/>
          <p:cNvSpPr txBox="1"/>
          <p:nvPr/>
        </p:nvSpPr>
        <p:spPr>
          <a:xfrm>
            <a:off x="1766612" y="3506536"/>
            <a:ext cx="2799037" cy="623248"/>
          </a:xfrm>
          <a:prstGeom prst="rect">
            <a:avLst/>
          </a:prstGeom>
          <a:noFill/>
        </p:spPr>
        <p:txBody>
          <a:bodyPr wrap="square" lIns="68580" tIns="34290" rIns="68580" bIns="34290" rtlCol="0" anchor="ctr">
            <a:spAutoFit/>
          </a:bodyPr>
          <a:lstStyle/>
          <a:p>
            <a:pPr defTabSz="685783" rtl="0" fontAlgn="auto">
              <a:spcBef>
                <a:spcPts val="500"/>
              </a:spcBef>
              <a:spcAft>
                <a:spcPts val="500"/>
              </a:spcAft>
              <a:defRPr/>
            </a:pPr>
            <a:r>
              <a:rPr lang="es-419" sz="1150" dirty="0">
                <a:solidFill>
                  <a:schemeClr val="bg1"/>
                </a:solidFill>
                <a:latin typeface="CiscoSansTT ExtraLight"/>
                <a:ea typeface="+mn-ea"/>
                <a:cs typeface="CiscoSansTT ExtraLight" panose="020B0303020201020303" pitchFamily="34" charset="0"/>
              </a:rPr>
              <a:t>Reducción del desempleo a través </a:t>
            </a:r>
            <a:br>
              <a:rPr lang="es-419" sz="1150" dirty="0">
                <a:solidFill>
                  <a:schemeClr val="bg1"/>
                </a:solidFill>
                <a:latin typeface="CiscoSansTT ExtraLight"/>
                <a:ea typeface="+mn-ea"/>
                <a:cs typeface="CiscoSansTT ExtraLight" panose="020B0303020201020303" pitchFamily="34" charset="0"/>
              </a:rPr>
            </a:br>
            <a:r>
              <a:rPr lang="es-419" sz="1150" dirty="0">
                <a:solidFill>
                  <a:schemeClr val="bg1"/>
                </a:solidFill>
                <a:latin typeface="CiscoSansTT ExtraLight"/>
                <a:ea typeface="+mn-ea"/>
                <a:cs typeface="CiscoSansTT ExtraLight" panose="020B0303020201020303" pitchFamily="34" charset="0"/>
              </a:rPr>
              <a:t>de la capacitación, la recapacitación </a:t>
            </a:r>
            <a:br>
              <a:rPr lang="es-419" sz="1150" dirty="0">
                <a:solidFill>
                  <a:schemeClr val="bg1"/>
                </a:solidFill>
                <a:latin typeface="CiscoSansTT ExtraLight"/>
                <a:ea typeface="+mn-ea"/>
                <a:cs typeface="CiscoSansTT ExtraLight" panose="020B0303020201020303" pitchFamily="34" charset="0"/>
              </a:rPr>
            </a:br>
            <a:r>
              <a:rPr lang="es-419" sz="1150" dirty="0">
                <a:solidFill>
                  <a:schemeClr val="bg1"/>
                </a:solidFill>
                <a:latin typeface="CiscoSansTT ExtraLight"/>
                <a:ea typeface="+mn-ea"/>
                <a:cs typeface="CiscoSansTT ExtraLight" panose="020B0303020201020303" pitchFamily="34" charset="0"/>
              </a:rPr>
              <a:t>y la mejora de las habilidades</a:t>
            </a:r>
          </a:p>
        </p:txBody>
      </p:sp>
      <p:sp>
        <p:nvSpPr>
          <p:cNvPr id="14" name="TextBox 13"/>
          <p:cNvSpPr txBox="1"/>
          <p:nvPr/>
        </p:nvSpPr>
        <p:spPr>
          <a:xfrm>
            <a:off x="5069291" y="2860247"/>
            <a:ext cx="3162157" cy="438582"/>
          </a:xfrm>
          <a:prstGeom prst="rect">
            <a:avLst/>
          </a:prstGeom>
          <a:noFill/>
        </p:spPr>
        <p:txBody>
          <a:bodyPr wrap="square" lIns="68580" tIns="34290" rIns="68580" bIns="34290" rtlCol="0" anchor="ctr">
            <a:spAutoFit/>
          </a:bodyPr>
          <a:lstStyle/>
          <a:p>
            <a:pPr defTabSz="685783" rtl="0" fontAlgn="auto">
              <a:spcBef>
                <a:spcPts val="500"/>
              </a:spcBef>
              <a:spcAft>
                <a:spcPts val="500"/>
              </a:spcAft>
              <a:defRPr/>
            </a:pPr>
            <a:r>
              <a:rPr lang="es-419" sz="1150" dirty="0">
                <a:latin typeface="CiscoSansTT ExtraLight"/>
                <a:ea typeface="+mn-ea"/>
                <a:cs typeface="CiscoSansTT ExtraLight" panose="020B0303020201020303" pitchFamily="34" charset="0"/>
              </a:rPr>
              <a:t>Seguridad laboral</a:t>
            </a:r>
            <a:r>
              <a:rPr lang="es-419" sz="1150" baseline="30000" dirty="0">
                <a:latin typeface="CiscoSansTT ExtraLight"/>
                <a:ea typeface="+mn-ea"/>
                <a:cs typeface="CiscoSansTT ExtraLight" panose="020B0303020201020303" pitchFamily="34" charset="0"/>
              </a:rPr>
              <a:t>(1)</a:t>
            </a:r>
            <a:br>
              <a:rPr lang="en-US" sz="1150" dirty="0">
                <a:latin typeface="CiscoSansTT ExtraLight"/>
                <a:ea typeface="+mn-ea"/>
                <a:cs typeface="CiscoSansTT ExtraLight" panose="020B0303020201020303" pitchFamily="34" charset="0"/>
              </a:rPr>
            </a:br>
            <a:r>
              <a:rPr lang="es-419" sz="1150" dirty="0">
                <a:latin typeface="CiscoSansTT ExtraLight"/>
                <a:ea typeface="+mn-ea"/>
                <a:cs typeface="CiscoSansTT ExtraLight" panose="020B0303020201020303" pitchFamily="34" charset="0"/>
              </a:rPr>
              <a:t>Trabajo decente y crecimiento económico</a:t>
            </a:r>
          </a:p>
        </p:txBody>
      </p:sp>
      <p:cxnSp>
        <p:nvCxnSpPr>
          <p:cNvPr id="77" name="Straight Connector 76"/>
          <p:cNvCxnSpPr/>
          <p:nvPr/>
        </p:nvCxnSpPr>
        <p:spPr>
          <a:xfrm>
            <a:off x="4688148" y="1263253"/>
            <a:ext cx="533" cy="421338"/>
          </a:xfrm>
          <a:prstGeom prst="line">
            <a:avLst/>
          </a:prstGeom>
          <a:ln w="12700" cap="rnd">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8" name="Group 18"/>
          <p:cNvGrpSpPr>
            <a:grpSpLocks noChangeAspect="1"/>
          </p:cNvGrpSpPr>
          <p:nvPr/>
        </p:nvGrpSpPr>
        <p:grpSpPr>
          <a:xfrm>
            <a:off x="1087054" y="2872850"/>
            <a:ext cx="579223" cy="434282"/>
            <a:chOff x="-1146" y="764"/>
            <a:chExt cx="1079" cy="809"/>
          </a:xfrm>
        </p:grpSpPr>
        <p:sp>
          <p:nvSpPr>
            <p:cNvPr id="39" name="Freeform 19"/>
            <p:cNvSpPr>
              <a:spLocks noEditPoints="1"/>
            </p:cNvSpPr>
            <p:nvPr/>
          </p:nvSpPr>
          <p:spPr bwMode="auto">
            <a:xfrm>
              <a:off x="-874" y="764"/>
              <a:ext cx="390" cy="281"/>
            </a:xfrm>
            <a:custGeom>
              <a:avLst/>
              <a:gdLst>
                <a:gd name="T0" fmla="*/ 53 w 380"/>
                <a:gd name="T1" fmla="*/ 273 h 273"/>
                <a:gd name="T2" fmla="*/ 102 w 380"/>
                <a:gd name="T3" fmla="*/ 273 h 273"/>
                <a:gd name="T4" fmla="*/ 141 w 380"/>
                <a:gd name="T5" fmla="*/ 273 h 273"/>
                <a:gd name="T6" fmla="*/ 239 w 380"/>
                <a:gd name="T7" fmla="*/ 273 h 273"/>
                <a:gd name="T8" fmla="*/ 280 w 380"/>
                <a:gd name="T9" fmla="*/ 273 h 273"/>
                <a:gd name="T10" fmla="*/ 328 w 380"/>
                <a:gd name="T11" fmla="*/ 273 h 273"/>
                <a:gd name="T12" fmla="*/ 380 w 380"/>
                <a:gd name="T13" fmla="*/ 214 h 273"/>
                <a:gd name="T14" fmla="*/ 380 w 380"/>
                <a:gd name="T15" fmla="*/ 210 h 273"/>
                <a:gd name="T16" fmla="*/ 380 w 380"/>
                <a:gd name="T17" fmla="*/ 188 h 273"/>
                <a:gd name="T18" fmla="*/ 380 w 380"/>
                <a:gd name="T19" fmla="*/ 59 h 273"/>
                <a:gd name="T20" fmla="*/ 328 w 380"/>
                <a:gd name="T21" fmla="*/ 0 h 273"/>
                <a:gd name="T22" fmla="*/ 53 w 380"/>
                <a:gd name="T23" fmla="*/ 0 h 273"/>
                <a:gd name="T24" fmla="*/ 0 w 380"/>
                <a:gd name="T25" fmla="*/ 59 h 273"/>
                <a:gd name="T26" fmla="*/ 0 w 380"/>
                <a:gd name="T27" fmla="*/ 188 h 273"/>
                <a:gd name="T28" fmla="*/ 0 w 380"/>
                <a:gd name="T29" fmla="*/ 210 h 273"/>
                <a:gd name="T30" fmla="*/ 0 w 380"/>
                <a:gd name="T31" fmla="*/ 214 h 273"/>
                <a:gd name="T32" fmla="*/ 53 w 380"/>
                <a:gd name="T33" fmla="*/ 273 h 273"/>
                <a:gd name="T34" fmla="*/ 45 w 380"/>
                <a:gd name="T35" fmla="*/ 74 h 273"/>
                <a:gd name="T36" fmla="*/ 65 w 380"/>
                <a:gd name="T37" fmla="*/ 51 h 273"/>
                <a:gd name="T38" fmla="*/ 315 w 380"/>
                <a:gd name="T39" fmla="*/ 51 h 273"/>
                <a:gd name="T40" fmla="*/ 336 w 380"/>
                <a:gd name="T41" fmla="*/ 74 h 273"/>
                <a:gd name="T42" fmla="*/ 336 w 380"/>
                <a:gd name="T43" fmla="*/ 225 h 273"/>
                <a:gd name="T44" fmla="*/ 45 w 380"/>
                <a:gd name="T45" fmla="*/ 225 h 273"/>
                <a:gd name="T46" fmla="*/ 45 w 380"/>
                <a:gd name="T47" fmla="*/ 74 h 273"/>
                <a:gd name="T48" fmla="*/ 45 w 380"/>
                <a:gd name="T49" fmla="*/ 74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273">
                  <a:moveTo>
                    <a:pt x="53" y="273"/>
                  </a:moveTo>
                  <a:cubicBezTo>
                    <a:pt x="102" y="273"/>
                    <a:pt x="102" y="273"/>
                    <a:pt x="102" y="273"/>
                  </a:cubicBezTo>
                  <a:cubicBezTo>
                    <a:pt x="141" y="273"/>
                    <a:pt x="141" y="273"/>
                    <a:pt x="141" y="273"/>
                  </a:cubicBezTo>
                  <a:cubicBezTo>
                    <a:pt x="239" y="273"/>
                    <a:pt x="239" y="273"/>
                    <a:pt x="239" y="273"/>
                  </a:cubicBezTo>
                  <a:cubicBezTo>
                    <a:pt x="280" y="273"/>
                    <a:pt x="280" y="273"/>
                    <a:pt x="280" y="273"/>
                  </a:cubicBezTo>
                  <a:cubicBezTo>
                    <a:pt x="328" y="273"/>
                    <a:pt x="328" y="273"/>
                    <a:pt x="328" y="273"/>
                  </a:cubicBezTo>
                  <a:cubicBezTo>
                    <a:pt x="357" y="273"/>
                    <a:pt x="380" y="246"/>
                    <a:pt x="380" y="214"/>
                  </a:cubicBezTo>
                  <a:cubicBezTo>
                    <a:pt x="380" y="210"/>
                    <a:pt x="380" y="210"/>
                    <a:pt x="380" y="210"/>
                  </a:cubicBezTo>
                  <a:cubicBezTo>
                    <a:pt x="380" y="188"/>
                    <a:pt x="380" y="188"/>
                    <a:pt x="380" y="188"/>
                  </a:cubicBezTo>
                  <a:cubicBezTo>
                    <a:pt x="380" y="59"/>
                    <a:pt x="380" y="59"/>
                    <a:pt x="380" y="59"/>
                  </a:cubicBezTo>
                  <a:cubicBezTo>
                    <a:pt x="380" y="26"/>
                    <a:pt x="357" y="0"/>
                    <a:pt x="328" y="0"/>
                  </a:cubicBezTo>
                  <a:cubicBezTo>
                    <a:pt x="53" y="0"/>
                    <a:pt x="53" y="0"/>
                    <a:pt x="53" y="0"/>
                  </a:cubicBezTo>
                  <a:cubicBezTo>
                    <a:pt x="24" y="0"/>
                    <a:pt x="0" y="26"/>
                    <a:pt x="0" y="59"/>
                  </a:cubicBezTo>
                  <a:cubicBezTo>
                    <a:pt x="0" y="188"/>
                    <a:pt x="0" y="188"/>
                    <a:pt x="0" y="188"/>
                  </a:cubicBezTo>
                  <a:cubicBezTo>
                    <a:pt x="0" y="210"/>
                    <a:pt x="0" y="210"/>
                    <a:pt x="0" y="210"/>
                  </a:cubicBezTo>
                  <a:cubicBezTo>
                    <a:pt x="0" y="214"/>
                    <a:pt x="0" y="214"/>
                    <a:pt x="0" y="214"/>
                  </a:cubicBezTo>
                  <a:cubicBezTo>
                    <a:pt x="0" y="246"/>
                    <a:pt x="24" y="273"/>
                    <a:pt x="53" y="273"/>
                  </a:cubicBezTo>
                  <a:close/>
                  <a:moveTo>
                    <a:pt x="45" y="74"/>
                  </a:moveTo>
                  <a:cubicBezTo>
                    <a:pt x="45" y="61"/>
                    <a:pt x="53" y="51"/>
                    <a:pt x="65" y="51"/>
                  </a:cubicBezTo>
                  <a:cubicBezTo>
                    <a:pt x="315" y="51"/>
                    <a:pt x="315" y="51"/>
                    <a:pt x="315" y="51"/>
                  </a:cubicBezTo>
                  <a:cubicBezTo>
                    <a:pt x="327" y="51"/>
                    <a:pt x="336" y="61"/>
                    <a:pt x="336" y="74"/>
                  </a:cubicBezTo>
                  <a:cubicBezTo>
                    <a:pt x="336" y="225"/>
                    <a:pt x="336" y="225"/>
                    <a:pt x="336" y="225"/>
                  </a:cubicBezTo>
                  <a:cubicBezTo>
                    <a:pt x="45" y="225"/>
                    <a:pt x="45" y="225"/>
                    <a:pt x="45" y="225"/>
                  </a:cubicBezTo>
                  <a:cubicBezTo>
                    <a:pt x="45" y="74"/>
                    <a:pt x="45" y="74"/>
                    <a:pt x="45" y="74"/>
                  </a:cubicBezTo>
                  <a:cubicBezTo>
                    <a:pt x="45" y="74"/>
                    <a:pt x="45" y="74"/>
                    <a:pt x="45" y="7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0" name="Freeform 20"/>
            <p:cNvSpPr/>
            <p:nvPr/>
          </p:nvSpPr>
          <p:spPr bwMode="auto">
            <a:xfrm>
              <a:off x="-1146" y="881"/>
              <a:ext cx="934" cy="250"/>
            </a:xfrm>
            <a:custGeom>
              <a:avLst/>
              <a:gdLst>
                <a:gd name="T0" fmla="*/ 908 w 908"/>
                <a:gd name="T1" fmla="*/ 158 h 243"/>
                <a:gd name="T2" fmla="*/ 908 w 908"/>
                <a:gd name="T3" fmla="*/ 55 h 243"/>
                <a:gd name="T4" fmla="*/ 850 w 908"/>
                <a:gd name="T5" fmla="*/ 0 h 243"/>
                <a:gd name="T6" fmla="*/ 58 w 908"/>
                <a:gd name="T7" fmla="*/ 0 h 243"/>
                <a:gd name="T8" fmla="*/ 0 w 908"/>
                <a:gd name="T9" fmla="*/ 55 h 243"/>
                <a:gd name="T10" fmla="*/ 0 w 908"/>
                <a:gd name="T11" fmla="*/ 158 h 243"/>
                <a:gd name="T12" fmla="*/ 448 w 908"/>
                <a:gd name="T13" fmla="*/ 243 h 243"/>
                <a:gd name="T14" fmla="*/ 908 w 908"/>
                <a:gd name="T15" fmla="*/ 158 h 243"/>
                <a:gd name="T16" fmla="*/ 908 w 908"/>
                <a:gd name="T17" fmla="*/ 158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7" h="243">
                  <a:moveTo>
                    <a:pt x="908" y="158"/>
                  </a:moveTo>
                  <a:cubicBezTo>
                    <a:pt x="908" y="55"/>
                    <a:pt x="908" y="55"/>
                    <a:pt x="908" y="55"/>
                  </a:cubicBezTo>
                  <a:cubicBezTo>
                    <a:pt x="908" y="25"/>
                    <a:pt x="882" y="0"/>
                    <a:pt x="850" y="0"/>
                  </a:cubicBezTo>
                  <a:cubicBezTo>
                    <a:pt x="58" y="0"/>
                    <a:pt x="58" y="0"/>
                    <a:pt x="58" y="0"/>
                  </a:cubicBezTo>
                  <a:cubicBezTo>
                    <a:pt x="26" y="0"/>
                    <a:pt x="0" y="25"/>
                    <a:pt x="0" y="55"/>
                  </a:cubicBezTo>
                  <a:cubicBezTo>
                    <a:pt x="0" y="158"/>
                    <a:pt x="0" y="158"/>
                    <a:pt x="0" y="158"/>
                  </a:cubicBezTo>
                  <a:cubicBezTo>
                    <a:pt x="448" y="243"/>
                    <a:pt x="448" y="243"/>
                    <a:pt x="448" y="243"/>
                  </a:cubicBezTo>
                  <a:cubicBezTo>
                    <a:pt x="908" y="158"/>
                    <a:pt x="908" y="158"/>
                    <a:pt x="908" y="158"/>
                  </a:cubicBezTo>
                  <a:cubicBezTo>
                    <a:pt x="908" y="158"/>
                    <a:pt x="908" y="158"/>
                    <a:pt x="908" y="15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1" name="Freeform 21"/>
            <p:cNvSpPr/>
            <p:nvPr/>
          </p:nvSpPr>
          <p:spPr bwMode="auto">
            <a:xfrm>
              <a:off x="-1146" y="1087"/>
              <a:ext cx="934" cy="337"/>
            </a:xfrm>
            <a:custGeom>
              <a:avLst/>
              <a:gdLst>
                <a:gd name="T0" fmla="*/ 0 w 908"/>
                <a:gd name="T1" fmla="*/ 0 h 328"/>
                <a:gd name="T2" fmla="*/ 0 w 908"/>
                <a:gd name="T3" fmla="*/ 272 h 328"/>
                <a:gd name="T4" fmla="*/ 58 w 908"/>
                <a:gd name="T5" fmla="*/ 328 h 328"/>
                <a:gd name="T6" fmla="*/ 850 w 908"/>
                <a:gd name="T7" fmla="*/ 328 h 328"/>
                <a:gd name="T8" fmla="*/ 908 w 908"/>
                <a:gd name="T9" fmla="*/ 272 h 328"/>
                <a:gd name="T10" fmla="*/ 908 w 908"/>
                <a:gd name="T11" fmla="*/ 0 h 328"/>
                <a:gd name="T12" fmla="*/ 450 w 908"/>
                <a:gd name="T13" fmla="*/ 84 h 328"/>
                <a:gd name="T14" fmla="*/ 0 w 908"/>
                <a:gd name="T15" fmla="*/ 0 h 328"/>
                <a:gd name="T16" fmla="*/ 0 w 908"/>
                <a:gd name="T1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7" h="328">
                  <a:moveTo>
                    <a:pt x="0" y="0"/>
                  </a:moveTo>
                  <a:cubicBezTo>
                    <a:pt x="0" y="272"/>
                    <a:pt x="0" y="272"/>
                    <a:pt x="0" y="272"/>
                  </a:cubicBezTo>
                  <a:cubicBezTo>
                    <a:pt x="0" y="303"/>
                    <a:pt x="26" y="328"/>
                    <a:pt x="58" y="328"/>
                  </a:cubicBezTo>
                  <a:cubicBezTo>
                    <a:pt x="850" y="328"/>
                    <a:pt x="850" y="328"/>
                    <a:pt x="850" y="328"/>
                  </a:cubicBezTo>
                  <a:cubicBezTo>
                    <a:pt x="882" y="328"/>
                    <a:pt x="908" y="303"/>
                    <a:pt x="908" y="272"/>
                  </a:cubicBezTo>
                  <a:cubicBezTo>
                    <a:pt x="908" y="0"/>
                    <a:pt x="908" y="0"/>
                    <a:pt x="908" y="0"/>
                  </a:cubicBezTo>
                  <a:cubicBezTo>
                    <a:pt x="450" y="84"/>
                    <a:pt x="450" y="84"/>
                    <a:pt x="450" y="84"/>
                  </a:cubicBezTo>
                  <a:cubicBezTo>
                    <a:pt x="0" y="0"/>
                    <a:pt x="0" y="0"/>
                    <a:pt x="0" y="0"/>
                  </a:cubicBezTo>
                  <a:cubicBezTo>
                    <a:pt x="0" y="0"/>
                    <a:pt x="0" y="0"/>
                    <a:pt x="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2" name="Freeform 22"/>
            <p:cNvSpPr/>
            <p:nvPr/>
          </p:nvSpPr>
          <p:spPr bwMode="auto">
            <a:xfrm>
              <a:off x="-723" y="1089"/>
              <a:ext cx="78" cy="108"/>
            </a:xfrm>
            <a:custGeom>
              <a:avLst/>
              <a:gdLst>
                <a:gd name="T0" fmla="*/ 56 w 76"/>
                <a:gd name="T1" fmla="*/ 105 h 105"/>
                <a:gd name="T2" fmla="*/ 19 w 76"/>
                <a:gd name="T3" fmla="*/ 105 h 105"/>
                <a:gd name="T4" fmla="*/ 0 w 76"/>
                <a:gd name="T5" fmla="*/ 86 h 105"/>
                <a:gd name="T6" fmla="*/ 0 w 76"/>
                <a:gd name="T7" fmla="*/ 19 h 105"/>
                <a:gd name="T8" fmla="*/ 19 w 76"/>
                <a:gd name="T9" fmla="*/ 0 h 105"/>
                <a:gd name="T10" fmla="*/ 56 w 76"/>
                <a:gd name="T11" fmla="*/ 0 h 105"/>
                <a:gd name="T12" fmla="*/ 76 w 76"/>
                <a:gd name="T13" fmla="*/ 19 h 105"/>
                <a:gd name="T14" fmla="*/ 76 w 76"/>
                <a:gd name="T15" fmla="*/ 86 h 105"/>
                <a:gd name="T16" fmla="*/ 56 w 76"/>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05">
                  <a:moveTo>
                    <a:pt x="56" y="105"/>
                  </a:moveTo>
                  <a:cubicBezTo>
                    <a:pt x="19" y="105"/>
                    <a:pt x="19" y="105"/>
                    <a:pt x="19" y="105"/>
                  </a:cubicBezTo>
                  <a:cubicBezTo>
                    <a:pt x="9" y="105"/>
                    <a:pt x="0" y="96"/>
                    <a:pt x="0" y="86"/>
                  </a:cubicBezTo>
                  <a:cubicBezTo>
                    <a:pt x="0" y="19"/>
                    <a:pt x="0" y="19"/>
                    <a:pt x="0" y="19"/>
                  </a:cubicBezTo>
                  <a:cubicBezTo>
                    <a:pt x="0" y="9"/>
                    <a:pt x="9" y="0"/>
                    <a:pt x="19" y="0"/>
                  </a:cubicBezTo>
                  <a:cubicBezTo>
                    <a:pt x="56" y="0"/>
                    <a:pt x="56" y="0"/>
                    <a:pt x="56" y="0"/>
                  </a:cubicBezTo>
                  <a:cubicBezTo>
                    <a:pt x="68" y="0"/>
                    <a:pt x="76" y="9"/>
                    <a:pt x="76" y="19"/>
                  </a:cubicBezTo>
                  <a:cubicBezTo>
                    <a:pt x="76" y="86"/>
                    <a:pt x="76" y="86"/>
                    <a:pt x="76" y="86"/>
                  </a:cubicBezTo>
                  <a:cubicBezTo>
                    <a:pt x="76" y="96"/>
                    <a:pt x="68" y="105"/>
                    <a:pt x="56" y="105"/>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3" name="Oval 23"/>
            <p:cNvSpPr>
              <a:spLocks noChangeArrowheads="1"/>
            </p:cNvSpPr>
            <p:nvPr/>
          </p:nvSpPr>
          <p:spPr bwMode="auto">
            <a:xfrm>
              <a:off x="-460" y="1181"/>
              <a:ext cx="393" cy="392"/>
            </a:xfrm>
            <a:prstGeom prst="ellipse">
              <a:avLst/>
            </a:pr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4" name="Oval 24"/>
            <p:cNvSpPr>
              <a:spLocks noChangeArrowheads="1"/>
            </p:cNvSpPr>
            <p:nvPr/>
          </p:nvSpPr>
          <p:spPr bwMode="auto">
            <a:xfrm>
              <a:off x="-291" y="1294"/>
              <a:ext cx="55" cy="5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5" name="Freeform 25"/>
            <p:cNvSpPr/>
            <p:nvPr/>
          </p:nvSpPr>
          <p:spPr bwMode="auto">
            <a:xfrm>
              <a:off x="-315" y="1359"/>
              <a:ext cx="103" cy="100"/>
            </a:xfrm>
            <a:custGeom>
              <a:avLst/>
              <a:gdLst>
                <a:gd name="T0" fmla="*/ 49 w 100"/>
                <a:gd name="T1" fmla="*/ 0 h 97"/>
                <a:gd name="T2" fmla="*/ 51 w 100"/>
                <a:gd name="T3" fmla="*/ 0 h 97"/>
                <a:gd name="T4" fmla="*/ 100 w 100"/>
                <a:gd name="T5" fmla="*/ 48 h 97"/>
                <a:gd name="T6" fmla="*/ 100 w 100"/>
                <a:gd name="T7" fmla="*/ 97 h 97"/>
                <a:gd name="T8" fmla="*/ 0 w 100"/>
                <a:gd name="T9" fmla="*/ 97 h 97"/>
                <a:gd name="T10" fmla="*/ 0 w 100"/>
                <a:gd name="T11" fmla="*/ 48 h 97"/>
                <a:gd name="T12" fmla="*/ 49 w 100"/>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00" h="97">
                  <a:moveTo>
                    <a:pt x="49" y="0"/>
                  </a:moveTo>
                  <a:cubicBezTo>
                    <a:pt x="51" y="0"/>
                    <a:pt x="51" y="0"/>
                    <a:pt x="51" y="0"/>
                  </a:cubicBezTo>
                  <a:cubicBezTo>
                    <a:pt x="78" y="0"/>
                    <a:pt x="100" y="21"/>
                    <a:pt x="100" y="48"/>
                  </a:cubicBezTo>
                  <a:cubicBezTo>
                    <a:pt x="100" y="97"/>
                    <a:pt x="100" y="97"/>
                    <a:pt x="100" y="97"/>
                  </a:cubicBezTo>
                  <a:cubicBezTo>
                    <a:pt x="0" y="97"/>
                    <a:pt x="0" y="97"/>
                    <a:pt x="0" y="97"/>
                  </a:cubicBezTo>
                  <a:cubicBezTo>
                    <a:pt x="0" y="48"/>
                    <a:pt x="0" y="48"/>
                    <a:pt x="0" y="48"/>
                  </a:cubicBezTo>
                  <a:cubicBezTo>
                    <a:pt x="0" y="21"/>
                    <a:pt x="22" y="0"/>
                    <a:pt x="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6" name="Freeform 26"/>
            <p:cNvSpPr/>
            <p:nvPr/>
          </p:nvSpPr>
          <p:spPr bwMode="auto">
            <a:xfrm>
              <a:off x="-420" y="1220"/>
              <a:ext cx="148" cy="314"/>
            </a:xfrm>
            <a:custGeom>
              <a:avLst/>
              <a:gdLst>
                <a:gd name="T0" fmla="*/ 144 w 144"/>
                <a:gd name="T1" fmla="*/ 305 h 305"/>
                <a:gd name="T2" fmla="*/ 0 w 144"/>
                <a:gd name="T3" fmla="*/ 152 h 305"/>
                <a:gd name="T4" fmla="*/ 143 w 144"/>
                <a:gd name="T5" fmla="*/ 0 h 305"/>
              </a:gdLst>
              <a:ahLst/>
              <a:cxnLst>
                <a:cxn ang="0">
                  <a:pos x="T0" y="T1"/>
                </a:cxn>
                <a:cxn ang="0">
                  <a:pos x="T2" y="T3"/>
                </a:cxn>
                <a:cxn ang="0">
                  <a:pos x="T4" y="T5"/>
                </a:cxn>
              </a:cxnLst>
              <a:rect l="0" t="0" r="r" b="b"/>
              <a:pathLst>
                <a:path w="144" h="305">
                  <a:moveTo>
                    <a:pt x="144" y="305"/>
                  </a:moveTo>
                  <a:cubicBezTo>
                    <a:pt x="64" y="300"/>
                    <a:pt x="0" y="234"/>
                    <a:pt x="0" y="152"/>
                  </a:cubicBezTo>
                  <a:cubicBezTo>
                    <a:pt x="0" y="71"/>
                    <a:pt x="63" y="5"/>
                    <a:pt x="143" y="0"/>
                  </a:cubicBezTo>
                </a:path>
              </a:pathLst>
            </a:custGeom>
            <a:noFill/>
            <a:ln w="12700" cap="rnd">
              <a:solidFill>
                <a:schemeClr val="tx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7" name="Freeform 27"/>
            <p:cNvSpPr/>
            <p:nvPr/>
          </p:nvSpPr>
          <p:spPr bwMode="auto">
            <a:xfrm>
              <a:off x="-255" y="1220"/>
              <a:ext cx="148" cy="313"/>
            </a:xfrm>
            <a:custGeom>
              <a:avLst/>
              <a:gdLst>
                <a:gd name="T0" fmla="*/ 0 w 144"/>
                <a:gd name="T1" fmla="*/ 304 h 304"/>
                <a:gd name="T2" fmla="*/ 144 w 144"/>
                <a:gd name="T3" fmla="*/ 152 h 304"/>
                <a:gd name="T4" fmla="*/ 1 w 144"/>
                <a:gd name="T5" fmla="*/ 0 h 304"/>
              </a:gdLst>
              <a:ahLst/>
              <a:cxnLst>
                <a:cxn ang="0">
                  <a:pos x="T0" y="T1"/>
                </a:cxn>
                <a:cxn ang="0">
                  <a:pos x="T2" y="T3"/>
                </a:cxn>
                <a:cxn ang="0">
                  <a:pos x="T4" y="T5"/>
                </a:cxn>
              </a:cxnLst>
              <a:rect l="0" t="0" r="r" b="b"/>
              <a:pathLst>
                <a:path w="144" h="304">
                  <a:moveTo>
                    <a:pt x="0" y="304"/>
                  </a:moveTo>
                  <a:cubicBezTo>
                    <a:pt x="80" y="300"/>
                    <a:pt x="144" y="234"/>
                    <a:pt x="144" y="152"/>
                  </a:cubicBezTo>
                  <a:cubicBezTo>
                    <a:pt x="144" y="71"/>
                    <a:pt x="81" y="5"/>
                    <a:pt x="1" y="0"/>
                  </a:cubicBezTo>
                </a:path>
              </a:pathLst>
            </a:custGeom>
            <a:noFill/>
            <a:ln w="12700" cap="rnd">
              <a:solidFill>
                <a:srgbClr val="0D274D"/>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8" name="Freeform 28"/>
            <p:cNvSpPr/>
            <p:nvPr/>
          </p:nvSpPr>
          <p:spPr bwMode="auto">
            <a:xfrm>
              <a:off x="-256" y="1204"/>
              <a:ext cx="18" cy="33"/>
            </a:xfrm>
            <a:custGeom>
              <a:avLst/>
              <a:gdLst>
                <a:gd name="T0" fmla="*/ 18 w 18"/>
                <a:gd name="T1" fmla="*/ 0 h 33"/>
                <a:gd name="T2" fmla="*/ 0 w 18"/>
                <a:gd name="T3" fmla="*/ 16 h 33"/>
                <a:gd name="T4" fmla="*/ 17 w 18"/>
                <a:gd name="T5" fmla="*/ 33 h 33"/>
              </a:gdLst>
              <a:ahLst/>
              <a:cxnLst>
                <a:cxn ang="0">
                  <a:pos x="T0" y="T1"/>
                </a:cxn>
                <a:cxn ang="0">
                  <a:pos x="T2" y="T3"/>
                </a:cxn>
                <a:cxn ang="0">
                  <a:pos x="T4" y="T5"/>
                </a:cxn>
              </a:cxnLst>
              <a:rect l="0" t="0" r="r" b="b"/>
              <a:pathLst>
                <a:path w="18" h="33">
                  <a:moveTo>
                    <a:pt x="18" y="0"/>
                  </a:moveTo>
                  <a:lnTo>
                    <a:pt x="0" y="16"/>
                  </a:lnTo>
                  <a:lnTo>
                    <a:pt x="17" y="33"/>
                  </a:lnTo>
                </a:path>
              </a:pathLst>
            </a:custGeom>
            <a:noFill/>
            <a:ln w="12700" cap="rnd">
              <a:solidFill>
                <a:srgbClr val="0D274D"/>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9" name="Freeform 29"/>
            <p:cNvSpPr/>
            <p:nvPr/>
          </p:nvSpPr>
          <p:spPr bwMode="auto">
            <a:xfrm>
              <a:off x="-288" y="1517"/>
              <a:ext cx="18" cy="33"/>
            </a:xfrm>
            <a:custGeom>
              <a:avLst/>
              <a:gdLst>
                <a:gd name="T0" fmla="*/ 0 w 18"/>
                <a:gd name="T1" fmla="*/ 33 h 33"/>
                <a:gd name="T2" fmla="*/ 18 w 18"/>
                <a:gd name="T3" fmla="*/ 16 h 33"/>
                <a:gd name="T4" fmla="*/ 0 w 18"/>
                <a:gd name="T5" fmla="*/ 0 h 33"/>
              </a:gdLst>
              <a:ahLst/>
              <a:cxnLst>
                <a:cxn ang="0">
                  <a:pos x="T0" y="T1"/>
                </a:cxn>
                <a:cxn ang="0">
                  <a:pos x="T2" y="T3"/>
                </a:cxn>
                <a:cxn ang="0">
                  <a:pos x="T4" y="T5"/>
                </a:cxn>
              </a:cxnLst>
              <a:rect l="0" t="0" r="r" b="b"/>
              <a:pathLst>
                <a:path w="18" h="33">
                  <a:moveTo>
                    <a:pt x="0" y="33"/>
                  </a:moveTo>
                  <a:lnTo>
                    <a:pt x="18" y="16"/>
                  </a:lnTo>
                  <a:lnTo>
                    <a:pt x="0" y="0"/>
                  </a:lnTo>
                </a:path>
              </a:pathLst>
            </a:custGeom>
            <a:noFill/>
            <a:ln w="12700" cap="rnd">
              <a:solidFill>
                <a:schemeClr val="tx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grpSp>
        <p:nvGrpSpPr>
          <p:cNvPr id="50" name="Group 47"/>
          <p:cNvGrpSpPr>
            <a:grpSpLocks noChangeAspect="1"/>
          </p:cNvGrpSpPr>
          <p:nvPr/>
        </p:nvGrpSpPr>
        <p:grpSpPr>
          <a:xfrm>
            <a:off x="1118597" y="3584000"/>
            <a:ext cx="445285" cy="468163"/>
            <a:chOff x="-586" y="938"/>
            <a:chExt cx="798" cy="839"/>
          </a:xfrm>
        </p:grpSpPr>
        <p:sp>
          <p:nvSpPr>
            <p:cNvPr id="51" name="Freeform 48"/>
            <p:cNvSpPr/>
            <p:nvPr/>
          </p:nvSpPr>
          <p:spPr bwMode="auto">
            <a:xfrm>
              <a:off x="-586" y="985"/>
              <a:ext cx="399" cy="423"/>
            </a:xfrm>
            <a:custGeom>
              <a:avLst/>
              <a:gdLst>
                <a:gd name="T0" fmla="*/ 337 w 350"/>
                <a:gd name="T1" fmla="*/ 1 h 371"/>
                <a:gd name="T2" fmla="*/ 334 w 350"/>
                <a:gd name="T3" fmla="*/ 1 h 371"/>
                <a:gd name="T4" fmla="*/ 334 w 350"/>
                <a:gd name="T5" fmla="*/ 1 h 371"/>
                <a:gd name="T6" fmla="*/ 330 w 350"/>
                <a:gd name="T7" fmla="*/ 0 h 371"/>
                <a:gd name="T8" fmla="*/ 324 w 350"/>
                <a:gd name="T9" fmla="*/ 1 h 371"/>
                <a:gd name="T10" fmla="*/ 243 w 350"/>
                <a:gd name="T11" fmla="*/ 17 h 371"/>
                <a:gd name="T12" fmla="*/ 46 w 350"/>
                <a:gd name="T13" fmla="*/ 177 h 371"/>
                <a:gd name="T14" fmla="*/ 0 w 350"/>
                <a:gd name="T15" fmla="*/ 348 h 371"/>
                <a:gd name="T16" fmla="*/ 18 w 350"/>
                <a:gd name="T17" fmla="*/ 370 h 371"/>
                <a:gd name="T18" fmla="*/ 41 w 350"/>
                <a:gd name="T19" fmla="*/ 352 h 371"/>
                <a:gd name="T20" fmla="*/ 46 w 350"/>
                <a:gd name="T21" fmla="*/ 344 h 371"/>
                <a:gd name="T22" fmla="*/ 59 w 350"/>
                <a:gd name="T23" fmla="*/ 337 h 371"/>
                <a:gd name="T24" fmla="*/ 123 w 350"/>
                <a:gd name="T25" fmla="*/ 330 h 371"/>
                <a:gd name="T26" fmla="*/ 165 w 350"/>
                <a:gd name="T27" fmla="*/ 347 h 371"/>
                <a:gd name="T28" fmla="*/ 167 w 350"/>
                <a:gd name="T29" fmla="*/ 354 h 371"/>
                <a:gd name="T30" fmla="*/ 186 w 350"/>
                <a:gd name="T31" fmla="*/ 370 h 371"/>
                <a:gd name="T32" fmla="*/ 205 w 350"/>
                <a:gd name="T33" fmla="*/ 354 h 371"/>
                <a:gd name="T34" fmla="*/ 218 w 350"/>
                <a:gd name="T35" fmla="*/ 339 h 371"/>
                <a:gd name="T36" fmla="*/ 281 w 350"/>
                <a:gd name="T37" fmla="*/ 329 h 371"/>
                <a:gd name="T38" fmla="*/ 320 w 350"/>
                <a:gd name="T39" fmla="*/ 340 h 371"/>
                <a:gd name="T40" fmla="*/ 330 w 350"/>
                <a:gd name="T41" fmla="*/ 355 h 371"/>
                <a:gd name="T42" fmla="*/ 350 w 350"/>
                <a:gd name="T43" fmla="*/ 370 h 371"/>
                <a:gd name="T44" fmla="*/ 350 w 350"/>
                <a:gd name="T45" fmla="*/ 370 h 371"/>
                <a:gd name="T46" fmla="*/ 350 w 350"/>
                <a:gd name="T47" fmla="*/ 2 h 371"/>
                <a:gd name="T48" fmla="*/ 337 w 350"/>
                <a:gd name="T49" fmla="*/ 1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0" h="371">
                  <a:moveTo>
                    <a:pt x="337" y="1"/>
                  </a:moveTo>
                  <a:cubicBezTo>
                    <a:pt x="336" y="1"/>
                    <a:pt x="335" y="1"/>
                    <a:pt x="334" y="1"/>
                  </a:cubicBezTo>
                  <a:cubicBezTo>
                    <a:pt x="334" y="1"/>
                    <a:pt x="334" y="1"/>
                    <a:pt x="334" y="1"/>
                  </a:cubicBezTo>
                  <a:cubicBezTo>
                    <a:pt x="332" y="1"/>
                    <a:pt x="331" y="1"/>
                    <a:pt x="330" y="0"/>
                  </a:cubicBezTo>
                  <a:cubicBezTo>
                    <a:pt x="328" y="2"/>
                    <a:pt x="326" y="1"/>
                    <a:pt x="324" y="1"/>
                  </a:cubicBezTo>
                  <a:cubicBezTo>
                    <a:pt x="297" y="3"/>
                    <a:pt x="269" y="8"/>
                    <a:pt x="243" y="17"/>
                  </a:cubicBezTo>
                  <a:cubicBezTo>
                    <a:pt x="157" y="46"/>
                    <a:pt x="92" y="99"/>
                    <a:pt x="46" y="177"/>
                  </a:cubicBezTo>
                  <a:cubicBezTo>
                    <a:pt x="15" y="229"/>
                    <a:pt x="0" y="287"/>
                    <a:pt x="0" y="348"/>
                  </a:cubicBezTo>
                  <a:cubicBezTo>
                    <a:pt x="0" y="360"/>
                    <a:pt x="7" y="369"/>
                    <a:pt x="18" y="370"/>
                  </a:cubicBezTo>
                  <a:cubicBezTo>
                    <a:pt x="29" y="371"/>
                    <a:pt x="39" y="363"/>
                    <a:pt x="41" y="352"/>
                  </a:cubicBezTo>
                  <a:cubicBezTo>
                    <a:pt x="41" y="348"/>
                    <a:pt x="43" y="346"/>
                    <a:pt x="46" y="344"/>
                  </a:cubicBezTo>
                  <a:cubicBezTo>
                    <a:pt x="50" y="341"/>
                    <a:pt x="54" y="338"/>
                    <a:pt x="59" y="337"/>
                  </a:cubicBezTo>
                  <a:cubicBezTo>
                    <a:pt x="80" y="329"/>
                    <a:pt x="101" y="327"/>
                    <a:pt x="123" y="330"/>
                  </a:cubicBezTo>
                  <a:cubicBezTo>
                    <a:pt x="138" y="333"/>
                    <a:pt x="154" y="336"/>
                    <a:pt x="165" y="347"/>
                  </a:cubicBezTo>
                  <a:cubicBezTo>
                    <a:pt x="166" y="349"/>
                    <a:pt x="166" y="352"/>
                    <a:pt x="167" y="354"/>
                  </a:cubicBezTo>
                  <a:cubicBezTo>
                    <a:pt x="169" y="363"/>
                    <a:pt x="176" y="370"/>
                    <a:pt x="186" y="370"/>
                  </a:cubicBezTo>
                  <a:cubicBezTo>
                    <a:pt x="195" y="370"/>
                    <a:pt x="204" y="364"/>
                    <a:pt x="205" y="354"/>
                  </a:cubicBezTo>
                  <a:cubicBezTo>
                    <a:pt x="207" y="346"/>
                    <a:pt x="212" y="342"/>
                    <a:pt x="218" y="339"/>
                  </a:cubicBezTo>
                  <a:cubicBezTo>
                    <a:pt x="238" y="329"/>
                    <a:pt x="259" y="327"/>
                    <a:pt x="281" y="329"/>
                  </a:cubicBezTo>
                  <a:cubicBezTo>
                    <a:pt x="295" y="331"/>
                    <a:pt x="308" y="334"/>
                    <a:pt x="320" y="340"/>
                  </a:cubicBezTo>
                  <a:cubicBezTo>
                    <a:pt x="326" y="343"/>
                    <a:pt x="331" y="347"/>
                    <a:pt x="330" y="355"/>
                  </a:cubicBezTo>
                  <a:cubicBezTo>
                    <a:pt x="334" y="364"/>
                    <a:pt x="340" y="369"/>
                    <a:pt x="350" y="370"/>
                  </a:cubicBezTo>
                  <a:cubicBezTo>
                    <a:pt x="350" y="370"/>
                    <a:pt x="350" y="370"/>
                    <a:pt x="350" y="370"/>
                  </a:cubicBezTo>
                  <a:cubicBezTo>
                    <a:pt x="350" y="247"/>
                    <a:pt x="350" y="124"/>
                    <a:pt x="350" y="2"/>
                  </a:cubicBezTo>
                  <a:cubicBezTo>
                    <a:pt x="346" y="1"/>
                    <a:pt x="341" y="3"/>
                    <a:pt x="337" y="1"/>
                  </a:cubicBez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2" name="Freeform 49"/>
            <p:cNvSpPr/>
            <p:nvPr/>
          </p:nvSpPr>
          <p:spPr bwMode="auto">
            <a:xfrm>
              <a:off x="-187" y="985"/>
              <a:ext cx="399" cy="424"/>
            </a:xfrm>
            <a:custGeom>
              <a:avLst/>
              <a:gdLst>
                <a:gd name="T0" fmla="*/ 349 w 350"/>
                <a:gd name="T1" fmla="*/ 320 h 372"/>
                <a:gd name="T2" fmla="*/ 345 w 350"/>
                <a:gd name="T3" fmla="*/ 288 h 372"/>
                <a:gd name="T4" fmla="*/ 245 w 350"/>
                <a:gd name="T5" fmla="*/ 100 h 372"/>
                <a:gd name="T6" fmla="*/ 73 w 350"/>
                <a:gd name="T7" fmla="*/ 8 h 372"/>
                <a:gd name="T8" fmla="*/ 22 w 350"/>
                <a:gd name="T9" fmla="*/ 2 h 372"/>
                <a:gd name="T10" fmla="*/ 20 w 350"/>
                <a:gd name="T11" fmla="*/ 0 h 372"/>
                <a:gd name="T12" fmla="*/ 18 w 350"/>
                <a:gd name="T13" fmla="*/ 0 h 372"/>
                <a:gd name="T14" fmla="*/ 7 w 350"/>
                <a:gd name="T15" fmla="*/ 0 h 372"/>
                <a:gd name="T16" fmla="*/ 0 w 350"/>
                <a:gd name="T17" fmla="*/ 0 h 372"/>
                <a:gd name="T18" fmla="*/ 0 w 350"/>
                <a:gd name="T19" fmla="*/ 0 h 372"/>
                <a:gd name="T20" fmla="*/ 0 w 350"/>
                <a:gd name="T21" fmla="*/ 2 h 372"/>
                <a:gd name="T22" fmla="*/ 0 w 350"/>
                <a:gd name="T23" fmla="*/ 370 h 372"/>
                <a:gd name="T24" fmla="*/ 20 w 350"/>
                <a:gd name="T25" fmla="*/ 355 h 372"/>
                <a:gd name="T26" fmla="*/ 28 w 350"/>
                <a:gd name="T27" fmla="*/ 342 h 372"/>
                <a:gd name="T28" fmla="*/ 39 w 350"/>
                <a:gd name="T29" fmla="*/ 337 h 372"/>
                <a:gd name="T30" fmla="*/ 102 w 350"/>
                <a:gd name="T31" fmla="*/ 330 h 372"/>
                <a:gd name="T32" fmla="*/ 137 w 350"/>
                <a:gd name="T33" fmla="*/ 342 h 372"/>
                <a:gd name="T34" fmla="*/ 144 w 350"/>
                <a:gd name="T35" fmla="*/ 353 h 372"/>
                <a:gd name="T36" fmla="*/ 162 w 350"/>
                <a:gd name="T37" fmla="*/ 370 h 372"/>
                <a:gd name="T38" fmla="*/ 184 w 350"/>
                <a:gd name="T39" fmla="*/ 356 h 372"/>
                <a:gd name="T40" fmla="*/ 186 w 350"/>
                <a:gd name="T41" fmla="*/ 346 h 372"/>
                <a:gd name="T42" fmla="*/ 203 w 350"/>
                <a:gd name="T43" fmla="*/ 337 h 372"/>
                <a:gd name="T44" fmla="*/ 265 w 350"/>
                <a:gd name="T45" fmla="*/ 330 h 372"/>
                <a:gd name="T46" fmla="*/ 302 w 350"/>
                <a:gd name="T47" fmla="*/ 342 h 372"/>
                <a:gd name="T48" fmla="*/ 310 w 350"/>
                <a:gd name="T49" fmla="*/ 353 h 372"/>
                <a:gd name="T50" fmla="*/ 324 w 350"/>
                <a:gd name="T51" fmla="*/ 369 h 372"/>
                <a:gd name="T52" fmla="*/ 350 w 350"/>
                <a:gd name="T53" fmla="*/ 355 h 372"/>
                <a:gd name="T54" fmla="*/ 350 w 350"/>
                <a:gd name="T55" fmla="*/ 323 h 372"/>
                <a:gd name="T56" fmla="*/ 349 w 350"/>
                <a:gd name="T57" fmla="*/ 32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0" h="372">
                  <a:moveTo>
                    <a:pt x="349" y="320"/>
                  </a:moveTo>
                  <a:cubicBezTo>
                    <a:pt x="349" y="309"/>
                    <a:pt x="347" y="299"/>
                    <a:pt x="345" y="288"/>
                  </a:cubicBezTo>
                  <a:cubicBezTo>
                    <a:pt x="332" y="215"/>
                    <a:pt x="298" y="152"/>
                    <a:pt x="245" y="100"/>
                  </a:cubicBezTo>
                  <a:cubicBezTo>
                    <a:pt x="197" y="53"/>
                    <a:pt x="139" y="22"/>
                    <a:pt x="73" y="8"/>
                  </a:cubicBezTo>
                  <a:cubicBezTo>
                    <a:pt x="56" y="4"/>
                    <a:pt x="40" y="1"/>
                    <a:pt x="22" y="2"/>
                  </a:cubicBezTo>
                  <a:cubicBezTo>
                    <a:pt x="22" y="1"/>
                    <a:pt x="21" y="1"/>
                    <a:pt x="20" y="0"/>
                  </a:cubicBezTo>
                  <a:cubicBezTo>
                    <a:pt x="20" y="0"/>
                    <a:pt x="19" y="0"/>
                    <a:pt x="18" y="0"/>
                  </a:cubicBezTo>
                  <a:cubicBezTo>
                    <a:pt x="14" y="2"/>
                    <a:pt x="11" y="2"/>
                    <a:pt x="7" y="0"/>
                  </a:cubicBezTo>
                  <a:cubicBezTo>
                    <a:pt x="5" y="0"/>
                    <a:pt x="2" y="0"/>
                    <a:pt x="0" y="0"/>
                  </a:cubicBezTo>
                  <a:cubicBezTo>
                    <a:pt x="0" y="0"/>
                    <a:pt x="0" y="0"/>
                    <a:pt x="0" y="0"/>
                  </a:cubicBezTo>
                  <a:cubicBezTo>
                    <a:pt x="0" y="1"/>
                    <a:pt x="0" y="1"/>
                    <a:pt x="0" y="2"/>
                  </a:cubicBezTo>
                  <a:cubicBezTo>
                    <a:pt x="0" y="124"/>
                    <a:pt x="0" y="247"/>
                    <a:pt x="0" y="370"/>
                  </a:cubicBezTo>
                  <a:cubicBezTo>
                    <a:pt x="11" y="370"/>
                    <a:pt x="17" y="364"/>
                    <a:pt x="20" y="355"/>
                  </a:cubicBezTo>
                  <a:cubicBezTo>
                    <a:pt x="20" y="349"/>
                    <a:pt x="23" y="345"/>
                    <a:pt x="28" y="342"/>
                  </a:cubicBezTo>
                  <a:cubicBezTo>
                    <a:pt x="31" y="340"/>
                    <a:pt x="35" y="338"/>
                    <a:pt x="39" y="337"/>
                  </a:cubicBezTo>
                  <a:cubicBezTo>
                    <a:pt x="59" y="329"/>
                    <a:pt x="81" y="327"/>
                    <a:pt x="102" y="330"/>
                  </a:cubicBezTo>
                  <a:cubicBezTo>
                    <a:pt x="115" y="332"/>
                    <a:pt x="126" y="335"/>
                    <a:pt x="137" y="342"/>
                  </a:cubicBezTo>
                  <a:cubicBezTo>
                    <a:pt x="141" y="345"/>
                    <a:pt x="143" y="348"/>
                    <a:pt x="144" y="353"/>
                  </a:cubicBezTo>
                  <a:cubicBezTo>
                    <a:pt x="145" y="362"/>
                    <a:pt x="153" y="369"/>
                    <a:pt x="162" y="370"/>
                  </a:cubicBezTo>
                  <a:cubicBezTo>
                    <a:pt x="173" y="370"/>
                    <a:pt x="180" y="365"/>
                    <a:pt x="184" y="356"/>
                  </a:cubicBezTo>
                  <a:cubicBezTo>
                    <a:pt x="185" y="353"/>
                    <a:pt x="185" y="349"/>
                    <a:pt x="186" y="346"/>
                  </a:cubicBezTo>
                  <a:cubicBezTo>
                    <a:pt x="191" y="342"/>
                    <a:pt x="197" y="339"/>
                    <a:pt x="203" y="337"/>
                  </a:cubicBezTo>
                  <a:cubicBezTo>
                    <a:pt x="223" y="330"/>
                    <a:pt x="244" y="327"/>
                    <a:pt x="265" y="330"/>
                  </a:cubicBezTo>
                  <a:cubicBezTo>
                    <a:pt x="278" y="332"/>
                    <a:pt x="290" y="335"/>
                    <a:pt x="302" y="342"/>
                  </a:cubicBezTo>
                  <a:cubicBezTo>
                    <a:pt x="306" y="345"/>
                    <a:pt x="309" y="348"/>
                    <a:pt x="310" y="353"/>
                  </a:cubicBezTo>
                  <a:cubicBezTo>
                    <a:pt x="311" y="361"/>
                    <a:pt x="316" y="366"/>
                    <a:pt x="324" y="369"/>
                  </a:cubicBezTo>
                  <a:cubicBezTo>
                    <a:pt x="335" y="372"/>
                    <a:pt x="343" y="367"/>
                    <a:pt x="350" y="355"/>
                  </a:cubicBezTo>
                  <a:cubicBezTo>
                    <a:pt x="350" y="344"/>
                    <a:pt x="350" y="334"/>
                    <a:pt x="350" y="323"/>
                  </a:cubicBezTo>
                  <a:cubicBezTo>
                    <a:pt x="349" y="323"/>
                    <a:pt x="349" y="321"/>
                    <a:pt x="349" y="320"/>
                  </a:cubicBez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3" name="Freeform 50"/>
            <p:cNvSpPr/>
            <p:nvPr/>
          </p:nvSpPr>
          <p:spPr bwMode="auto">
            <a:xfrm>
              <a:off x="-211" y="1390"/>
              <a:ext cx="188" cy="358"/>
            </a:xfrm>
            <a:custGeom>
              <a:avLst/>
              <a:gdLst>
                <a:gd name="T0" fmla="*/ 146 w 165"/>
                <a:gd name="T1" fmla="*/ 202 h 314"/>
                <a:gd name="T2" fmla="*/ 124 w 165"/>
                <a:gd name="T3" fmla="*/ 223 h 314"/>
                <a:gd name="T4" fmla="*/ 70 w 165"/>
                <a:gd name="T5" fmla="*/ 261 h 314"/>
                <a:gd name="T6" fmla="*/ 42 w 165"/>
                <a:gd name="T7" fmla="*/ 219 h 314"/>
                <a:gd name="T8" fmla="*/ 42 w 165"/>
                <a:gd name="T9" fmla="*/ 101 h 314"/>
                <a:gd name="T10" fmla="*/ 41 w 165"/>
                <a:gd name="T11" fmla="*/ 0 h 314"/>
                <a:gd name="T12" fmla="*/ 21 w 165"/>
                <a:gd name="T13" fmla="*/ 15 h 314"/>
                <a:gd name="T14" fmla="*/ 21 w 165"/>
                <a:gd name="T15" fmla="*/ 15 h 314"/>
                <a:gd name="T16" fmla="*/ 1 w 165"/>
                <a:gd name="T17" fmla="*/ 0 h 314"/>
                <a:gd name="T18" fmla="*/ 1 w 165"/>
                <a:gd name="T19" fmla="*/ 228 h 314"/>
                <a:gd name="T20" fmla="*/ 18 w 165"/>
                <a:gd name="T21" fmla="*/ 271 h 314"/>
                <a:gd name="T22" fmla="*/ 57 w 165"/>
                <a:gd name="T23" fmla="*/ 301 h 314"/>
                <a:gd name="T24" fmla="*/ 156 w 165"/>
                <a:gd name="T25" fmla="*/ 261 h 314"/>
                <a:gd name="T26" fmla="*/ 165 w 165"/>
                <a:gd name="T27" fmla="*/ 225 h 314"/>
                <a:gd name="T28" fmla="*/ 146 w 165"/>
                <a:gd name="T29" fmla="*/ 20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14">
                  <a:moveTo>
                    <a:pt x="146" y="202"/>
                  </a:moveTo>
                  <a:cubicBezTo>
                    <a:pt x="133" y="201"/>
                    <a:pt x="125" y="209"/>
                    <a:pt x="124" y="223"/>
                  </a:cubicBezTo>
                  <a:cubicBezTo>
                    <a:pt x="121" y="252"/>
                    <a:pt x="96" y="270"/>
                    <a:pt x="70" y="261"/>
                  </a:cubicBezTo>
                  <a:cubicBezTo>
                    <a:pt x="52" y="255"/>
                    <a:pt x="42" y="240"/>
                    <a:pt x="42" y="219"/>
                  </a:cubicBezTo>
                  <a:cubicBezTo>
                    <a:pt x="42" y="180"/>
                    <a:pt x="42" y="140"/>
                    <a:pt x="42" y="101"/>
                  </a:cubicBezTo>
                  <a:cubicBezTo>
                    <a:pt x="42" y="67"/>
                    <a:pt x="41" y="34"/>
                    <a:pt x="41" y="0"/>
                  </a:cubicBezTo>
                  <a:cubicBezTo>
                    <a:pt x="38" y="9"/>
                    <a:pt x="32" y="15"/>
                    <a:pt x="21" y="15"/>
                  </a:cubicBezTo>
                  <a:cubicBezTo>
                    <a:pt x="21" y="15"/>
                    <a:pt x="21" y="15"/>
                    <a:pt x="21" y="15"/>
                  </a:cubicBezTo>
                  <a:cubicBezTo>
                    <a:pt x="11" y="14"/>
                    <a:pt x="5" y="9"/>
                    <a:pt x="1" y="0"/>
                  </a:cubicBezTo>
                  <a:cubicBezTo>
                    <a:pt x="1" y="76"/>
                    <a:pt x="0" y="152"/>
                    <a:pt x="1" y="228"/>
                  </a:cubicBezTo>
                  <a:cubicBezTo>
                    <a:pt x="1" y="244"/>
                    <a:pt x="7" y="259"/>
                    <a:pt x="18" y="271"/>
                  </a:cubicBezTo>
                  <a:cubicBezTo>
                    <a:pt x="28" y="284"/>
                    <a:pt x="41" y="295"/>
                    <a:pt x="57" y="301"/>
                  </a:cubicBezTo>
                  <a:cubicBezTo>
                    <a:pt x="95" y="314"/>
                    <a:pt x="137" y="296"/>
                    <a:pt x="156" y="261"/>
                  </a:cubicBezTo>
                  <a:cubicBezTo>
                    <a:pt x="161" y="250"/>
                    <a:pt x="165" y="237"/>
                    <a:pt x="165" y="225"/>
                  </a:cubicBezTo>
                  <a:cubicBezTo>
                    <a:pt x="165" y="212"/>
                    <a:pt x="157" y="203"/>
                    <a:pt x="146" y="202"/>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4" name="Freeform 51"/>
            <p:cNvSpPr/>
            <p:nvPr/>
          </p:nvSpPr>
          <p:spPr bwMode="auto">
            <a:xfrm>
              <a:off x="-211" y="938"/>
              <a:ext cx="48" cy="48"/>
            </a:xfrm>
            <a:custGeom>
              <a:avLst/>
              <a:gdLst>
                <a:gd name="T0" fmla="*/ 42 w 42"/>
                <a:gd name="T1" fmla="*/ 20 h 42"/>
                <a:gd name="T2" fmla="*/ 21 w 42"/>
                <a:gd name="T3" fmla="*/ 0 h 42"/>
                <a:gd name="T4" fmla="*/ 1 w 42"/>
                <a:gd name="T5" fmla="*/ 21 h 42"/>
                <a:gd name="T6" fmla="*/ 1 w 42"/>
                <a:gd name="T7" fmla="*/ 41 h 42"/>
                <a:gd name="T8" fmla="*/ 5 w 42"/>
                <a:gd name="T9" fmla="*/ 42 h 42"/>
                <a:gd name="T10" fmla="*/ 8 w 42"/>
                <a:gd name="T11" fmla="*/ 42 h 42"/>
                <a:gd name="T12" fmla="*/ 21 w 42"/>
                <a:gd name="T13" fmla="*/ 41 h 42"/>
                <a:gd name="T14" fmla="*/ 21 w 42"/>
                <a:gd name="T15" fmla="*/ 41 h 42"/>
                <a:gd name="T16" fmla="*/ 28 w 42"/>
                <a:gd name="T17" fmla="*/ 41 h 42"/>
                <a:gd name="T18" fmla="*/ 39 w 42"/>
                <a:gd name="T19" fmla="*/ 41 h 42"/>
                <a:gd name="T20" fmla="*/ 41 w 42"/>
                <a:gd name="T21" fmla="*/ 41 h 42"/>
                <a:gd name="T22" fmla="*/ 42 w 42"/>
                <a:gd name="T2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2">
                  <a:moveTo>
                    <a:pt x="42" y="20"/>
                  </a:moveTo>
                  <a:cubicBezTo>
                    <a:pt x="41" y="8"/>
                    <a:pt x="33" y="1"/>
                    <a:pt x="21" y="0"/>
                  </a:cubicBezTo>
                  <a:cubicBezTo>
                    <a:pt x="9" y="1"/>
                    <a:pt x="1" y="9"/>
                    <a:pt x="1" y="21"/>
                  </a:cubicBezTo>
                  <a:cubicBezTo>
                    <a:pt x="0" y="28"/>
                    <a:pt x="1" y="35"/>
                    <a:pt x="1" y="41"/>
                  </a:cubicBezTo>
                  <a:cubicBezTo>
                    <a:pt x="2" y="42"/>
                    <a:pt x="3" y="42"/>
                    <a:pt x="5" y="42"/>
                  </a:cubicBezTo>
                  <a:cubicBezTo>
                    <a:pt x="6" y="42"/>
                    <a:pt x="7" y="42"/>
                    <a:pt x="8" y="42"/>
                  </a:cubicBezTo>
                  <a:cubicBezTo>
                    <a:pt x="12" y="42"/>
                    <a:pt x="17" y="42"/>
                    <a:pt x="21" y="41"/>
                  </a:cubicBezTo>
                  <a:cubicBezTo>
                    <a:pt x="21" y="41"/>
                    <a:pt x="21" y="41"/>
                    <a:pt x="21" y="41"/>
                  </a:cubicBezTo>
                  <a:cubicBezTo>
                    <a:pt x="23" y="41"/>
                    <a:pt x="26" y="41"/>
                    <a:pt x="28" y="41"/>
                  </a:cubicBezTo>
                  <a:cubicBezTo>
                    <a:pt x="32" y="41"/>
                    <a:pt x="35" y="41"/>
                    <a:pt x="39" y="41"/>
                  </a:cubicBezTo>
                  <a:cubicBezTo>
                    <a:pt x="40" y="41"/>
                    <a:pt x="41" y="41"/>
                    <a:pt x="41" y="41"/>
                  </a:cubicBezTo>
                  <a:cubicBezTo>
                    <a:pt x="42" y="34"/>
                    <a:pt x="42" y="27"/>
                    <a:pt x="42" y="2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5" name="Freeform 52"/>
            <p:cNvSpPr/>
            <p:nvPr/>
          </p:nvSpPr>
          <p:spPr bwMode="auto">
            <a:xfrm>
              <a:off x="-202" y="985"/>
              <a:ext cx="15" cy="3"/>
            </a:xfrm>
            <a:custGeom>
              <a:avLst/>
              <a:gdLst>
                <a:gd name="T0" fmla="*/ 0 w 13"/>
                <a:gd name="T1" fmla="*/ 1 h 3"/>
                <a:gd name="T2" fmla="*/ 13 w 13"/>
                <a:gd name="T3" fmla="*/ 0 h 3"/>
                <a:gd name="T4" fmla="*/ 13 w 13"/>
                <a:gd name="T5" fmla="*/ 2 h 3"/>
                <a:gd name="T6" fmla="*/ 0 w 13"/>
                <a:gd name="T7" fmla="*/ 1 h 3"/>
              </a:gdLst>
              <a:ahLst/>
              <a:cxnLst>
                <a:cxn ang="0">
                  <a:pos x="T0" y="T1"/>
                </a:cxn>
                <a:cxn ang="0">
                  <a:pos x="T2" y="T3"/>
                </a:cxn>
                <a:cxn ang="0">
                  <a:pos x="T4" y="T5"/>
                </a:cxn>
                <a:cxn ang="0">
                  <a:pos x="T6" y="T7"/>
                </a:cxn>
              </a:cxnLst>
              <a:rect l="0" t="0" r="r" b="b"/>
              <a:pathLst>
                <a:path w="13" h="3">
                  <a:moveTo>
                    <a:pt x="0" y="1"/>
                  </a:moveTo>
                  <a:cubicBezTo>
                    <a:pt x="4" y="1"/>
                    <a:pt x="9" y="1"/>
                    <a:pt x="13" y="0"/>
                  </a:cubicBezTo>
                  <a:cubicBezTo>
                    <a:pt x="13" y="1"/>
                    <a:pt x="13" y="1"/>
                    <a:pt x="13" y="2"/>
                  </a:cubicBezTo>
                  <a:cubicBezTo>
                    <a:pt x="9" y="1"/>
                    <a:pt x="4" y="3"/>
                    <a:pt x="0" y="1"/>
                  </a:cubicBezTo>
                  <a:close/>
                </a:path>
              </a:pathLst>
            </a:custGeom>
            <a:solidFill>
              <a:srgbClr val="4DA6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6" name="Freeform 53"/>
            <p:cNvSpPr/>
            <p:nvPr/>
          </p:nvSpPr>
          <p:spPr bwMode="auto">
            <a:xfrm>
              <a:off x="-179" y="985"/>
              <a:ext cx="13" cy="2"/>
            </a:xfrm>
            <a:custGeom>
              <a:avLst/>
              <a:gdLst>
                <a:gd name="T0" fmla="*/ 0 w 11"/>
                <a:gd name="T1" fmla="*/ 0 h 2"/>
                <a:gd name="T2" fmla="*/ 11 w 11"/>
                <a:gd name="T3" fmla="*/ 0 h 2"/>
                <a:gd name="T4" fmla="*/ 0 w 11"/>
                <a:gd name="T5" fmla="*/ 0 h 2"/>
              </a:gdLst>
              <a:ahLst/>
              <a:cxnLst>
                <a:cxn ang="0">
                  <a:pos x="T0" y="T1"/>
                </a:cxn>
                <a:cxn ang="0">
                  <a:pos x="T2" y="T3"/>
                </a:cxn>
                <a:cxn ang="0">
                  <a:pos x="T4" y="T5"/>
                </a:cxn>
              </a:cxnLst>
              <a:rect l="0" t="0" r="r" b="b"/>
              <a:pathLst>
                <a:path w="11" h="2">
                  <a:moveTo>
                    <a:pt x="0" y="0"/>
                  </a:moveTo>
                  <a:cubicBezTo>
                    <a:pt x="4" y="0"/>
                    <a:pt x="7" y="0"/>
                    <a:pt x="11" y="0"/>
                  </a:cubicBezTo>
                  <a:cubicBezTo>
                    <a:pt x="7" y="2"/>
                    <a:pt x="4" y="2"/>
                    <a:pt x="0" y="0"/>
                  </a:cubicBezTo>
                  <a:close/>
                </a:path>
              </a:pathLst>
            </a:custGeom>
            <a:solidFill>
              <a:srgbClr val="459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7" name="Freeform 54"/>
            <p:cNvSpPr>
              <a:spLocks noEditPoints="1"/>
            </p:cNvSpPr>
            <p:nvPr/>
          </p:nvSpPr>
          <p:spPr bwMode="auto">
            <a:xfrm>
              <a:off x="-139" y="1419"/>
              <a:ext cx="164" cy="118"/>
            </a:xfrm>
            <a:custGeom>
              <a:avLst/>
              <a:gdLst>
                <a:gd name="T0" fmla="*/ 20 w 144"/>
                <a:gd name="T1" fmla="*/ 103 h 103"/>
                <a:gd name="T2" fmla="*/ 39 w 144"/>
                <a:gd name="T3" fmla="*/ 103 h 103"/>
                <a:gd name="T4" fmla="*/ 54 w 144"/>
                <a:gd name="T5" fmla="*/ 103 h 103"/>
                <a:gd name="T6" fmla="*/ 91 w 144"/>
                <a:gd name="T7" fmla="*/ 103 h 103"/>
                <a:gd name="T8" fmla="*/ 106 w 144"/>
                <a:gd name="T9" fmla="*/ 103 h 103"/>
                <a:gd name="T10" fmla="*/ 125 w 144"/>
                <a:gd name="T11" fmla="*/ 103 h 103"/>
                <a:gd name="T12" fmla="*/ 144 w 144"/>
                <a:gd name="T13" fmla="*/ 81 h 103"/>
                <a:gd name="T14" fmla="*/ 144 w 144"/>
                <a:gd name="T15" fmla="*/ 79 h 103"/>
                <a:gd name="T16" fmla="*/ 144 w 144"/>
                <a:gd name="T17" fmla="*/ 71 h 103"/>
                <a:gd name="T18" fmla="*/ 144 w 144"/>
                <a:gd name="T19" fmla="*/ 22 h 103"/>
                <a:gd name="T20" fmla="*/ 125 w 144"/>
                <a:gd name="T21" fmla="*/ 0 h 103"/>
                <a:gd name="T22" fmla="*/ 20 w 144"/>
                <a:gd name="T23" fmla="*/ 0 h 103"/>
                <a:gd name="T24" fmla="*/ 0 w 144"/>
                <a:gd name="T25" fmla="*/ 22 h 103"/>
                <a:gd name="T26" fmla="*/ 0 w 144"/>
                <a:gd name="T27" fmla="*/ 71 h 103"/>
                <a:gd name="T28" fmla="*/ 0 w 144"/>
                <a:gd name="T29" fmla="*/ 79 h 103"/>
                <a:gd name="T30" fmla="*/ 0 w 144"/>
                <a:gd name="T31" fmla="*/ 81 h 103"/>
                <a:gd name="T32" fmla="*/ 20 w 144"/>
                <a:gd name="T33" fmla="*/ 103 h 103"/>
                <a:gd name="T34" fmla="*/ 17 w 144"/>
                <a:gd name="T35" fmla="*/ 28 h 103"/>
                <a:gd name="T36" fmla="*/ 25 w 144"/>
                <a:gd name="T37" fmla="*/ 19 h 103"/>
                <a:gd name="T38" fmla="*/ 120 w 144"/>
                <a:gd name="T39" fmla="*/ 19 h 103"/>
                <a:gd name="T40" fmla="*/ 127 w 144"/>
                <a:gd name="T41" fmla="*/ 28 h 103"/>
                <a:gd name="T42" fmla="*/ 127 w 144"/>
                <a:gd name="T43" fmla="*/ 85 h 103"/>
                <a:gd name="T44" fmla="*/ 17 w 144"/>
                <a:gd name="T45" fmla="*/ 85 h 103"/>
                <a:gd name="T46" fmla="*/ 17 w 144"/>
                <a:gd name="T47" fmla="*/ 28 h 103"/>
                <a:gd name="T48" fmla="*/ 17 w 144"/>
                <a:gd name="T49"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103">
                  <a:moveTo>
                    <a:pt x="20" y="103"/>
                  </a:moveTo>
                  <a:cubicBezTo>
                    <a:pt x="39" y="103"/>
                    <a:pt x="39" y="103"/>
                    <a:pt x="39" y="103"/>
                  </a:cubicBezTo>
                  <a:cubicBezTo>
                    <a:pt x="54" y="103"/>
                    <a:pt x="54" y="103"/>
                    <a:pt x="54" y="103"/>
                  </a:cubicBezTo>
                  <a:cubicBezTo>
                    <a:pt x="91" y="103"/>
                    <a:pt x="91" y="103"/>
                    <a:pt x="91" y="103"/>
                  </a:cubicBezTo>
                  <a:cubicBezTo>
                    <a:pt x="106" y="103"/>
                    <a:pt x="106" y="103"/>
                    <a:pt x="106" y="103"/>
                  </a:cubicBezTo>
                  <a:cubicBezTo>
                    <a:pt x="125" y="103"/>
                    <a:pt x="125" y="103"/>
                    <a:pt x="125" y="103"/>
                  </a:cubicBezTo>
                  <a:cubicBezTo>
                    <a:pt x="136" y="103"/>
                    <a:pt x="144" y="93"/>
                    <a:pt x="144" y="81"/>
                  </a:cubicBezTo>
                  <a:cubicBezTo>
                    <a:pt x="144" y="79"/>
                    <a:pt x="144" y="79"/>
                    <a:pt x="144" y="79"/>
                  </a:cubicBezTo>
                  <a:cubicBezTo>
                    <a:pt x="144" y="71"/>
                    <a:pt x="144" y="71"/>
                    <a:pt x="144" y="71"/>
                  </a:cubicBezTo>
                  <a:cubicBezTo>
                    <a:pt x="144" y="22"/>
                    <a:pt x="144" y="22"/>
                    <a:pt x="144" y="22"/>
                  </a:cubicBezTo>
                  <a:cubicBezTo>
                    <a:pt x="144" y="10"/>
                    <a:pt x="136" y="0"/>
                    <a:pt x="125" y="0"/>
                  </a:cubicBezTo>
                  <a:cubicBezTo>
                    <a:pt x="20" y="0"/>
                    <a:pt x="20" y="0"/>
                    <a:pt x="20" y="0"/>
                  </a:cubicBezTo>
                  <a:cubicBezTo>
                    <a:pt x="9" y="0"/>
                    <a:pt x="0" y="10"/>
                    <a:pt x="0" y="22"/>
                  </a:cubicBezTo>
                  <a:cubicBezTo>
                    <a:pt x="0" y="71"/>
                    <a:pt x="0" y="71"/>
                    <a:pt x="0" y="71"/>
                  </a:cubicBezTo>
                  <a:cubicBezTo>
                    <a:pt x="0" y="79"/>
                    <a:pt x="0" y="79"/>
                    <a:pt x="0" y="79"/>
                  </a:cubicBezTo>
                  <a:cubicBezTo>
                    <a:pt x="0" y="81"/>
                    <a:pt x="0" y="81"/>
                    <a:pt x="0" y="81"/>
                  </a:cubicBezTo>
                  <a:cubicBezTo>
                    <a:pt x="0" y="93"/>
                    <a:pt x="9" y="103"/>
                    <a:pt x="20" y="103"/>
                  </a:cubicBezTo>
                  <a:close/>
                  <a:moveTo>
                    <a:pt x="17" y="28"/>
                  </a:moveTo>
                  <a:cubicBezTo>
                    <a:pt x="17" y="23"/>
                    <a:pt x="20" y="19"/>
                    <a:pt x="25" y="19"/>
                  </a:cubicBezTo>
                  <a:cubicBezTo>
                    <a:pt x="120" y="19"/>
                    <a:pt x="120" y="19"/>
                    <a:pt x="120" y="19"/>
                  </a:cubicBezTo>
                  <a:cubicBezTo>
                    <a:pt x="124" y="19"/>
                    <a:pt x="127" y="23"/>
                    <a:pt x="127" y="28"/>
                  </a:cubicBezTo>
                  <a:cubicBezTo>
                    <a:pt x="127" y="85"/>
                    <a:pt x="127" y="85"/>
                    <a:pt x="127" y="85"/>
                  </a:cubicBezTo>
                  <a:cubicBezTo>
                    <a:pt x="17" y="85"/>
                    <a:pt x="17" y="85"/>
                    <a:pt x="17" y="85"/>
                  </a:cubicBezTo>
                  <a:cubicBezTo>
                    <a:pt x="17" y="28"/>
                    <a:pt x="17" y="28"/>
                    <a:pt x="17" y="28"/>
                  </a:cubicBezTo>
                  <a:cubicBezTo>
                    <a:pt x="17" y="28"/>
                    <a:pt x="17" y="28"/>
                    <a:pt x="17" y="28"/>
                  </a:cubicBez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8" name="Freeform 55"/>
            <p:cNvSpPr/>
            <p:nvPr/>
          </p:nvSpPr>
          <p:spPr bwMode="auto">
            <a:xfrm>
              <a:off x="-326" y="1483"/>
              <a:ext cx="538" cy="144"/>
            </a:xfrm>
            <a:custGeom>
              <a:avLst/>
              <a:gdLst>
                <a:gd name="T0" fmla="*/ 472 w 472"/>
                <a:gd name="T1" fmla="*/ 82 h 126"/>
                <a:gd name="T2" fmla="*/ 472 w 472"/>
                <a:gd name="T3" fmla="*/ 28 h 126"/>
                <a:gd name="T4" fmla="*/ 442 w 472"/>
                <a:gd name="T5" fmla="*/ 0 h 126"/>
                <a:gd name="T6" fmla="*/ 30 w 472"/>
                <a:gd name="T7" fmla="*/ 0 h 126"/>
                <a:gd name="T8" fmla="*/ 0 w 472"/>
                <a:gd name="T9" fmla="*/ 28 h 126"/>
                <a:gd name="T10" fmla="*/ 0 w 472"/>
                <a:gd name="T11" fmla="*/ 82 h 126"/>
                <a:gd name="T12" fmla="*/ 233 w 472"/>
                <a:gd name="T13" fmla="*/ 126 h 126"/>
                <a:gd name="T14" fmla="*/ 472 w 472"/>
                <a:gd name="T15" fmla="*/ 82 h 126"/>
                <a:gd name="T16" fmla="*/ 472 w 472"/>
                <a:gd name="T17" fmla="*/ 8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2" h="125">
                  <a:moveTo>
                    <a:pt x="472" y="82"/>
                  </a:moveTo>
                  <a:cubicBezTo>
                    <a:pt x="472" y="28"/>
                    <a:pt x="472" y="28"/>
                    <a:pt x="472" y="28"/>
                  </a:cubicBezTo>
                  <a:cubicBezTo>
                    <a:pt x="472" y="13"/>
                    <a:pt x="459" y="0"/>
                    <a:pt x="442" y="0"/>
                  </a:cubicBezTo>
                  <a:cubicBezTo>
                    <a:pt x="30" y="0"/>
                    <a:pt x="30" y="0"/>
                    <a:pt x="30" y="0"/>
                  </a:cubicBezTo>
                  <a:cubicBezTo>
                    <a:pt x="13" y="0"/>
                    <a:pt x="0" y="13"/>
                    <a:pt x="0" y="28"/>
                  </a:cubicBezTo>
                  <a:cubicBezTo>
                    <a:pt x="0" y="82"/>
                    <a:pt x="0" y="82"/>
                    <a:pt x="0" y="82"/>
                  </a:cubicBezTo>
                  <a:cubicBezTo>
                    <a:pt x="233" y="126"/>
                    <a:pt x="233" y="126"/>
                    <a:pt x="233" y="126"/>
                  </a:cubicBezTo>
                  <a:cubicBezTo>
                    <a:pt x="472" y="82"/>
                    <a:pt x="472" y="82"/>
                    <a:pt x="472" y="82"/>
                  </a:cubicBezTo>
                  <a:cubicBezTo>
                    <a:pt x="472" y="82"/>
                    <a:pt x="472" y="82"/>
                    <a:pt x="472" y="8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9" name="Freeform 56"/>
            <p:cNvSpPr/>
            <p:nvPr/>
          </p:nvSpPr>
          <p:spPr bwMode="auto">
            <a:xfrm>
              <a:off x="-326" y="1583"/>
              <a:ext cx="538" cy="194"/>
            </a:xfrm>
            <a:custGeom>
              <a:avLst/>
              <a:gdLst>
                <a:gd name="T0" fmla="*/ 0 w 472"/>
                <a:gd name="T1" fmla="*/ 0 h 170"/>
                <a:gd name="T2" fmla="*/ 0 w 472"/>
                <a:gd name="T3" fmla="*/ 141 h 170"/>
                <a:gd name="T4" fmla="*/ 30 w 472"/>
                <a:gd name="T5" fmla="*/ 170 h 170"/>
                <a:gd name="T6" fmla="*/ 442 w 472"/>
                <a:gd name="T7" fmla="*/ 170 h 170"/>
                <a:gd name="T8" fmla="*/ 472 w 472"/>
                <a:gd name="T9" fmla="*/ 141 h 170"/>
                <a:gd name="T10" fmla="*/ 472 w 472"/>
                <a:gd name="T11" fmla="*/ 0 h 170"/>
                <a:gd name="T12" fmla="*/ 234 w 472"/>
                <a:gd name="T13" fmla="*/ 44 h 170"/>
                <a:gd name="T14" fmla="*/ 0 w 472"/>
                <a:gd name="T15" fmla="*/ 0 h 170"/>
                <a:gd name="T16" fmla="*/ 0 w 472"/>
                <a:gd name="T17"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2" h="170">
                  <a:moveTo>
                    <a:pt x="0" y="0"/>
                  </a:moveTo>
                  <a:cubicBezTo>
                    <a:pt x="0" y="141"/>
                    <a:pt x="0" y="141"/>
                    <a:pt x="0" y="141"/>
                  </a:cubicBezTo>
                  <a:cubicBezTo>
                    <a:pt x="0" y="158"/>
                    <a:pt x="13" y="170"/>
                    <a:pt x="30" y="170"/>
                  </a:cubicBezTo>
                  <a:cubicBezTo>
                    <a:pt x="442" y="170"/>
                    <a:pt x="442" y="170"/>
                    <a:pt x="442" y="170"/>
                  </a:cubicBezTo>
                  <a:cubicBezTo>
                    <a:pt x="459" y="170"/>
                    <a:pt x="472" y="158"/>
                    <a:pt x="472" y="141"/>
                  </a:cubicBezTo>
                  <a:cubicBezTo>
                    <a:pt x="472" y="0"/>
                    <a:pt x="472" y="0"/>
                    <a:pt x="472" y="0"/>
                  </a:cubicBezTo>
                  <a:cubicBezTo>
                    <a:pt x="234" y="44"/>
                    <a:pt x="234" y="44"/>
                    <a:pt x="234" y="44"/>
                  </a:cubicBezTo>
                  <a:cubicBezTo>
                    <a:pt x="0" y="0"/>
                    <a:pt x="0" y="0"/>
                    <a:pt x="0" y="0"/>
                  </a:cubicBezTo>
                  <a:cubicBezTo>
                    <a:pt x="0" y="0"/>
                    <a:pt x="0" y="0"/>
                    <a:pt x="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60" name="Freeform 57"/>
            <p:cNvSpPr/>
            <p:nvPr/>
          </p:nvSpPr>
          <p:spPr bwMode="auto">
            <a:xfrm>
              <a:off x="-80" y="1585"/>
              <a:ext cx="46" cy="61"/>
            </a:xfrm>
            <a:custGeom>
              <a:avLst/>
              <a:gdLst>
                <a:gd name="T0" fmla="*/ 30 w 40"/>
                <a:gd name="T1" fmla="*/ 54 h 54"/>
                <a:gd name="T2" fmla="*/ 10 w 40"/>
                <a:gd name="T3" fmla="*/ 54 h 54"/>
                <a:gd name="T4" fmla="*/ 0 w 40"/>
                <a:gd name="T5" fmla="*/ 45 h 54"/>
                <a:gd name="T6" fmla="*/ 0 w 40"/>
                <a:gd name="T7" fmla="*/ 10 h 54"/>
                <a:gd name="T8" fmla="*/ 10 w 40"/>
                <a:gd name="T9" fmla="*/ 0 h 54"/>
                <a:gd name="T10" fmla="*/ 30 w 40"/>
                <a:gd name="T11" fmla="*/ 0 h 54"/>
                <a:gd name="T12" fmla="*/ 40 w 40"/>
                <a:gd name="T13" fmla="*/ 10 h 54"/>
                <a:gd name="T14" fmla="*/ 40 w 40"/>
                <a:gd name="T15" fmla="*/ 45 h 54"/>
                <a:gd name="T16" fmla="*/ 30 w 40"/>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54">
                  <a:moveTo>
                    <a:pt x="30" y="54"/>
                  </a:moveTo>
                  <a:cubicBezTo>
                    <a:pt x="10" y="54"/>
                    <a:pt x="10" y="54"/>
                    <a:pt x="10" y="54"/>
                  </a:cubicBezTo>
                  <a:cubicBezTo>
                    <a:pt x="5" y="54"/>
                    <a:pt x="0" y="50"/>
                    <a:pt x="0" y="45"/>
                  </a:cubicBezTo>
                  <a:cubicBezTo>
                    <a:pt x="0" y="10"/>
                    <a:pt x="0" y="10"/>
                    <a:pt x="0" y="10"/>
                  </a:cubicBezTo>
                  <a:cubicBezTo>
                    <a:pt x="0" y="5"/>
                    <a:pt x="5" y="0"/>
                    <a:pt x="10" y="0"/>
                  </a:cubicBezTo>
                  <a:cubicBezTo>
                    <a:pt x="30" y="0"/>
                    <a:pt x="30" y="0"/>
                    <a:pt x="30" y="0"/>
                  </a:cubicBezTo>
                  <a:cubicBezTo>
                    <a:pt x="35" y="0"/>
                    <a:pt x="40" y="5"/>
                    <a:pt x="40" y="10"/>
                  </a:cubicBezTo>
                  <a:cubicBezTo>
                    <a:pt x="40" y="45"/>
                    <a:pt x="40" y="45"/>
                    <a:pt x="40" y="45"/>
                  </a:cubicBezTo>
                  <a:cubicBezTo>
                    <a:pt x="40" y="50"/>
                    <a:pt x="35" y="54"/>
                    <a:pt x="30"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sp>
        <p:nvSpPr>
          <p:cNvPr id="61" name="TextBox 60">
            <a:extLst>
              <a:ext uri="{FF2B5EF4-FFF2-40B4-BE49-F238E27FC236}">
                <a16:creationId xmlns:a16="http://schemas.microsoft.com/office/drawing/2014/main" id="{939ECCCF-10D5-48DC-B15D-6EE88397FE09}"/>
              </a:ext>
            </a:extLst>
          </p:cNvPr>
          <p:cNvSpPr txBox="1"/>
          <p:nvPr/>
        </p:nvSpPr>
        <p:spPr>
          <a:xfrm>
            <a:off x="4883726" y="4591050"/>
            <a:ext cx="3169229" cy="338554"/>
          </a:xfrm>
          <a:prstGeom prst="rect">
            <a:avLst/>
          </a:prstGeom>
          <a:noFill/>
        </p:spPr>
        <p:txBody>
          <a:bodyPr wrap="square">
            <a:spAutoFit/>
          </a:bodyPr>
          <a:lstStyle/>
          <a:p>
            <a:pPr rtl="0"/>
            <a:r>
              <a:rPr lang="es-419" sz="800" u="sng">
                <a:latin typeface="+mn-lt"/>
                <a:hlinkClick r:id="rId3"/>
              </a:rPr>
              <a:t>(1) McKinsey &amp; Company</a:t>
            </a:r>
            <a:r>
              <a:rPr lang="es-419" sz="800">
                <a:latin typeface="+mn-lt"/>
              </a:rPr>
              <a:t>, 7 de febrero de 2020</a:t>
            </a:r>
          </a:p>
          <a:p>
            <a:pPr rtl="0"/>
            <a:r>
              <a:rPr lang="es-419" sz="800">
                <a:latin typeface="+mn-lt"/>
                <a:hlinkClick r:id="rId4"/>
              </a:rPr>
              <a:t>Foro Económico Mundial e IPSOS</a:t>
            </a:r>
            <a:r>
              <a:rPr lang="es-419" sz="800">
                <a:latin typeface="+mn-lt"/>
              </a:rPr>
              <a:t>, 7 de febrero de 2021</a:t>
            </a:r>
          </a:p>
        </p:txBody>
      </p:sp>
      <p:sp>
        <p:nvSpPr>
          <p:cNvPr id="62" name="Round Same Side Corner Rectangle 61"/>
          <p:cNvSpPr/>
          <p:nvPr/>
        </p:nvSpPr>
        <p:spPr>
          <a:xfrm rot="5400000" flipH="1">
            <a:off x="6143951" y="2070032"/>
            <a:ext cx="631694" cy="3543300"/>
          </a:xfrm>
          <a:prstGeom prst="round2SameRect">
            <a:avLst>
              <a:gd name="adj1" fmla="val 50000"/>
              <a:gd name="adj2" fmla="val 0"/>
            </a:avLst>
          </a:prstGeom>
          <a:solidFill>
            <a:srgbClr val="FBAB18">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5100129" y="3652852"/>
            <a:ext cx="2854739" cy="253916"/>
          </a:xfrm>
          <a:prstGeom prst="rect">
            <a:avLst/>
          </a:prstGeom>
          <a:noFill/>
        </p:spPr>
        <p:txBody>
          <a:bodyPr wrap="square" lIns="68580" tIns="34290" rIns="68580" bIns="34290" rtlCol="0" anchor="ctr">
            <a:spAutoFit/>
          </a:bodyPr>
          <a:lstStyle/>
          <a:p>
            <a:pPr defTabSz="685783" rtl="0" fontAlgn="auto">
              <a:spcBef>
                <a:spcPts val="500"/>
              </a:spcBef>
              <a:spcAft>
                <a:spcPts val="500"/>
              </a:spcAft>
              <a:defRPr/>
            </a:pPr>
            <a:r>
              <a:rPr lang="es-419" sz="1150">
                <a:latin typeface="CiscoSansTT ExtraLight"/>
                <a:ea typeface="+mn-ea"/>
                <a:cs typeface="CiscoSansTT ExtraLight" panose="020B0303020201020303" pitchFamily="34" charset="0"/>
              </a:rPr>
              <a:t>Educación de calidad</a:t>
            </a:r>
          </a:p>
        </p:txBody>
      </p:sp>
      <p:grpSp>
        <p:nvGrpSpPr>
          <p:cNvPr id="82" name="Group 4">
            <a:extLst>
              <a:ext uri="{FF2B5EF4-FFF2-40B4-BE49-F238E27FC236}">
                <a16:creationId xmlns:a16="http://schemas.microsoft.com/office/drawing/2014/main" id="{EB4F3A5D-7499-4447-BBBB-2FD7087CA615}"/>
              </a:ext>
            </a:extLst>
          </p:cNvPr>
          <p:cNvGrpSpPr>
            <a:grpSpLocks noChangeAspect="1"/>
          </p:cNvGrpSpPr>
          <p:nvPr/>
        </p:nvGrpSpPr>
        <p:grpSpPr>
          <a:xfrm>
            <a:off x="1078697" y="2235818"/>
            <a:ext cx="595937" cy="357389"/>
            <a:chOff x="-3414" y="-807"/>
            <a:chExt cx="2056" cy="1233"/>
          </a:xfrm>
        </p:grpSpPr>
        <p:sp>
          <p:nvSpPr>
            <p:cNvPr id="83" name="Freeform 5">
              <a:extLst>
                <a:ext uri="{FF2B5EF4-FFF2-40B4-BE49-F238E27FC236}">
                  <a16:creationId xmlns:a16="http://schemas.microsoft.com/office/drawing/2014/main" id="{63253935-1D8F-4BEE-B484-8EE909F5DAEE}"/>
                </a:ext>
              </a:extLst>
            </p:cNvPr>
            <p:cNvSpPr/>
            <p:nvPr/>
          </p:nvSpPr>
          <p:spPr bwMode="auto">
            <a:xfrm>
              <a:off x="-3210" y="-617"/>
              <a:ext cx="1563" cy="899"/>
            </a:xfrm>
            <a:custGeom>
              <a:avLst/>
              <a:gdLst>
                <a:gd name="T0" fmla="*/ 1377 w 1448"/>
                <a:gd name="T1" fmla="*/ 832 h 832"/>
                <a:gd name="T2" fmla="*/ 70 w 1448"/>
                <a:gd name="T3" fmla="*/ 832 h 832"/>
                <a:gd name="T4" fmla="*/ 0 w 1448"/>
                <a:gd name="T5" fmla="*/ 761 h 832"/>
                <a:gd name="T6" fmla="*/ 0 w 1448"/>
                <a:gd name="T7" fmla="*/ 71 h 832"/>
                <a:gd name="T8" fmla="*/ 70 w 1448"/>
                <a:gd name="T9" fmla="*/ 0 h 832"/>
                <a:gd name="T10" fmla="*/ 1377 w 1448"/>
                <a:gd name="T11" fmla="*/ 0 h 832"/>
                <a:gd name="T12" fmla="*/ 1448 w 1448"/>
                <a:gd name="T13" fmla="*/ 71 h 832"/>
                <a:gd name="T14" fmla="*/ 1448 w 1448"/>
                <a:gd name="T15" fmla="*/ 761 h 832"/>
                <a:gd name="T16" fmla="*/ 1377 w 1448"/>
                <a:gd name="T17" fmla="*/ 83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8" h="832">
                  <a:moveTo>
                    <a:pt x="1377" y="832"/>
                  </a:moveTo>
                  <a:cubicBezTo>
                    <a:pt x="70" y="832"/>
                    <a:pt x="70" y="832"/>
                    <a:pt x="70" y="832"/>
                  </a:cubicBezTo>
                  <a:cubicBezTo>
                    <a:pt x="31" y="832"/>
                    <a:pt x="0" y="800"/>
                    <a:pt x="0" y="761"/>
                  </a:cubicBezTo>
                  <a:cubicBezTo>
                    <a:pt x="0" y="71"/>
                    <a:pt x="0" y="71"/>
                    <a:pt x="0" y="71"/>
                  </a:cubicBezTo>
                  <a:cubicBezTo>
                    <a:pt x="0" y="32"/>
                    <a:pt x="31" y="0"/>
                    <a:pt x="70" y="0"/>
                  </a:cubicBezTo>
                  <a:cubicBezTo>
                    <a:pt x="1377" y="0"/>
                    <a:pt x="1377" y="0"/>
                    <a:pt x="1377" y="0"/>
                  </a:cubicBezTo>
                  <a:cubicBezTo>
                    <a:pt x="1416" y="0"/>
                    <a:pt x="1448" y="32"/>
                    <a:pt x="1448" y="71"/>
                  </a:cubicBezTo>
                  <a:cubicBezTo>
                    <a:pt x="1448" y="761"/>
                    <a:pt x="1448" y="761"/>
                    <a:pt x="1448" y="761"/>
                  </a:cubicBezTo>
                  <a:cubicBezTo>
                    <a:pt x="1448" y="800"/>
                    <a:pt x="1416" y="832"/>
                    <a:pt x="1377" y="832"/>
                  </a:cubicBezTo>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84" name="Freeform 6">
              <a:extLst>
                <a:ext uri="{FF2B5EF4-FFF2-40B4-BE49-F238E27FC236}">
                  <a16:creationId xmlns:a16="http://schemas.microsoft.com/office/drawing/2014/main" id="{9E43A157-158D-4F27-8298-54D754383D0A}"/>
                </a:ext>
              </a:extLst>
            </p:cNvPr>
            <p:cNvSpPr>
              <a:spLocks noEditPoints="1"/>
            </p:cNvSpPr>
            <p:nvPr/>
          </p:nvSpPr>
          <p:spPr bwMode="auto">
            <a:xfrm>
              <a:off x="-3249" y="-663"/>
              <a:ext cx="1644" cy="987"/>
            </a:xfrm>
            <a:custGeom>
              <a:avLst/>
              <a:gdLst>
                <a:gd name="T0" fmla="*/ 1439 w 1523"/>
                <a:gd name="T1" fmla="*/ 830 h 914"/>
                <a:gd name="T2" fmla="*/ 83 w 1523"/>
                <a:gd name="T3" fmla="*/ 830 h 914"/>
                <a:gd name="T4" fmla="*/ 83 w 1523"/>
                <a:gd name="T5" fmla="*/ 83 h 914"/>
                <a:gd name="T6" fmla="*/ 1439 w 1523"/>
                <a:gd name="T7" fmla="*/ 83 h 914"/>
                <a:gd name="T8" fmla="*/ 1439 w 1523"/>
                <a:gd name="T9" fmla="*/ 830 h 914"/>
                <a:gd name="T10" fmla="*/ 1447 w 1523"/>
                <a:gd name="T11" fmla="*/ 0 h 914"/>
                <a:gd name="T12" fmla="*/ 76 w 1523"/>
                <a:gd name="T13" fmla="*/ 0 h 914"/>
                <a:gd name="T14" fmla="*/ 0 w 1523"/>
                <a:gd name="T15" fmla="*/ 76 h 914"/>
                <a:gd name="T16" fmla="*/ 0 w 1523"/>
                <a:gd name="T17" fmla="*/ 838 h 914"/>
                <a:gd name="T18" fmla="*/ 76 w 1523"/>
                <a:gd name="T19" fmla="*/ 914 h 914"/>
                <a:gd name="T20" fmla="*/ 1447 w 1523"/>
                <a:gd name="T21" fmla="*/ 914 h 914"/>
                <a:gd name="T22" fmla="*/ 1523 w 1523"/>
                <a:gd name="T23" fmla="*/ 838 h 914"/>
                <a:gd name="T24" fmla="*/ 1523 w 1523"/>
                <a:gd name="T25" fmla="*/ 76 h 914"/>
                <a:gd name="T26" fmla="*/ 1447 w 1523"/>
                <a:gd name="T27" fmla="*/ 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3" h="914">
                  <a:moveTo>
                    <a:pt x="1439" y="830"/>
                  </a:moveTo>
                  <a:cubicBezTo>
                    <a:pt x="83" y="830"/>
                    <a:pt x="83" y="830"/>
                    <a:pt x="83" y="830"/>
                  </a:cubicBezTo>
                  <a:cubicBezTo>
                    <a:pt x="83" y="83"/>
                    <a:pt x="83" y="83"/>
                    <a:pt x="83" y="83"/>
                  </a:cubicBezTo>
                  <a:cubicBezTo>
                    <a:pt x="1439" y="83"/>
                    <a:pt x="1439" y="83"/>
                    <a:pt x="1439" y="83"/>
                  </a:cubicBezTo>
                  <a:lnTo>
                    <a:pt x="1439" y="830"/>
                  </a:lnTo>
                  <a:close/>
                  <a:moveTo>
                    <a:pt x="1447" y="0"/>
                  </a:moveTo>
                  <a:cubicBezTo>
                    <a:pt x="76" y="0"/>
                    <a:pt x="76" y="0"/>
                    <a:pt x="76" y="0"/>
                  </a:cubicBezTo>
                  <a:cubicBezTo>
                    <a:pt x="34" y="0"/>
                    <a:pt x="0" y="34"/>
                    <a:pt x="0" y="76"/>
                  </a:cubicBezTo>
                  <a:cubicBezTo>
                    <a:pt x="0" y="838"/>
                    <a:pt x="0" y="838"/>
                    <a:pt x="0" y="838"/>
                  </a:cubicBezTo>
                  <a:cubicBezTo>
                    <a:pt x="0" y="880"/>
                    <a:pt x="34" y="914"/>
                    <a:pt x="76" y="914"/>
                  </a:cubicBezTo>
                  <a:cubicBezTo>
                    <a:pt x="1447" y="914"/>
                    <a:pt x="1447" y="914"/>
                    <a:pt x="1447" y="914"/>
                  </a:cubicBezTo>
                  <a:cubicBezTo>
                    <a:pt x="1489" y="914"/>
                    <a:pt x="1523" y="880"/>
                    <a:pt x="1523" y="838"/>
                  </a:cubicBezTo>
                  <a:cubicBezTo>
                    <a:pt x="1523" y="76"/>
                    <a:pt x="1523" y="76"/>
                    <a:pt x="1523" y="76"/>
                  </a:cubicBezTo>
                  <a:cubicBezTo>
                    <a:pt x="1523" y="34"/>
                    <a:pt x="1489" y="0"/>
                    <a:pt x="1447" y="0"/>
                  </a:cubicBezTo>
                </a:path>
              </a:pathLst>
            </a:custGeom>
            <a:solidFill>
              <a:srgbClr val="194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85" name="Freeform 7">
              <a:extLst>
                <a:ext uri="{FF2B5EF4-FFF2-40B4-BE49-F238E27FC236}">
                  <a16:creationId xmlns:a16="http://schemas.microsoft.com/office/drawing/2014/main" id="{C4C6EF9F-E105-4954-8F0A-7AAA2B05884C}"/>
                </a:ext>
              </a:extLst>
            </p:cNvPr>
            <p:cNvSpPr/>
            <p:nvPr/>
          </p:nvSpPr>
          <p:spPr bwMode="auto">
            <a:xfrm>
              <a:off x="-3414" y="332"/>
              <a:ext cx="1973" cy="94"/>
            </a:xfrm>
            <a:custGeom>
              <a:avLst/>
              <a:gdLst>
                <a:gd name="T0" fmla="*/ 38 w 1828"/>
                <a:gd name="T1" fmla="*/ 87 h 87"/>
                <a:gd name="T2" fmla="*/ 1790 w 1828"/>
                <a:gd name="T3" fmla="*/ 87 h 87"/>
                <a:gd name="T4" fmla="*/ 1828 w 1828"/>
                <a:gd name="T5" fmla="*/ 0 h 87"/>
                <a:gd name="T6" fmla="*/ 0 w 1828"/>
                <a:gd name="T7" fmla="*/ 0 h 87"/>
                <a:gd name="T8" fmla="*/ 38 w 1828"/>
                <a:gd name="T9" fmla="*/ 87 h 87"/>
              </a:gdLst>
              <a:ahLst/>
              <a:cxnLst>
                <a:cxn ang="0">
                  <a:pos x="T0" y="T1"/>
                </a:cxn>
                <a:cxn ang="0">
                  <a:pos x="T2" y="T3"/>
                </a:cxn>
                <a:cxn ang="0">
                  <a:pos x="T4" y="T5"/>
                </a:cxn>
                <a:cxn ang="0">
                  <a:pos x="T6" y="T7"/>
                </a:cxn>
                <a:cxn ang="0">
                  <a:pos x="T8" y="T9"/>
                </a:cxn>
              </a:cxnLst>
              <a:rect l="0" t="0" r="r" b="b"/>
              <a:pathLst>
                <a:path w="1828" h="87">
                  <a:moveTo>
                    <a:pt x="38" y="87"/>
                  </a:moveTo>
                  <a:cubicBezTo>
                    <a:pt x="1790" y="87"/>
                    <a:pt x="1790" y="87"/>
                    <a:pt x="1790" y="87"/>
                  </a:cubicBezTo>
                  <a:cubicBezTo>
                    <a:pt x="1811" y="87"/>
                    <a:pt x="1828" y="48"/>
                    <a:pt x="1828" y="0"/>
                  </a:cubicBezTo>
                  <a:cubicBezTo>
                    <a:pt x="0" y="0"/>
                    <a:pt x="0" y="0"/>
                    <a:pt x="0" y="0"/>
                  </a:cubicBezTo>
                  <a:cubicBezTo>
                    <a:pt x="0" y="48"/>
                    <a:pt x="17" y="87"/>
                    <a:pt x="38" y="87"/>
                  </a:cubicBezTo>
                  <a:close/>
                </a:path>
              </a:pathLst>
            </a:custGeom>
            <a:solidFill>
              <a:srgbClr val="1028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86" name="Freeform 8">
              <a:extLst>
                <a:ext uri="{FF2B5EF4-FFF2-40B4-BE49-F238E27FC236}">
                  <a16:creationId xmlns:a16="http://schemas.microsoft.com/office/drawing/2014/main" id="{1FBF6646-CE27-493E-B841-4535DA06905C}"/>
                </a:ext>
              </a:extLst>
            </p:cNvPr>
            <p:cNvSpPr/>
            <p:nvPr/>
          </p:nvSpPr>
          <p:spPr bwMode="auto">
            <a:xfrm>
              <a:off x="-2580" y="332"/>
              <a:ext cx="306" cy="44"/>
            </a:xfrm>
            <a:custGeom>
              <a:avLst/>
              <a:gdLst>
                <a:gd name="T0" fmla="*/ 267 w 283"/>
                <a:gd name="T1" fmla="*/ 41 h 41"/>
                <a:gd name="T2" fmla="*/ 16 w 283"/>
                <a:gd name="T3" fmla="*/ 41 h 41"/>
                <a:gd name="T4" fmla="*/ 0 w 283"/>
                <a:gd name="T5" fmla="*/ 25 h 41"/>
                <a:gd name="T6" fmla="*/ 0 w 283"/>
                <a:gd name="T7" fmla="*/ 16 h 41"/>
                <a:gd name="T8" fmla="*/ 16 w 283"/>
                <a:gd name="T9" fmla="*/ 0 h 41"/>
                <a:gd name="T10" fmla="*/ 267 w 283"/>
                <a:gd name="T11" fmla="*/ 0 h 41"/>
                <a:gd name="T12" fmla="*/ 283 w 283"/>
                <a:gd name="T13" fmla="*/ 16 h 41"/>
                <a:gd name="T14" fmla="*/ 283 w 283"/>
                <a:gd name="T15" fmla="*/ 25 h 41"/>
                <a:gd name="T16" fmla="*/ 267 w 283"/>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41">
                  <a:moveTo>
                    <a:pt x="267" y="41"/>
                  </a:moveTo>
                  <a:cubicBezTo>
                    <a:pt x="16" y="41"/>
                    <a:pt x="16" y="41"/>
                    <a:pt x="16" y="41"/>
                  </a:cubicBezTo>
                  <a:cubicBezTo>
                    <a:pt x="7" y="41"/>
                    <a:pt x="0" y="34"/>
                    <a:pt x="0" y="25"/>
                  </a:cubicBezTo>
                  <a:cubicBezTo>
                    <a:pt x="0" y="16"/>
                    <a:pt x="0" y="16"/>
                    <a:pt x="0" y="16"/>
                  </a:cubicBezTo>
                  <a:cubicBezTo>
                    <a:pt x="0" y="7"/>
                    <a:pt x="7" y="0"/>
                    <a:pt x="16" y="0"/>
                  </a:cubicBezTo>
                  <a:cubicBezTo>
                    <a:pt x="267" y="0"/>
                    <a:pt x="267" y="0"/>
                    <a:pt x="267" y="0"/>
                  </a:cubicBezTo>
                  <a:cubicBezTo>
                    <a:pt x="275" y="0"/>
                    <a:pt x="283" y="7"/>
                    <a:pt x="283" y="16"/>
                  </a:cubicBezTo>
                  <a:cubicBezTo>
                    <a:pt x="283" y="25"/>
                    <a:pt x="283" y="25"/>
                    <a:pt x="283" y="25"/>
                  </a:cubicBezTo>
                  <a:cubicBezTo>
                    <a:pt x="283" y="34"/>
                    <a:pt x="275" y="41"/>
                    <a:pt x="267" y="41"/>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87" name="Freeform 9">
              <a:extLst>
                <a:ext uri="{FF2B5EF4-FFF2-40B4-BE49-F238E27FC236}">
                  <a16:creationId xmlns:a16="http://schemas.microsoft.com/office/drawing/2014/main" id="{A2871F0D-0D2A-43F1-B915-BDF1DA17693E}"/>
                </a:ext>
              </a:extLst>
            </p:cNvPr>
            <p:cNvSpPr/>
            <p:nvPr/>
          </p:nvSpPr>
          <p:spPr bwMode="auto">
            <a:xfrm>
              <a:off x="-2034" y="-807"/>
              <a:ext cx="676" cy="773"/>
            </a:xfrm>
            <a:custGeom>
              <a:avLst/>
              <a:gdLst>
                <a:gd name="T0" fmla="*/ 50 w 626"/>
                <a:gd name="T1" fmla="*/ 78 h 715"/>
                <a:gd name="T2" fmla="*/ 11 w 626"/>
                <a:gd name="T3" fmla="*/ 90 h 715"/>
                <a:gd name="T4" fmla="*/ 0 w 626"/>
                <a:gd name="T5" fmla="*/ 104 h 715"/>
                <a:gd name="T6" fmla="*/ 0 w 626"/>
                <a:gd name="T7" fmla="*/ 432 h 715"/>
                <a:gd name="T8" fmla="*/ 309 w 626"/>
                <a:gd name="T9" fmla="*/ 715 h 715"/>
                <a:gd name="T10" fmla="*/ 318 w 626"/>
                <a:gd name="T11" fmla="*/ 715 h 715"/>
                <a:gd name="T12" fmla="*/ 626 w 626"/>
                <a:gd name="T13" fmla="*/ 432 h 715"/>
                <a:gd name="T14" fmla="*/ 626 w 626"/>
                <a:gd name="T15" fmla="*/ 104 h 715"/>
                <a:gd name="T16" fmla="*/ 616 w 626"/>
                <a:gd name="T17" fmla="*/ 90 h 715"/>
                <a:gd name="T18" fmla="*/ 318 w 626"/>
                <a:gd name="T19" fmla="*/ 1 h 715"/>
                <a:gd name="T20" fmla="*/ 309 w 626"/>
                <a:gd name="T21" fmla="*/ 1 h 715"/>
                <a:gd name="T22" fmla="*/ 70 w 626"/>
                <a:gd name="T23" fmla="*/ 72 h 715"/>
                <a:gd name="T24" fmla="*/ 50 w 626"/>
                <a:gd name="T25" fmla="*/ 78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6" h="715">
                  <a:moveTo>
                    <a:pt x="50" y="78"/>
                  </a:moveTo>
                  <a:cubicBezTo>
                    <a:pt x="11" y="90"/>
                    <a:pt x="11" y="90"/>
                    <a:pt x="11" y="90"/>
                  </a:cubicBezTo>
                  <a:cubicBezTo>
                    <a:pt x="5" y="92"/>
                    <a:pt x="0" y="98"/>
                    <a:pt x="0" y="104"/>
                  </a:cubicBezTo>
                  <a:cubicBezTo>
                    <a:pt x="0" y="432"/>
                    <a:pt x="0" y="432"/>
                    <a:pt x="0" y="432"/>
                  </a:cubicBezTo>
                  <a:cubicBezTo>
                    <a:pt x="0" y="564"/>
                    <a:pt x="201" y="681"/>
                    <a:pt x="309" y="715"/>
                  </a:cubicBezTo>
                  <a:cubicBezTo>
                    <a:pt x="312" y="715"/>
                    <a:pt x="315" y="715"/>
                    <a:pt x="318" y="715"/>
                  </a:cubicBezTo>
                  <a:cubicBezTo>
                    <a:pt x="425" y="681"/>
                    <a:pt x="626" y="564"/>
                    <a:pt x="626" y="432"/>
                  </a:cubicBezTo>
                  <a:cubicBezTo>
                    <a:pt x="626" y="104"/>
                    <a:pt x="626" y="104"/>
                    <a:pt x="626" y="104"/>
                  </a:cubicBezTo>
                  <a:cubicBezTo>
                    <a:pt x="626" y="98"/>
                    <a:pt x="622" y="92"/>
                    <a:pt x="616" y="90"/>
                  </a:cubicBezTo>
                  <a:cubicBezTo>
                    <a:pt x="318" y="1"/>
                    <a:pt x="318" y="1"/>
                    <a:pt x="318" y="1"/>
                  </a:cubicBezTo>
                  <a:cubicBezTo>
                    <a:pt x="315" y="0"/>
                    <a:pt x="312" y="0"/>
                    <a:pt x="309" y="1"/>
                  </a:cubicBezTo>
                  <a:cubicBezTo>
                    <a:pt x="70" y="72"/>
                    <a:pt x="70" y="72"/>
                    <a:pt x="70" y="72"/>
                  </a:cubicBezTo>
                  <a:lnTo>
                    <a:pt x="50" y="78"/>
                  </a:lnTo>
                  <a:close/>
                </a:path>
              </a:pathLst>
            </a:custGeom>
            <a:solidFill>
              <a:srgbClr val="74BF4B"/>
            </a:solidFill>
            <a:ln w="12700" cap="rnd">
              <a:solidFill>
                <a:srgbClr val="194675"/>
              </a:solidFill>
              <a:prstDash val="solid"/>
              <a:round/>
            </a:ln>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88" name="Line 10">
              <a:extLst>
                <a:ext uri="{FF2B5EF4-FFF2-40B4-BE49-F238E27FC236}">
                  <a16:creationId xmlns:a16="http://schemas.microsoft.com/office/drawing/2014/main" id="{76CA0123-512F-43D1-A6F7-15B13846D478}"/>
                </a:ext>
              </a:extLst>
            </p:cNvPr>
            <p:cNvSpPr>
              <a:spLocks noChangeShapeType="1"/>
            </p:cNvSpPr>
            <p:nvPr/>
          </p:nvSpPr>
          <p:spPr bwMode="auto">
            <a:xfrm>
              <a:off x="-3033" y="-405"/>
              <a:ext cx="670" cy="0"/>
            </a:xfrm>
            <a:prstGeom prst="line">
              <a:avLst/>
            </a:prstGeom>
            <a:noFill/>
            <a:ln w="12700" cap="rnd">
              <a:solidFill>
                <a:srgbClr val="10284A"/>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89" name="Line 11">
              <a:extLst>
                <a:ext uri="{FF2B5EF4-FFF2-40B4-BE49-F238E27FC236}">
                  <a16:creationId xmlns:a16="http://schemas.microsoft.com/office/drawing/2014/main" id="{A5DEA180-24F4-4A6B-8A8C-1C1F8D0DD349}"/>
                </a:ext>
              </a:extLst>
            </p:cNvPr>
            <p:cNvSpPr>
              <a:spLocks noChangeShapeType="1"/>
            </p:cNvSpPr>
            <p:nvPr/>
          </p:nvSpPr>
          <p:spPr bwMode="auto">
            <a:xfrm>
              <a:off x="-3033" y="-299"/>
              <a:ext cx="670" cy="0"/>
            </a:xfrm>
            <a:prstGeom prst="line">
              <a:avLst/>
            </a:prstGeom>
            <a:noFill/>
            <a:ln w="12700" cap="rnd">
              <a:solidFill>
                <a:srgbClr val="10284A"/>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90" name="Line 12">
              <a:extLst>
                <a:ext uri="{FF2B5EF4-FFF2-40B4-BE49-F238E27FC236}">
                  <a16:creationId xmlns:a16="http://schemas.microsoft.com/office/drawing/2014/main" id="{144E6490-E51B-473B-8BA9-BD5DC0642917}"/>
                </a:ext>
              </a:extLst>
            </p:cNvPr>
            <p:cNvSpPr>
              <a:spLocks noChangeShapeType="1"/>
            </p:cNvSpPr>
            <p:nvPr/>
          </p:nvSpPr>
          <p:spPr bwMode="auto">
            <a:xfrm>
              <a:off x="-3033" y="-167"/>
              <a:ext cx="670" cy="0"/>
            </a:xfrm>
            <a:prstGeom prst="line">
              <a:avLst/>
            </a:prstGeom>
            <a:noFill/>
            <a:ln w="12700" cap="rnd">
              <a:solidFill>
                <a:srgbClr val="10284A"/>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91" name="Line 13">
              <a:extLst>
                <a:ext uri="{FF2B5EF4-FFF2-40B4-BE49-F238E27FC236}">
                  <a16:creationId xmlns:a16="http://schemas.microsoft.com/office/drawing/2014/main" id="{3326FFEE-7ABC-49AB-A953-A4BEA1475C37}"/>
                </a:ext>
              </a:extLst>
            </p:cNvPr>
            <p:cNvSpPr>
              <a:spLocks noChangeShapeType="1"/>
            </p:cNvSpPr>
            <p:nvPr/>
          </p:nvSpPr>
          <p:spPr bwMode="auto">
            <a:xfrm>
              <a:off x="-3033" y="-32"/>
              <a:ext cx="379" cy="0"/>
            </a:xfrm>
            <a:prstGeom prst="line">
              <a:avLst/>
            </a:prstGeom>
            <a:noFill/>
            <a:ln w="12700" cap="rnd">
              <a:solidFill>
                <a:srgbClr val="10284A"/>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92" name="Freeform 15">
              <a:extLst>
                <a:ext uri="{FF2B5EF4-FFF2-40B4-BE49-F238E27FC236}">
                  <a16:creationId xmlns:a16="http://schemas.microsoft.com/office/drawing/2014/main" id="{03017235-D833-452A-BAA7-FFFFC6F5D907}"/>
                </a:ext>
              </a:extLst>
            </p:cNvPr>
            <p:cNvSpPr/>
            <p:nvPr/>
          </p:nvSpPr>
          <p:spPr bwMode="auto">
            <a:xfrm>
              <a:off x="-1831" y="-576"/>
              <a:ext cx="320" cy="268"/>
            </a:xfrm>
            <a:custGeom>
              <a:avLst/>
              <a:gdLst>
                <a:gd name="T0" fmla="*/ 0 w 320"/>
                <a:gd name="T1" fmla="*/ 147 h 268"/>
                <a:gd name="T2" fmla="*/ 98 w 320"/>
                <a:gd name="T3" fmla="*/ 268 h 268"/>
                <a:gd name="T4" fmla="*/ 320 w 320"/>
                <a:gd name="T5" fmla="*/ 0 h 268"/>
              </a:gdLst>
              <a:ahLst/>
              <a:cxnLst>
                <a:cxn ang="0">
                  <a:pos x="T0" y="T1"/>
                </a:cxn>
                <a:cxn ang="0">
                  <a:pos x="T2" y="T3"/>
                </a:cxn>
                <a:cxn ang="0">
                  <a:pos x="T4" y="T5"/>
                </a:cxn>
              </a:cxnLst>
              <a:rect l="0" t="0" r="r" b="b"/>
              <a:pathLst>
                <a:path w="320" h="268">
                  <a:moveTo>
                    <a:pt x="0" y="147"/>
                  </a:moveTo>
                  <a:lnTo>
                    <a:pt x="98" y="268"/>
                  </a:lnTo>
                  <a:lnTo>
                    <a:pt x="320" y="0"/>
                  </a:lnTo>
                </a:path>
              </a:pathLst>
            </a:custGeom>
            <a:noFill/>
            <a:ln w="12700" cap="rnd">
              <a:solidFill>
                <a:srgbClr val="FFFFFF"/>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spTree>
    <p:extLst>
      <p:ext uri="{BB962C8B-B14F-4D97-AF65-F5344CB8AC3E}">
        <p14:creationId xmlns:p14="http://schemas.microsoft.com/office/powerpoint/2010/main" val="2678395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3175" y="905160"/>
            <a:ext cx="9144000" cy="3389312"/>
          </a:xfrm>
          <a:prstGeom prst="rect">
            <a:avLst/>
          </a:prstGeom>
          <a:solidFill>
            <a:srgbClr val="13397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5" name="Group 4"/>
          <p:cNvGrpSpPr>
            <a:grpSpLocks noChangeAspect="1"/>
          </p:cNvGrpSpPr>
          <p:nvPr/>
        </p:nvGrpSpPr>
        <p:grpSpPr>
          <a:xfrm>
            <a:off x="262803" y="1127409"/>
            <a:ext cx="4600799" cy="2905211"/>
            <a:chOff x="-1061" y="-1076"/>
            <a:chExt cx="8246" cy="5207"/>
          </a:xfrm>
        </p:grpSpPr>
        <p:sp>
          <p:nvSpPr>
            <p:cNvPr id="176" name="Freeform 5"/>
            <p:cNvSpPr/>
            <p:nvPr/>
          </p:nvSpPr>
          <p:spPr bwMode="auto">
            <a:xfrm>
              <a:off x="-1061" y="-1076"/>
              <a:ext cx="8246" cy="5207"/>
            </a:xfrm>
            <a:custGeom>
              <a:avLst/>
              <a:gdLst>
                <a:gd name="T0" fmla="*/ 219 w 3487"/>
                <a:gd name="T1" fmla="*/ 2046 h 2201"/>
                <a:gd name="T2" fmla="*/ 136 w 3487"/>
                <a:gd name="T3" fmla="*/ 1358 h 2201"/>
                <a:gd name="T4" fmla="*/ 729 w 3487"/>
                <a:gd name="T5" fmla="*/ 590 h 2201"/>
                <a:gd name="T6" fmla="*/ 1713 w 3487"/>
                <a:gd name="T7" fmla="*/ 156 h 2201"/>
                <a:gd name="T8" fmla="*/ 2516 w 3487"/>
                <a:gd name="T9" fmla="*/ 233 h 2201"/>
                <a:gd name="T10" fmla="*/ 3024 w 3487"/>
                <a:gd name="T11" fmla="*/ 1058 h 2201"/>
                <a:gd name="T12" fmla="*/ 3196 w 3487"/>
                <a:gd name="T13" fmla="*/ 1492 h 2201"/>
                <a:gd name="T14" fmla="*/ 2642 w 3487"/>
                <a:gd name="T15" fmla="*/ 2198 h 2201"/>
                <a:gd name="T16" fmla="*/ 796 w 3487"/>
                <a:gd name="T17" fmla="*/ 2197 h 2201"/>
                <a:gd name="T18" fmla="*/ 289 w 3487"/>
                <a:gd name="T19" fmla="*/ 2095 h 2201"/>
                <a:gd name="T20" fmla="*/ 219 w 3487"/>
                <a:gd name="T21" fmla="*/ 2046 h 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87" h="2201">
                  <a:moveTo>
                    <a:pt x="219" y="2046"/>
                  </a:moveTo>
                  <a:cubicBezTo>
                    <a:pt x="17" y="1876"/>
                    <a:pt x="0" y="1600"/>
                    <a:pt x="136" y="1358"/>
                  </a:cubicBezTo>
                  <a:cubicBezTo>
                    <a:pt x="397" y="896"/>
                    <a:pt x="746" y="1128"/>
                    <a:pt x="729" y="590"/>
                  </a:cubicBezTo>
                  <a:cubicBezTo>
                    <a:pt x="712" y="52"/>
                    <a:pt x="1451" y="0"/>
                    <a:pt x="1713" y="156"/>
                  </a:cubicBezTo>
                  <a:cubicBezTo>
                    <a:pt x="1974" y="312"/>
                    <a:pt x="2204" y="223"/>
                    <a:pt x="2516" y="233"/>
                  </a:cubicBezTo>
                  <a:cubicBezTo>
                    <a:pt x="3022" y="251"/>
                    <a:pt x="3164" y="793"/>
                    <a:pt x="3024" y="1058"/>
                  </a:cubicBezTo>
                  <a:cubicBezTo>
                    <a:pt x="2923" y="1247"/>
                    <a:pt x="3101" y="1360"/>
                    <a:pt x="3196" y="1492"/>
                  </a:cubicBezTo>
                  <a:cubicBezTo>
                    <a:pt x="3487" y="1898"/>
                    <a:pt x="3012" y="2197"/>
                    <a:pt x="2642" y="2198"/>
                  </a:cubicBezTo>
                  <a:cubicBezTo>
                    <a:pt x="2091" y="2201"/>
                    <a:pt x="1491" y="2200"/>
                    <a:pt x="796" y="2197"/>
                  </a:cubicBezTo>
                  <a:cubicBezTo>
                    <a:pt x="635" y="2196"/>
                    <a:pt x="450" y="2197"/>
                    <a:pt x="289" y="2095"/>
                  </a:cubicBezTo>
                  <a:cubicBezTo>
                    <a:pt x="264" y="2080"/>
                    <a:pt x="240" y="2064"/>
                    <a:pt x="219" y="2046"/>
                  </a:cubicBezTo>
                  <a:close/>
                </a:path>
              </a:pathLst>
            </a:custGeom>
            <a:solidFill>
              <a:srgbClr val="F3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77" name="Freeform 176"/>
            <p:cNvSpPr/>
            <p:nvPr/>
          </p:nvSpPr>
          <p:spPr bwMode="auto">
            <a:xfrm>
              <a:off x="2531" y="2596"/>
              <a:ext cx="1102" cy="1533"/>
            </a:xfrm>
            <a:custGeom>
              <a:avLst/>
              <a:gdLst>
                <a:gd name="T0" fmla="*/ 466 w 466"/>
                <a:gd name="T1" fmla="*/ 648 h 648"/>
                <a:gd name="T2" fmla="*/ 0 w 466"/>
                <a:gd name="T3" fmla="*/ 648 h 648"/>
                <a:gd name="T4" fmla="*/ 0 w 466"/>
                <a:gd name="T5" fmla="*/ 35 h 648"/>
                <a:gd name="T6" fmla="*/ 36 w 466"/>
                <a:gd name="T7" fmla="*/ 0 h 648"/>
                <a:gd name="T8" fmla="*/ 430 w 466"/>
                <a:gd name="T9" fmla="*/ 0 h 648"/>
                <a:gd name="T10" fmla="*/ 466 w 466"/>
                <a:gd name="T11" fmla="*/ 35 h 648"/>
                <a:gd name="T12" fmla="*/ 466 w 466"/>
                <a:gd name="T13" fmla="*/ 648 h 648"/>
              </a:gdLst>
              <a:ahLst/>
              <a:cxnLst>
                <a:cxn ang="0">
                  <a:pos x="T0" y="T1"/>
                </a:cxn>
                <a:cxn ang="0">
                  <a:pos x="T2" y="T3"/>
                </a:cxn>
                <a:cxn ang="0">
                  <a:pos x="T4" y="T5"/>
                </a:cxn>
                <a:cxn ang="0">
                  <a:pos x="T6" y="T7"/>
                </a:cxn>
                <a:cxn ang="0">
                  <a:pos x="T8" y="T9"/>
                </a:cxn>
                <a:cxn ang="0">
                  <a:pos x="T10" y="T11"/>
                </a:cxn>
                <a:cxn ang="0">
                  <a:pos x="T12" y="T13"/>
                </a:cxn>
              </a:cxnLst>
              <a:rect l="0" t="0" r="r" b="b"/>
              <a:pathLst>
                <a:path w="466" h="648">
                  <a:moveTo>
                    <a:pt x="466" y="648"/>
                  </a:moveTo>
                  <a:cubicBezTo>
                    <a:pt x="0" y="648"/>
                    <a:pt x="0" y="648"/>
                    <a:pt x="0" y="648"/>
                  </a:cubicBezTo>
                  <a:cubicBezTo>
                    <a:pt x="0" y="35"/>
                    <a:pt x="0" y="35"/>
                    <a:pt x="0" y="35"/>
                  </a:cubicBezTo>
                  <a:cubicBezTo>
                    <a:pt x="0" y="16"/>
                    <a:pt x="17" y="0"/>
                    <a:pt x="36" y="0"/>
                  </a:cubicBezTo>
                  <a:cubicBezTo>
                    <a:pt x="430" y="0"/>
                    <a:pt x="430" y="0"/>
                    <a:pt x="430" y="0"/>
                  </a:cubicBezTo>
                  <a:cubicBezTo>
                    <a:pt x="450" y="0"/>
                    <a:pt x="466" y="16"/>
                    <a:pt x="466" y="35"/>
                  </a:cubicBezTo>
                  <a:lnTo>
                    <a:pt x="466" y="648"/>
                  </a:lnTo>
                  <a:close/>
                </a:path>
              </a:pathLst>
            </a:custGeom>
            <a:solidFill>
              <a:srgbClr val="6A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78" name="Freeform 7"/>
            <p:cNvSpPr/>
            <p:nvPr/>
          </p:nvSpPr>
          <p:spPr bwMode="auto">
            <a:xfrm>
              <a:off x="2252" y="2596"/>
              <a:ext cx="1102" cy="1533"/>
            </a:xfrm>
            <a:custGeom>
              <a:avLst/>
              <a:gdLst>
                <a:gd name="T0" fmla="*/ 466 w 466"/>
                <a:gd name="T1" fmla="*/ 648 h 648"/>
                <a:gd name="T2" fmla="*/ 0 w 466"/>
                <a:gd name="T3" fmla="*/ 648 h 648"/>
                <a:gd name="T4" fmla="*/ 0 w 466"/>
                <a:gd name="T5" fmla="*/ 45 h 648"/>
                <a:gd name="T6" fmla="*/ 46 w 466"/>
                <a:gd name="T7" fmla="*/ 0 h 648"/>
                <a:gd name="T8" fmla="*/ 420 w 466"/>
                <a:gd name="T9" fmla="*/ 0 h 648"/>
                <a:gd name="T10" fmla="*/ 466 w 466"/>
                <a:gd name="T11" fmla="*/ 45 h 648"/>
                <a:gd name="T12" fmla="*/ 466 w 466"/>
                <a:gd name="T13" fmla="*/ 648 h 648"/>
              </a:gdLst>
              <a:ahLst/>
              <a:cxnLst>
                <a:cxn ang="0">
                  <a:pos x="T0" y="T1"/>
                </a:cxn>
                <a:cxn ang="0">
                  <a:pos x="T2" y="T3"/>
                </a:cxn>
                <a:cxn ang="0">
                  <a:pos x="T4" y="T5"/>
                </a:cxn>
                <a:cxn ang="0">
                  <a:pos x="T6" y="T7"/>
                </a:cxn>
                <a:cxn ang="0">
                  <a:pos x="T8" y="T9"/>
                </a:cxn>
                <a:cxn ang="0">
                  <a:pos x="T10" y="T11"/>
                </a:cxn>
                <a:cxn ang="0">
                  <a:pos x="T12" y="T13"/>
                </a:cxn>
              </a:cxnLst>
              <a:rect l="0" t="0" r="r" b="b"/>
              <a:pathLst>
                <a:path w="466" h="648">
                  <a:moveTo>
                    <a:pt x="466" y="648"/>
                  </a:moveTo>
                  <a:cubicBezTo>
                    <a:pt x="0" y="648"/>
                    <a:pt x="0" y="648"/>
                    <a:pt x="0" y="648"/>
                  </a:cubicBezTo>
                  <a:cubicBezTo>
                    <a:pt x="0" y="45"/>
                    <a:pt x="0" y="45"/>
                    <a:pt x="0" y="45"/>
                  </a:cubicBezTo>
                  <a:cubicBezTo>
                    <a:pt x="0" y="20"/>
                    <a:pt x="21" y="0"/>
                    <a:pt x="46" y="0"/>
                  </a:cubicBezTo>
                  <a:cubicBezTo>
                    <a:pt x="420" y="0"/>
                    <a:pt x="420" y="0"/>
                    <a:pt x="420" y="0"/>
                  </a:cubicBezTo>
                  <a:cubicBezTo>
                    <a:pt x="445" y="0"/>
                    <a:pt x="466" y="20"/>
                    <a:pt x="466" y="45"/>
                  </a:cubicBezTo>
                  <a:lnTo>
                    <a:pt x="466" y="648"/>
                  </a:lnTo>
                  <a:close/>
                </a:path>
              </a:pathLst>
            </a:custGeom>
            <a:solidFill>
              <a:srgbClr val="9ED2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79" name="Freeform 8"/>
            <p:cNvSpPr/>
            <p:nvPr/>
          </p:nvSpPr>
          <p:spPr bwMode="auto">
            <a:xfrm>
              <a:off x="2321" y="2660"/>
              <a:ext cx="352" cy="222"/>
            </a:xfrm>
            <a:custGeom>
              <a:avLst/>
              <a:gdLst>
                <a:gd name="T0" fmla="*/ 2 w 149"/>
                <a:gd name="T1" fmla="*/ 94 h 94"/>
                <a:gd name="T2" fmla="*/ 0 w 149"/>
                <a:gd name="T3" fmla="*/ 91 h 94"/>
                <a:gd name="T4" fmla="*/ 0 w 149"/>
                <a:gd name="T5" fmla="*/ 45 h 94"/>
                <a:gd name="T6" fmla="*/ 57 w 149"/>
                <a:gd name="T7" fmla="*/ 0 h 94"/>
                <a:gd name="T8" fmla="*/ 146 w 149"/>
                <a:gd name="T9" fmla="*/ 0 h 94"/>
                <a:gd name="T10" fmla="*/ 149 w 149"/>
                <a:gd name="T11" fmla="*/ 3 h 94"/>
                <a:gd name="T12" fmla="*/ 146 w 149"/>
                <a:gd name="T13" fmla="*/ 6 h 94"/>
                <a:gd name="T14" fmla="*/ 57 w 149"/>
                <a:gd name="T15" fmla="*/ 6 h 94"/>
                <a:gd name="T16" fmla="*/ 5 w 149"/>
                <a:gd name="T17" fmla="*/ 45 h 94"/>
                <a:gd name="T18" fmla="*/ 5 w 149"/>
                <a:gd name="T19" fmla="*/ 91 h 94"/>
                <a:gd name="T20" fmla="*/ 2 w 149"/>
                <a:gd name="T21"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9" h="94">
                  <a:moveTo>
                    <a:pt x="2" y="94"/>
                  </a:moveTo>
                  <a:cubicBezTo>
                    <a:pt x="1" y="94"/>
                    <a:pt x="0" y="93"/>
                    <a:pt x="0" y="91"/>
                  </a:cubicBezTo>
                  <a:cubicBezTo>
                    <a:pt x="0" y="45"/>
                    <a:pt x="0" y="45"/>
                    <a:pt x="0" y="45"/>
                  </a:cubicBezTo>
                  <a:cubicBezTo>
                    <a:pt x="0" y="20"/>
                    <a:pt x="25" y="0"/>
                    <a:pt x="57" y="0"/>
                  </a:cubicBezTo>
                  <a:cubicBezTo>
                    <a:pt x="146" y="0"/>
                    <a:pt x="146" y="0"/>
                    <a:pt x="146" y="0"/>
                  </a:cubicBezTo>
                  <a:cubicBezTo>
                    <a:pt x="147" y="0"/>
                    <a:pt x="149" y="2"/>
                    <a:pt x="149" y="3"/>
                  </a:cubicBezTo>
                  <a:cubicBezTo>
                    <a:pt x="149" y="5"/>
                    <a:pt x="147" y="6"/>
                    <a:pt x="146" y="6"/>
                  </a:cubicBezTo>
                  <a:cubicBezTo>
                    <a:pt x="57" y="6"/>
                    <a:pt x="57" y="6"/>
                    <a:pt x="57" y="6"/>
                  </a:cubicBezTo>
                  <a:cubicBezTo>
                    <a:pt x="28" y="6"/>
                    <a:pt x="5" y="24"/>
                    <a:pt x="5" y="45"/>
                  </a:cubicBezTo>
                  <a:cubicBezTo>
                    <a:pt x="5" y="91"/>
                    <a:pt x="5" y="91"/>
                    <a:pt x="5" y="91"/>
                  </a:cubicBezTo>
                  <a:cubicBezTo>
                    <a:pt x="5" y="93"/>
                    <a:pt x="4" y="94"/>
                    <a:pt x="2" y="94"/>
                  </a:cubicBezTo>
                  <a:close/>
                </a:path>
              </a:pathLst>
            </a:custGeom>
            <a:solidFill>
              <a:srgbClr val="6ABF4B">
                <a:alpha val="5019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80" name="Freeform 9"/>
            <p:cNvSpPr/>
            <p:nvPr/>
          </p:nvSpPr>
          <p:spPr bwMode="auto">
            <a:xfrm>
              <a:off x="2321" y="2939"/>
              <a:ext cx="12" cy="59"/>
            </a:xfrm>
            <a:custGeom>
              <a:avLst/>
              <a:gdLst>
                <a:gd name="T0" fmla="*/ 2 w 5"/>
                <a:gd name="T1" fmla="*/ 25 h 25"/>
                <a:gd name="T2" fmla="*/ 0 w 5"/>
                <a:gd name="T3" fmla="*/ 22 h 25"/>
                <a:gd name="T4" fmla="*/ 0 w 5"/>
                <a:gd name="T5" fmla="*/ 3 h 25"/>
                <a:gd name="T6" fmla="*/ 2 w 5"/>
                <a:gd name="T7" fmla="*/ 0 h 25"/>
                <a:gd name="T8" fmla="*/ 5 w 5"/>
                <a:gd name="T9" fmla="*/ 3 h 25"/>
                <a:gd name="T10" fmla="*/ 5 w 5"/>
                <a:gd name="T11" fmla="*/ 22 h 25"/>
                <a:gd name="T12" fmla="*/ 2 w 5"/>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5" h="25">
                  <a:moveTo>
                    <a:pt x="2" y="25"/>
                  </a:moveTo>
                  <a:cubicBezTo>
                    <a:pt x="1" y="25"/>
                    <a:pt x="0" y="24"/>
                    <a:pt x="0" y="22"/>
                  </a:cubicBezTo>
                  <a:cubicBezTo>
                    <a:pt x="0" y="3"/>
                    <a:pt x="0" y="3"/>
                    <a:pt x="0" y="3"/>
                  </a:cubicBezTo>
                  <a:cubicBezTo>
                    <a:pt x="0" y="2"/>
                    <a:pt x="1" y="0"/>
                    <a:pt x="2" y="0"/>
                  </a:cubicBezTo>
                  <a:cubicBezTo>
                    <a:pt x="4" y="0"/>
                    <a:pt x="5" y="2"/>
                    <a:pt x="5" y="3"/>
                  </a:cubicBezTo>
                  <a:cubicBezTo>
                    <a:pt x="5" y="22"/>
                    <a:pt x="5" y="22"/>
                    <a:pt x="5" y="22"/>
                  </a:cubicBezTo>
                  <a:cubicBezTo>
                    <a:pt x="5" y="24"/>
                    <a:pt x="4" y="25"/>
                    <a:pt x="2" y="25"/>
                  </a:cubicBezTo>
                  <a:close/>
                </a:path>
              </a:pathLst>
            </a:custGeom>
            <a:solidFill>
              <a:srgbClr val="6ABF4B">
                <a:alpha val="5019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81" name="Freeform 10"/>
            <p:cNvSpPr/>
            <p:nvPr/>
          </p:nvSpPr>
          <p:spPr bwMode="auto">
            <a:xfrm>
              <a:off x="1436" y="3121"/>
              <a:ext cx="949" cy="1008"/>
            </a:xfrm>
            <a:custGeom>
              <a:avLst/>
              <a:gdLst>
                <a:gd name="T0" fmla="*/ 401 w 401"/>
                <a:gd name="T1" fmla="*/ 426 h 426"/>
                <a:gd name="T2" fmla="*/ 0 w 401"/>
                <a:gd name="T3" fmla="*/ 426 h 426"/>
                <a:gd name="T4" fmla="*/ 0 w 401"/>
                <a:gd name="T5" fmla="*/ 22 h 426"/>
                <a:gd name="T6" fmla="*/ 23 w 401"/>
                <a:gd name="T7" fmla="*/ 0 h 426"/>
                <a:gd name="T8" fmla="*/ 379 w 401"/>
                <a:gd name="T9" fmla="*/ 0 h 426"/>
                <a:gd name="T10" fmla="*/ 401 w 401"/>
                <a:gd name="T11" fmla="*/ 22 h 426"/>
                <a:gd name="T12" fmla="*/ 401 w 401"/>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401" h="426">
                  <a:moveTo>
                    <a:pt x="401" y="426"/>
                  </a:moveTo>
                  <a:cubicBezTo>
                    <a:pt x="0" y="426"/>
                    <a:pt x="0" y="426"/>
                    <a:pt x="0" y="426"/>
                  </a:cubicBezTo>
                  <a:cubicBezTo>
                    <a:pt x="0" y="22"/>
                    <a:pt x="0" y="22"/>
                    <a:pt x="0" y="22"/>
                  </a:cubicBezTo>
                  <a:cubicBezTo>
                    <a:pt x="0" y="10"/>
                    <a:pt x="11" y="0"/>
                    <a:pt x="23" y="0"/>
                  </a:cubicBezTo>
                  <a:cubicBezTo>
                    <a:pt x="379" y="0"/>
                    <a:pt x="379" y="0"/>
                    <a:pt x="379" y="0"/>
                  </a:cubicBezTo>
                  <a:cubicBezTo>
                    <a:pt x="391" y="0"/>
                    <a:pt x="401" y="10"/>
                    <a:pt x="401" y="22"/>
                  </a:cubicBezTo>
                  <a:lnTo>
                    <a:pt x="401" y="426"/>
                  </a:lnTo>
                  <a:close/>
                </a:path>
              </a:pathLst>
            </a:custGeom>
            <a:solidFill>
              <a:srgbClr val="80DE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82" name="Freeform 11"/>
            <p:cNvSpPr/>
            <p:nvPr/>
          </p:nvSpPr>
          <p:spPr bwMode="auto">
            <a:xfrm>
              <a:off x="1157" y="3121"/>
              <a:ext cx="949" cy="1008"/>
            </a:xfrm>
            <a:custGeom>
              <a:avLst/>
              <a:gdLst>
                <a:gd name="T0" fmla="*/ 401 w 401"/>
                <a:gd name="T1" fmla="*/ 426 h 426"/>
                <a:gd name="T2" fmla="*/ 0 w 401"/>
                <a:gd name="T3" fmla="*/ 426 h 426"/>
                <a:gd name="T4" fmla="*/ 0 w 401"/>
                <a:gd name="T5" fmla="*/ 38 h 426"/>
                <a:gd name="T6" fmla="*/ 38 w 401"/>
                <a:gd name="T7" fmla="*/ 0 h 426"/>
                <a:gd name="T8" fmla="*/ 363 w 401"/>
                <a:gd name="T9" fmla="*/ 0 h 426"/>
                <a:gd name="T10" fmla="*/ 401 w 401"/>
                <a:gd name="T11" fmla="*/ 38 h 426"/>
                <a:gd name="T12" fmla="*/ 401 w 401"/>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401" h="426">
                  <a:moveTo>
                    <a:pt x="401" y="426"/>
                  </a:moveTo>
                  <a:cubicBezTo>
                    <a:pt x="0" y="426"/>
                    <a:pt x="0" y="426"/>
                    <a:pt x="0" y="426"/>
                  </a:cubicBezTo>
                  <a:cubicBezTo>
                    <a:pt x="0" y="38"/>
                    <a:pt x="0" y="38"/>
                    <a:pt x="0" y="38"/>
                  </a:cubicBezTo>
                  <a:cubicBezTo>
                    <a:pt x="0" y="17"/>
                    <a:pt x="17" y="0"/>
                    <a:pt x="38" y="0"/>
                  </a:cubicBezTo>
                  <a:cubicBezTo>
                    <a:pt x="363" y="0"/>
                    <a:pt x="363" y="0"/>
                    <a:pt x="363" y="0"/>
                  </a:cubicBezTo>
                  <a:cubicBezTo>
                    <a:pt x="384" y="0"/>
                    <a:pt x="401" y="17"/>
                    <a:pt x="401" y="38"/>
                  </a:cubicBezTo>
                  <a:lnTo>
                    <a:pt x="401" y="426"/>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83" name="Freeform 12"/>
            <p:cNvSpPr/>
            <p:nvPr/>
          </p:nvSpPr>
          <p:spPr bwMode="auto">
            <a:xfrm>
              <a:off x="1228" y="3220"/>
              <a:ext cx="414" cy="244"/>
            </a:xfrm>
            <a:custGeom>
              <a:avLst/>
              <a:gdLst>
                <a:gd name="T0" fmla="*/ 3 w 175"/>
                <a:gd name="T1" fmla="*/ 103 h 103"/>
                <a:gd name="T2" fmla="*/ 0 w 175"/>
                <a:gd name="T3" fmla="*/ 100 h 103"/>
                <a:gd name="T4" fmla="*/ 0 w 175"/>
                <a:gd name="T5" fmla="*/ 49 h 103"/>
                <a:gd name="T6" fmla="*/ 67 w 175"/>
                <a:gd name="T7" fmla="*/ 0 h 103"/>
                <a:gd name="T8" fmla="*/ 172 w 175"/>
                <a:gd name="T9" fmla="*/ 0 h 103"/>
                <a:gd name="T10" fmla="*/ 175 w 175"/>
                <a:gd name="T11" fmla="*/ 3 h 103"/>
                <a:gd name="T12" fmla="*/ 172 w 175"/>
                <a:gd name="T13" fmla="*/ 6 h 103"/>
                <a:gd name="T14" fmla="*/ 67 w 175"/>
                <a:gd name="T15" fmla="*/ 6 h 103"/>
                <a:gd name="T16" fmla="*/ 6 w 175"/>
                <a:gd name="T17" fmla="*/ 49 h 103"/>
                <a:gd name="T18" fmla="*/ 6 w 175"/>
                <a:gd name="T19" fmla="*/ 100 h 103"/>
                <a:gd name="T20" fmla="*/ 3 w 175"/>
                <a:gd name="T21"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103">
                  <a:moveTo>
                    <a:pt x="3" y="103"/>
                  </a:moveTo>
                  <a:cubicBezTo>
                    <a:pt x="2" y="103"/>
                    <a:pt x="0" y="102"/>
                    <a:pt x="0" y="100"/>
                  </a:cubicBezTo>
                  <a:cubicBezTo>
                    <a:pt x="0" y="49"/>
                    <a:pt x="0" y="49"/>
                    <a:pt x="0" y="49"/>
                  </a:cubicBezTo>
                  <a:cubicBezTo>
                    <a:pt x="0" y="22"/>
                    <a:pt x="30" y="0"/>
                    <a:pt x="67" y="0"/>
                  </a:cubicBezTo>
                  <a:cubicBezTo>
                    <a:pt x="172" y="0"/>
                    <a:pt x="172" y="0"/>
                    <a:pt x="172" y="0"/>
                  </a:cubicBezTo>
                  <a:cubicBezTo>
                    <a:pt x="174" y="0"/>
                    <a:pt x="175" y="2"/>
                    <a:pt x="175" y="3"/>
                  </a:cubicBezTo>
                  <a:cubicBezTo>
                    <a:pt x="175" y="5"/>
                    <a:pt x="174" y="6"/>
                    <a:pt x="172" y="6"/>
                  </a:cubicBezTo>
                  <a:cubicBezTo>
                    <a:pt x="67" y="6"/>
                    <a:pt x="67" y="6"/>
                    <a:pt x="67" y="6"/>
                  </a:cubicBezTo>
                  <a:cubicBezTo>
                    <a:pt x="33" y="6"/>
                    <a:pt x="6" y="25"/>
                    <a:pt x="6" y="49"/>
                  </a:cubicBezTo>
                  <a:cubicBezTo>
                    <a:pt x="6" y="100"/>
                    <a:pt x="6" y="100"/>
                    <a:pt x="6" y="100"/>
                  </a:cubicBezTo>
                  <a:cubicBezTo>
                    <a:pt x="6" y="102"/>
                    <a:pt x="5" y="103"/>
                    <a:pt x="3" y="103"/>
                  </a:cubicBezTo>
                  <a:close/>
                </a:path>
              </a:pathLst>
            </a:custGeom>
            <a:solidFill>
              <a:srgbClr val="E8F2FA">
                <a:alpha val="14902"/>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84" name="Freeform 13"/>
            <p:cNvSpPr/>
            <p:nvPr/>
          </p:nvSpPr>
          <p:spPr bwMode="auto">
            <a:xfrm>
              <a:off x="1228" y="3528"/>
              <a:ext cx="15" cy="61"/>
            </a:xfrm>
            <a:custGeom>
              <a:avLst/>
              <a:gdLst>
                <a:gd name="T0" fmla="*/ 3 w 6"/>
                <a:gd name="T1" fmla="*/ 26 h 26"/>
                <a:gd name="T2" fmla="*/ 0 w 6"/>
                <a:gd name="T3" fmla="*/ 23 h 26"/>
                <a:gd name="T4" fmla="*/ 0 w 6"/>
                <a:gd name="T5" fmla="*/ 3 h 26"/>
                <a:gd name="T6" fmla="*/ 3 w 6"/>
                <a:gd name="T7" fmla="*/ 0 h 26"/>
                <a:gd name="T8" fmla="*/ 6 w 6"/>
                <a:gd name="T9" fmla="*/ 3 h 26"/>
                <a:gd name="T10" fmla="*/ 6 w 6"/>
                <a:gd name="T11" fmla="*/ 23 h 26"/>
                <a:gd name="T12" fmla="*/ 3 w 6"/>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6" h="26">
                  <a:moveTo>
                    <a:pt x="3" y="26"/>
                  </a:moveTo>
                  <a:cubicBezTo>
                    <a:pt x="2" y="26"/>
                    <a:pt x="0" y="25"/>
                    <a:pt x="0" y="23"/>
                  </a:cubicBezTo>
                  <a:cubicBezTo>
                    <a:pt x="0" y="3"/>
                    <a:pt x="0" y="3"/>
                    <a:pt x="0" y="3"/>
                  </a:cubicBezTo>
                  <a:cubicBezTo>
                    <a:pt x="0" y="1"/>
                    <a:pt x="2" y="0"/>
                    <a:pt x="3" y="0"/>
                  </a:cubicBezTo>
                  <a:cubicBezTo>
                    <a:pt x="5" y="0"/>
                    <a:pt x="6" y="1"/>
                    <a:pt x="6" y="3"/>
                  </a:cubicBezTo>
                  <a:cubicBezTo>
                    <a:pt x="6" y="23"/>
                    <a:pt x="6" y="23"/>
                    <a:pt x="6" y="23"/>
                  </a:cubicBezTo>
                  <a:cubicBezTo>
                    <a:pt x="6" y="25"/>
                    <a:pt x="5" y="26"/>
                    <a:pt x="3" y="26"/>
                  </a:cubicBezTo>
                  <a:close/>
                </a:path>
              </a:pathLst>
            </a:custGeom>
            <a:solidFill>
              <a:srgbClr val="E8F2FA">
                <a:alpha val="14902"/>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85" name="Freeform 14"/>
            <p:cNvSpPr/>
            <p:nvPr/>
          </p:nvSpPr>
          <p:spPr bwMode="auto">
            <a:xfrm>
              <a:off x="3865" y="3105"/>
              <a:ext cx="1005" cy="1024"/>
            </a:xfrm>
            <a:custGeom>
              <a:avLst/>
              <a:gdLst>
                <a:gd name="T0" fmla="*/ 425 w 425"/>
                <a:gd name="T1" fmla="*/ 433 h 433"/>
                <a:gd name="T2" fmla="*/ 0 w 425"/>
                <a:gd name="T3" fmla="*/ 433 h 433"/>
                <a:gd name="T4" fmla="*/ 0 w 425"/>
                <a:gd name="T5" fmla="*/ 23 h 433"/>
                <a:gd name="T6" fmla="*/ 23 w 425"/>
                <a:gd name="T7" fmla="*/ 0 h 433"/>
                <a:gd name="T8" fmla="*/ 402 w 425"/>
                <a:gd name="T9" fmla="*/ 0 h 433"/>
                <a:gd name="T10" fmla="*/ 425 w 425"/>
                <a:gd name="T11" fmla="*/ 23 h 433"/>
                <a:gd name="T12" fmla="*/ 425 w 425"/>
                <a:gd name="T13" fmla="*/ 433 h 433"/>
              </a:gdLst>
              <a:ahLst/>
              <a:cxnLst>
                <a:cxn ang="0">
                  <a:pos x="T0" y="T1"/>
                </a:cxn>
                <a:cxn ang="0">
                  <a:pos x="T2" y="T3"/>
                </a:cxn>
                <a:cxn ang="0">
                  <a:pos x="T4" y="T5"/>
                </a:cxn>
                <a:cxn ang="0">
                  <a:pos x="T6" y="T7"/>
                </a:cxn>
                <a:cxn ang="0">
                  <a:pos x="T8" y="T9"/>
                </a:cxn>
                <a:cxn ang="0">
                  <a:pos x="T10" y="T11"/>
                </a:cxn>
                <a:cxn ang="0">
                  <a:pos x="T12" y="T13"/>
                </a:cxn>
              </a:cxnLst>
              <a:rect l="0" t="0" r="r" b="b"/>
              <a:pathLst>
                <a:path w="425" h="432">
                  <a:moveTo>
                    <a:pt x="425" y="433"/>
                  </a:moveTo>
                  <a:cubicBezTo>
                    <a:pt x="0" y="433"/>
                    <a:pt x="0" y="433"/>
                    <a:pt x="0" y="433"/>
                  </a:cubicBezTo>
                  <a:cubicBezTo>
                    <a:pt x="0" y="23"/>
                    <a:pt x="0" y="23"/>
                    <a:pt x="0" y="23"/>
                  </a:cubicBezTo>
                  <a:cubicBezTo>
                    <a:pt x="0" y="10"/>
                    <a:pt x="10" y="0"/>
                    <a:pt x="23" y="0"/>
                  </a:cubicBezTo>
                  <a:cubicBezTo>
                    <a:pt x="402" y="0"/>
                    <a:pt x="402" y="0"/>
                    <a:pt x="402" y="0"/>
                  </a:cubicBezTo>
                  <a:cubicBezTo>
                    <a:pt x="415" y="0"/>
                    <a:pt x="425" y="10"/>
                    <a:pt x="425" y="23"/>
                  </a:cubicBezTo>
                  <a:lnTo>
                    <a:pt x="425" y="433"/>
                  </a:lnTo>
                  <a:close/>
                </a:path>
              </a:pathLst>
            </a:custGeom>
            <a:solidFill>
              <a:srgbClr val="3D52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86" name="Freeform 15"/>
            <p:cNvSpPr/>
            <p:nvPr/>
          </p:nvSpPr>
          <p:spPr bwMode="auto">
            <a:xfrm>
              <a:off x="3569" y="3105"/>
              <a:ext cx="1005" cy="1024"/>
            </a:xfrm>
            <a:custGeom>
              <a:avLst/>
              <a:gdLst>
                <a:gd name="T0" fmla="*/ 424 w 425"/>
                <a:gd name="T1" fmla="*/ 433 h 433"/>
                <a:gd name="T2" fmla="*/ 1 w 425"/>
                <a:gd name="T3" fmla="*/ 433 h 433"/>
                <a:gd name="T4" fmla="*/ 0 w 425"/>
                <a:gd name="T5" fmla="*/ 432 h 433"/>
                <a:gd name="T6" fmla="*/ 0 w 425"/>
                <a:gd name="T7" fmla="*/ 38 h 433"/>
                <a:gd name="T8" fmla="*/ 38 w 425"/>
                <a:gd name="T9" fmla="*/ 0 h 433"/>
                <a:gd name="T10" fmla="*/ 386 w 425"/>
                <a:gd name="T11" fmla="*/ 0 h 433"/>
                <a:gd name="T12" fmla="*/ 425 w 425"/>
                <a:gd name="T13" fmla="*/ 38 h 433"/>
                <a:gd name="T14" fmla="*/ 425 w 425"/>
                <a:gd name="T15" fmla="*/ 432 h 433"/>
                <a:gd name="T16" fmla="*/ 424 w 425"/>
                <a:gd name="T17" fmla="*/ 43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5" h="432">
                  <a:moveTo>
                    <a:pt x="424" y="433"/>
                  </a:moveTo>
                  <a:cubicBezTo>
                    <a:pt x="1" y="433"/>
                    <a:pt x="1" y="433"/>
                    <a:pt x="1" y="433"/>
                  </a:cubicBezTo>
                  <a:cubicBezTo>
                    <a:pt x="0" y="433"/>
                    <a:pt x="0" y="432"/>
                    <a:pt x="0" y="432"/>
                  </a:cubicBezTo>
                  <a:cubicBezTo>
                    <a:pt x="0" y="38"/>
                    <a:pt x="0" y="38"/>
                    <a:pt x="0" y="38"/>
                  </a:cubicBezTo>
                  <a:cubicBezTo>
                    <a:pt x="0" y="17"/>
                    <a:pt x="17" y="0"/>
                    <a:pt x="38" y="0"/>
                  </a:cubicBezTo>
                  <a:cubicBezTo>
                    <a:pt x="386" y="0"/>
                    <a:pt x="386" y="0"/>
                    <a:pt x="386" y="0"/>
                  </a:cubicBezTo>
                  <a:cubicBezTo>
                    <a:pt x="408" y="0"/>
                    <a:pt x="425" y="17"/>
                    <a:pt x="425" y="38"/>
                  </a:cubicBezTo>
                  <a:cubicBezTo>
                    <a:pt x="425" y="432"/>
                    <a:pt x="425" y="432"/>
                    <a:pt x="425" y="432"/>
                  </a:cubicBezTo>
                  <a:cubicBezTo>
                    <a:pt x="425" y="432"/>
                    <a:pt x="424" y="433"/>
                    <a:pt x="424" y="433"/>
                  </a:cubicBezTo>
                  <a:close/>
                </a:path>
              </a:pathLst>
            </a:custGeom>
            <a:solidFill>
              <a:srgbClr val="6E7D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87" name="Freeform 16"/>
            <p:cNvSpPr/>
            <p:nvPr/>
          </p:nvSpPr>
          <p:spPr bwMode="auto">
            <a:xfrm>
              <a:off x="3645" y="3242"/>
              <a:ext cx="437" cy="246"/>
            </a:xfrm>
            <a:custGeom>
              <a:avLst/>
              <a:gdLst>
                <a:gd name="T0" fmla="*/ 3 w 185"/>
                <a:gd name="T1" fmla="*/ 104 h 104"/>
                <a:gd name="T2" fmla="*/ 0 w 185"/>
                <a:gd name="T3" fmla="*/ 101 h 104"/>
                <a:gd name="T4" fmla="*/ 0 w 185"/>
                <a:gd name="T5" fmla="*/ 50 h 104"/>
                <a:gd name="T6" fmla="*/ 70 w 185"/>
                <a:gd name="T7" fmla="*/ 0 h 104"/>
                <a:gd name="T8" fmla="*/ 182 w 185"/>
                <a:gd name="T9" fmla="*/ 0 h 104"/>
                <a:gd name="T10" fmla="*/ 185 w 185"/>
                <a:gd name="T11" fmla="*/ 3 h 104"/>
                <a:gd name="T12" fmla="*/ 182 w 185"/>
                <a:gd name="T13" fmla="*/ 5 h 104"/>
                <a:gd name="T14" fmla="*/ 70 w 185"/>
                <a:gd name="T15" fmla="*/ 5 h 104"/>
                <a:gd name="T16" fmla="*/ 6 w 185"/>
                <a:gd name="T17" fmla="*/ 50 h 104"/>
                <a:gd name="T18" fmla="*/ 6 w 185"/>
                <a:gd name="T19" fmla="*/ 101 h 104"/>
                <a:gd name="T20" fmla="*/ 3 w 185"/>
                <a:gd name="T21"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5" h="104">
                  <a:moveTo>
                    <a:pt x="3" y="104"/>
                  </a:moveTo>
                  <a:cubicBezTo>
                    <a:pt x="1" y="104"/>
                    <a:pt x="0" y="103"/>
                    <a:pt x="0" y="101"/>
                  </a:cubicBezTo>
                  <a:cubicBezTo>
                    <a:pt x="0" y="50"/>
                    <a:pt x="0" y="50"/>
                    <a:pt x="0" y="50"/>
                  </a:cubicBezTo>
                  <a:cubicBezTo>
                    <a:pt x="0" y="22"/>
                    <a:pt x="32" y="0"/>
                    <a:pt x="70" y="0"/>
                  </a:cubicBezTo>
                  <a:cubicBezTo>
                    <a:pt x="182" y="0"/>
                    <a:pt x="182" y="0"/>
                    <a:pt x="182" y="0"/>
                  </a:cubicBezTo>
                  <a:cubicBezTo>
                    <a:pt x="184" y="0"/>
                    <a:pt x="185" y="1"/>
                    <a:pt x="185" y="3"/>
                  </a:cubicBezTo>
                  <a:cubicBezTo>
                    <a:pt x="185" y="4"/>
                    <a:pt x="184" y="5"/>
                    <a:pt x="182" y="5"/>
                  </a:cubicBezTo>
                  <a:cubicBezTo>
                    <a:pt x="70" y="5"/>
                    <a:pt x="70" y="5"/>
                    <a:pt x="70" y="5"/>
                  </a:cubicBezTo>
                  <a:cubicBezTo>
                    <a:pt x="35" y="5"/>
                    <a:pt x="6" y="25"/>
                    <a:pt x="6" y="50"/>
                  </a:cubicBezTo>
                  <a:cubicBezTo>
                    <a:pt x="6" y="101"/>
                    <a:pt x="6" y="101"/>
                    <a:pt x="6" y="101"/>
                  </a:cubicBezTo>
                  <a:cubicBezTo>
                    <a:pt x="6" y="103"/>
                    <a:pt x="4" y="104"/>
                    <a:pt x="3" y="104"/>
                  </a:cubicBezTo>
                  <a:close/>
                </a:path>
              </a:pathLst>
            </a:custGeom>
            <a:solidFill>
              <a:srgbClr val="E8F2FA">
                <a:alpha val="14902"/>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88" name="Freeform 17"/>
            <p:cNvSpPr/>
            <p:nvPr/>
          </p:nvSpPr>
          <p:spPr bwMode="auto">
            <a:xfrm>
              <a:off x="3645" y="3554"/>
              <a:ext cx="14" cy="62"/>
            </a:xfrm>
            <a:custGeom>
              <a:avLst/>
              <a:gdLst>
                <a:gd name="T0" fmla="*/ 3 w 6"/>
                <a:gd name="T1" fmla="*/ 26 h 26"/>
                <a:gd name="T2" fmla="*/ 0 w 6"/>
                <a:gd name="T3" fmla="*/ 23 h 26"/>
                <a:gd name="T4" fmla="*/ 0 w 6"/>
                <a:gd name="T5" fmla="*/ 2 h 26"/>
                <a:gd name="T6" fmla="*/ 3 w 6"/>
                <a:gd name="T7" fmla="*/ 0 h 26"/>
                <a:gd name="T8" fmla="*/ 6 w 6"/>
                <a:gd name="T9" fmla="*/ 2 h 26"/>
                <a:gd name="T10" fmla="*/ 6 w 6"/>
                <a:gd name="T11" fmla="*/ 23 h 26"/>
                <a:gd name="T12" fmla="*/ 3 w 6"/>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6" h="26">
                  <a:moveTo>
                    <a:pt x="3" y="26"/>
                  </a:moveTo>
                  <a:cubicBezTo>
                    <a:pt x="1" y="26"/>
                    <a:pt x="0" y="25"/>
                    <a:pt x="0" y="23"/>
                  </a:cubicBezTo>
                  <a:cubicBezTo>
                    <a:pt x="0" y="2"/>
                    <a:pt x="0" y="2"/>
                    <a:pt x="0" y="2"/>
                  </a:cubicBezTo>
                  <a:cubicBezTo>
                    <a:pt x="0" y="1"/>
                    <a:pt x="1" y="0"/>
                    <a:pt x="3" y="0"/>
                  </a:cubicBezTo>
                  <a:cubicBezTo>
                    <a:pt x="4" y="0"/>
                    <a:pt x="6" y="1"/>
                    <a:pt x="6" y="2"/>
                  </a:cubicBezTo>
                  <a:cubicBezTo>
                    <a:pt x="6" y="23"/>
                    <a:pt x="6" y="23"/>
                    <a:pt x="6" y="23"/>
                  </a:cubicBezTo>
                  <a:cubicBezTo>
                    <a:pt x="6" y="25"/>
                    <a:pt x="4" y="26"/>
                    <a:pt x="3" y="26"/>
                  </a:cubicBezTo>
                  <a:close/>
                </a:path>
              </a:pathLst>
            </a:custGeom>
            <a:solidFill>
              <a:srgbClr val="E8F2FA">
                <a:alpha val="14902"/>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89" name="Freeform 18"/>
            <p:cNvSpPr/>
            <p:nvPr/>
          </p:nvSpPr>
          <p:spPr bwMode="auto">
            <a:xfrm>
              <a:off x="1604" y="542"/>
              <a:ext cx="1949" cy="755"/>
            </a:xfrm>
            <a:custGeom>
              <a:avLst/>
              <a:gdLst>
                <a:gd name="T0" fmla="*/ 801 w 824"/>
                <a:gd name="T1" fmla="*/ 319 h 319"/>
                <a:gd name="T2" fmla="*/ 22 w 824"/>
                <a:gd name="T3" fmla="*/ 319 h 319"/>
                <a:gd name="T4" fmla="*/ 0 w 824"/>
                <a:gd name="T5" fmla="*/ 297 h 319"/>
                <a:gd name="T6" fmla="*/ 0 w 824"/>
                <a:gd name="T7" fmla="*/ 22 h 319"/>
                <a:gd name="T8" fmla="*/ 22 w 824"/>
                <a:gd name="T9" fmla="*/ 0 h 319"/>
                <a:gd name="T10" fmla="*/ 801 w 824"/>
                <a:gd name="T11" fmla="*/ 0 h 319"/>
                <a:gd name="T12" fmla="*/ 824 w 824"/>
                <a:gd name="T13" fmla="*/ 22 h 319"/>
                <a:gd name="T14" fmla="*/ 824 w 824"/>
                <a:gd name="T15" fmla="*/ 297 h 319"/>
                <a:gd name="T16" fmla="*/ 801 w 824"/>
                <a:gd name="T17" fmla="*/ 319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4" h="319">
                  <a:moveTo>
                    <a:pt x="801" y="319"/>
                  </a:moveTo>
                  <a:cubicBezTo>
                    <a:pt x="22" y="319"/>
                    <a:pt x="22" y="319"/>
                    <a:pt x="22" y="319"/>
                  </a:cubicBezTo>
                  <a:cubicBezTo>
                    <a:pt x="10" y="319"/>
                    <a:pt x="0" y="309"/>
                    <a:pt x="0" y="297"/>
                  </a:cubicBezTo>
                  <a:cubicBezTo>
                    <a:pt x="0" y="22"/>
                    <a:pt x="0" y="22"/>
                    <a:pt x="0" y="22"/>
                  </a:cubicBezTo>
                  <a:cubicBezTo>
                    <a:pt x="0" y="10"/>
                    <a:pt x="10" y="0"/>
                    <a:pt x="22" y="0"/>
                  </a:cubicBezTo>
                  <a:cubicBezTo>
                    <a:pt x="801" y="0"/>
                    <a:pt x="801" y="0"/>
                    <a:pt x="801" y="0"/>
                  </a:cubicBezTo>
                  <a:cubicBezTo>
                    <a:pt x="814" y="0"/>
                    <a:pt x="824" y="10"/>
                    <a:pt x="824" y="22"/>
                  </a:cubicBezTo>
                  <a:cubicBezTo>
                    <a:pt x="824" y="297"/>
                    <a:pt x="824" y="297"/>
                    <a:pt x="824" y="297"/>
                  </a:cubicBezTo>
                  <a:cubicBezTo>
                    <a:pt x="824" y="309"/>
                    <a:pt x="814" y="319"/>
                    <a:pt x="801" y="319"/>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90" name="Freeform 19"/>
            <p:cNvSpPr/>
            <p:nvPr/>
          </p:nvSpPr>
          <p:spPr bwMode="auto">
            <a:xfrm>
              <a:off x="1637" y="571"/>
              <a:ext cx="1883" cy="691"/>
            </a:xfrm>
            <a:custGeom>
              <a:avLst/>
              <a:gdLst>
                <a:gd name="T0" fmla="*/ 773 w 796"/>
                <a:gd name="T1" fmla="*/ 292 h 292"/>
                <a:gd name="T2" fmla="*/ 23 w 796"/>
                <a:gd name="T3" fmla="*/ 292 h 292"/>
                <a:gd name="T4" fmla="*/ 0 w 796"/>
                <a:gd name="T5" fmla="*/ 269 h 292"/>
                <a:gd name="T6" fmla="*/ 0 w 796"/>
                <a:gd name="T7" fmla="*/ 22 h 292"/>
                <a:gd name="T8" fmla="*/ 23 w 796"/>
                <a:gd name="T9" fmla="*/ 0 h 292"/>
                <a:gd name="T10" fmla="*/ 773 w 796"/>
                <a:gd name="T11" fmla="*/ 0 h 292"/>
                <a:gd name="T12" fmla="*/ 796 w 796"/>
                <a:gd name="T13" fmla="*/ 22 h 292"/>
                <a:gd name="T14" fmla="*/ 796 w 796"/>
                <a:gd name="T15" fmla="*/ 269 h 292"/>
                <a:gd name="T16" fmla="*/ 773 w 796"/>
                <a:gd name="T17"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6" h="292">
                  <a:moveTo>
                    <a:pt x="773" y="292"/>
                  </a:moveTo>
                  <a:cubicBezTo>
                    <a:pt x="23" y="292"/>
                    <a:pt x="23" y="292"/>
                    <a:pt x="23" y="292"/>
                  </a:cubicBezTo>
                  <a:cubicBezTo>
                    <a:pt x="10" y="292"/>
                    <a:pt x="0" y="282"/>
                    <a:pt x="0" y="269"/>
                  </a:cubicBezTo>
                  <a:cubicBezTo>
                    <a:pt x="0" y="22"/>
                    <a:pt x="0" y="22"/>
                    <a:pt x="0" y="22"/>
                  </a:cubicBezTo>
                  <a:cubicBezTo>
                    <a:pt x="0" y="10"/>
                    <a:pt x="10" y="0"/>
                    <a:pt x="23" y="0"/>
                  </a:cubicBezTo>
                  <a:cubicBezTo>
                    <a:pt x="773" y="0"/>
                    <a:pt x="773" y="0"/>
                    <a:pt x="773" y="0"/>
                  </a:cubicBezTo>
                  <a:cubicBezTo>
                    <a:pt x="786" y="0"/>
                    <a:pt x="796" y="10"/>
                    <a:pt x="796" y="22"/>
                  </a:cubicBezTo>
                  <a:cubicBezTo>
                    <a:pt x="796" y="269"/>
                    <a:pt x="796" y="269"/>
                    <a:pt x="796" y="269"/>
                  </a:cubicBezTo>
                  <a:cubicBezTo>
                    <a:pt x="796" y="282"/>
                    <a:pt x="786" y="292"/>
                    <a:pt x="773" y="292"/>
                  </a:cubicBezTo>
                  <a:close/>
                </a:path>
              </a:pathLst>
            </a:custGeom>
            <a:noFill/>
            <a:ln w="3175" cap="flat">
              <a:solidFill>
                <a:schemeClr val="accent5"/>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91" name="Freeform 20"/>
            <p:cNvSpPr/>
            <p:nvPr/>
          </p:nvSpPr>
          <p:spPr bwMode="auto">
            <a:xfrm>
              <a:off x="1250" y="2833"/>
              <a:ext cx="73" cy="354"/>
            </a:xfrm>
            <a:custGeom>
              <a:avLst/>
              <a:gdLst>
                <a:gd name="T0" fmla="*/ 17 w 31"/>
                <a:gd name="T1" fmla="*/ 0 h 150"/>
                <a:gd name="T2" fmla="*/ 0 w 31"/>
                <a:gd name="T3" fmla="*/ 146 h 150"/>
                <a:gd name="T4" fmla="*/ 5 w 31"/>
                <a:gd name="T5" fmla="*/ 150 h 150"/>
                <a:gd name="T6" fmla="*/ 5 w 31"/>
                <a:gd name="T7" fmla="*/ 150 h 150"/>
                <a:gd name="T8" fmla="*/ 9 w 31"/>
                <a:gd name="T9" fmla="*/ 147 h 150"/>
                <a:gd name="T10" fmla="*/ 31 w 31"/>
                <a:gd name="T11" fmla="*/ 4 h 150"/>
                <a:gd name="T12" fmla="*/ 17 w 31"/>
                <a:gd name="T13" fmla="*/ 0 h 150"/>
              </a:gdLst>
              <a:ahLst/>
              <a:cxnLst>
                <a:cxn ang="0">
                  <a:pos x="T0" y="T1"/>
                </a:cxn>
                <a:cxn ang="0">
                  <a:pos x="T2" y="T3"/>
                </a:cxn>
                <a:cxn ang="0">
                  <a:pos x="T4" y="T5"/>
                </a:cxn>
                <a:cxn ang="0">
                  <a:pos x="T6" y="T7"/>
                </a:cxn>
                <a:cxn ang="0">
                  <a:pos x="T8" y="T9"/>
                </a:cxn>
                <a:cxn ang="0">
                  <a:pos x="T10" y="T11"/>
                </a:cxn>
                <a:cxn ang="0">
                  <a:pos x="T12" y="T13"/>
                </a:cxn>
              </a:cxnLst>
              <a:rect l="0" t="0" r="r" b="b"/>
              <a:pathLst>
                <a:path w="31" h="150">
                  <a:moveTo>
                    <a:pt x="17" y="0"/>
                  </a:moveTo>
                  <a:cubicBezTo>
                    <a:pt x="14" y="5"/>
                    <a:pt x="2" y="108"/>
                    <a:pt x="0" y="146"/>
                  </a:cubicBezTo>
                  <a:cubicBezTo>
                    <a:pt x="0" y="148"/>
                    <a:pt x="2" y="150"/>
                    <a:pt x="5" y="150"/>
                  </a:cubicBezTo>
                  <a:cubicBezTo>
                    <a:pt x="5" y="150"/>
                    <a:pt x="5" y="150"/>
                    <a:pt x="5" y="150"/>
                  </a:cubicBezTo>
                  <a:cubicBezTo>
                    <a:pt x="7" y="150"/>
                    <a:pt x="9" y="149"/>
                    <a:pt x="9" y="147"/>
                  </a:cubicBezTo>
                  <a:cubicBezTo>
                    <a:pt x="31" y="4"/>
                    <a:pt x="31" y="4"/>
                    <a:pt x="31" y="4"/>
                  </a:cubicBezTo>
                  <a:lnTo>
                    <a:pt x="17" y="0"/>
                  </a:ln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92" name="Freeform 21"/>
            <p:cNvSpPr/>
            <p:nvPr/>
          </p:nvSpPr>
          <p:spPr bwMode="auto">
            <a:xfrm>
              <a:off x="1488" y="2833"/>
              <a:ext cx="76" cy="354"/>
            </a:xfrm>
            <a:custGeom>
              <a:avLst/>
              <a:gdLst>
                <a:gd name="T0" fmla="*/ 14 w 32"/>
                <a:gd name="T1" fmla="*/ 0 h 150"/>
                <a:gd name="T2" fmla="*/ 31 w 32"/>
                <a:gd name="T3" fmla="*/ 146 h 150"/>
                <a:gd name="T4" fmla="*/ 27 w 32"/>
                <a:gd name="T5" fmla="*/ 150 h 150"/>
                <a:gd name="T6" fmla="*/ 27 w 32"/>
                <a:gd name="T7" fmla="*/ 150 h 150"/>
                <a:gd name="T8" fmla="*/ 22 w 32"/>
                <a:gd name="T9" fmla="*/ 147 h 150"/>
                <a:gd name="T10" fmla="*/ 0 w 32"/>
                <a:gd name="T11" fmla="*/ 4 h 150"/>
                <a:gd name="T12" fmla="*/ 14 w 32"/>
                <a:gd name="T13" fmla="*/ 0 h 150"/>
              </a:gdLst>
              <a:ahLst/>
              <a:cxnLst>
                <a:cxn ang="0">
                  <a:pos x="T0" y="T1"/>
                </a:cxn>
                <a:cxn ang="0">
                  <a:pos x="T2" y="T3"/>
                </a:cxn>
                <a:cxn ang="0">
                  <a:pos x="T4" y="T5"/>
                </a:cxn>
                <a:cxn ang="0">
                  <a:pos x="T6" y="T7"/>
                </a:cxn>
                <a:cxn ang="0">
                  <a:pos x="T8" y="T9"/>
                </a:cxn>
                <a:cxn ang="0">
                  <a:pos x="T10" y="T11"/>
                </a:cxn>
                <a:cxn ang="0">
                  <a:pos x="T12" y="T13"/>
                </a:cxn>
              </a:cxnLst>
              <a:rect l="0" t="0" r="r" b="b"/>
              <a:pathLst>
                <a:path w="32" h="150">
                  <a:moveTo>
                    <a:pt x="14" y="0"/>
                  </a:moveTo>
                  <a:cubicBezTo>
                    <a:pt x="17" y="5"/>
                    <a:pt x="30" y="108"/>
                    <a:pt x="31" y="146"/>
                  </a:cubicBezTo>
                  <a:cubicBezTo>
                    <a:pt x="32" y="148"/>
                    <a:pt x="30" y="150"/>
                    <a:pt x="27" y="150"/>
                  </a:cubicBezTo>
                  <a:cubicBezTo>
                    <a:pt x="27" y="150"/>
                    <a:pt x="27" y="150"/>
                    <a:pt x="27" y="150"/>
                  </a:cubicBezTo>
                  <a:cubicBezTo>
                    <a:pt x="25" y="150"/>
                    <a:pt x="23" y="149"/>
                    <a:pt x="22" y="147"/>
                  </a:cubicBezTo>
                  <a:cubicBezTo>
                    <a:pt x="0" y="4"/>
                    <a:pt x="0" y="4"/>
                    <a:pt x="0" y="4"/>
                  </a:cubicBezTo>
                  <a:lnTo>
                    <a:pt x="14" y="0"/>
                  </a:ln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93" name="Freeform 22"/>
            <p:cNvSpPr/>
            <p:nvPr/>
          </p:nvSpPr>
          <p:spPr bwMode="auto">
            <a:xfrm>
              <a:off x="1247" y="2780"/>
              <a:ext cx="319" cy="76"/>
            </a:xfrm>
            <a:custGeom>
              <a:avLst/>
              <a:gdLst>
                <a:gd name="T0" fmla="*/ 0 w 135"/>
                <a:gd name="T1" fmla="*/ 14 h 32"/>
                <a:gd name="T2" fmla="*/ 0 w 135"/>
                <a:gd name="T3" fmla="*/ 16 h 32"/>
                <a:gd name="T4" fmla="*/ 15 w 135"/>
                <a:gd name="T5" fmla="*/ 30 h 32"/>
                <a:gd name="T6" fmla="*/ 118 w 135"/>
                <a:gd name="T7" fmla="*/ 32 h 32"/>
                <a:gd name="T8" fmla="*/ 135 w 135"/>
                <a:gd name="T9" fmla="*/ 18 h 32"/>
                <a:gd name="T10" fmla="*/ 135 w 135"/>
                <a:gd name="T11" fmla="*/ 17 h 32"/>
                <a:gd name="T12" fmla="*/ 119 w 135"/>
                <a:gd name="T13" fmla="*/ 2 h 32"/>
                <a:gd name="T14" fmla="*/ 16 w 135"/>
                <a:gd name="T15" fmla="*/ 0 h 32"/>
                <a:gd name="T16" fmla="*/ 0 w 135"/>
                <a:gd name="T17"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32">
                  <a:moveTo>
                    <a:pt x="0" y="14"/>
                  </a:moveTo>
                  <a:cubicBezTo>
                    <a:pt x="0" y="16"/>
                    <a:pt x="0" y="16"/>
                    <a:pt x="0" y="16"/>
                  </a:cubicBezTo>
                  <a:cubicBezTo>
                    <a:pt x="0" y="24"/>
                    <a:pt x="7" y="30"/>
                    <a:pt x="15" y="30"/>
                  </a:cubicBezTo>
                  <a:cubicBezTo>
                    <a:pt x="118" y="32"/>
                    <a:pt x="118" y="32"/>
                    <a:pt x="118" y="32"/>
                  </a:cubicBezTo>
                  <a:cubicBezTo>
                    <a:pt x="127" y="32"/>
                    <a:pt x="134" y="26"/>
                    <a:pt x="135" y="18"/>
                  </a:cubicBezTo>
                  <a:cubicBezTo>
                    <a:pt x="135" y="17"/>
                    <a:pt x="135" y="17"/>
                    <a:pt x="135" y="17"/>
                  </a:cubicBezTo>
                  <a:cubicBezTo>
                    <a:pt x="135" y="9"/>
                    <a:pt x="128" y="2"/>
                    <a:pt x="119" y="2"/>
                  </a:cubicBezTo>
                  <a:cubicBezTo>
                    <a:pt x="16" y="0"/>
                    <a:pt x="16" y="0"/>
                    <a:pt x="16" y="0"/>
                  </a:cubicBezTo>
                  <a:cubicBezTo>
                    <a:pt x="7" y="0"/>
                    <a:pt x="0" y="6"/>
                    <a:pt x="0" y="14"/>
                  </a:cubicBez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94" name="Freeform 23"/>
            <p:cNvSpPr/>
            <p:nvPr/>
          </p:nvSpPr>
          <p:spPr bwMode="auto">
            <a:xfrm>
              <a:off x="1649" y="3161"/>
              <a:ext cx="178" cy="12"/>
            </a:xfrm>
            <a:custGeom>
              <a:avLst/>
              <a:gdLst>
                <a:gd name="T0" fmla="*/ 30 w 75"/>
                <a:gd name="T1" fmla="*/ 3 h 5"/>
                <a:gd name="T2" fmla="*/ 0 w 75"/>
                <a:gd name="T3" fmla="*/ 0 h 5"/>
                <a:gd name="T4" fmla="*/ 7 w 75"/>
                <a:gd name="T5" fmla="*/ 5 h 5"/>
                <a:gd name="T6" fmla="*/ 72 w 75"/>
                <a:gd name="T7" fmla="*/ 5 h 5"/>
                <a:gd name="T8" fmla="*/ 75 w 75"/>
                <a:gd name="T9" fmla="*/ 1 h 5"/>
                <a:gd name="T10" fmla="*/ 30 w 75"/>
                <a:gd name="T11" fmla="*/ 3 h 5"/>
              </a:gdLst>
              <a:ahLst/>
              <a:cxnLst>
                <a:cxn ang="0">
                  <a:pos x="T0" y="T1"/>
                </a:cxn>
                <a:cxn ang="0">
                  <a:pos x="T2" y="T3"/>
                </a:cxn>
                <a:cxn ang="0">
                  <a:pos x="T4" y="T5"/>
                </a:cxn>
                <a:cxn ang="0">
                  <a:pos x="T6" y="T7"/>
                </a:cxn>
                <a:cxn ang="0">
                  <a:pos x="T8" y="T9"/>
                </a:cxn>
                <a:cxn ang="0">
                  <a:pos x="T10" y="T11"/>
                </a:cxn>
              </a:cxnLst>
              <a:rect l="0" t="0" r="r" b="b"/>
              <a:pathLst>
                <a:path w="75" h="5">
                  <a:moveTo>
                    <a:pt x="30" y="3"/>
                  </a:moveTo>
                  <a:cubicBezTo>
                    <a:pt x="12" y="3"/>
                    <a:pt x="4" y="1"/>
                    <a:pt x="0" y="0"/>
                  </a:cubicBezTo>
                  <a:cubicBezTo>
                    <a:pt x="1" y="3"/>
                    <a:pt x="4" y="5"/>
                    <a:pt x="7" y="5"/>
                  </a:cubicBezTo>
                  <a:cubicBezTo>
                    <a:pt x="72" y="5"/>
                    <a:pt x="72" y="5"/>
                    <a:pt x="72" y="5"/>
                  </a:cubicBezTo>
                  <a:cubicBezTo>
                    <a:pt x="74" y="5"/>
                    <a:pt x="75" y="3"/>
                    <a:pt x="75" y="1"/>
                  </a:cubicBezTo>
                  <a:cubicBezTo>
                    <a:pt x="67" y="2"/>
                    <a:pt x="52" y="3"/>
                    <a:pt x="30"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95" name="Freeform 24"/>
            <p:cNvSpPr/>
            <p:nvPr/>
          </p:nvSpPr>
          <p:spPr bwMode="auto">
            <a:xfrm>
              <a:off x="1649" y="3124"/>
              <a:ext cx="178" cy="44"/>
            </a:xfrm>
            <a:custGeom>
              <a:avLst/>
              <a:gdLst>
                <a:gd name="T0" fmla="*/ 75 w 75"/>
                <a:gd name="T1" fmla="*/ 17 h 19"/>
                <a:gd name="T2" fmla="*/ 74 w 75"/>
                <a:gd name="T3" fmla="*/ 16 h 19"/>
                <a:gd name="T4" fmla="*/ 46 w 75"/>
                <a:gd name="T5" fmla="*/ 0 h 19"/>
                <a:gd name="T6" fmla="*/ 4 w 75"/>
                <a:gd name="T7" fmla="*/ 0 h 19"/>
                <a:gd name="T8" fmla="*/ 0 w 75"/>
                <a:gd name="T9" fmla="*/ 12 h 19"/>
                <a:gd name="T10" fmla="*/ 0 w 75"/>
                <a:gd name="T11" fmla="*/ 16 h 19"/>
                <a:gd name="T12" fmla="*/ 30 w 75"/>
                <a:gd name="T13" fmla="*/ 19 h 19"/>
                <a:gd name="T14" fmla="*/ 75 w 75"/>
                <a:gd name="T15" fmla="*/ 17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19">
                  <a:moveTo>
                    <a:pt x="75" y="17"/>
                  </a:moveTo>
                  <a:cubicBezTo>
                    <a:pt x="75" y="17"/>
                    <a:pt x="75" y="17"/>
                    <a:pt x="74" y="16"/>
                  </a:cubicBezTo>
                  <a:cubicBezTo>
                    <a:pt x="69" y="10"/>
                    <a:pt x="59" y="0"/>
                    <a:pt x="46" y="0"/>
                  </a:cubicBezTo>
                  <a:cubicBezTo>
                    <a:pt x="26" y="1"/>
                    <a:pt x="19" y="3"/>
                    <a:pt x="4" y="0"/>
                  </a:cubicBezTo>
                  <a:cubicBezTo>
                    <a:pt x="0" y="12"/>
                    <a:pt x="0" y="12"/>
                    <a:pt x="0" y="12"/>
                  </a:cubicBezTo>
                  <a:cubicBezTo>
                    <a:pt x="0" y="14"/>
                    <a:pt x="0" y="15"/>
                    <a:pt x="0" y="16"/>
                  </a:cubicBezTo>
                  <a:cubicBezTo>
                    <a:pt x="4" y="17"/>
                    <a:pt x="12" y="19"/>
                    <a:pt x="30" y="19"/>
                  </a:cubicBezTo>
                  <a:cubicBezTo>
                    <a:pt x="52" y="19"/>
                    <a:pt x="67" y="18"/>
                    <a:pt x="75" y="1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96" name="Freeform 25"/>
            <p:cNvSpPr/>
            <p:nvPr/>
          </p:nvSpPr>
          <p:spPr bwMode="auto">
            <a:xfrm>
              <a:off x="1659" y="3093"/>
              <a:ext cx="47" cy="47"/>
            </a:xfrm>
            <a:custGeom>
              <a:avLst/>
              <a:gdLst>
                <a:gd name="T0" fmla="*/ 4 w 20"/>
                <a:gd name="T1" fmla="*/ 0 h 20"/>
                <a:gd name="T2" fmla="*/ 0 w 20"/>
                <a:gd name="T3" fmla="*/ 16 h 20"/>
                <a:gd name="T4" fmla="*/ 19 w 20"/>
                <a:gd name="T5" fmla="*/ 16 h 20"/>
                <a:gd name="T6" fmla="*/ 20 w 20"/>
                <a:gd name="T7" fmla="*/ 3 h 20"/>
                <a:gd name="T8" fmla="*/ 4 w 20"/>
                <a:gd name="T9" fmla="*/ 0 h 20"/>
              </a:gdLst>
              <a:ahLst/>
              <a:cxnLst>
                <a:cxn ang="0">
                  <a:pos x="T0" y="T1"/>
                </a:cxn>
                <a:cxn ang="0">
                  <a:pos x="T2" y="T3"/>
                </a:cxn>
                <a:cxn ang="0">
                  <a:pos x="T4" y="T5"/>
                </a:cxn>
                <a:cxn ang="0">
                  <a:pos x="T6" y="T7"/>
                </a:cxn>
                <a:cxn ang="0">
                  <a:pos x="T8" y="T9"/>
                </a:cxn>
              </a:cxnLst>
              <a:rect l="0" t="0" r="r" b="b"/>
              <a:pathLst>
                <a:path w="20" h="20">
                  <a:moveTo>
                    <a:pt x="4" y="0"/>
                  </a:moveTo>
                  <a:cubicBezTo>
                    <a:pt x="0" y="16"/>
                    <a:pt x="0" y="16"/>
                    <a:pt x="0" y="16"/>
                  </a:cubicBezTo>
                  <a:cubicBezTo>
                    <a:pt x="0" y="16"/>
                    <a:pt x="10" y="20"/>
                    <a:pt x="19" y="16"/>
                  </a:cubicBezTo>
                  <a:cubicBezTo>
                    <a:pt x="20" y="3"/>
                    <a:pt x="20" y="3"/>
                    <a:pt x="20" y="3"/>
                  </a:cubicBezTo>
                  <a:lnTo>
                    <a:pt x="4" y="0"/>
                  </a:lnTo>
                  <a:close/>
                </a:path>
              </a:pathLst>
            </a:custGeom>
            <a:solidFill>
              <a:srgbClr val="FFBC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97" name="Freeform 26"/>
            <p:cNvSpPr/>
            <p:nvPr/>
          </p:nvSpPr>
          <p:spPr bwMode="auto">
            <a:xfrm>
              <a:off x="1926" y="3076"/>
              <a:ext cx="144" cy="114"/>
            </a:xfrm>
            <a:custGeom>
              <a:avLst/>
              <a:gdLst>
                <a:gd name="T0" fmla="*/ 26 w 61"/>
                <a:gd name="T1" fmla="*/ 29 h 48"/>
                <a:gd name="T2" fmla="*/ 0 w 61"/>
                <a:gd name="T3" fmla="*/ 46 h 48"/>
                <a:gd name="T4" fmla="*/ 9 w 61"/>
                <a:gd name="T5" fmla="*/ 46 h 48"/>
                <a:gd name="T6" fmla="*/ 60 w 61"/>
                <a:gd name="T7" fmla="*/ 5 h 48"/>
                <a:gd name="T8" fmla="*/ 60 w 61"/>
                <a:gd name="T9" fmla="*/ 0 h 48"/>
                <a:gd name="T10" fmla="*/ 26 w 61"/>
                <a:gd name="T11" fmla="*/ 29 h 48"/>
              </a:gdLst>
              <a:ahLst/>
              <a:cxnLst>
                <a:cxn ang="0">
                  <a:pos x="T0" y="T1"/>
                </a:cxn>
                <a:cxn ang="0">
                  <a:pos x="T2" y="T3"/>
                </a:cxn>
                <a:cxn ang="0">
                  <a:pos x="T4" y="T5"/>
                </a:cxn>
                <a:cxn ang="0">
                  <a:pos x="T6" y="T7"/>
                </a:cxn>
                <a:cxn ang="0">
                  <a:pos x="T8" y="T9"/>
                </a:cxn>
                <a:cxn ang="0">
                  <a:pos x="T10" y="T11"/>
                </a:cxn>
              </a:cxnLst>
              <a:rect l="0" t="0" r="r" b="b"/>
              <a:pathLst>
                <a:path w="61" h="48">
                  <a:moveTo>
                    <a:pt x="26" y="29"/>
                  </a:moveTo>
                  <a:cubicBezTo>
                    <a:pt x="11" y="41"/>
                    <a:pt x="4" y="45"/>
                    <a:pt x="0" y="46"/>
                  </a:cubicBezTo>
                  <a:cubicBezTo>
                    <a:pt x="3" y="48"/>
                    <a:pt x="6" y="48"/>
                    <a:pt x="9" y="46"/>
                  </a:cubicBezTo>
                  <a:cubicBezTo>
                    <a:pt x="60" y="5"/>
                    <a:pt x="60" y="5"/>
                    <a:pt x="60" y="5"/>
                  </a:cubicBezTo>
                  <a:cubicBezTo>
                    <a:pt x="61" y="4"/>
                    <a:pt x="61" y="1"/>
                    <a:pt x="60" y="0"/>
                  </a:cubicBezTo>
                  <a:cubicBezTo>
                    <a:pt x="54" y="5"/>
                    <a:pt x="43" y="16"/>
                    <a:pt x="26" y="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98" name="Freeform 27"/>
            <p:cNvSpPr/>
            <p:nvPr/>
          </p:nvSpPr>
          <p:spPr bwMode="auto">
            <a:xfrm>
              <a:off x="1912" y="3067"/>
              <a:ext cx="156" cy="118"/>
            </a:xfrm>
            <a:custGeom>
              <a:avLst/>
              <a:gdLst>
                <a:gd name="T0" fmla="*/ 66 w 66"/>
                <a:gd name="T1" fmla="*/ 4 h 50"/>
                <a:gd name="T2" fmla="*/ 64 w 66"/>
                <a:gd name="T3" fmla="*/ 4 h 50"/>
                <a:gd name="T4" fmla="*/ 32 w 66"/>
                <a:gd name="T5" fmla="*/ 9 h 50"/>
                <a:gd name="T6" fmla="*/ 0 w 66"/>
                <a:gd name="T7" fmla="*/ 35 h 50"/>
                <a:gd name="T8" fmla="*/ 4 w 66"/>
                <a:gd name="T9" fmla="*/ 47 h 50"/>
                <a:gd name="T10" fmla="*/ 6 w 66"/>
                <a:gd name="T11" fmla="*/ 50 h 50"/>
                <a:gd name="T12" fmla="*/ 32 w 66"/>
                <a:gd name="T13" fmla="*/ 33 h 50"/>
                <a:gd name="T14" fmla="*/ 66 w 66"/>
                <a:gd name="T15" fmla="*/ 4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50">
                  <a:moveTo>
                    <a:pt x="66" y="4"/>
                  </a:moveTo>
                  <a:cubicBezTo>
                    <a:pt x="65" y="4"/>
                    <a:pt x="65" y="4"/>
                    <a:pt x="64" y="4"/>
                  </a:cubicBezTo>
                  <a:cubicBezTo>
                    <a:pt x="57" y="2"/>
                    <a:pt x="43" y="0"/>
                    <a:pt x="32" y="9"/>
                  </a:cubicBezTo>
                  <a:cubicBezTo>
                    <a:pt x="17" y="22"/>
                    <a:pt x="13" y="28"/>
                    <a:pt x="0" y="35"/>
                  </a:cubicBezTo>
                  <a:cubicBezTo>
                    <a:pt x="4" y="47"/>
                    <a:pt x="4" y="47"/>
                    <a:pt x="4" y="47"/>
                  </a:cubicBezTo>
                  <a:cubicBezTo>
                    <a:pt x="5" y="48"/>
                    <a:pt x="6" y="49"/>
                    <a:pt x="6" y="50"/>
                  </a:cubicBezTo>
                  <a:cubicBezTo>
                    <a:pt x="10" y="49"/>
                    <a:pt x="17" y="45"/>
                    <a:pt x="32" y="33"/>
                  </a:cubicBezTo>
                  <a:cubicBezTo>
                    <a:pt x="49" y="20"/>
                    <a:pt x="60" y="9"/>
                    <a:pt x="66"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99" name="Freeform 28"/>
            <p:cNvSpPr/>
            <p:nvPr/>
          </p:nvSpPr>
          <p:spPr bwMode="auto">
            <a:xfrm>
              <a:off x="1394" y="2686"/>
              <a:ext cx="416" cy="430"/>
            </a:xfrm>
            <a:custGeom>
              <a:avLst/>
              <a:gdLst>
                <a:gd name="T0" fmla="*/ 21 w 176"/>
                <a:gd name="T1" fmla="*/ 0 h 182"/>
                <a:gd name="T2" fmla="*/ 153 w 176"/>
                <a:gd name="T3" fmla="*/ 20 h 182"/>
                <a:gd name="T4" fmla="*/ 135 w 176"/>
                <a:gd name="T5" fmla="*/ 179 h 182"/>
                <a:gd name="T6" fmla="*/ 115 w 176"/>
                <a:gd name="T7" fmla="*/ 177 h 182"/>
                <a:gd name="T8" fmla="*/ 119 w 176"/>
                <a:gd name="T9" fmla="*/ 44 h 182"/>
                <a:gd name="T10" fmla="*/ 0 w 176"/>
                <a:gd name="T11" fmla="*/ 25 h 182"/>
                <a:gd name="T12" fmla="*/ 21 w 176"/>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176" h="182">
                  <a:moveTo>
                    <a:pt x="21" y="0"/>
                  </a:moveTo>
                  <a:cubicBezTo>
                    <a:pt x="21" y="0"/>
                    <a:pt x="131" y="9"/>
                    <a:pt x="153" y="20"/>
                  </a:cubicBezTo>
                  <a:cubicBezTo>
                    <a:pt x="176" y="30"/>
                    <a:pt x="135" y="179"/>
                    <a:pt x="135" y="179"/>
                  </a:cubicBezTo>
                  <a:cubicBezTo>
                    <a:pt x="135" y="179"/>
                    <a:pt x="129" y="182"/>
                    <a:pt x="115" y="177"/>
                  </a:cubicBezTo>
                  <a:cubicBezTo>
                    <a:pt x="115" y="177"/>
                    <a:pt x="129" y="68"/>
                    <a:pt x="119" y="44"/>
                  </a:cubicBezTo>
                  <a:cubicBezTo>
                    <a:pt x="0" y="25"/>
                    <a:pt x="0" y="25"/>
                    <a:pt x="0" y="25"/>
                  </a:cubicBezTo>
                  <a:lnTo>
                    <a:pt x="21" y="0"/>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00" name="Freeform 29"/>
            <p:cNvSpPr/>
            <p:nvPr/>
          </p:nvSpPr>
          <p:spPr bwMode="auto">
            <a:xfrm>
              <a:off x="1886" y="3086"/>
              <a:ext cx="56" cy="64"/>
            </a:xfrm>
            <a:custGeom>
              <a:avLst/>
              <a:gdLst>
                <a:gd name="T0" fmla="*/ 0 w 24"/>
                <a:gd name="T1" fmla="*/ 7 h 27"/>
                <a:gd name="T2" fmla="*/ 11 w 24"/>
                <a:gd name="T3" fmla="*/ 27 h 27"/>
                <a:gd name="T4" fmla="*/ 24 w 24"/>
                <a:gd name="T5" fmla="*/ 18 h 27"/>
                <a:gd name="T6" fmla="*/ 14 w 24"/>
                <a:gd name="T7" fmla="*/ 0 h 27"/>
                <a:gd name="T8" fmla="*/ 0 w 24"/>
                <a:gd name="T9" fmla="*/ 7 h 27"/>
              </a:gdLst>
              <a:ahLst/>
              <a:cxnLst>
                <a:cxn ang="0">
                  <a:pos x="T0" y="T1"/>
                </a:cxn>
                <a:cxn ang="0">
                  <a:pos x="T2" y="T3"/>
                </a:cxn>
                <a:cxn ang="0">
                  <a:pos x="T4" y="T5"/>
                </a:cxn>
                <a:cxn ang="0">
                  <a:pos x="T6" y="T7"/>
                </a:cxn>
                <a:cxn ang="0">
                  <a:pos x="T8" y="T9"/>
                </a:cxn>
              </a:cxnLst>
              <a:rect l="0" t="0" r="r" b="b"/>
              <a:pathLst>
                <a:path w="24" h="27">
                  <a:moveTo>
                    <a:pt x="0" y="7"/>
                  </a:moveTo>
                  <a:cubicBezTo>
                    <a:pt x="1" y="8"/>
                    <a:pt x="11" y="27"/>
                    <a:pt x="11" y="27"/>
                  </a:cubicBezTo>
                  <a:cubicBezTo>
                    <a:pt x="11" y="27"/>
                    <a:pt x="22" y="25"/>
                    <a:pt x="24" y="18"/>
                  </a:cubicBezTo>
                  <a:cubicBezTo>
                    <a:pt x="14" y="0"/>
                    <a:pt x="14" y="0"/>
                    <a:pt x="14" y="0"/>
                  </a:cubicBezTo>
                  <a:lnTo>
                    <a:pt x="0" y="7"/>
                  </a:lnTo>
                  <a:close/>
                </a:path>
              </a:pathLst>
            </a:custGeom>
            <a:solidFill>
              <a:srgbClr val="FFBC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01" name="Freeform 30"/>
            <p:cNvSpPr/>
            <p:nvPr/>
          </p:nvSpPr>
          <p:spPr bwMode="auto">
            <a:xfrm>
              <a:off x="1280" y="2683"/>
              <a:ext cx="648" cy="433"/>
            </a:xfrm>
            <a:custGeom>
              <a:avLst/>
              <a:gdLst>
                <a:gd name="T0" fmla="*/ 3 w 274"/>
                <a:gd name="T1" fmla="*/ 0 h 183"/>
                <a:gd name="T2" fmla="*/ 0 w 274"/>
                <a:gd name="T3" fmla="*/ 20 h 183"/>
                <a:gd name="T4" fmla="*/ 29 w 274"/>
                <a:gd name="T5" fmla="*/ 50 h 183"/>
                <a:gd name="T6" fmla="*/ 158 w 274"/>
                <a:gd name="T7" fmla="*/ 56 h 183"/>
                <a:gd name="T8" fmla="*/ 164 w 274"/>
                <a:gd name="T9" fmla="*/ 60 h 183"/>
                <a:gd name="T10" fmla="*/ 255 w 274"/>
                <a:gd name="T11" fmla="*/ 180 h 183"/>
                <a:gd name="T12" fmla="*/ 262 w 274"/>
                <a:gd name="T13" fmla="*/ 181 h 183"/>
                <a:gd name="T14" fmla="*/ 272 w 274"/>
                <a:gd name="T15" fmla="*/ 175 h 183"/>
                <a:gd name="T16" fmla="*/ 273 w 274"/>
                <a:gd name="T17" fmla="*/ 171 h 183"/>
                <a:gd name="T18" fmla="*/ 198 w 274"/>
                <a:gd name="T19" fmla="*/ 42 h 183"/>
                <a:gd name="T20" fmla="*/ 180 w 274"/>
                <a:gd name="T21" fmla="*/ 29 h 183"/>
                <a:gd name="T22" fmla="*/ 69 w 274"/>
                <a:gd name="T23" fmla="*/ 1 h 183"/>
                <a:gd name="T24" fmla="*/ 3 w 274"/>
                <a:gd name="T25"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 h="183">
                  <a:moveTo>
                    <a:pt x="3" y="0"/>
                  </a:moveTo>
                  <a:cubicBezTo>
                    <a:pt x="3" y="0"/>
                    <a:pt x="0" y="9"/>
                    <a:pt x="0" y="20"/>
                  </a:cubicBezTo>
                  <a:cubicBezTo>
                    <a:pt x="0" y="36"/>
                    <a:pt x="13" y="49"/>
                    <a:pt x="29" y="50"/>
                  </a:cubicBezTo>
                  <a:cubicBezTo>
                    <a:pt x="158" y="56"/>
                    <a:pt x="158" y="56"/>
                    <a:pt x="158" y="56"/>
                  </a:cubicBezTo>
                  <a:cubicBezTo>
                    <a:pt x="161" y="56"/>
                    <a:pt x="163" y="58"/>
                    <a:pt x="164" y="60"/>
                  </a:cubicBezTo>
                  <a:cubicBezTo>
                    <a:pt x="167" y="72"/>
                    <a:pt x="182" y="108"/>
                    <a:pt x="255" y="180"/>
                  </a:cubicBezTo>
                  <a:cubicBezTo>
                    <a:pt x="257" y="182"/>
                    <a:pt x="260" y="183"/>
                    <a:pt x="262" y="181"/>
                  </a:cubicBezTo>
                  <a:cubicBezTo>
                    <a:pt x="272" y="175"/>
                    <a:pt x="272" y="175"/>
                    <a:pt x="272" y="175"/>
                  </a:cubicBezTo>
                  <a:cubicBezTo>
                    <a:pt x="273" y="174"/>
                    <a:pt x="274" y="173"/>
                    <a:pt x="273" y="171"/>
                  </a:cubicBezTo>
                  <a:cubicBezTo>
                    <a:pt x="198" y="42"/>
                    <a:pt x="198" y="42"/>
                    <a:pt x="198" y="42"/>
                  </a:cubicBezTo>
                  <a:cubicBezTo>
                    <a:pt x="194" y="36"/>
                    <a:pt x="187" y="31"/>
                    <a:pt x="180" y="29"/>
                  </a:cubicBezTo>
                  <a:cubicBezTo>
                    <a:pt x="69" y="1"/>
                    <a:pt x="69" y="1"/>
                    <a:pt x="69" y="1"/>
                  </a:cubicBezTo>
                  <a:lnTo>
                    <a:pt x="3" y="0"/>
                  </a:ln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02" name="Freeform 31"/>
            <p:cNvSpPr/>
            <p:nvPr/>
          </p:nvSpPr>
          <p:spPr bwMode="auto">
            <a:xfrm>
              <a:off x="1524" y="2208"/>
              <a:ext cx="120" cy="125"/>
            </a:xfrm>
            <a:custGeom>
              <a:avLst/>
              <a:gdLst>
                <a:gd name="T0" fmla="*/ 28 w 51"/>
                <a:gd name="T1" fmla="*/ 0 h 53"/>
                <a:gd name="T2" fmla="*/ 0 w 51"/>
                <a:gd name="T3" fmla="*/ 36 h 53"/>
                <a:gd name="T4" fmla="*/ 29 w 51"/>
                <a:gd name="T5" fmla="*/ 53 h 53"/>
                <a:gd name="T6" fmla="*/ 51 w 51"/>
                <a:gd name="T7" fmla="*/ 19 h 53"/>
                <a:gd name="T8" fmla="*/ 28 w 51"/>
                <a:gd name="T9" fmla="*/ 0 h 53"/>
              </a:gdLst>
              <a:ahLst/>
              <a:cxnLst>
                <a:cxn ang="0">
                  <a:pos x="T0" y="T1"/>
                </a:cxn>
                <a:cxn ang="0">
                  <a:pos x="T2" y="T3"/>
                </a:cxn>
                <a:cxn ang="0">
                  <a:pos x="T4" y="T5"/>
                </a:cxn>
                <a:cxn ang="0">
                  <a:pos x="T6" y="T7"/>
                </a:cxn>
                <a:cxn ang="0">
                  <a:pos x="T8" y="T9"/>
                </a:cxn>
              </a:cxnLst>
              <a:rect l="0" t="0" r="r" b="b"/>
              <a:pathLst>
                <a:path w="51" h="52">
                  <a:moveTo>
                    <a:pt x="28" y="0"/>
                  </a:moveTo>
                  <a:cubicBezTo>
                    <a:pt x="28" y="0"/>
                    <a:pt x="14" y="24"/>
                    <a:pt x="0" y="36"/>
                  </a:cubicBezTo>
                  <a:cubicBezTo>
                    <a:pt x="29" y="53"/>
                    <a:pt x="29" y="53"/>
                    <a:pt x="29" y="53"/>
                  </a:cubicBezTo>
                  <a:cubicBezTo>
                    <a:pt x="29" y="53"/>
                    <a:pt x="36" y="27"/>
                    <a:pt x="51" y="19"/>
                  </a:cubicBezTo>
                  <a:lnTo>
                    <a:pt x="28" y="0"/>
                  </a:lnTo>
                  <a:close/>
                </a:path>
              </a:pathLst>
            </a:custGeom>
            <a:solidFill>
              <a:srgbClr val="F9A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03" name="Freeform 32"/>
            <p:cNvSpPr/>
            <p:nvPr/>
          </p:nvSpPr>
          <p:spPr bwMode="auto">
            <a:xfrm>
              <a:off x="1283" y="2284"/>
              <a:ext cx="544" cy="423"/>
            </a:xfrm>
            <a:custGeom>
              <a:avLst/>
              <a:gdLst>
                <a:gd name="T0" fmla="*/ 0 w 230"/>
                <a:gd name="T1" fmla="*/ 170 h 179"/>
                <a:gd name="T2" fmla="*/ 68 w 230"/>
                <a:gd name="T3" fmla="*/ 170 h 179"/>
                <a:gd name="T4" fmla="*/ 133 w 230"/>
                <a:gd name="T5" fmla="*/ 90 h 179"/>
                <a:gd name="T6" fmla="*/ 226 w 230"/>
                <a:gd name="T7" fmla="*/ 142 h 179"/>
                <a:gd name="T8" fmla="*/ 230 w 230"/>
                <a:gd name="T9" fmla="*/ 134 h 179"/>
                <a:gd name="T10" fmla="*/ 163 w 230"/>
                <a:gd name="T11" fmla="*/ 74 h 179"/>
                <a:gd name="T12" fmla="*/ 127 w 230"/>
                <a:gd name="T13" fmla="*/ 13 h 179"/>
                <a:gd name="T14" fmla="*/ 110 w 230"/>
                <a:gd name="T15" fmla="*/ 1 h 179"/>
                <a:gd name="T16" fmla="*/ 104 w 230"/>
                <a:gd name="T17" fmla="*/ 1 h 179"/>
                <a:gd name="T18" fmla="*/ 0 w 230"/>
                <a:gd name="T19" fmla="*/ 17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0" h="179">
                  <a:moveTo>
                    <a:pt x="0" y="170"/>
                  </a:moveTo>
                  <a:cubicBezTo>
                    <a:pt x="0" y="170"/>
                    <a:pt x="35" y="179"/>
                    <a:pt x="68" y="170"/>
                  </a:cubicBezTo>
                  <a:cubicBezTo>
                    <a:pt x="68" y="170"/>
                    <a:pt x="115" y="107"/>
                    <a:pt x="133" y="90"/>
                  </a:cubicBezTo>
                  <a:cubicBezTo>
                    <a:pt x="133" y="90"/>
                    <a:pt x="162" y="136"/>
                    <a:pt x="226" y="142"/>
                  </a:cubicBezTo>
                  <a:cubicBezTo>
                    <a:pt x="230" y="134"/>
                    <a:pt x="230" y="134"/>
                    <a:pt x="230" y="134"/>
                  </a:cubicBezTo>
                  <a:cubicBezTo>
                    <a:pt x="230" y="134"/>
                    <a:pt x="179" y="111"/>
                    <a:pt x="163" y="74"/>
                  </a:cubicBezTo>
                  <a:cubicBezTo>
                    <a:pt x="147" y="38"/>
                    <a:pt x="141" y="23"/>
                    <a:pt x="127" y="13"/>
                  </a:cubicBezTo>
                  <a:cubicBezTo>
                    <a:pt x="118" y="7"/>
                    <a:pt x="112" y="3"/>
                    <a:pt x="110" y="1"/>
                  </a:cubicBezTo>
                  <a:cubicBezTo>
                    <a:pt x="108" y="0"/>
                    <a:pt x="106" y="0"/>
                    <a:pt x="104" y="1"/>
                  </a:cubicBezTo>
                  <a:cubicBezTo>
                    <a:pt x="89" y="10"/>
                    <a:pt x="18" y="59"/>
                    <a:pt x="0" y="170"/>
                  </a:cubicBezTo>
                  <a:close/>
                </a:path>
              </a:pathLst>
            </a:custGeom>
            <a:solidFill>
              <a:srgbClr val="EA95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04" name="Freeform 33"/>
            <p:cNvSpPr/>
            <p:nvPr/>
          </p:nvSpPr>
          <p:spPr bwMode="auto">
            <a:xfrm>
              <a:off x="1808" y="2572"/>
              <a:ext cx="132" cy="33"/>
            </a:xfrm>
            <a:custGeom>
              <a:avLst/>
              <a:gdLst>
                <a:gd name="T0" fmla="*/ 0 w 56"/>
                <a:gd name="T1" fmla="*/ 8 h 14"/>
                <a:gd name="T2" fmla="*/ 8 w 56"/>
                <a:gd name="T3" fmla="*/ 6 h 14"/>
                <a:gd name="T4" fmla="*/ 30 w 56"/>
                <a:gd name="T5" fmla="*/ 1 h 14"/>
                <a:gd name="T6" fmla="*/ 37 w 56"/>
                <a:gd name="T7" fmla="*/ 2 h 14"/>
                <a:gd name="T8" fmla="*/ 56 w 56"/>
                <a:gd name="T9" fmla="*/ 14 h 14"/>
                <a:gd name="T10" fmla="*/ 4 w 56"/>
                <a:gd name="T11" fmla="*/ 14 h 14"/>
                <a:gd name="T12" fmla="*/ 0 w 56"/>
                <a:gd name="T13" fmla="*/ 8 h 14"/>
              </a:gdLst>
              <a:ahLst/>
              <a:cxnLst>
                <a:cxn ang="0">
                  <a:pos x="T0" y="T1"/>
                </a:cxn>
                <a:cxn ang="0">
                  <a:pos x="T2" y="T3"/>
                </a:cxn>
                <a:cxn ang="0">
                  <a:pos x="T4" y="T5"/>
                </a:cxn>
                <a:cxn ang="0">
                  <a:pos x="T6" y="T7"/>
                </a:cxn>
                <a:cxn ang="0">
                  <a:pos x="T8" y="T9"/>
                </a:cxn>
                <a:cxn ang="0">
                  <a:pos x="T10" y="T11"/>
                </a:cxn>
                <a:cxn ang="0">
                  <a:pos x="T12" y="T13"/>
                </a:cxn>
              </a:cxnLst>
              <a:rect l="0" t="0" r="r" b="b"/>
              <a:pathLst>
                <a:path w="56" h="14">
                  <a:moveTo>
                    <a:pt x="0" y="8"/>
                  </a:moveTo>
                  <a:cubicBezTo>
                    <a:pt x="8" y="6"/>
                    <a:pt x="8" y="6"/>
                    <a:pt x="8" y="6"/>
                  </a:cubicBezTo>
                  <a:cubicBezTo>
                    <a:pt x="30" y="1"/>
                    <a:pt x="30" y="1"/>
                    <a:pt x="30" y="1"/>
                  </a:cubicBezTo>
                  <a:cubicBezTo>
                    <a:pt x="32" y="0"/>
                    <a:pt x="35" y="1"/>
                    <a:pt x="37" y="2"/>
                  </a:cubicBezTo>
                  <a:cubicBezTo>
                    <a:pt x="56" y="14"/>
                    <a:pt x="56" y="14"/>
                    <a:pt x="56" y="14"/>
                  </a:cubicBezTo>
                  <a:cubicBezTo>
                    <a:pt x="4" y="14"/>
                    <a:pt x="4" y="14"/>
                    <a:pt x="4" y="14"/>
                  </a:cubicBezTo>
                  <a:lnTo>
                    <a:pt x="0" y="8"/>
                  </a:lnTo>
                  <a:close/>
                </a:path>
              </a:pathLst>
            </a:custGeom>
            <a:solidFill>
              <a:srgbClr val="FFBC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05" name="Freeform 34"/>
            <p:cNvSpPr/>
            <p:nvPr/>
          </p:nvSpPr>
          <p:spPr bwMode="auto">
            <a:xfrm>
              <a:off x="1548" y="2120"/>
              <a:ext cx="146" cy="152"/>
            </a:xfrm>
            <a:custGeom>
              <a:avLst/>
              <a:gdLst>
                <a:gd name="T0" fmla="*/ 40 w 62"/>
                <a:gd name="T1" fmla="*/ 0 h 64"/>
                <a:gd name="T2" fmla="*/ 56 w 62"/>
                <a:gd name="T3" fmla="*/ 35 h 64"/>
                <a:gd name="T4" fmla="*/ 48 w 62"/>
                <a:gd name="T5" fmla="*/ 59 h 64"/>
                <a:gd name="T6" fmla="*/ 12 w 62"/>
                <a:gd name="T7" fmla="*/ 47 h 64"/>
                <a:gd name="T8" fmla="*/ 1 w 62"/>
                <a:gd name="T9" fmla="*/ 21 h 64"/>
                <a:gd name="T10" fmla="*/ 40 w 62"/>
                <a:gd name="T11" fmla="*/ 0 h 64"/>
              </a:gdLst>
              <a:ahLst/>
              <a:cxnLst>
                <a:cxn ang="0">
                  <a:pos x="T0" y="T1"/>
                </a:cxn>
                <a:cxn ang="0">
                  <a:pos x="T2" y="T3"/>
                </a:cxn>
                <a:cxn ang="0">
                  <a:pos x="T4" y="T5"/>
                </a:cxn>
                <a:cxn ang="0">
                  <a:pos x="T6" y="T7"/>
                </a:cxn>
                <a:cxn ang="0">
                  <a:pos x="T8" y="T9"/>
                </a:cxn>
                <a:cxn ang="0">
                  <a:pos x="T10" y="T11"/>
                </a:cxn>
              </a:cxnLst>
              <a:rect l="0" t="0" r="r" b="b"/>
              <a:pathLst>
                <a:path w="62" h="64">
                  <a:moveTo>
                    <a:pt x="40" y="0"/>
                  </a:moveTo>
                  <a:cubicBezTo>
                    <a:pt x="40" y="0"/>
                    <a:pt x="54" y="22"/>
                    <a:pt x="56" y="35"/>
                  </a:cubicBezTo>
                  <a:cubicBezTo>
                    <a:pt x="58" y="47"/>
                    <a:pt x="62" y="55"/>
                    <a:pt x="48" y="59"/>
                  </a:cubicBezTo>
                  <a:cubicBezTo>
                    <a:pt x="34" y="64"/>
                    <a:pt x="21" y="58"/>
                    <a:pt x="12" y="47"/>
                  </a:cubicBezTo>
                  <a:cubicBezTo>
                    <a:pt x="12" y="47"/>
                    <a:pt x="0" y="29"/>
                    <a:pt x="1" y="21"/>
                  </a:cubicBezTo>
                  <a:cubicBezTo>
                    <a:pt x="2" y="12"/>
                    <a:pt x="40" y="0"/>
                    <a:pt x="40" y="0"/>
                  </a:cubicBezTo>
                  <a:close/>
                </a:path>
              </a:pathLst>
            </a:custGeom>
            <a:solidFill>
              <a:srgbClr val="FFBC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06" name="Freeform 35"/>
            <p:cNvSpPr/>
            <p:nvPr/>
          </p:nvSpPr>
          <p:spPr bwMode="auto">
            <a:xfrm>
              <a:off x="1498" y="2056"/>
              <a:ext cx="180" cy="187"/>
            </a:xfrm>
            <a:custGeom>
              <a:avLst/>
              <a:gdLst>
                <a:gd name="T0" fmla="*/ 37 w 76"/>
                <a:gd name="T1" fmla="*/ 64 h 79"/>
                <a:gd name="T2" fmla="*/ 39 w 76"/>
                <a:gd name="T3" fmla="*/ 64 h 79"/>
                <a:gd name="T4" fmla="*/ 36 w 76"/>
                <a:gd name="T5" fmla="*/ 46 h 79"/>
                <a:gd name="T6" fmla="*/ 72 w 76"/>
                <a:gd name="T7" fmla="*/ 23 h 79"/>
                <a:gd name="T8" fmla="*/ 62 w 76"/>
                <a:gd name="T9" fmla="*/ 0 h 79"/>
                <a:gd name="T10" fmla="*/ 61 w 76"/>
                <a:gd name="T11" fmla="*/ 1 h 79"/>
                <a:gd name="T12" fmla="*/ 60 w 76"/>
                <a:gd name="T13" fmla="*/ 2 h 79"/>
                <a:gd name="T14" fmla="*/ 59 w 76"/>
                <a:gd name="T15" fmla="*/ 2 h 79"/>
                <a:gd name="T16" fmla="*/ 59 w 76"/>
                <a:gd name="T17" fmla="*/ 2 h 79"/>
                <a:gd name="T18" fmla="*/ 57 w 76"/>
                <a:gd name="T19" fmla="*/ 2 h 79"/>
                <a:gd name="T20" fmla="*/ 39 w 76"/>
                <a:gd name="T21" fmla="*/ 14 h 79"/>
                <a:gd name="T22" fmla="*/ 12 w 76"/>
                <a:gd name="T23" fmla="*/ 41 h 79"/>
                <a:gd name="T24" fmla="*/ 11 w 76"/>
                <a:gd name="T25" fmla="*/ 42 h 79"/>
                <a:gd name="T26" fmla="*/ 5 w 76"/>
                <a:gd name="T27" fmla="*/ 44 h 79"/>
                <a:gd name="T28" fmla="*/ 16 w 76"/>
                <a:gd name="T29" fmla="*/ 67 h 79"/>
                <a:gd name="T30" fmla="*/ 16 w 76"/>
                <a:gd name="T31" fmla="*/ 68 h 79"/>
                <a:gd name="T32" fmla="*/ 20 w 76"/>
                <a:gd name="T33" fmla="*/ 76 h 79"/>
                <a:gd name="T34" fmla="*/ 34 w 76"/>
                <a:gd name="T35" fmla="*/ 78 h 79"/>
                <a:gd name="T36" fmla="*/ 35 w 76"/>
                <a:gd name="T37" fmla="*/ 77 h 79"/>
                <a:gd name="T38" fmla="*/ 32 w 76"/>
                <a:gd name="T39" fmla="*/ 66 h 79"/>
                <a:gd name="T40" fmla="*/ 33 w 76"/>
                <a:gd name="T41" fmla="*/ 65 h 79"/>
                <a:gd name="T42" fmla="*/ 37 w 76"/>
                <a:gd name="T43" fmla="*/ 6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6" h="79">
                  <a:moveTo>
                    <a:pt x="37" y="64"/>
                  </a:moveTo>
                  <a:cubicBezTo>
                    <a:pt x="39" y="64"/>
                    <a:pt x="39" y="64"/>
                    <a:pt x="39" y="64"/>
                  </a:cubicBezTo>
                  <a:cubicBezTo>
                    <a:pt x="39" y="64"/>
                    <a:pt x="29" y="49"/>
                    <a:pt x="36" y="46"/>
                  </a:cubicBezTo>
                  <a:cubicBezTo>
                    <a:pt x="42" y="42"/>
                    <a:pt x="67" y="33"/>
                    <a:pt x="72" y="23"/>
                  </a:cubicBezTo>
                  <a:cubicBezTo>
                    <a:pt x="76" y="14"/>
                    <a:pt x="70" y="3"/>
                    <a:pt x="62" y="0"/>
                  </a:cubicBezTo>
                  <a:cubicBezTo>
                    <a:pt x="62" y="0"/>
                    <a:pt x="61" y="1"/>
                    <a:pt x="61" y="1"/>
                  </a:cubicBezTo>
                  <a:cubicBezTo>
                    <a:pt x="60" y="2"/>
                    <a:pt x="60" y="2"/>
                    <a:pt x="60" y="2"/>
                  </a:cubicBezTo>
                  <a:cubicBezTo>
                    <a:pt x="60" y="3"/>
                    <a:pt x="59" y="3"/>
                    <a:pt x="59" y="2"/>
                  </a:cubicBezTo>
                  <a:cubicBezTo>
                    <a:pt x="59" y="2"/>
                    <a:pt x="59" y="2"/>
                    <a:pt x="59" y="2"/>
                  </a:cubicBezTo>
                  <a:cubicBezTo>
                    <a:pt x="58" y="2"/>
                    <a:pt x="57" y="2"/>
                    <a:pt x="57" y="2"/>
                  </a:cubicBezTo>
                  <a:cubicBezTo>
                    <a:pt x="55" y="5"/>
                    <a:pt x="51" y="10"/>
                    <a:pt x="39" y="14"/>
                  </a:cubicBezTo>
                  <a:cubicBezTo>
                    <a:pt x="22" y="20"/>
                    <a:pt x="11" y="29"/>
                    <a:pt x="12" y="41"/>
                  </a:cubicBezTo>
                  <a:cubicBezTo>
                    <a:pt x="12" y="42"/>
                    <a:pt x="12" y="43"/>
                    <a:pt x="11" y="42"/>
                  </a:cubicBezTo>
                  <a:cubicBezTo>
                    <a:pt x="9" y="42"/>
                    <a:pt x="7" y="41"/>
                    <a:pt x="5" y="44"/>
                  </a:cubicBezTo>
                  <a:cubicBezTo>
                    <a:pt x="0" y="49"/>
                    <a:pt x="4" y="59"/>
                    <a:pt x="16" y="67"/>
                  </a:cubicBezTo>
                  <a:cubicBezTo>
                    <a:pt x="16" y="67"/>
                    <a:pt x="16" y="68"/>
                    <a:pt x="16" y="68"/>
                  </a:cubicBezTo>
                  <a:cubicBezTo>
                    <a:pt x="14" y="70"/>
                    <a:pt x="12" y="73"/>
                    <a:pt x="20" y="76"/>
                  </a:cubicBezTo>
                  <a:cubicBezTo>
                    <a:pt x="28" y="79"/>
                    <a:pt x="32" y="78"/>
                    <a:pt x="34" y="78"/>
                  </a:cubicBezTo>
                  <a:cubicBezTo>
                    <a:pt x="34" y="77"/>
                    <a:pt x="35" y="77"/>
                    <a:pt x="35" y="77"/>
                  </a:cubicBezTo>
                  <a:cubicBezTo>
                    <a:pt x="32" y="66"/>
                    <a:pt x="32" y="66"/>
                    <a:pt x="32" y="66"/>
                  </a:cubicBezTo>
                  <a:cubicBezTo>
                    <a:pt x="32" y="65"/>
                    <a:pt x="33" y="65"/>
                    <a:pt x="33" y="65"/>
                  </a:cubicBezTo>
                  <a:lnTo>
                    <a:pt x="37" y="64"/>
                  </a:lnTo>
                  <a:close/>
                </a:path>
              </a:pathLst>
            </a:custGeom>
            <a:solidFill>
              <a:srgbClr val="2125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07" name="Freeform 36"/>
            <p:cNvSpPr/>
            <p:nvPr/>
          </p:nvSpPr>
          <p:spPr bwMode="auto">
            <a:xfrm>
              <a:off x="1543" y="2180"/>
              <a:ext cx="45" cy="49"/>
            </a:xfrm>
            <a:custGeom>
              <a:avLst/>
              <a:gdLst>
                <a:gd name="T0" fmla="*/ 19 w 19"/>
                <a:gd name="T1" fmla="*/ 14 h 21"/>
                <a:gd name="T2" fmla="*/ 7 w 19"/>
                <a:gd name="T3" fmla="*/ 5 h 21"/>
                <a:gd name="T4" fmla="*/ 18 w 19"/>
                <a:gd name="T5" fmla="*/ 21 h 21"/>
                <a:gd name="T6" fmla="*/ 19 w 19"/>
                <a:gd name="T7" fmla="*/ 14 h 21"/>
              </a:gdLst>
              <a:ahLst/>
              <a:cxnLst>
                <a:cxn ang="0">
                  <a:pos x="T0" y="T1"/>
                </a:cxn>
                <a:cxn ang="0">
                  <a:pos x="T2" y="T3"/>
                </a:cxn>
                <a:cxn ang="0">
                  <a:pos x="T4" y="T5"/>
                </a:cxn>
                <a:cxn ang="0">
                  <a:pos x="T6" y="T7"/>
                </a:cxn>
              </a:cxnLst>
              <a:rect l="0" t="0" r="r" b="b"/>
              <a:pathLst>
                <a:path w="19" h="21">
                  <a:moveTo>
                    <a:pt x="19" y="14"/>
                  </a:moveTo>
                  <a:cubicBezTo>
                    <a:pt x="19" y="14"/>
                    <a:pt x="13" y="0"/>
                    <a:pt x="7" y="5"/>
                  </a:cubicBezTo>
                  <a:cubicBezTo>
                    <a:pt x="0" y="10"/>
                    <a:pt x="13" y="21"/>
                    <a:pt x="18" y="21"/>
                  </a:cubicBezTo>
                  <a:lnTo>
                    <a:pt x="19" y="14"/>
                  </a:lnTo>
                  <a:close/>
                </a:path>
              </a:pathLst>
            </a:custGeom>
            <a:solidFill>
              <a:srgbClr val="FFBC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08" name="Freeform 37"/>
            <p:cNvSpPr/>
            <p:nvPr/>
          </p:nvSpPr>
          <p:spPr bwMode="auto">
            <a:xfrm>
              <a:off x="1749" y="2605"/>
              <a:ext cx="288" cy="24"/>
            </a:xfrm>
            <a:custGeom>
              <a:avLst/>
              <a:gdLst>
                <a:gd name="T0" fmla="*/ 5 w 122"/>
                <a:gd name="T1" fmla="*/ 10 h 10"/>
                <a:gd name="T2" fmla="*/ 5 w 122"/>
                <a:gd name="T3" fmla="*/ 10 h 10"/>
                <a:gd name="T4" fmla="*/ 117 w 122"/>
                <a:gd name="T5" fmla="*/ 10 h 10"/>
                <a:gd name="T6" fmla="*/ 122 w 122"/>
                <a:gd name="T7" fmla="*/ 5 h 10"/>
                <a:gd name="T8" fmla="*/ 117 w 122"/>
                <a:gd name="T9" fmla="*/ 0 h 10"/>
                <a:gd name="T10" fmla="*/ 5 w 122"/>
                <a:gd name="T11" fmla="*/ 0 h 10"/>
                <a:gd name="T12" fmla="*/ 0 w 122"/>
                <a:gd name="T13" fmla="*/ 5 h 10"/>
                <a:gd name="T14" fmla="*/ 5 w 122"/>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0">
                  <a:moveTo>
                    <a:pt x="5" y="10"/>
                  </a:moveTo>
                  <a:cubicBezTo>
                    <a:pt x="5" y="10"/>
                    <a:pt x="5" y="10"/>
                    <a:pt x="5" y="10"/>
                  </a:cubicBezTo>
                  <a:cubicBezTo>
                    <a:pt x="117" y="10"/>
                    <a:pt x="117" y="10"/>
                    <a:pt x="117" y="10"/>
                  </a:cubicBezTo>
                  <a:cubicBezTo>
                    <a:pt x="120" y="10"/>
                    <a:pt x="122" y="8"/>
                    <a:pt x="122" y="5"/>
                  </a:cubicBezTo>
                  <a:cubicBezTo>
                    <a:pt x="122" y="2"/>
                    <a:pt x="120" y="0"/>
                    <a:pt x="117" y="0"/>
                  </a:cubicBezTo>
                  <a:cubicBezTo>
                    <a:pt x="5" y="0"/>
                    <a:pt x="5" y="0"/>
                    <a:pt x="5" y="0"/>
                  </a:cubicBezTo>
                  <a:cubicBezTo>
                    <a:pt x="3" y="0"/>
                    <a:pt x="0" y="3"/>
                    <a:pt x="0" y="5"/>
                  </a:cubicBezTo>
                  <a:cubicBezTo>
                    <a:pt x="0" y="8"/>
                    <a:pt x="3" y="10"/>
                    <a:pt x="5" y="10"/>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09" name="Freeform 38"/>
            <p:cNvSpPr/>
            <p:nvPr/>
          </p:nvSpPr>
          <p:spPr bwMode="auto">
            <a:xfrm>
              <a:off x="2013" y="2364"/>
              <a:ext cx="137" cy="265"/>
            </a:xfrm>
            <a:custGeom>
              <a:avLst/>
              <a:gdLst>
                <a:gd name="T0" fmla="*/ 48 w 58"/>
                <a:gd name="T1" fmla="*/ 3 h 112"/>
                <a:gd name="T2" fmla="*/ 48 w 58"/>
                <a:gd name="T3" fmla="*/ 4 h 112"/>
                <a:gd name="T4" fmla="*/ 1 w 58"/>
                <a:gd name="T5" fmla="*/ 105 h 112"/>
                <a:gd name="T6" fmla="*/ 3 w 58"/>
                <a:gd name="T7" fmla="*/ 111 h 112"/>
                <a:gd name="T8" fmla="*/ 10 w 58"/>
                <a:gd name="T9" fmla="*/ 109 h 112"/>
                <a:gd name="T10" fmla="*/ 57 w 58"/>
                <a:gd name="T11" fmla="*/ 8 h 112"/>
                <a:gd name="T12" fmla="*/ 54 w 58"/>
                <a:gd name="T13" fmla="*/ 1 h 112"/>
                <a:gd name="T14" fmla="*/ 48 w 58"/>
                <a:gd name="T15" fmla="*/ 3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112">
                  <a:moveTo>
                    <a:pt x="48" y="3"/>
                  </a:moveTo>
                  <a:cubicBezTo>
                    <a:pt x="48" y="3"/>
                    <a:pt x="48" y="3"/>
                    <a:pt x="48" y="4"/>
                  </a:cubicBezTo>
                  <a:cubicBezTo>
                    <a:pt x="1" y="105"/>
                    <a:pt x="1" y="105"/>
                    <a:pt x="1" y="105"/>
                  </a:cubicBezTo>
                  <a:cubicBezTo>
                    <a:pt x="0" y="107"/>
                    <a:pt x="1" y="110"/>
                    <a:pt x="3" y="111"/>
                  </a:cubicBezTo>
                  <a:cubicBezTo>
                    <a:pt x="6" y="112"/>
                    <a:pt x="9" y="111"/>
                    <a:pt x="10" y="109"/>
                  </a:cubicBezTo>
                  <a:cubicBezTo>
                    <a:pt x="57" y="8"/>
                    <a:pt x="57" y="8"/>
                    <a:pt x="57" y="8"/>
                  </a:cubicBezTo>
                  <a:cubicBezTo>
                    <a:pt x="58" y="5"/>
                    <a:pt x="57" y="2"/>
                    <a:pt x="54" y="1"/>
                  </a:cubicBezTo>
                  <a:cubicBezTo>
                    <a:pt x="52" y="0"/>
                    <a:pt x="49" y="1"/>
                    <a:pt x="48" y="3"/>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10" name="Freeform 39"/>
            <p:cNvSpPr/>
            <p:nvPr/>
          </p:nvSpPr>
          <p:spPr bwMode="auto">
            <a:xfrm>
              <a:off x="1737" y="2643"/>
              <a:ext cx="160" cy="544"/>
            </a:xfrm>
            <a:custGeom>
              <a:avLst/>
              <a:gdLst>
                <a:gd name="T0" fmla="*/ 60 w 68"/>
                <a:gd name="T1" fmla="*/ 0 h 230"/>
                <a:gd name="T2" fmla="*/ 1 w 68"/>
                <a:gd name="T3" fmla="*/ 220 h 230"/>
                <a:gd name="T4" fmla="*/ 9 w 68"/>
                <a:gd name="T5" fmla="*/ 230 h 230"/>
                <a:gd name="T6" fmla="*/ 9 w 68"/>
                <a:gd name="T7" fmla="*/ 230 h 230"/>
                <a:gd name="T8" fmla="*/ 16 w 68"/>
                <a:gd name="T9" fmla="*/ 224 h 230"/>
                <a:gd name="T10" fmla="*/ 68 w 68"/>
                <a:gd name="T11" fmla="*/ 15 h 230"/>
                <a:gd name="T12" fmla="*/ 60 w 68"/>
                <a:gd name="T13" fmla="*/ 0 h 230"/>
              </a:gdLst>
              <a:ahLst/>
              <a:cxnLst>
                <a:cxn ang="0">
                  <a:pos x="T0" y="T1"/>
                </a:cxn>
                <a:cxn ang="0">
                  <a:pos x="T2" y="T3"/>
                </a:cxn>
                <a:cxn ang="0">
                  <a:pos x="T4" y="T5"/>
                </a:cxn>
                <a:cxn ang="0">
                  <a:pos x="T6" y="T7"/>
                </a:cxn>
                <a:cxn ang="0">
                  <a:pos x="T8" y="T9"/>
                </a:cxn>
                <a:cxn ang="0">
                  <a:pos x="T10" y="T11"/>
                </a:cxn>
                <a:cxn ang="0">
                  <a:pos x="T12" y="T13"/>
                </a:cxn>
              </a:cxnLst>
              <a:rect l="0" t="0" r="r" b="b"/>
              <a:pathLst>
                <a:path w="68" h="230">
                  <a:moveTo>
                    <a:pt x="60" y="0"/>
                  </a:moveTo>
                  <a:cubicBezTo>
                    <a:pt x="59" y="2"/>
                    <a:pt x="13" y="176"/>
                    <a:pt x="1" y="220"/>
                  </a:cubicBezTo>
                  <a:cubicBezTo>
                    <a:pt x="0" y="225"/>
                    <a:pt x="3" y="230"/>
                    <a:pt x="9" y="230"/>
                  </a:cubicBezTo>
                  <a:cubicBezTo>
                    <a:pt x="9" y="230"/>
                    <a:pt x="9" y="230"/>
                    <a:pt x="9" y="230"/>
                  </a:cubicBezTo>
                  <a:cubicBezTo>
                    <a:pt x="12" y="230"/>
                    <a:pt x="16" y="228"/>
                    <a:pt x="16" y="224"/>
                  </a:cubicBezTo>
                  <a:cubicBezTo>
                    <a:pt x="68" y="15"/>
                    <a:pt x="68" y="15"/>
                    <a:pt x="68" y="15"/>
                  </a:cubicBezTo>
                  <a:lnTo>
                    <a:pt x="60" y="0"/>
                  </a:ln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11" name="Freeform 40"/>
            <p:cNvSpPr/>
            <p:nvPr/>
          </p:nvSpPr>
          <p:spPr bwMode="auto">
            <a:xfrm>
              <a:off x="1919" y="2643"/>
              <a:ext cx="161" cy="544"/>
            </a:xfrm>
            <a:custGeom>
              <a:avLst/>
              <a:gdLst>
                <a:gd name="T0" fmla="*/ 8 w 68"/>
                <a:gd name="T1" fmla="*/ 0 h 230"/>
                <a:gd name="T2" fmla="*/ 67 w 68"/>
                <a:gd name="T3" fmla="*/ 220 h 230"/>
                <a:gd name="T4" fmla="*/ 59 w 68"/>
                <a:gd name="T5" fmla="*/ 230 h 230"/>
                <a:gd name="T6" fmla="*/ 59 w 68"/>
                <a:gd name="T7" fmla="*/ 230 h 230"/>
                <a:gd name="T8" fmla="*/ 52 w 68"/>
                <a:gd name="T9" fmla="*/ 224 h 230"/>
                <a:gd name="T10" fmla="*/ 0 w 68"/>
                <a:gd name="T11" fmla="*/ 15 h 230"/>
                <a:gd name="T12" fmla="*/ 8 w 68"/>
                <a:gd name="T13" fmla="*/ 0 h 230"/>
              </a:gdLst>
              <a:ahLst/>
              <a:cxnLst>
                <a:cxn ang="0">
                  <a:pos x="T0" y="T1"/>
                </a:cxn>
                <a:cxn ang="0">
                  <a:pos x="T2" y="T3"/>
                </a:cxn>
                <a:cxn ang="0">
                  <a:pos x="T4" y="T5"/>
                </a:cxn>
                <a:cxn ang="0">
                  <a:pos x="T6" y="T7"/>
                </a:cxn>
                <a:cxn ang="0">
                  <a:pos x="T8" y="T9"/>
                </a:cxn>
                <a:cxn ang="0">
                  <a:pos x="T10" y="T11"/>
                </a:cxn>
                <a:cxn ang="0">
                  <a:pos x="T12" y="T13"/>
                </a:cxn>
              </a:cxnLst>
              <a:rect l="0" t="0" r="r" b="b"/>
              <a:pathLst>
                <a:path w="68" h="230">
                  <a:moveTo>
                    <a:pt x="8" y="0"/>
                  </a:moveTo>
                  <a:cubicBezTo>
                    <a:pt x="9" y="2"/>
                    <a:pt x="55" y="176"/>
                    <a:pt x="67" y="220"/>
                  </a:cubicBezTo>
                  <a:cubicBezTo>
                    <a:pt x="68" y="225"/>
                    <a:pt x="65" y="230"/>
                    <a:pt x="59" y="230"/>
                  </a:cubicBezTo>
                  <a:cubicBezTo>
                    <a:pt x="59" y="230"/>
                    <a:pt x="59" y="230"/>
                    <a:pt x="59" y="230"/>
                  </a:cubicBezTo>
                  <a:cubicBezTo>
                    <a:pt x="56" y="230"/>
                    <a:pt x="52" y="228"/>
                    <a:pt x="52" y="224"/>
                  </a:cubicBezTo>
                  <a:cubicBezTo>
                    <a:pt x="0" y="15"/>
                    <a:pt x="0" y="15"/>
                    <a:pt x="0" y="15"/>
                  </a:cubicBezTo>
                  <a:lnTo>
                    <a:pt x="8" y="0"/>
                  </a:ln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12" name="Freeform 41"/>
            <p:cNvSpPr/>
            <p:nvPr/>
          </p:nvSpPr>
          <p:spPr bwMode="auto">
            <a:xfrm>
              <a:off x="1874" y="2629"/>
              <a:ext cx="68" cy="204"/>
            </a:xfrm>
            <a:custGeom>
              <a:avLst/>
              <a:gdLst>
                <a:gd name="T0" fmla="*/ 29 w 29"/>
                <a:gd name="T1" fmla="*/ 0 h 86"/>
                <a:gd name="T2" fmla="*/ 0 w 29"/>
                <a:gd name="T3" fmla="*/ 0 h 86"/>
                <a:gd name="T4" fmla="*/ 0 w 29"/>
                <a:gd name="T5" fmla="*/ 23 h 86"/>
                <a:gd name="T6" fmla="*/ 6 w 29"/>
                <a:gd name="T7" fmla="*/ 29 h 86"/>
                <a:gd name="T8" fmla="*/ 10 w 29"/>
                <a:gd name="T9" fmla="*/ 29 h 86"/>
                <a:gd name="T10" fmla="*/ 10 w 29"/>
                <a:gd name="T11" fmla="*/ 82 h 86"/>
                <a:gd name="T12" fmla="*/ 15 w 29"/>
                <a:gd name="T13" fmla="*/ 86 h 86"/>
                <a:gd name="T14" fmla="*/ 15 w 29"/>
                <a:gd name="T15" fmla="*/ 86 h 86"/>
                <a:gd name="T16" fmla="*/ 19 w 29"/>
                <a:gd name="T17" fmla="*/ 82 h 86"/>
                <a:gd name="T18" fmla="*/ 19 w 29"/>
                <a:gd name="T19" fmla="*/ 29 h 86"/>
                <a:gd name="T20" fmla="*/ 21 w 29"/>
                <a:gd name="T21" fmla="*/ 29 h 86"/>
                <a:gd name="T22" fmla="*/ 29 w 29"/>
                <a:gd name="T23" fmla="*/ 21 h 86"/>
                <a:gd name="T24" fmla="*/ 29 w 29"/>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86">
                  <a:moveTo>
                    <a:pt x="29" y="0"/>
                  </a:moveTo>
                  <a:cubicBezTo>
                    <a:pt x="0" y="0"/>
                    <a:pt x="0" y="0"/>
                    <a:pt x="0" y="0"/>
                  </a:cubicBezTo>
                  <a:cubicBezTo>
                    <a:pt x="0" y="23"/>
                    <a:pt x="0" y="23"/>
                    <a:pt x="0" y="23"/>
                  </a:cubicBezTo>
                  <a:cubicBezTo>
                    <a:pt x="0" y="27"/>
                    <a:pt x="3" y="29"/>
                    <a:pt x="6" y="29"/>
                  </a:cubicBezTo>
                  <a:cubicBezTo>
                    <a:pt x="10" y="29"/>
                    <a:pt x="10" y="29"/>
                    <a:pt x="10" y="29"/>
                  </a:cubicBezTo>
                  <a:cubicBezTo>
                    <a:pt x="10" y="82"/>
                    <a:pt x="10" y="82"/>
                    <a:pt x="10" y="82"/>
                  </a:cubicBezTo>
                  <a:cubicBezTo>
                    <a:pt x="10" y="84"/>
                    <a:pt x="12" y="86"/>
                    <a:pt x="15" y="86"/>
                  </a:cubicBezTo>
                  <a:cubicBezTo>
                    <a:pt x="15" y="86"/>
                    <a:pt x="15" y="86"/>
                    <a:pt x="15" y="86"/>
                  </a:cubicBezTo>
                  <a:cubicBezTo>
                    <a:pt x="17" y="86"/>
                    <a:pt x="19" y="84"/>
                    <a:pt x="19" y="82"/>
                  </a:cubicBezTo>
                  <a:cubicBezTo>
                    <a:pt x="19" y="29"/>
                    <a:pt x="19" y="29"/>
                    <a:pt x="19" y="29"/>
                  </a:cubicBezTo>
                  <a:cubicBezTo>
                    <a:pt x="21" y="29"/>
                    <a:pt x="21" y="29"/>
                    <a:pt x="21" y="29"/>
                  </a:cubicBezTo>
                  <a:cubicBezTo>
                    <a:pt x="26" y="29"/>
                    <a:pt x="29" y="26"/>
                    <a:pt x="29" y="21"/>
                  </a:cubicBezTo>
                  <a:lnTo>
                    <a:pt x="29" y="0"/>
                  </a:ln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13" name="Freeform 42"/>
            <p:cNvSpPr/>
            <p:nvPr/>
          </p:nvSpPr>
          <p:spPr bwMode="auto">
            <a:xfrm>
              <a:off x="1689" y="2617"/>
              <a:ext cx="417" cy="45"/>
            </a:xfrm>
            <a:custGeom>
              <a:avLst/>
              <a:gdLst>
                <a:gd name="T0" fmla="*/ 7 w 176"/>
                <a:gd name="T1" fmla="*/ 0 h 19"/>
                <a:gd name="T2" fmla="*/ 169 w 176"/>
                <a:gd name="T3" fmla="*/ 0 h 19"/>
                <a:gd name="T4" fmla="*/ 173 w 176"/>
                <a:gd name="T5" fmla="*/ 3 h 19"/>
                <a:gd name="T6" fmla="*/ 176 w 176"/>
                <a:gd name="T7" fmla="*/ 12 h 19"/>
                <a:gd name="T8" fmla="*/ 171 w 176"/>
                <a:gd name="T9" fmla="*/ 18 h 19"/>
                <a:gd name="T10" fmla="*/ 5 w 176"/>
                <a:gd name="T11" fmla="*/ 18 h 19"/>
                <a:gd name="T12" fmla="*/ 0 w 176"/>
                <a:gd name="T13" fmla="*/ 11 h 19"/>
                <a:gd name="T14" fmla="*/ 2 w 176"/>
                <a:gd name="T15" fmla="*/ 3 h 19"/>
                <a:gd name="T16" fmla="*/ 7 w 176"/>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19">
                  <a:moveTo>
                    <a:pt x="7" y="0"/>
                  </a:moveTo>
                  <a:cubicBezTo>
                    <a:pt x="169" y="0"/>
                    <a:pt x="169" y="0"/>
                    <a:pt x="169" y="0"/>
                  </a:cubicBezTo>
                  <a:cubicBezTo>
                    <a:pt x="171" y="0"/>
                    <a:pt x="173" y="1"/>
                    <a:pt x="173" y="3"/>
                  </a:cubicBezTo>
                  <a:cubicBezTo>
                    <a:pt x="176" y="12"/>
                    <a:pt x="176" y="12"/>
                    <a:pt x="176" y="12"/>
                  </a:cubicBezTo>
                  <a:cubicBezTo>
                    <a:pt x="176" y="15"/>
                    <a:pt x="174" y="19"/>
                    <a:pt x="171" y="18"/>
                  </a:cubicBezTo>
                  <a:cubicBezTo>
                    <a:pt x="5" y="18"/>
                    <a:pt x="5" y="18"/>
                    <a:pt x="5" y="18"/>
                  </a:cubicBezTo>
                  <a:cubicBezTo>
                    <a:pt x="2" y="18"/>
                    <a:pt x="0" y="14"/>
                    <a:pt x="0" y="11"/>
                  </a:cubicBezTo>
                  <a:cubicBezTo>
                    <a:pt x="2" y="3"/>
                    <a:pt x="2" y="3"/>
                    <a:pt x="2" y="3"/>
                  </a:cubicBezTo>
                  <a:cubicBezTo>
                    <a:pt x="3" y="1"/>
                    <a:pt x="5" y="0"/>
                    <a:pt x="7"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14" name="Rectangle 43"/>
            <p:cNvSpPr>
              <a:spLocks noChangeArrowheads="1"/>
            </p:cNvSpPr>
            <p:nvPr/>
          </p:nvSpPr>
          <p:spPr bwMode="auto">
            <a:xfrm>
              <a:off x="4373" y="2866"/>
              <a:ext cx="24" cy="269"/>
            </a:xfrm>
            <a:prstGeom prst="rect">
              <a:avLst/>
            </a:prstGeom>
            <a:solidFill>
              <a:srgbClr val="ACB3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15" name="Freeform 44"/>
            <p:cNvSpPr/>
            <p:nvPr/>
          </p:nvSpPr>
          <p:spPr bwMode="auto">
            <a:xfrm>
              <a:off x="4276" y="3124"/>
              <a:ext cx="218" cy="16"/>
            </a:xfrm>
            <a:custGeom>
              <a:avLst/>
              <a:gdLst>
                <a:gd name="T0" fmla="*/ 92 w 92"/>
                <a:gd name="T1" fmla="*/ 7 h 7"/>
                <a:gd name="T2" fmla="*/ 0 w 92"/>
                <a:gd name="T3" fmla="*/ 7 h 7"/>
                <a:gd name="T4" fmla="*/ 0 w 92"/>
                <a:gd name="T5" fmla="*/ 2 h 7"/>
                <a:gd name="T6" fmla="*/ 2 w 92"/>
                <a:gd name="T7" fmla="*/ 0 h 7"/>
                <a:gd name="T8" fmla="*/ 90 w 92"/>
                <a:gd name="T9" fmla="*/ 0 h 7"/>
                <a:gd name="T10" fmla="*/ 92 w 92"/>
                <a:gd name="T11" fmla="*/ 2 h 7"/>
                <a:gd name="T12" fmla="*/ 92 w 9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92" h="7">
                  <a:moveTo>
                    <a:pt x="92" y="7"/>
                  </a:moveTo>
                  <a:cubicBezTo>
                    <a:pt x="0" y="7"/>
                    <a:pt x="0" y="7"/>
                    <a:pt x="0" y="7"/>
                  </a:cubicBezTo>
                  <a:cubicBezTo>
                    <a:pt x="0" y="2"/>
                    <a:pt x="0" y="2"/>
                    <a:pt x="0" y="2"/>
                  </a:cubicBezTo>
                  <a:cubicBezTo>
                    <a:pt x="0" y="1"/>
                    <a:pt x="1" y="0"/>
                    <a:pt x="2" y="0"/>
                  </a:cubicBezTo>
                  <a:cubicBezTo>
                    <a:pt x="90" y="0"/>
                    <a:pt x="90" y="0"/>
                    <a:pt x="90" y="0"/>
                  </a:cubicBezTo>
                  <a:cubicBezTo>
                    <a:pt x="91" y="0"/>
                    <a:pt x="92" y="1"/>
                    <a:pt x="92" y="2"/>
                  </a:cubicBezTo>
                  <a:lnTo>
                    <a:pt x="92" y="7"/>
                  </a:ln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16" name="Freeform 45"/>
            <p:cNvSpPr/>
            <p:nvPr/>
          </p:nvSpPr>
          <p:spPr bwMode="auto">
            <a:xfrm>
              <a:off x="4253" y="2806"/>
              <a:ext cx="271" cy="76"/>
            </a:xfrm>
            <a:custGeom>
              <a:avLst/>
              <a:gdLst>
                <a:gd name="T0" fmla="*/ 115 w 115"/>
                <a:gd name="T1" fmla="*/ 21 h 32"/>
                <a:gd name="T2" fmla="*/ 104 w 115"/>
                <a:gd name="T3" fmla="*/ 32 h 32"/>
                <a:gd name="T4" fmla="*/ 11 w 115"/>
                <a:gd name="T5" fmla="*/ 32 h 32"/>
                <a:gd name="T6" fmla="*/ 0 w 115"/>
                <a:gd name="T7" fmla="*/ 21 h 32"/>
                <a:gd name="T8" fmla="*/ 0 w 115"/>
                <a:gd name="T9" fmla="*/ 11 h 32"/>
                <a:gd name="T10" fmla="*/ 11 w 115"/>
                <a:gd name="T11" fmla="*/ 0 h 32"/>
                <a:gd name="T12" fmla="*/ 104 w 115"/>
                <a:gd name="T13" fmla="*/ 0 h 32"/>
                <a:gd name="T14" fmla="*/ 115 w 115"/>
                <a:gd name="T15" fmla="*/ 11 h 32"/>
                <a:gd name="T16" fmla="*/ 115 w 115"/>
                <a:gd name="T17"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32">
                  <a:moveTo>
                    <a:pt x="115" y="21"/>
                  </a:moveTo>
                  <a:cubicBezTo>
                    <a:pt x="115" y="27"/>
                    <a:pt x="110" y="32"/>
                    <a:pt x="104" y="32"/>
                  </a:cubicBezTo>
                  <a:cubicBezTo>
                    <a:pt x="11" y="32"/>
                    <a:pt x="11" y="32"/>
                    <a:pt x="11" y="32"/>
                  </a:cubicBezTo>
                  <a:cubicBezTo>
                    <a:pt x="5" y="32"/>
                    <a:pt x="0" y="27"/>
                    <a:pt x="0" y="21"/>
                  </a:cubicBezTo>
                  <a:cubicBezTo>
                    <a:pt x="0" y="11"/>
                    <a:pt x="0" y="11"/>
                    <a:pt x="0" y="11"/>
                  </a:cubicBezTo>
                  <a:cubicBezTo>
                    <a:pt x="0" y="5"/>
                    <a:pt x="5" y="0"/>
                    <a:pt x="11" y="0"/>
                  </a:cubicBezTo>
                  <a:cubicBezTo>
                    <a:pt x="104" y="0"/>
                    <a:pt x="104" y="0"/>
                    <a:pt x="104" y="0"/>
                  </a:cubicBezTo>
                  <a:cubicBezTo>
                    <a:pt x="110" y="0"/>
                    <a:pt x="115" y="5"/>
                    <a:pt x="115" y="11"/>
                  </a:cubicBezTo>
                  <a:lnTo>
                    <a:pt x="115" y="21"/>
                  </a:ln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17" name="Freeform 46"/>
            <p:cNvSpPr/>
            <p:nvPr/>
          </p:nvSpPr>
          <p:spPr bwMode="auto">
            <a:xfrm>
              <a:off x="4113" y="2686"/>
              <a:ext cx="177" cy="442"/>
            </a:xfrm>
            <a:custGeom>
              <a:avLst/>
              <a:gdLst>
                <a:gd name="T0" fmla="*/ 37 w 75"/>
                <a:gd name="T1" fmla="*/ 0 h 187"/>
                <a:gd name="T2" fmla="*/ 4 w 75"/>
                <a:gd name="T3" fmla="*/ 14 h 187"/>
                <a:gd name="T4" fmla="*/ 0 w 75"/>
                <a:gd name="T5" fmla="*/ 23 h 187"/>
                <a:gd name="T6" fmla="*/ 40 w 75"/>
                <a:gd name="T7" fmla="*/ 146 h 187"/>
                <a:gd name="T8" fmla="*/ 41 w 75"/>
                <a:gd name="T9" fmla="*/ 155 h 187"/>
                <a:gd name="T10" fmla="*/ 36 w 75"/>
                <a:gd name="T11" fmla="*/ 178 h 187"/>
                <a:gd name="T12" fmla="*/ 27 w 75"/>
                <a:gd name="T13" fmla="*/ 187 h 187"/>
                <a:gd name="T14" fmla="*/ 50 w 75"/>
                <a:gd name="T15" fmla="*/ 187 h 187"/>
                <a:gd name="T16" fmla="*/ 66 w 75"/>
                <a:gd name="T17" fmla="*/ 144 h 187"/>
                <a:gd name="T18" fmla="*/ 59 w 75"/>
                <a:gd name="T19" fmla="*/ 142 h 187"/>
                <a:gd name="T20" fmla="*/ 50 w 75"/>
                <a:gd name="T21" fmla="*/ 130 h 187"/>
                <a:gd name="T22" fmla="*/ 50 w 75"/>
                <a:gd name="T23" fmla="*/ 84 h 187"/>
                <a:gd name="T24" fmla="*/ 37 w 75"/>
                <a:gd name="T25" fmla="*/ 50 h 187"/>
                <a:gd name="T26" fmla="*/ 75 w 75"/>
                <a:gd name="T27" fmla="*/ 48 h 187"/>
                <a:gd name="T28" fmla="*/ 37 w 75"/>
                <a:gd name="T2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187">
                  <a:moveTo>
                    <a:pt x="37" y="0"/>
                  </a:moveTo>
                  <a:cubicBezTo>
                    <a:pt x="37" y="0"/>
                    <a:pt x="22" y="3"/>
                    <a:pt x="4" y="14"/>
                  </a:cubicBezTo>
                  <a:cubicBezTo>
                    <a:pt x="1" y="16"/>
                    <a:pt x="0" y="20"/>
                    <a:pt x="0" y="23"/>
                  </a:cubicBezTo>
                  <a:cubicBezTo>
                    <a:pt x="2" y="39"/>
                    <a:pt x="11" y="93"/>
                    <a:pt x="40" y="146"/>
                  </a:cubicBezTo>
                  <a:cubicBezTo>
                    <a:pt x="41" y="149"/>
                    <a:pt x="41" y="152"/>
                    <a:pt x="41" y="155"/>
                  </a:cubicBezTo>
                  <a:cubicBezTo>
                    <a:pt x="36" y="178"/>
                    <a:pt x="36" y="178"/>
                    <a:pt x="36" y="178"/>
                  </a:cubicBezTo>
                  <a:cubicBezTo>
                    <a:pt x="27" y="187"/>
                    <a:pt x="27" y="187"/>
                    <a:pt x="27" y="187"/>
                  </a:cubicBezTo>
                  <a:cubicBezTo>
                    <a:pt x="50" y="187"/>
                    <a:pt x="50" y="187"/>
                    <a:pt x="50" y="187"/>
                  </a:cubicBezTo>
                  <a:cubicBezTo>
                    <a:pt x="66" y="144"/>
                    <a:pt x="66" y="144"/>
                    <a:pt x="66" y="144"/>
                  </a:cubicBezTo>
                  <a:cubicBezTo>
                    <a:pt x="59" y="142"/>
                    <a:pt x="59" y="142"/>
                    <a:pt x="59" y="142"/>
                  </a:cubicBezTo>
                  <a:cubicBezTo>
                    <a:pt x="54" y="140"/>
                    <a:pt x="51" y="135"/>
                    <a:pt x="50" y="130"/>
                  </a:cubicBezTo>
                  <a:cubicBezTo>
                    <a:pt x="50" y="84"/>
                    <a:pt x="50" y="84"/>
                    <a:pt x="50" y="84"/>
                  </a:cubicBezTo>
                  <a:cubicBezTo>
                    <a:pt x="50" y="64"/>
                    <a:pt x="37" y="50"/>
                    <a:pt x="37" y="50"/>
                  </a:cubicBezTo>
                  <a:cubicBezTo>
                    <a:pt x="75" y="48"/>
                    <a:pt x="75" y="48"/>
                    <a:pt x="75" y="48"/>
                  </a:cubicBezTo>
                  <a:lnTo>
                    <a:pt x="37" y="0"/>
                  </a:lnTo>
                  <a:close/>
                </a:path>
              </a:pathLst>
            </a:custGeom>
            <a:solidFill>
              <a:srgbClr val="ED97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pic>
          <p:nvPicPr>
            <p:cNvPr id="218"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39" y="3012"/>
              <a:ext cx="149"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 name="Freeform 48"/>
            <p:cNvSpPr/>
            <p:nvPr/>
          </p:nvSpPr>
          <p:spPr bwMode="auto">
            <a:xfrm>
              <a:off x="3907" y="2700"/>
              <a:ext cx="372" cy="442"/>
            </a:xfrm>
            <a:custGeom>
              <a:avLst/>
              <a:gdLst>
                <a:gd name="T0" fmla="*/ 157 w 157"/>
                <a:gd name="T1" fmla="*/ 45 h 187"/>
                <a:gd name="T2" fmla="*/ 116 w 157"/>
                <a:gd name="T3" fmla="*/ 40 h 187"/>
                <a:gd name="T4" fmla="*/ 114 w 157"/>
                <a:gd name="T5" fmla="*/ 69 h 187"/>
                <a:gd name="T6" fmla="*/ 50 w 157"/>
                <a:gd name="T7" fmla="*/ 159 h 187"/>
                <a:gd name="T8" fmla="*/ 56 w 157"/>
                <a:gd name="T9" fmla="*/ 179 h 187"/>
                <a:gd name="T10" fmla="*/ 0 w 157"/>
                <a:gd name="T11" fmla="*/ 182 h 187"/>
                <a:gd name="T12" fmla="*/ 38 w 157"/>
                <a:gd name="T13" fmla="*/ 159 h 187"/>
                <a:gd name="T14" fmla="*/ 96 w 157"/>
                <a:gd name="T15" fmla="*/ 14 h 187"/>
                <a:gd name="T16" fmla="*/ 137 w 157"/>
                <a:gd name="T17" fmla="*/ 0 h 187"/>
                <a:gd name="T18" fmla="*/ 157 w 157"/>
                <a:gd name="T19" fmla="*/ 45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 h="187">
                  <a:moveTo>
                    <a:pt x="157" y="45"/>
                  </a:moveTo>
                  <a:cubicBezTo>
                    <a:pt x="157" y="44"/>
                    <a:pt x="116" y="40"/>
                    <a:pt x="116" y="40"/>
                  </a:cubicBezTo>
                  <a:cubicBezTo>
                    <a:pt x="116" y="40"/>
                    <a:pt x="118" y="52"/>
                    <a:pt x="114" y="69"/>
                  </a:cubicBezTo>
                  <a:cubicBezTo>
                    <a:pt x="110" y="86"/>
                    <a:pt x="50" y="159"/>
                    <a:pt x="50" y="159"/>
                  </a:cubicBezTo>
                  <a:cubicBezTo>
                    <a:pt x="56" y="179"/>
                    <a:pt x="56" y="179"/>
                    <a:pt x="56" y="179"/>
                  </a:cubicBezTo>
                  <a:cubicBezTo>
                    <a:pt x="37" y="186"/>
                    <a:pt x="18" y="187"/>
                    <a:pt x="0" y="182"/>
                  </a:cubicBezTo>
                  <a:cubicBezTo>
                    <a:pt x="38" y="159"/>
                    <a:pt x="38" y="159"/>
                    <a:pt x="38" y="159"/>
                  </a:cubicBezTo>
                  <a:cubicBezTo>
                    <a:pt x="38" y="159"/>
                    <a:pt x="74" y="36"/>
                    <a:pt x="96" y="14"/>
                  </a:cubicBezTo>
                  <a:cubicBezTo>
                    <a:pt x="137" y="0"/>
                    <a:pt x="137" y="0"/>
                    <a:pt x="137" y="0"/>
                  </a:cubicBezTo>
                  <a:lnTo>
                    <a:pt x="157" y="45"/>
                  </a:lnTo>
                  <a:close/>
                </a:path>
              </a:pathLst>
            </a:custGeom>
            <a:solidFill>
              <a:srgbClr val="FFB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20" name="Freeform 49"/>
            <p:cNvSpPr/>
            <p:nvPr/>
          </p:nvSpPr>
          <p:spPr bwMode="auto">
            <a:xfrm>
              <a:off x="4137" y="2636"/>
              <a:ext cx="421" cy="178"/>
            </a:xfrm>
            <a:custGeom>
              <a:avLst/>
              <a:gdLst>
                <a:gd name="T0" fmla="*/ 151 w 178"/>
                <a:gd name="T1" fmla="*/ 0 h 75"/>
                <a:gd name="T2" fmla="*/ 176 w 178"/>
                <a:gd name="T3" fmla="*/ 50 h 75"/>
                <a:gd name="T4" fmla="*/ 145 w 178"/>
                <a:gd name="T5" fmla="*/ 74 h 75"/>
                <a:gd name="T6" fmla="*/ 55 w 178"/>
                <a:gd name="T7" fmla="*/ 75 h 75"/>
                <a:gd name="T8" fmla="*/ 0 w 178"/>
                <a:gd name="T9" fmla="*/ 27 h 75"/>
                <a:gd name="T10" fmla="*/ 51 w 178"/>
                <a:gd name="T11" fmla="*/ 9 h 75"/>
                <a:gd name="T12" fmla="*/ 151 w 178"/>
                <a:gd name="T13" fmla="*/ 0 h 75"/>
              </a:gdLst>
              <a:ahLst/>
              <a:cxnLst>
                <a:cxn ang="0">
                  <a:pos x="T0" y="T1"/>
                </a:cxn>
                <a:cxn ang="0">
                  <a:pos x="T2" y="T3"/>
                </a:cxn>
                <a:cxn ang="0">
                  <a:pos x="T4" y="T5"/>
                </a:cxn>
                <a:cxn ang="0">
                  <a:pos x="T6" y="T7"/>
                </a:cxn>
                <a:cxn ang="0">
                  <a:pos x="T8" y="T9"/>
                </a:cxn>
                <a:cxn ang="0">
                  <a:pos x="T10" y="T11"/>
                </a:cxn>
                <a:cxn ang="0">
                  <a:pos x="T12" y="T13"/>
                </a:cxn>
              </a:cxnLst>
              <a:rect l="0" t="0" r="r" b="b"/>
              <a:pathLst>
                <a:path w="178" h="75">
                  <a:moveTo>
                    <a:pt x="151" y="0"/>
                  </a:moveTo>
                  <a:cubicBezTo>
                    <a:pt x="151" y="0"/>
                    <a:pt x="174" y="35"/>
                    <a:pt x="176" y="50"/>
                  </a:cubicBezTo>
                  <a:cubicBezTo>
                    <a:pt x="178" y="66"/>
                    <a:pt x="170" y="73"/>
                    <a:pt x="145" y="74"/>
                  </a:cubicBezTo>
                  <a:cubicBezTo>
                    <a:pt x="121" y="75"/>
                    <a:pt x="55" y="75"/>
                    <a:pt x="55" y="75"/>
                  </a:cubicBezTo>
                  <a:cubicBezTo>
                    <a:pt x="0" y="27"/>
                    <a:pt x="0" y="27"/>
                    <a:pt x="0" y="27"/>
                  </a:cubicBezTo>
                  <a:cubicBezTo>
                    <a:pt x="0" y="27"/>
                    <a:pt x="40" y="13"/>
                    <a:pt x="51" y="9"/>
                  </a:cubicBezTo>
                  <a:cubicBezTo>
                    <a:pt x="61" y="4"/>
                    <a:pt x="151" y="0"/>
                    <a:pt x="151" y="0"/>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pic>
          <p:nvPicPr>
            <p:cNvPr id="221" name="Picture 50"/>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869" y="3100"/>
              <a:ext cx="192"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 name="Freeform 51"/>
            <p:cNvSpPr/>
            <p:nvPr/>
          </p:nvSpPr>
          <p:spPr bwMode="auto">
            <a:xfrm>
              <a:off x="4227" y="2329"/>
              <a:ext cx="321" cy="295"/>
            </a:xfrm>
            <a:custGeom>
              <a:avLst/>
              <a:gdLst>
                <a:gd name="T0" fmla="*/ 50 w 136"/>
                <a:gd name="T1" fmla="*/ 125 h 125"/>
                <a:gd name="T2" fmla="*/ 9 w 136"/>
                <a:gd name="T3" fmla="*/ 82 h 125"/>
                <a:gd name="T4" fmla="*/ 3 w 136"/>
                <a:gd name="T5" fmla="*/ 50 h 125"/>
                <a:gd name="T6" fmla="*/ 21 w 136"/>
                <a:gd name="T7" fmla="*/ 5 h 125"/>
                <a:gd name="T8" fmla="*/ 53 w 136"/>
                <a:gd name="T9" fmla="*/ 0 h 125"/>
                <a:gd name="T10" fmla="*/ 136 w 136"/>
                <a:gd name="T11" fmla="*/ 104 h 125"/>
                <a:gd name="T12" fmla="*/ 110 w 136"/>
                <a:gd name="T13" fmla="*/ 113 h 125"/>
                <a:gd name="T14" fmla="*/ 79 w 136"/>
                <a:gd name="T15" fmla="*/ 70 h 125"/>
                <a:gd name="T16" fmla="*/ 107 w 136"/>
                <a:gd name="T17" fmla="*/ 120 h 125"/>
                <a:gd name="T18" fmla="*/ 50 w 136"/>
                <a:gd name="T19"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25">
                  <a:moveTo>
                    <a:pt x="50" y="125"/>
                  </a:moveTo>
                  <a:cubicBezTo>
                    <a:pt x="50" y="125"/>
                    <a:pt x="23" y="100"/>
                    <a:pt x="9" y="82"/>
                  </a:cubicBezTo>
                  <a:cubicBezTo>
                    <a:pt x="2" y="73"/>
                    <a:pt x="0" y="61"/>
                    <a:pt x="3" y="50"/>
                  </a:cubicBezTo>
                  <a:cubicBezTo>
                    <a:pt x="9" y="29"/>
                    <a:pt x="20" y="8"/>
                    <a:pt x="21" y="5"/>
                  </a:cubicBezTo>
                  <a:cubicBezTo>
                    <a:pt x="23" y="0"/>
                    <a:pt x="53" y="0"/>
                    <a:pt x="53" y="0"/>
                  </a:cubicBezTo>
                  <a:cubicBezTo>
                    <a:pt x="53" y="0"/>
                    <a:pt x="113" y="39"/>
                    <a:pt x="136" y="104"/>
                  </a:cubicBezTo>
                  <a:cubicBezTo>
                    <a:pt x="110" y="113"/>
                    <a:pt x="110" y="113"/>
                    <a:pt x="110" y="113"/>
                  </a:cubicBezTo>
                  <a:cubicBezTo>
                    <a:pt x="110" y="113"/>
                    <a:pt x="94" y="86"/>
                    <a:pt x="79" y="70"/>
                  </a:cubicBezTo>
                  <a:cubicBezTo>
                    <a:pt x="79" y="70"/>
                    <a:pt x="106" y="105"/>
                    <a:pt x="107" y="120"/>
                  </a:cubicBezTo>
                  <a:lnTo>
                    <a:pt x="50" y="125"/>
                  </a:lnTo>
                  <a:close/>
                </a:path>
              </a:pathLst>
            </a:custGeom>
            <a:solidFill>
              <a:srgbClr val="6A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23" name="Freeform 52"/>
            <p:cNvSpPr/>
            <p:nvPr/>
          </p:nvSpPr>
          <p:spPr bwMode="auto">
            <a:xfrm>
              <a:off x="4267" y="2262"/>
              <a:ext cx="82" cy="81"/>
            </a:xfrm>
            <a:custGeom>
              <a:avLst/>
              <a:gdLst>
                <a:gd name="T0" fmla="*/ 0 w 35"/>
                <a:gd name="T1" fmla="*/ 4 h 34"/>
                <a:gd name="T2" fmla="*/ 9 w 35"/>
                <a:gd name="T3" fmla="*/ 32 h 34"/>
                <a:gd name="T4" fmla="*/ 35 w 35"/>
                <a:gd name="T5" fmla="*/ 28 h 34"/>
                <a:gd name="T6" fmla="*/ 21 w 35"/>
                <a:gd name="T7" fmla="*/ 0 h 34"/>
                <a:gd name="T8" fmla="*/ 0 w 35"/>
                <a:gd name="T9" fmla="*/ 4 h 34"/>
              </a:gdLst>
              <a:ahLst/>
              <a:cxnLst>
                <a:cxn ang="0">
                  <a:pos x="T0" y="T1"/>
                </a:cxn>
                <a:cxn ang="0">
                  <a:pos x="T2" y="T3"/>
                </a:cxn>
                <a:cxn ang="0">
                  <a:pos x="T4" y="T5"/>
                </a:cxn>
                <a:cxn ang="0">
                  <a:pos x="T6" y="T7"/>
                </a:cxn>
                <a:cxn ang="0">
                  <a:pos x="T8" y="T9"/>
                </a:cxn>
              </a:cxnLst>
              <a:rect l="0" t="0" r="r" b="b"/>
              <a:pathLst>
                <a:path w="35" h="34">
                  <a:moveTo>
                    <a:pt x="0" y="4"/>
                  </a:moveTo>
                  <a:cubicBezTo>
                    <a:pt x="1" y="5"/>
                    <a:pt x="9" y="32"/>
                    <a:pt x="9" y="32"/>
                  </a:cubicBezTo>
                  <a:cubicBezTo>
                    <a:pt x="10" y="33"/>
                    <a:pt x="27" y="34"/>
                    <a:pt x="35" y="28"/>
                  </a:cubicBezTo>
                  <a:cubicBezTo>
                    <a:pt x="21" y="0"/>
                    <a:pt x="21" y="0"/>
                    <a:pt x="21" y="0"/>
                  </a:cubicBezTo>
                  <a:lnTo>
                    <a:pt x="0" y="4"/>
                  </a:lnTo>
                  <a:close/>
                </a:path>
              </a:pathLst>
            </a:custGeom>
            <a:solidFill>
              <a:srgbClr val="ED97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24" name="Freeform 53"/>
            <p:cNvSpPr/>
            <p:nvPr/>
          </p:nvSpPr>
          <p:spPr bwMode="auto">
            <a:xfrm>
              <a:off x="4215" y="2125"/>
              <a:ext cx="165" cy="159"/>
            </a:xfrm>
            <a:custGeom>
              <a:avLst/>
              <a:gdLst>
                <a:gd name="T0" fmla="*/ 35 w 70"/>
                <a:gd name="T1" fmla="*/ 7 h 67"/>
                <a:gd name="T2" fmla="*/ 10 w 70"/>
                <a:gd name="T3" fmla="*/ 31 h 67"/>
                <a:gd name="T4" fmla="*/ 18 w 70"/>
                <a:gd name="T5" fmla="*/ 65 h 67"/>
                <a:gd name="T6" fmla="*/ 55 w 70"/>
                <a:gd name="T7" fmla="*/ 53 h 67"/>
                <a:gd name="T8" fmla="*/ 35 w 70"/>
                <a:gd name="T9" fmla="*/ 7 h 67"/>
              </a:gdLst>
              <a:ahLst/>
              <a:cxnLst>
                <a:cxn ang="0">
                  <a:pos x="T0" y="T1"/>
                </a:cxn>
                <a:cxn ang="0">
                  <a:pos x="T2" y="T3"/>
                </a:cxn>
                <a:cxn ang="0">
                  <a:pos x="T4" y="T5"/>
                </a:cxn>
                <a:cxn ang="0">
                  <a:pos x="T6" y="T7"/>
                </a:cxn>
                <a:cxn ang="0">
                  <a:pos x="T8" y="T9"/>
                </a:cxn>
              </a:cxnLst>
              <a:rect l="0" t="0" r="r" b="b"/>
              <a:pathLst>
                <a:path w="70" h="67">
                  <a:moveTo>
                    <a:pt x="35" y="7"/>
                  </a:moveTo>
                  <a:cubicBezTo>
                    <a:pt x="35" y="7"/>
                    <a:pt x="20" y="10"/>
                    <a:pt x="10" y="31"/>
                  </a:cubicBezTo>
                  <a:cubicBezTo>
                    <a:pt x="0" y="52"/>
                    <a:pt x="9" y="64"/>
                    <a:pt x="18" y="65"/>
                  </a:cubicBezTo>
                  <a:cubicBezTo>
                    <a:pt x="27" y="67"/>
                    <a:pt x="41" y="66"/>
                    <a:pt x="55" y="53"/>
                  </a:cubicBezTo>
                  <a:cubicBezTo>
                    <a:pt x="70" y="40"/>
                    <a:pt x="54" y="0"/>
                    <a:pt x="35" y="7"/>
                  </a:cubicBezTo>
                  <a:close/>
                </a:path>
              </a:pathLst>
            </a:custGeom>
            <a:solidFill>
              <a:srgbClr val="FFB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25" name="Freeform 54"/>
            <p:cNvSpPr/>
            <p:nvPr/>
          </p:nvSpPr>
          <p:spPr bwMode="auto">
            <a:xfrm>
              <a:off x="4245" y="2085"/>
              <a:ext cx="168" cy="203"/>
            </a:xfrm>
            <a:custGeom>
              <a:avLst/>
              <a:gdLst>
                <a:gd name="T0" fmla="*/ 33 w 71"/>
                <a:gd name="T1" fmla="*/ 59 h 86"/>
                <a:gd name="T2" fmla="*/ 15 w 71"/>
                <a:gd name="T3" fmla="*/ 28 h 86"/>
                <a:gd name="T4" fmla="*/ 9 w 71"/>
                <a:gd name="T5" fmla="*/ 31 h 86"/>
                <a:gd name="T6" fmla="*/ 17 w 71"/>
                <a:gd name="T7" fmla="*/ 8 h 86"/>
                <a:gd name="T8" fmla="*/ 64 w 71"/>
                <a:gd name="T9" fmla="*/ 29 h 86"/>
                <a:gd name="T10" fmla="*/ 55 w 71"/>
                <a:gd name="T11" fmla="*/ 75 h 86"/>
                <a:gd name="T12" fmla="*/ 31 w 71"/>
                <a:gd name="T13" fmla="*/ 78 h 86"/>
                <a:gd name="T14" fmla="*/ 43 w 71"/>
                <a:gd name="T15" fmla="*/ 59 h 86"/>
                <a:gd name="T16" fmla="*/ 34 w 71"/>
                <a:gd name="T17" fmla="*/ 60 h 86"/>
                <a:gd name="T18" fmla="*/ 33 w 71"/>
                <a:gd name="T19" fmla="*/ 5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86">
                  <a:moveTo>
                    <a:pt x="33" y="59"/>
                  </a:moveTo>
                  <a:cubicBezTo>
                    <a:pt x="33" y="59"/>
                    <a:pt x="42" y="28"/>
                    <a:pt x="15" y="28"/>
                  </a:cubicBezTo>
                  <a:cubicBezTo>
                    <a:pt x="9" y="31"/>
                    <a:pt x="9" y="31"/>
                    <a:pt x="9" y="31"/>
                  </a:cubicBezTo>
                  <a:cubicBezTo>
                    <a:pt x="9" y="31"/>
                    <a:pt x="0" y="16"/>
                    <a:pt x="17" y="8"/>
                  </a:cubicBezTo>
                  <a:cubicBezTo>
                    <a:pt x="33" y="0"/>
                    <a:pt x="57" y="7"/>
                    <a:pt x="64" y="29"/>
                  </a:cubicBezTo>
                  <a:cubicBezTo>
                    <a:pt x="71" y="51"/>
                    <a:pt x="67" y="65"/>
                    <a:pt x="55" y="75"/>
                  </a:cubicBezTo>
                  <a:cubicBezTo>
                    <a:pt x="44" y="86"/>
                    <a:pt x="31" y="78"/>
                    <a:pt x="31" y="78"/>
                  </a:cubicBezTo>
                  <a:cubicBezTo>
                    <a:pt x="31" y="78"/>
                    <a:pt x="45" y="64"/>
                    <a:pt x="43" y="59"/>
                  </a:cubicBezTo>
                  <a:cubicBezTo>
                    <a:pt x="40" y="54"/>
                    <a:pt x="34" y="60"/>
                    <a:pt x="34" y="60"/>
                  </a:cubicBezTo>
                  <a:lnTo>
                    <a:pt x="33" y="59"/>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26" name="Freeform 55"/>
            <p:cNvSpPr/>
            <p:nvPr/>
          </p:nvSpPr>
          <p:spPr bwMode="auto">
            <a:xfrm>
              <a:off x="4331" y="2196"/>
              <a:ext cx="47" cy="54"/>
            </a:xfrm>
            <a:custGeom>
              <a:avLst/>
              <a:gdLst>
                <a:gd name="T0" fmla="*/ 0 w 20"/>
                <a:gd name="T1" fmla="*/ 15 h 23"/>
                <a:gd name="T2" fmla="*/ 12 w 20"/>
                <a:gd name="T3" fmla="*/ 6 h 23"/>
                <a:gd name="T4" fmla="*/ 1 w 20"/>
                <a:gd name="T5" fmla="*/ 23 h 23"/>
                <a:gd name="T6" fmla="*/ 0 w 20"/>
                <a:gd name="T7" fmla="*/ 15 h 23"/>
              </a:gdLst>
              <a:ahLst/>
              <a:cxnLst>
                <a:cxn ang="0">
                  <a:pos x="T0" y="T1"/>
                </a:cxn>
                <a:cxn ang="0">
                  <a:pos x="T2" y="T3"/>
                </a:cxn>
                <a:cxn ang="0">
                  <a:pos x="T4" y="T5"/>
                </a:cxn>
                <a:cxn ang="0">
                  <a:pos x="T6" y="T7"/>
                </a:cxn>
              </a:cxnLst>
              <a:rect l="0" t="0" r="r" b="b"/>
              <a:pathLst>
                <a:path w="20" h="23">
                  <a:moveTo>
                    <a:pt x="0" y="15"/>
                  </a:moveTo>
                  <a:cubicBezTo>
                    <a:pt x="0" y="15"/>
                    <a:pt x="5" y="0"/>
                    <a:pt x="12" y="6"/>
                  </a:cubicBezTo>
                  <a:cubicBezTo>
                    <a:pt x="20" y="12"/>
                    <a:pt x="6" y="20"/>
                    <a:pt x="1" y="23"/>
                  </a:cubicBezTo>
                  <a:lnTo>
                    <a:pt x="0" y="15"/>
                  </a:lnTo>
                  <a:close/>
                </a:path>
              </a:pathLst>
            </a:custGeom>
            <a:solidFill>
              <a:srgbClr val="FFB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27" name="Freeform 56"/>
            <p:cNvSpPr/>
            <p:nvPr/>
          </p:nvSpPr>
          <p:spPr bwMode="auto">
            <a:xfrm>
              <a:off x="4219" y="2575"/>
              <a:ext cx="346" cy="80"/>
            </a:xfrm>
            <a:custGeom>
              <a:avLst/>
              <a:gdLst>
                <a:gd name="T0" fmla="*/ 2 w 146"/>
                <a:gd name="T1" fmla="*/ 19 h 34"/>
                <a:gd name="T2" fmla="*/ 2 w 146"/>
                <a:gd name="T3" fmla="*/ 19 h 34"/>
                <a:gd name="T4" fmla="*/ 37 w 146"/>
                <a:gd name="T5" fmla="*/ 12 h 34"/>
                <a:gd name="T6" fmla="*/ 45 w 146"/>
                <a:gd name="T7" fmla="*/ 16 h 34"/>
                <a:gd name="T8" fmla="*/ 88 w 146"/>
                <a:gd name="T9" fmla="*/ 16 h 34"/>
                <a:gd name="T10" fmla="*/ 104 w 146"/>
                <a:gd name="T11" fmla="*/ 11 h 34"/>
                <a:gd name="T12" fmla="*/ 139 w 146"/>
                <a:gd name="T13" fmla="*/ 0 h 34"/>
                <a:gd name="T14" fmla="*/ 142 w 146"/>
                <a:gd name="T15" fmla="*/ 9 h 34"/>
                <a:gd name="T16" fmla="*/ 134 w 146"/>
                <a:gd name="T17" fmla="*/ 32 h 34"/>
                <a:gd name="T18" fmla="*/ 133 w 146"/>
                <a:gd name="T19" fmla="*/ 33 h 34"/>
                <a:gd name="T20" fmla="*/ 27 w 146"/>
                <a:gd name="T21" fmla="*/ 32 h 34"/>
                <a:gd name="T22" fmla="*/ 9 w 146"/>
                <a:gd name="T23" fmla="*/ 28 h 34"/>
                <a:gd name="T24" fmla="*/ 3 w 146"/>
                <a:gd name="T25" fmla="*/ 26 h 34"/>
                <a:gd name="T26" fmla="*/ 2 w 146"/>
                <a:gd name="T27" fmla="*/ 1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34">
                  <a:moveTo>
                    <a:pt x="2" y="19"/>
                  </a:moveTo>
                  <a:cubicBezTo>
                    <a:pt x="2" y="19"/>
                    <a:pt x="2" y="19"/>
                    <a:pt x="2" y="19"/>
                  </a:cubicBezTo>
                  <a:cubicBezTo>
                    <a:pt x="11" y="10"/>
                    <a:pt x="25" y="7"/>
                    <a:pt x="37" y="12"/>
                  </a:cubicBezTo>
                  <a:cubicBezTo>
                    <a:pt x="45" y="16"/>
                    <a:pt x="45" y="16"/>
                    <a:pt x="45" y="16"/>
                  </a:cubicBezTo>
                  <a:cubicBezTo>
                    <a:pt x="45" y="16"/>
                    <a:pt x="72" y="20"/>
                    <a:pt x="88" y="16"/>
                  </a:cubicBezTo>
                  <a:cubicBezTo>
                    <a:pt x="104" y="11"/>
                    <a:pt x="104" y="11"/>
                    <a:pt x="104" y="11"/>
                  </a:cubicBezTo>
                  <a:cubicBezTo>
                    <a:pt x="139" y="0"/>
                    <a:pt x="139" y="0"/>
                    <a:pt x="139" y="0"/>
                  </a:cubicBezTo>
                  <a:cubicBezTo>
                    <a:pt x="142" y="9"/>
                    <a:pt x="142" y="9"/>
                    <a:pt x="142" y="9"/>
                  </a:cubicBezTo>
                  <a:cubicBezTo>
                    <a:pt x="146" y="18"/>
                    <a:pt x="142" y="28"/>
                    <a:pt x="134" y="32"/>
                  </a:cubicBezTo>
                  <a:cubicBezTo>
                    <a:pt x="133" y="32"/>
                    <a:pt x="133" y="33"/>
                    <a:pt x="133" y="33"/>
                  </a:cubicBezTo>
                  <a:cubicBezTo>
                    <a:pt x="129" y="34"/>
                    <a:pt x="53" y="32"/>
                    <a:pt x="27" y="32"/>
                  </a:cubicBezTo>
                  <a:cubicBezTo>
                    <a:pt x="20" y="31"/>
                    <a:pt x="14" y="30"/>
                    <a:pt x="9" y="28"/>
                  </a:cubicBezTo>
                  <a:cubicBezTo>
                    <a:pt x="3" y="26"/>
                    <a:pt x="3" y="26"/>
                    <a:pt x="3" y="26"/>
                  </a:cubicBezTo>
                  <a:cubicBezTo>
                    <a:pt x="1" y="25"/>
                    <a:pt x="0" y="21"/>
                    <a:pt x="2" y="19"/>
                  </a:cubicBezTo>
                  <a:close/>
                </a:path>
              </a:pathLst>
            </a:custGeom>
            <a:solidFill>
              <a:srgbClr val="FFB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28" name="Freeform 57"/>
            <p:cNvSpPr/>
            <p:nvPr/>
          </p:nvSpPr>
          <p:spPr bwMode="auto">
            <a:xfrm>
              <a:off x="4383" y="2130"/>
              <a:ext cx="210" cy="262"/>
            </a:xfrm>
            <a:custGeom>
              <a:avLst/>
              <a:gdLst>
                <a:gd name="T0" fmla="*/ 4 w 89"/>
                <a:gd name="T1" fmla="*/ 13 h 111"/>
                <a:gd name="T2" fmla="*/ 7 w 89"/>
                <a:gd name="T3" fmla="*/ 3 h 111"/>
                <a:gd name="T4" fmla="*/ 57 w 89"/>
                <a:gd name="T5" fmla="*/ 37 h 111"/>
                <a:gd name="T6" fmla="*/ 84 w 89"/>
                <a:gd name="T7" fmla="*/ 97 h 111"/>
                <a:gd name="T8" fmla="*/ 84 w 89"/>
                <a:gd name="T9" fmla="*/ 108 h 111"/>
                <a:gd name="T10" fmla="*/ 67 w 89"/>
                <a:gd name="T11" fmla="*/ 109 h 111"/>
                <a:gd name="T12" fmla="*/ 4 w 89"/>
                <a:gd name="T13" fmla="*/ 13 h 111"/>
              </a:gdLst>
              <a:ahLst/>
              <a:cxnLst>
                <a:cxn ang="0">
                  <a:pos x="T0" y="T1"/>
                </a:cxn>
                <a:cxn ang="0">
                  <a:pos x="T2" y="T3"/>
                </a:cxn>
                <a:cxn ang="0">
                  <a:pos x="T4" y="T5"/>
                </a:cxn>
                <a:cxn ang="0">
                  <a:pos x="T6" y="T7"/>
                </a:cxn>
                <a:cxn ang="0">
                  <a:pos x="T8" y="T9"/>
                </a:cxn>
                <a:cxn ang="0">
                  <a:pos x="T10" y="T11"/>
                </a:cxn>
                <a:cxn ang="0">
                  <a:pos x="T12" y="T13"/>
                </a:cxn>
              </a:cxnLst>
              <a:rect l="0" t="0" r="r" b="b"/>
              <a:pathLst>
                <a:path w="89" h="110">
                  <a:moveTo>
                    <a:pt x="4" y="13"/>
                  </a:moveTo>
                  <a:cubicBezTo>
                    <a:pt x="0" y="10"/>
                    <a:pt x="2" y="4"/>
                    <a:pt x="7" y="3"/>
                  </a:cubicBezTo>
                  <a:cubicBezTo>
                    <a:pt x="23" y="0"/>
                    <a:pt x="47" y="3"/>
                    <a:pt x="57" y="37"/>
                  </a:cubicBezTo>
                  <a:cubicBezTo>
                    <a:pt x="69" y="75"/>
                    <a:pt x="76" y="94"/>
                    <a:pt x="84" y="97"/>
                  </a:cubicBezTo>
                  <a:cubicBezTo>
                    <a:pt x="89" y="99"/>
                    <a:pt x="89" y="106"/>
                    <a:pt x="84" y="108"/>
                  </a:cubicBezTo>
                  <a:cubicBezTo>
                    <a:pt x="80" y="110"/>
                    <a:pt x="75" y="111"/>
                    <a:pt x="67" y="109"/>
                  </a:cubicBezTo>
                  <a:cubicBezTo>
                    <a:pt x="9" y="96"/>
                    <a:pt x="24" y="34"/>
                    <a:pt x="4" y="13"/>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29" name="Freeform 58"/>
            <p:cNvSpPr/>
            <p:nvPr/>
          </p:nvSpPr>
          <p:spPr bwMode="auto">
            <a:xfrm>
              <a:off x="4106" y="2627"/>
              <a:ext cx="298" cy="23"/>
            </a:xfrm>
            <a:custGeom>
              <a:avLst/>
              <a:gdLst>
                <a:gd name="T0" fmla="*/ 121 w 126"/>
                <a:gd name="T1" fmla="*/ 10 h 10"/>
                <a:gd name="T2" fmla="*/ 121 w 126"/>
                <a:gd name="T3" fmla="*/ 10 h 10"/>
                <a:gd name="T4" fmla="*/ 5 w 126"/>
                <a:gd name="T5" fmla="*/ 10 h 10"/>
                <a:gd name="T6" fmla="*/ 0 w 126"/>
                <a:gd name="T7" fmla="*/ 5 h 10"/>
                <a:gd name="T8" fmla="*/ 5 w 126"/>
                <a:gd name="T9" fmla="*/ 0 h 10"/>
                <a:gd name="T10" fmla="*/ 121 w 126"/>
                <a:gd name="T11" fmla="*/ 0 h 10"/>
                <a:gd name="T12" fmla="*/ 126 w 126"/>
                <a:gd name="T13" fmla="*/ 5 h 10"/>
                <a:gd name="T14" fmla="*/ 121 w 126"/>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10">
                  <a:moveTo>
                    <a:pt x="121" y="10"/>
                  </a:moveTo>
                  <a:cubicBezTo>
                    <a:pt x="121" y="10"/>
                    <a:pt x="121" y="10"/>
                    <a:pt x="121" y="10"/>
                  </a:cubicBezTo>
                  <a:cubicBezTo>
                    <a:pt x="5" y="10"/>
                    <a:pt x="5" y="10"/>
                    <a:pt x="5" y="10"/>
                  </a:cubicBezTo>
                  <a:cubicBezTo>
                    <a:pt x="2" y="10"/>
                    <a:pt x="0" y="8"/>
                    <a:pt x="0" y="5"/>
                  </a:cubicBezTo>
                  <a:cubicBezTo>
                    <a:pt x="0" y="2"/>
                    <a:pt x="2" y="0"/>
                    <a:pt x="5" y="0"/>
                  </a:cubicBezTo>
                  <a:cubicBezTo>
                    <a:pt x="121" y="0"/>
                    <a:pt x="121" y="0"/>
                    <a:pt x="121" y="0"/>
                  </a:cubicBezTo>
                  <a:cubicBezTo>
                    <a:pt x="124" y="0"/>
                    <a:pt x="126" y="2"/>
                    <a:pt x="126" y="5"/>
                  </a:cubicBezTo>
                  <a:cubicBezTo>
                    <a:pt x="126" y="8"/>
                    <a:pt x="124" y="10"/>
                    <a:pt x="121" y="10"/>
                  </a:cubicBezTo>
                  <a:close/>
                </a:path>
              </a:pathLst>
            </a:custGeom>
            <a:solidFill>
              <a:srgbClr val="4950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30" name="Freeform 59"/>
            <p:cNvSpPr/>
            <p:nvPr/>
          </p:nvSpPr>
          <p:spPr bwMode="auto">
            <a:xfrm>
              <a:off x="3851" y="2402"/>
              <a:ext cx="394" cy="248"/>
            </a:xfrm>
            <a:custGeom>
              <a:avLst/>
              <a:gdLst>
                <a:gd name="T0" fmla="*/ 9 w 167"/>
                <a:gd name="T1" fmla="*/ 0 h 105"/>
                <a:gd name="T2" fmla="*/ 105 w 167"/>
                <a:gd name="T3" fmla="*/ 0 h 105"/>
                <a:gd name="T4" fmla="*/ 122 w 167"/>
                <a:gd name="T5" fmla="*/ 11 h 105"/>
                <a:gd name="T6" fmla="*/ 167 w 167"/>
                <a:gd name="T7" fmla="*/ 105 h 105"/>
                <a:gd name="T8" fmla="*/ 47 w 167"/>
                <a:gd name="T9" fmla="*/ 105 h 105"/>
                <a:gd name="T10" fmla="*/ 36 w 167"/>
                <a:gd name="T11" fmla="*/ 98 h 105"/>
                <a:gd name="T12" fmla="*/ 2 w 167"/>
                <a:gd name="T13" fmla="*/ 11 h 105"/>
                <a:gd name="T14" fmla="*/ 9 w 167"/>
                <a:gd name="T15" fmla="*/ 0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105">
                  <a:moveTo>
                    <a:pt x="9" y="0"/>
                  </a:moveTo>
                  <a:cubicBezTo>
                    <a:pt x="105" y="0"/>
                    <a:pt x="105" y="0"/>
                    <a:pt x="105" y="0"/>
                  </a:cubicBezTo>
                  <a:cubicBezTo>
                    <a:pt x="112" y="0"/>
                    <a:pt x="119" y="4"/>
                    <a:pt x="122" y="11"/>
                  </a:cubicBezTo>
                  <a:cubicBezTo>
                    <a:pt x="167" y="105"/>
                    <a:pt x="167" y="105"/>
                    <a:pt x="167" y="105"/>
                  </a:cubicBezTo>
                  <a:cubicBezTo>
                    <a:pt x="47" y="105"/>
                    <a:pt x="47" y="105"/>
                    <a:pt x="47" y="105"/>
                  </a:cubicBezTo>
                  <a:cubicBezTo>
                    <a:pt x="42" y="105"/>
                    <a:pt x="38" y="102"/>
                    <a:pt x="36" y="98"/>
                  </a:cubicBezTo>
                  <a:cubicBezTo>
                    <a:pt x="2" y="11"/>
                    <a:pt x="2" y="11"/>
                    <a:pt x="2" y="11"/>
                  </a:cubicBezTo>
                  <a:cubicBezTo>
                    <a:pt x="0" y="6"/>
                    <a:pt x="4" y="0"/>
                    <a:pt x="9" y="0"/>
                  </a:cubicBez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31" name="Freeform 60"/>
            <p:cNvSpPr/>
            <p:nvPr/>
          </p:nvSpPr>
          <p:spPr bwMode="auto">
            <a:xfrm>
              <a:off x="3992" y="2492"/>
              <a:ext cx="45" cy="61"/>
            </a:xfrm>
            <a:custGeom>
              <a:avLst/>
              <a:gdLst>
                <a:gd name="T0" fmla="*/ 17 w 19"/>
                <a:gd name="T1" fmla="*/ 11 h 26"/>
                <a:gd name="T2" fmla="*/ 13 w 19"/>
                <a:gd name="T3" fmla="*/ 25 h 26"/>
                <a:gd name="T4" fmla="*/ 2 w 19"/>
                <a:gd name="T5" fmla="*/ 15 h 26"/>
                <a:gd name="T6" fmla="*/ 6 w 19"/>
                <a:gd name="T7" fmla="*/ 1 h 26"/>
                <a:gd name="T8" fmla="*/ 17 w 19"/>
                <a:gd name="T9" fmla="*/ 11 h 26"/>
              </a:gdLst>
              <a:ahLst/>
              <a:cxnLst>
                <a:cxn ang="0">
                  <a:pos x="T0" y="T1"/>
                </a:cxn>
                <a:cxn ang="0">
                  <a:pos x="T2" y="T3"/>
                </a:cxn>
                <a:cxn ang="0">
                  <a:pos x="T4" y="T5"/>
                </a:cxn>
                <a:cxn ang="0">
                  <a:pos x="T6" y="T7"/>
                </a:cxn>
                <a:cxn ang="0">
                  <a:pos x="T8" y="T9"/>
                </a:cxn>
              </a:cxnLst>
              <a:rect l="0" t="0" r="r" b="b"/>
              <a:pathLst>
                <a:path w="19" h="26">
                  <a:moveTo>
                    <a:pt x="17" y="11"/>
                  </a:moveTo>
                  <a:cubicBezTo>
                    <a:pt x="19" y="17"/>
                    <a:pt x="17" y="24"/>
                    <a:pt x="13" y="25"/>
                  </a:cubicBezTo>
                  <a:cubicBezTo>
                    <a:pt x="9" y="26"/>
                    <a:pt x="5" y="22"/>
                    <a:pt x="2" y="15"/>
                  </a:cubicBezTo>
                  <a:cubicBezTo>
                    <a:pt x="0" y="9"/>
                    <a:pt x="2" y="3"/>
                    <a:pt x="6" y="1"/>
                  </a:cubicBezTo>
                  <a:cubicBezTo>
                    <a:pt x="10" y="0"/>
                    <a:pt x="15" y="4"/>
                    <a:pt x="17" y="11"/>
                  </a:cubicBezTo>
                  <a:close/>
                </a:path>
              </a:pathLst>
            </a:custGeom>
            <a:solidFill>
              <a:srgbClr val="C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32" name="Freeform 61"/>
            <p:cNvSpPr/>
            <p:nvPr/>
          </p:nvSpPr>
          <p:spPr bwMode="auto">
            <a:xfrm>
              <a:off x="3607" y="2648"/>
              <a:ext cx="1168" cy="52"/>
            </a:xfrm>
            <a:custGeom>
              <a:avLst/>
              <a:gdLst>
                <a:gd name="T0" fmla="*/ 494 w 494"/>
                <a:gd name="T1" fmla="*/ 6 h 22"/>
                <a:gd name="T2" fmla="*/ 493 w 494"/>
                <a:gd name="T3" fmla="*/ 2 h 22"/>
                <a:gd name="T4" fmla="*/ 489 w 494"/>
                <a:gd name="T5" fmla="*/ 0 h 22"/>
                <a:gd name="T6" fmla="*/ 6 w 494"/>
                <a:gd name="T7" fmla="*/ 0 h 22"/>
                <a:gd name="T8" fmla="*/ 2 w 494"/>
                <a:gd name="T9" fmla="*/ 3 h 22"/>
                <a:gd name="T10" fmla="*/ 1 w 494"/>
                <a:gd name="T11" fmla="*/ 8 h 22"/>
                <a:gd name="T12" fmla="*/ 7 w 494"/>
                <a:gd name="T13" fmla="*/ 18 h 22"/>
                <a:gd name="T14" fmla="*/ 13 w 494"/>
                <a:gd name="T15" fmla="*/ 22 h 22"/>
                <a:gd name="T16" fmla="*/ 486 w 494"/>
                <a:gd name="T17" fmla="*/ 22 h 22"/>
                <a:gd name="T18" fmla="*/ 491 w 494"/>
                <a:gd name="T19" fmla="*/ 18 h 22"/>
                <a:gd name="T20" fmla="*/ 494 w 494"/>
                <a:gd name="T21"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22">
                  <a:moveTo>
                    <a:pt x="494" y="6"/>
                  </a:moveTo>
                  <a:cubicBezTo>
                    <a:pt x="494" y="4"/>
                    <a:pt x="494" y="3"/>
                    <a:pt x="493" y="2"/>
                  </a:cubicBezTo>
                  <a:cubicBezTo>
                    <a:pt x="492" y="1"/>
                    <a:pt x="490" y="0"/>
                    <a:pt x="489" y="0"/>
                  </a:cubicBezTo>
                  <a:cubicBezTo>
                    <a:pt x="6" y="0"/>
                    <a:pt x="6" y="0"/>
                    <a:pt x="6" y="0"/>
                  </a:cubicBezTo>
                  <a:cubicBezTo>
                    <a:pt x="4" y="0"/>
                    <a:pt x="3" y="1"/>
                    <a:pt x="2" y="3"/>
                  </a:cubicBezTo>
                  <a:cubicBezTo>
                    <a:pt x="1" y="4"/>
                    <a:pt x="0" y="6"/>
                    <a:pt x="1" y="8"/>
                  </a:cubicBezTo>
                  <a:cubicBezTo>
                    <a:pt x="7" y="18"/>
                    <a:pt x="7" y="18"/>
                    <a:pt x="7" y="18"/>
                  </a:cubicBezTo>
                  <a:cubicBezTo>
                    <a:pt x="8" y="21"/>
                    <a:pt x="10" y="22"/>
                    <a:pt x="13" y="22"/>
                  </a:cubicBezTo>
                  <a:cubicBezTo>
                    <a:pt x="486" y="22"/>
                    <a:pt x="486" y="22"/>
                    <a:pt x="486" y="22"/>
                  </a:cubicBezTo>
                  <a:cubicBezTo>
                    <a:pt x="488" y="22"/>
                    <a:pt x="491" y="20"/>
                    <a:pt x="491" y="18"/>
                  </a:cubicBezTo>
                  <a:lnTo>
                    <a:pt x="494" y="6"/>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33" name="Freeform 62"/>
            <p:cNvSpPr/>
            <p:nvPr/>
          </p:nvSpPr>
          <p:spPr bwMode="auto">
            <a:xfrm>
              <a:off x="3676" y="2669"/>
              <a:ext cx="231" cy="521"/>
            </a:xfrm>
            <a:custGeom>
              <a:avLst/>
              <a:gdLst>
                <a:gd name="T0" fmla="*/ 4 w 98"/>
                <a:gd name="T1" fmla="*/ 220 h 220"/>
                <a:gd name="T2" fmla="*/ 3 w 98"/>
                <a:gd name="T3" fmla="*/ 220 h 220"/>
                <a:gd name="T4" fmla="*/ 0 w 98"/>
                <a:gd name="T5" fmla="*/ 214 h 220"/>
                <a:gd name="T6" fmla="*/ 89 w 98"/>
                <a:gd name="T7" fmla="*/ 3 h 220"/>
                <a:gd name="T8" fmla="*/ 95 w 98"/>
                <a:gd name="T9" fmla="*/ 1 h 220"/>
                <a:gd name="T10" fmla="*/ 97 w 98"/>
                <a:gd name="T11" fmla="*/ 6 h 220"/>
                <a:gd name="T12" fmla="*/ 8 w 98"/>
                <a:gd name="T13" fmla="*/ 218 h 220"/>
                <a:gd name="T14" fmla="*/ 4 w 98"/>
                <a:gd name="T15" fmla="*/ 220 h 2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220">
                  <a:moveTo>
                    <a:pt x="4" y="220"/>
                  </a:moveTo>
                  <a:cubicBezTo>
                    <a:pt x="4" y="220"/>
                    <a:pt x="3" y="220"/>
                    <a:pt x="3" y="220"/>
                  </a:cubicBezTo>
                  <a:cubicBezTo>
                    <a:pt x="0" y="219"/>
                    <a:pt x="0" y="216"/>
                    <a:pt x="0" y="214"/>
                  </a:cubicBezTo>
                  <a:cubicBezTo>
                    <a:pt x="89" y="3"/>
                    <a:pt x="89" y="3"/>
                    <a:pt x="89" y="3"/>
                  </a:cubicBezTo>
                  <a:cubicBezTo>
                    <a:pt x="90" y="1"/>
                    <a:pt x="93" y="0"/>
                    <a:pt x="95" y="1"/>
                  </a:cubicBezTo>
                  <a:cubicBezTo>
                    <a:pt x="97" y="2"/>
                    <a:pt x="98" y="4"/>
                    <a:pt x="97" y="6"/>
                  </a:cubicBezTo>
                  <a:cubicBezTo>
                    <a:pt x="8" y="218"/>
                    <a:pt x="8" y="218"/>
                    <a:pt x="8" y="218"/>
                  </a:cubicBezTo>
                  <a:cubicBezTo>
                    <a:pt x="8" y="219"/>
                    <a:pt x="6" y="220"/>
                    <a:pt x="4" y="22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34" name="Freeform 63"/>
            <p:cNvSpPr/>
            <p:nvPr/>
          </p:nvSpPr>
          <p:spPr bwMode="auto">
            <a:xfrm>
              <a:off x="3702" y="2669"/>
              <a:ext cx="231" cy="521"/>
            </a:xfrm>
            <a:custGeom>
              <a:avLst/>
              <a:gdLst>
                <a:gd name="T0" fmla="*/ 93 w 98"/>
                <a:gd name="T1" fmla="*/ 220 h 220"/>
                <a:gd name="T2" fmla="*/ 90 w 98"/>
                <a:gd name="T3" fmla="*/ 218 h 220"/>
                <a:gd name="T4" fmla="*/ 1 w 98"/>
                <a:gd name="T5" fmla="*/ 6 h 220"/>
                <a:gd name="T6" fmla="*/ 3 w 98"/>
                <a:gd name="T7" fmla="*/ 1 h 220"/>
                <a:gd name="T8" fmla="*/ 8 w 98"/>
                <a:gd name="T9" fmla="*/ 3 h 220"/>
                <a:gd name="T10" fmla="*/ 97 w 98"/>
                <a:gd name="T11" fmla="*/ 214 h 220"/>
                <a:gd name="T12" fmla="*/ 95 w 98"/>
                <a:gd name="T13" fmla="*/ 220 h 220"/>
                <a:gd name="T14" fmla="*/ 93 w 98"/>
                <a:gd name="T15" fmla="*/ 220 h 2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220">
                  <a:moveTo>
                    <a:pt x="93" y="220"/>
                  </a:moveTo>
                  <a:cubicBezTo>
                    <a:pt x="92" y="220"/>
                    <a:pt x="90" y="219"/>
                    <a:pt x="90" y="218"/>
                  </a:cubicBezTo>
                  <a:cubicBezTo>
                    <a:pt x="1" y="6"/>
                    <a:pt x="1" y="6"/>
                    <a:pt x="1" y="6"/>
                  </a:cubicBezTo>
                  <a:cubicBezTo>
                    <a:pt x="0" y="4"/>
                    <a:pt x="1" y="2"/>
                    <a:pt x="3" y="1"/>
                  </a:cubicBezTo>
                  <a:cubicBezTo>
                    <a:pt x="5" y="0"/>
                    <a:pt x="8" y="1"/>
                    <a:pt x="8" y="3"/>
                  </a:cubicBezTo>
                  <a:cubicBezTo>
                    <a:pt x="97" y="214"/>
                    <a:pt x="97" y="214"/>
                    <a:pt x="97" y="214"/>
                  </a:cubicBezTo>
                  <a:cubicBezTo>
                    <a:pt x="98" y="216"/>
                    <a:pt x="97" y="219"/>
                    <a:pt x="95" y="220"/>
                  </a:cubicBezTo>
                  <a:cubicBezTo>
                    <a:pt x="95" y="220"/>
                    <a:pt x="94" y="220"/>
                    <a:pt x="93" y="22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35" name="Freeform 64"/>
            <p:cNvSpPr/>
            <p:nvPr/>
          </p:nvSpPr>
          <p:spPr bwMode="auto">
            <a:xfrm>
              <a:off x="4501" y="2669"/>
              <a:ext cx="234" cy="521"/>
            </a:xfrm>
            <a:custGeom>
              <a:avLst/>
              <a:gdLst>
                <a:gd name="T0" fmla="*/ 5 w 99"/>
                <a:gd name="T1" fmla="*/ 220 h 220"/>
                <a:gd name="T2" fmla="*/ 3 w 99"/>
                <a:gd name="T3" fmla="*/ 220 h 220"/>
                <a:gd name="T4" fmla="*/ 1 w 99"/>
                <a:gd name="T5" fmla="*/ 214 h 220"/>
                <a:gd name="T6" fmla="*/ 90 w 99"/>
                <a:gd name="T7" fmla="*/ 3 h 220"/>
                <a:gd name="T8" fmla="*/ 96 w 99"/>
                <a:gd name="T9" fmla="*/ 1 h 220"/>
                <a:gd name="T10" fmla="*/ 98 w 99"/>
                <a:gd name="T11" fmla="*/ 6 h 220"/>
                <a:gd name="T12" fmla="*/ 9 w 99"/>
                <a:gd name="T13" fmla="*/ 218 h 220"/>
                <a:gd name="T14" fmla="*/ 5 w 99"/>
                <a:gd name="T15" fmla="*/ 220 h 2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20">
                  <a:moveTo>
                    <a:pt x="5" y="220"/>
                  </a:moveTo>
                  <a:cubicBezTo>
                    <a:pt x="5" y="220"/>
                    <a:pt x="4" y="220"/>
                    <a:pt x="3" y="220"/>
                  </a:cubicBezTo>
                  <a:cubicBezTo>
                    <a:pt x="1" y="219"/>
                    <a:pt x="0" y="216"/>
                    <a:pt x="1" y="214"/>
                  </a:cubicBezTo>
                  <a:cubicBezTo>
                    <a:pt x="90" y="3"/>
                    <a:pt x="90" y="3"/>
                    <a:pt x="90" y="3"/>
                  </a:cubicBezTo>
                  <a:cubicBezTo>
                    <a:pt x="91" y="1"/>
                    <a:pt x="94" y="0"/>
                    <a:pt x="96" y="1"/>
                  </a:cubicBezTo>
                  <a:cubicBezTo>
                    <a:pt x="98" y="2"/>
                    <a:pt x="99" y="4"/>
                    <a:pt x="98" y="6"/>
                  </a:cubicBezTo>
                  <a:cubicBezTo>
                    <a:pt x="9" y="218"/>
                    <a:pt x="9" y="218"/>
                    <a:pt x="9" y="218"/>
                  </a:cubicBezTo>
                  <a:cubicBezTo>
                    <a:pt x="8" y="219"/>
                    <a:pt x="7" y="220"/>
                    <a:pt x="5" y="22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36" name="Freeform 65"/>
            <p:cNvSpPr/>
            <p:nvPr/>
          </p:nvSpPr>
          <p:spPr bwMode="auto">
            <a:xfrm>
              <a:off x="4529" y="2669"/>
              <a:ext cx="232" cy="521"/>
            </a:xfrm>
            <a:custGeom>
              <a:avLst/>
              <a:gdLst>
                <a:gd name="T0" fmla="*/ 93 w 98"/>
                <a:gd name="T1" fmla="*/ 220 h 220"/>
                <a:gd name="T2" fmla="*/ 89 w 98"/>
                <a:gd name="T3" fmla="*/ 218 h 220"/>
                <a:gd name="T4" fmla="*/ 1 w 98"/>
                <a:gd name="T5" fmla="*/ 6 h 220"/>
                <a:gd name="T6" fmla="*/ 3 w 98"/>
                <a:gd name="T7" fmla="*/ 1 h 220"/>
                <a:gd name="T8" fmla="*/ 8 w 98"/>
                <a:gd name="T9" fmla="*/ 3 h 220"/>
                <a:gd name="T10" fmla="*/ 97 w 98"/>
                <a:gd name="T11" fmla="*/ 214 h 220"/>
                <a:gd name="T12" fmla="*/ 95 w 98"/>
                <a:gd name="T13" fmla="*/ 220 h 220"/>
                <a:gd name="T14" fmla="*/ 93 w 98"/>
                <a:gd name="T15" fmla="*/ 220 h 2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220">
                  <a:moveTo>
                    <a:pt x="93" y="220"/>
                  </a:moveTo>
                  <a:cubicBezTo>
                    <a:pt x="92" y="220"/>
                    <a:pt x="90" y="219"/>
                    <a:pt x="89" y="218"/>
                  </a:cubicBezTo>
                  <a:cubicBezTo>
                    <a:pt x="1" y="6"/>
                    <a:pt x="1" y="6"/>
                    <a:pt x="1" y="6"/>
                  </a:cubicBezTo>
                  <a:cubicBezTo>
                    <a:pt x="0" y="4"/>
                    <a:pt x="1" y="2"/>
                    <a:pt x="3" y="1"/>
                  </a:cubicBezTo>
                  <a:cubicBezTo>
                    <a:pt x="5" y="0"/>
                    <a:pt x="7" y="1"/>
                    <a:pt x="8" y="3"/>
                  </a:cubicBezTo>
                  <a:cubicBezTo>
                    <a:pt x="97" y="214"/>
                    <a:pt x="97" y="214"/>
                    <a:pt x="97" y="214"/>
                  </a:cubicBezTo>
                  <a:cubicBezTo>
                    <a:pt x="98" y="216"/>
                    <a:pt x="97" y="219"/>
                    <a:pt x="95" y="220"/>
                  </a:cubicBezTo>
                  <a:cubicBezTo>
                    <a:pt x="94" y="220"/>
                    <a:pt x="94" y="220"/>
                    <a:pt x="93" y="22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37" name="Freeform 66"/>
            <p:cNvSpPr/>
            <p:nvPr/>
          </p:nvSpPr>
          <p:spPr bwMode="auto">
            <a:xfrm>
              <a:off x="1722" y="689"/>
              <a:ext cx="741" cy="64"/>
            </a:xfrm>
            <a:custGeom>
              <a:avLst/>
              <a:gdLst>
                <a:gd name="T0" fmla="*/ 0 w 313"/>
                <a:gd name="T1" fmla="*/ 13 h 27"/>
                <a:gd name="T2" fmla="*/ 0 w 313"/>
                <a:gd name="T3" fmla="*/ 13 h 27"/>
                <a:gd name="T4" fmla="*/ 6 w 313"/>
                <a:gd name="T5" fmla="*/ 27 h 27"/>
                <a:gd name="T6" fmla="*/ 308 w 313"/>
                <a:gd name="T7" fmla="*/ 27 h 27"/>
                <a:gd name="T8" fmla="*/ 313 w 313"/>
                <a:gd name="T9" fmla="*/ 13 h 27"/>
                <a:gd name="T10" fmla="*/ 313 w 313"/>
                <a:gd name="T11" fmla="*/ 13 h 27"/>
                <a:gd name="T12" fmla="*/ 308 w 313"/>
                <a:gd name="T13" fmla="*/ 0 h 27"/>
                <a:gd name="T14" fmla="*/ 6 w 313"/>
                <a:gd name="T15" fmla="*/ 0 h 27"/>
                <a:gd name="T16" fmla="*/ 0 w 313"/>
                <a:gd name="T17"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27">
                  <a:moveTo>
                    <a:pt x="0" y="13"/>
                  </a:moveTo>
                  <a:cubicBezTo>
                    <a:pt x="0" y="13"/>
                    <a:pt x="0" y="13"/>
                    <a:pt x="0" y="13"/>
                  </a:cubicBezTo>
                  <a:cubicBezTo>
                    <a:pt x="0" y="20"/>
                    <a:pt x="3" y="27"/>
                    <a:pt x="6" y="27"/>
                  </a:cubicBezTo>
                  <a:cubicBezTo>
                    <a:pt x="308" y="27"/>
                    <a:pt x="308" y="27"/>
                    <a:pt x="308" y="27"/>
                  </a:cubicBezTo>
                  <a:cubicBezTo>
                    <a:pt x="311" y="27"/>
                    <a:pt x="313" y="20"/>
                    <a:pt x="313" y="13"/>
                  </a:cubicBezTo>
                  <a:cubicBezTo>
                    <a:pt x="313" y="13"/>
                    <a:pt x="313" y="13"/>
                    <a:pt x="313" y="13"/>
                  </a:cubicBezTo>
                  <a:cubicBezTo>
                    <a:pt x="313" y="6"/>
                    <a:pt x="311" y="0"/>
                    <a:pt x="308" y="0"/>
                  </a:cubicBezTo>
                  <a:cubicBezTo>
                    <a:pt x="6" y="0"/>
                    <a:pt x="6" y="0"/>
                    <a:pt x="6" y="0"/>
                  </a:cubicBezTo>
                  <a:cubicBezTo>
                    <a:pt x="3" y="0"/>
                    <a:pt x="0" y="6"/>
                    <a:pt x="0" y="13"/>
                  </a:cubicBezTo>
                  <a:close/>
                </a:path>
              </a:pathLst>
            </a:custGeom>
            <a:solidFill>
              <a:srgbClr val="C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38" name="Freeform 67"/>
            <p:cNvSpPr/>
            <p:nvPr/>
          </p:nvSpPr>
          <p:spPr bwMode="auto">
            <a:xfrm>
              <a:off x="1722" y="798"/>
              <a:ext cx="741" cy="64"/>
            </a:xfrm>
            <a:custGeom>
              <a:avLst/>
              <a:gdLst>
                <a:gd name="T0" fmla="*/ 0 w 313"/>
                <a:gd name="T1" fmla="*/ 13 h 27"/>
                <a:gd name="T2" fmla="*/ 0 w 313"/>
                <a:gd name="T3" fmla="*/ 13 h 27"/>
                <a:gd name="T4" fmla="*/ 6 w 313"/>
                <a:gd name="T5" fmla="*/ 27 h 27"/>
                <a:gd name="T6" fmla="*/ 308 w 313"/>
                <a:gd name="T7" fmla="*/ 27 h 27"/>
                <a:gd name="T8" fmla="*/ 313 w 313"/>
                <a:gd name="T9" fmla="*/ 13 h 27"/>
                <a:gd name="T10" fmla="*/ 313 w 313"/>
                <a:gd name="T11" fmla="*/ 13 h 27"/>
                <a:gd name="T12" fmla="*/ 308 w 313"/>
                <a:gd name="T13" fmla="*/ 0 h 27"/>
                <a:gd name="T14" fmla="*/ 6 w 313"/>
                <a:gd name="T15" fmla="*/ 0 h 27"/>
                <a:gd name="T16" fmla="*/ 0 w 313"/>
                <a:gd name="T17"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27">
                  <a:moveTo>
                    <a:pt x="0" y="13"/>
                  </a:moveTo>
                  <a:cubicBezTo>
                    <a:pt x="0" y="13"/>
                    <a:pt x="0" y="13"/>
                    <a:pt x="0" y="13"/>
                  </a:cubicBezTo>
                  <a:cubicBezTo>
                    <a:pt x="0" y="21"/>
                    <a:pt x="3" y="27"/>
                    <a:pt x="6" y="27"/>
                  </a:cubicBezTo>
                  <a:cubicBezTo>
                    <a:pt x="308" y="27"/>
                    <a:pt x="308" y="27"/>
                    <a:pt x="308" y="27"/>
                  </a:cubicBezTo>
                  <a:cubicBezTo>
                    <a:pt x="311" y="27"/>
                    <a:pt x="313" y="21"/>
                    <a:pt x="313" y="13"/>
                  </a:cubicBezTo>
                  <a:cubicBezTo>
                    <a:pt x="313" y="13"/>
                    <a:pt x="313" y="13"/>
                    <a:pt x="313" y="13"/>
                  </a:cubicBezTo>
                  <a:cubicBezTo>
                    <a:pt x="313" y="6"/>
                    <a:pt x="311" y="0"/>
                    <a:pt x="308" y="0"/>
                  </a:cubicBezTo>
                  <a:cubicBezTo>
                    <a:pt x="6" y="0"/>
                    <a:pt x="6" y="0"/>
                    <a:pt x="6" y="0"/>
                  </a:cubicBezTo>
                  <a:cubicBezTo>
                    <a:pt x="3" y="0"/>
                    <a:pt x="0" y="6"/>
                    <a:pt x="0" y="13"/>
                  </a:cubicBezTo>
                  <a:close/>
                </a:path>
              </a:pathLst>
            </a:custGeom>
            <a:solidFill>
              <a:srgbClr val="C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39" name="Freeform 68"/>
            <p:cNvSpPr/>
            <p:nvPr/>
          </p:nvSpPr>
          <p:spPr bwMode="auto">
            <a:xfrm>
              <a:off x="1722" y="907"/>
              <a:ext cx="741" cy="64"/>
            </a:xfrm>
            <a:custGeom>
              <a:avLst/>
              <a:gdLst>
                <a:gd name="T0" fmla="*/ 0 w 313"/>
                <a:gd name="T1" fmla="*/ 13 h 27"/>
                <a:gd name="T2" fmla="*/ 0 w 313"/>
                <a:gd name="T3" fmla="*/ 13 h 27"/>
                <a:gd name="T4" fmla="*/ 6 w 313"/>
                <a:gd name="T5" fmla="*/ 27 h 27"/>
                <a:gd name="T6" fmla="*/ 308 w 313"/>
                <a:gd name="T7" fmla="*/ 27 h 27"/>
                <a:gd name="T8" fmla="*/ 313 w 313"/>
                <a:gd name="T9" fmla="*/ 13 h 27"/>
                <a:gd name="T10" fmla="*/ 313 w 313"/>
                <a:gd name="T11" fmla="*/ 13 h 27"/>
                <a:gd name="T12" fmla="*/ 308 w 313"/>
                <a:gd name="T13" fmla="*/ 0 h 27"/>
                <a:gd name="T14" fmla="*/ 6 w 313"/>
                <a:gd name="T15" fmla="*/ 0 h 27"/>
                <a:gd name="T16" fmla="*/ 0 w 313"/>
                <a:gd name="T17"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27">
                  <a:moveTo>
                    <a:pt x="0" y="13"/>
                  </a:moveTo>
                  <a:cubicBezTo>
                    <a:pt x="0" y="13"/>
                    <a:pt x="0" y="13"/>
                    <a:pt x="0" y="13"/>
                  </a:cubicBezTo>
                  <a:cubicBezTo>
                    <a:pt x="0" y="21"/>
                    <a:pt x="3" y="27"/>
                    <a:pt x="6" y="27"/>
                  </a:cubicBezTo>
                  <a:cubicBezTo>
                    <a:pt x="308" y="27"/>
                    <a:pt x="308" y="27"/>
                    <a:pt x="308" y="27"/>
                  </a:cubicBezTo>
                  <a:cubicBezTo>
                    <a:pt x="311" y="27"/>
                    <a:pt x="313" y="21"/>
                    <a:pt x="313" y="13"/>
                  </a:cubicBezTo>
                  <a:cubicBezTo>
                    <a:pt x="313" y="13"/>
                    <a:pt x="313" y="13"/>
                    <a:pt x="313" y="13"/>
                  </a:cubicBezTo>
                  <a:cubicBezTo>
                    <a:pt x="313" y="6"/>
                    <a:pt x="311" y="0"/>
                    <a:pt x="308" y="0"/>
                  </a:cubicBezTo>
                  <a:cubicBezTo>
                    <a:pt x="6" y="0"/>
                    <a:pt x="6" y="0"/>
                    <a:pt x="6" y="0"/>
                  </a:cubicBezTo>
                  <a:cubicBezTo>
                    <a:pt x="3" y="0"/>
                    <a:pt x="0" y="6"/>
                    <a:pt x="0" y="13"/>
                  </a:cubicBezTo>
                  <a:close/>
                </a:path>
              </a:pathLst>
            </a:custGeom>
            <a:solidFill>
              <a:srgbClr val="C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40" name="Freeform 69"/>
            <p:cNvSpPr/>
            <p:nvPr/>
          </p:nvSpPr>
          <p:spPr bwMode="auto">
            <a:xfrm>
              <a:off x="1722" y="1015"/>
              <a:ext cx="741" cy="64"/>
            </a:xfrm>
            <a:custGeom>
              <a:avLst/>
              <a:gdLst>
                <a:gd name="T0" fmla="*/ 0 w 313"/>
                <a:gd name="T1" fmla="*/ 13 h 27"/>
                <a:gd name="T2" fmla="*/ 0 w 313"/>
                <a:gd name="T3" fmla="*/ 13 h 27"/>
                <a:gd name="T4" fmla="*/ 6 w 313"/>
                <a:gd name="T5" fmla="*/ 27 h 27"/>
                <a:gd name="T6" fmla="*/ 308 w 313"/>
                <a:gd name="T7" fmla="*/ 27 h 27"/>
                <a:gd name="T8" fmla="*/ 313 w 313"/>
                <a:gd name="T9" fmla="*/ 13 h 27"/>
                <a:gd name="T10" fmla="*/ 313 w 313"/>
                <a:gd name="T11" fmla="*/ 13 h 27"/>
                <a:gd name="T12" fmla="*/ 308 w 313"/>
                <a:gd name="T13" fmla="*/ 0 h 27"/>
                <a:gd name="T14" fmla="*/ 6 w 313"/>
                <a:gd name="T15" fmla="*/ 0 h 27"/>
                <a:gd name="T16" fmla="*/ 0 w 313"/>
                <a:gd name="T17"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27">
                  <a:moveTo>
                    <a:pt x="0" y="13"/>
                  </a:moveTo>
                  <a:cubicBezTo>
                    <a:pt x="0" y="13"/>
                    <a:pt x="0" y="13"/>
                    <a:pt x="0" y="13"/>
                  </a:cubicBezTo>
                  <a:cubicBezTo>
                    <a:pt x="0" y="21"/>
                    <a:pt x="3" y="27"/>
                    <a:pt x="6" y="27"/>
                  </a:cubicBezTo>
                  <a:cubicBezTo>
                    <a:pt x="308" y="27"/>
                    <a:pt x="308" y="27"/>
                    <a:pt x="308" y="27"/>
                  </a:cubicBezTo>
                  <a:cubicBezTo>
                    <a:pt x="311" y="27"/>
                    <a:pt x="313" y="21"/>
                    <a:pt x="313" y="13"/>
                  </a:cubicBezTo>
                  <a:cubicBezTo>
                    <a:pt x="313" y="13"/>
                    <a:pt x="313" y="13"/>
                    <a:pt x="313" y="13"/>
                  </a:cubicBezTo>
                  <a:cubicBezTo>
                    <a:pt x="313" y="6"/>
                    <a:pt x="311" y="0"/>
                    <a:pt x="308" y="0"/>
                  </a:cubicBezTo>
                  <a:cubicBezTo>
                    <a:pt x="6" y="0"/>
                    <a:pt x="6" y="0"/>
                    <a:pt x="6" y="0"/>
                  </a:cubicBezTo>
                  <a:cubicBezTo>
                    <a:pt x="3" y="0"/>
                    <a:pt x="0" y="6"/>
                    <a:pt x="0" y="13"/>
                  </a:cubicBezTo>
                  <a:close/>
                </a:path>
              </a:pathLst>
            </a:custGeom>
            <a:solidFill>
              <a:srgbClr val="C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41" name="Oval 70"/>
            <p:cNvSpPr>
              <a:spLocks noChangeArrowheads="1"/>
            </p:cNvSpPr>
            <p:nvPr/>
          </p:nvSpPr>
          <p:spPr bwMode="auto">
            <a:xfrm>
              <a:off x="2519" y="618"/>
              <a:ext cx="249" cy="248"/>
            </a:xfrm>
            <a:prstGeom prst="ellipse">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42" name="Oval 71"/>
            <p:cNvSpPr>
              <a:spLocks noChangeArrowheads="1"/>
            </p:cNvSpPr>
            <p:nvPr/>
          </p:nvSpPr>
          <p:spPr bwMode="auto">
            <a:xfrm>
              <a:off x="2829" y="618"/>
              <a:ext cx="248" cy="248"/>
            </a:xfrm>
            <a:prstGeom prst="ellipse">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43" name="Oval 72"/>
            <p:cNvSpPr>
              <a:spLocks noChangeArrowheads="1"/>
            </p:cNvSpPr>
            <p:nvPr/>
          </p:nvSpPr>
          <p:spPr bwMode="auto">
            <a:xfrm>
              <a:off x="3136" y="623"/>
              <a:ext cx="249" cy="248"/>
            </a:xfrm>
            <a:prstGeom prst="ellipse">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44" name="Freeform 73"/>
            <p:cNvSpPr/>
            <p:nvPr/>
          </p:nvSpPr>
          <p:spPr bwMode="auto">
            <a:xfrm>
              <a:off x="2543" y="646"/>
              <a:ext cx="201" cy="201"/>
            </a:xfrm>
            <a:custGeom>
              <a:avLst/>
              <a:gdLst>
                <a:gd name="T0" fmla="*/ 74 w 85"/>
                <a:gd name="T1" fmla="*/ 29 h 85"/>
                <a:gd name="T2" fmla="*/ 76 w 85"/>
                <a:gd name="T3" fmla="*/ 42 h 85"/>
                <a:gd name="T4" fmla="*/ 43 w 85"/>
                <a:gd name="T5" fmla="*/ 76 h 85"/>
                <a:gd name="T6" fmla="*/ 9 w 85"/>
                <a:gd name="T7" fmla="*/ 42 h 85"/>
                <a:gd name="T8" fmla="*/ 43 w 85"/>
                <a:gd name="T9" fmla="*/ 9 h 85"/>
                <a:gd name="T10" fmla="*/ 44 w 85"/>
                <a:gd name="T11" fmla="*/ 9 h 85"/>
                <a:gd name="T12" fmla="*/ 44 w 85"/>
                <a:gd name="T13" fmla="*/ 0 h 85"/>
                <a:gd name="T14" fmla="*/ 43 w 85"/>
                <a:gd name="T15" fmla="*/ 0 h 85"/>
                <a:gd name="T16" fmla="*/ 0 w 85"/>
                <a:gd name="T17" fmla="*/ 42 h 85"/>
                <a:gd name="T18" fmla="*/ 43 w 85"/>
                <a:gd name="T19" fmla="*/ 85 h 85"/>
                <a:gd name="T20" fmla="*/ 85 w 85"/>
                <a:gd name="T21" fmla="*/ 42 h 85"/>
                <a:gd name="T22" fmla="*/ 82 w 85"/>
                <a:gd name="T23" fmla="*/ 26 h 85"/>
                <a:gd name="T24" fmla="*/ 74 w 85"/>
                <a:gd name="T25" fmla="*/ 2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85">
                  <a:moveTo>
                    <a:pt x="74" y="29"/>
                  </a:moveTo>
                  <a:cubicBezTo>
                    <a:pt x="75" y="33"/>
                    <a:pt x="76" y="38"/>
                    <a:pt x="76" y="42"/>
                  </a:cubicBezTo>
                  <a:cubicBezTo>
                    <a:pt x="76" y="61"/>
                    <a:pt x="61" y="76"/>
                    <a:pt x="43" y="76"/>
                  </a:cubicBezTo>
                  <a:cubicBezTo>
                    <a:pt x="24" y="76"/>
                    <a:pt x="9" y="61"/>
                    <a:pt x="9" y="42"/>
                  </a:cubicBezTo>
                  <a:cubicBezTo>
                    <a:pt x="9" y="24"/>
                    <a:pt x="24" y="9"/>
                    <a:pt x="43" y="9"/>
                  </a:cubicBezTo>
                  <a:cubicBezTo>
                    <a:pt x="43" y="9"/>
                    <a:pt x="44" y="9"/>
                    <a:pt x="44" y="9"/>
                  </a:cubicBezTo>
                  <a:cubicBezTo>
                    <a:pt x="44" y="0"/>
                    <a:pt x="44" y="0"/>
                    <a:pt x="44" y="0"/>
                  </a:cubicBezTo>
                  <a:cubicBezTo>
                    <a:pt x="44" y="0"/>
                    <a:pt x="43" y="0"/>
                    <a:pt x="43" y="0"/>
                  </a:cubicBezTo>
                  <a:cubicBezTo>
                    <a:pt x="19" y="0"/>
                    <a:pt x="0" y="19"/>
                    <a:pt x="0" y="42"/>
                  </a:cubicBezTo>
                  <a:cubicBezTo>
                    <a:pt x="0" y="66"/>
                    <a:pt x="19" y="85"/>
                    <a:pt x="43" y="85"/>
                  </a:cubicBezTo>
                  <a:cubicBezTo>
                    <a:pt x="66" y="85"/>
                    <a:pt x="85" y="66"/>
                    <a:pt x="85" y="42"/>
                  </a:cubicBezTo>
                  <a:cubicBezTo>
                    <a:pt x="85" y="37"/>
                    <a:pt x="84" y="31"/>
                    <a:pt x="82" y="26"/>
                  </a:cubicBezTo>
                  <a:lnTo>
                    <a:pt x="74" y="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45" name="Freeform 74"/>
            <p:cNvSpPr/>
            <p:nvPr/>
          </p:nvSpPr>
          <p:spPr bwMode="auto">
            <a:xfrm>
              <a:off x="2850" y="646"/>
              <a:ext cx="154" cy="201"/>
            </a:xfrm>
            <a:custGeom>
              <a:avLst/>
              <a:gdLst>
                <a:gd name="T0" fmla="*/ 61 w 65"/>
                <a:gd name="T1" fmla="*/ 71 h 85"/>
                <a:gd name="T2" fmla="*/ 43 w 65"/>
                <a:gd name="T3" fmla="*/ 76 h 85"/>
                <a:gd name="T4" fmla="*/ 9 w 65"/>
                <a:gd name="T5" fmla="*/ 42 h 85"/>
                <a:gd name="T6" fmla="*/ 43 w 65"/>
                <a:gd name="T7" fmla="*/ 9 h 85"/>
                <a:gd name="T8" fmla="*/ 44 w 65"/>
                <a:gd name="T9" fmla="*/ 9 h 85"/>
                <a:gd name="T10" fmla="*/ 44 w 65"/>
                <a:gd name="T11" fmla="*/ 0 h 85"/>
                <a:gd name="T12" fmla="*/ 43 w 65"/>
                <a:gd name="T13" fmla="*/ 0 h 85"/>
                <a:gd name="T14" fmla="*/ 0 w 65"/>
                <a:gd name="T15" fmla="*/ 42 h 85"/>
                <a:gd name="T16" fmla="*/ 43 w 65"/>
                <a:gd name="T17" fmla="*/ 85 h 85"/>
                <a:gd name="T18" fmla="*/ 65 w 65"/>
                <a:gd name="T19" fmla="*/ 78 h 85"/>
                <a:gd name="T20" fmla="*/ 61 w 65"/>
                <a:gd name="T21" fmla="*/ 7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85">
                  <a:moveTo>
                    <a:pt x="61" y="71"/>
                  </a:moveTo>
                  <a:cubicBezTo>
                    <a:pt x="55" y="74"/>
                    <a:pt x="49" y="76"/>
                    <a:pt x="43" y="76"/>
                  </a:cubicBezTo>
                  <a:cubicBezTo>
                    <a:pt x="24" y="76"/>
                    <a:pt x="9" y="61"/>
                    <a:pt x="9" y="42"/>
                  </a:cubicBezTo>
                  <a:cubicBezTo>
                    <a:pt x="9" y="24"/>
                    <a:pt x="24" y="9"/>
                    <a:pt x="43" y="9"/>
                  </a:cubicBezTo>
                  <a:cubicBezTo>
                    <a:pt x="43" y="9"/>
                    <a:pt x="44" y="9"/>
                    <a:pt x="44" y="9"/>
                  </a:cubicBezTo>
                  <a:cubicBezTo>
                    <a:pt x="44" y="0"/>
                    <a:pt x="44" y="0"/>
                    <a:pt x="44" y="0"/>
                  </a:cubicBezTo>
                  <a:cubicBezTo>
                    <a:pt x="44" y="0"/>
                    <a:pt x="43" y="0"/>
                    <a:pt x="43" y="0"/>
                  </a:cubicBezTo>
                  <a:cubicBezTo>
                    <a:pt x="19" y="0"/>
                    <a:pt x="0" y="19"/>
                    <a:pt x="0" y="42"/>
                  </a:cubicBezTo>
                  <a:cubicBezTo>
                    <a:pt x="0" y="66"/>
                    <a:pt x="19" y="85"/>
                    <a:pt x="43" y="85"/>
                  </a:cubicBezTo>
                  <a:cubicBezTo>
                    <a:pt x="51" y="85"/>
                    <a:pt x="58" y="82"/>
                    <a:pt x="65" y="78"/>
                  </a:cubicBezTo>
                  <a:lnTo>
                    <a:pt x="61" y="7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46" name="Freeform 75"/>
            <p:cNvSpPr/>
            <p:nvPr/>
          </p:nvSpPr>
          <p:spPr bwMode="auto">
            <a:xfrm>
              <a:off x="3162" y="646"/>
              <a:ext cx="183" cy="201"/>
            </a:xfrm>
            <a:custGeom>
              <a:avLst/>
              <a:gdLst>
                <a:gd name="T0" fmla="*/ 70 w 77"/>
                <a:gd name="T1" fmla="*/ 61 h 85"/>
                <a:gd name="T2" fmla="*/ 42 w 77"/>
                <a:gd name="T3" fmla="*/ 76 h 85"/>
                <a:gd name="T4" fmla="*/ 8 w 77"/>
                <a:gd name="T5" fmla="*/ 42 h 85"/>
                <a:gd name="T6" fmla="*/ 42 w 77"/>
                <a:gd name="T7" fmla="*/ 9 h 85"/>
                <a:gd name="T8" fmla="*/ 44 w 77"/>
                <a:gd name="T9" fmla="*/ 9 h 85"/>
                <a:gd name="T10" fmla="*/ 44 w 77"/>
                <a:gd name="T11" fmla="*/ 0 h 85"/>
                <a:gd name="T12" fmla="*/ 42 w 77"/>
                <a:gd name="T13" fmla="*/ 0 h 85"/>
                <a:gd name="T14" fmla="*/ 0 w 77"/>
                <a:gd name="T15" fmla="*/ 42 h 85"/>
                <a:gd name="T16" fmla="*/ 42 w 77"/>
                <a:gd name="T17" fmla="*/ 85 h 85"/>
                <a:gd name="T18" fmla="*/ 77 w 77"/>
                <a:gd name="T19" fmla="*/ 66 h 85"/>
                <a:gd name="T20" fmla="*/ 70 w 77"/>
                <a:gd name="T21" fmla="*/ 6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85">
                  <a:moveTo>
                    <a:pt x="70" y="61"/>
                  </a:moveTo>
                  <a:cubicBezTo>
                    <a:pt x="64" y="70"/>
                    <a:pt x="53" y="76"/>
                    <a:pt x="42" y="76"/>
                  </a:cubicBezTo>
                  <a:cubicBezTo>
                    <a:pt x="23" y="76"/>
                    <a:pt x="8" y="61"/>
                    <a:pt x="8" y="42"/>
                  </a:cubicBezTo>
                  <a:cubicBezTo>
                    <a:pt x="8" y="24"/>
                    <a:pt x="23" y="9"/>
                    <a:pt x="42" y="9"/>
                  </a:cubicBezTo>
                  <a:cubicBezTo>
                    <a:pt x="42" y="9"/>
                    <a:pt x="43" y="9"/>
                    <a:pt x="44" y="9"/>
                  </a:cubicBezTo>
                  <a:cubicBezTo>
                    <a:pt x="44" y="0"/>
                    <a:pt x="44" y="0"/>
                    <a:pt x="44" y="0"/>
                  </a:cubicBezTo>
                  <a:cubicBezTo>
                    <a:pt x="43" y="0"/>
                    <a:pt x="42" y="0"/>
                    <a:pt x="42" y="0"/>
                  </a:cubicBezTo>
                  <a:cubicBezTo>
                    <a:pt x="19" y="0"/>
                    <a:pt x="0" y="19"/>
                    <a:pt x="0" y="42"/>
                  </a:cubicBezTo>
                  <a:cubicBezTo>
                    <a:pt x="0" y="66"/>
                    <a:pt x="19" y="85"/>
                    <a:pt x="42" y="85"/>
                  </a:cubicBezTo>
                  <a:cubicBezTo>
                    <a:pt x="56" y="85"/>
                    <a:pt x="69" y="77"/>
                    <a:pt x="77" y="66"/>
                  </a:cubicBezTo>
                  <a:lnTo>
                    <a:pt x="70" y="6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47" name="Freeform 76"/>
            <p:cNvSpPr/>
            <p:nvPr/>
          </p:nvSpPr>
          <p:spPr bwMode="auto">
            <a:xfrm>
              <a:off x="2519" y="918"/>
              <a:ext cx="249" cy="48"/>
            </a:xfrm>
            <a:custGeom>
              <a:avLst/>
              <a:gdLst>
                <a:gd name="T0" fmla="*/ 95 w 105"/>
                <a:gd name="T1" fmla="*/ 0 h 20"/>
                <a:gd name="T2" fmla="*/ 10 w 105"/>
                <a:gd name="T3" fmla="*/ 0 h 20"/>
                <a:gd name="T4" fmla="*/ 0 w 105"/>
                <a:gd name="T5" fmla="*/ 10 h 20"/>
                <a:gd name="T6" fmla="*/ 10 w 105"/>
                <a:gd name="T7" fmla="*/ 20 h 20"/>
                <a:gd name="T8" fmla="*/ 95 w 105"/>
                <a:gd name="T9" fmla="*/ 20 h 20"/>
                <a:gd name="T10" fmla="*/ 105 w 105"/>
                <a:gd name="T11" fmla="*/ 10 h 20"/>
                <a:gd name="T12" fmla="*/ 95 w 105"/>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05" h="20">
                  <a:moveTo>
                    <a:pt x="95" y="0"/>
                  </a:moveTo>
                  <a:cubicBezTo>
                    <a:pt x="10" y="0"/>
                    <a:pt x="10" y="0"/>
                    <a:pt x="10" y="0"/>
                  </a:cubicBezTo>
                  <a:cubicBezTo>
                    <a:pt x="4" y="0"/>
                    <a:pt x="0" y="5"/>
                    <a:pt x="0" y="10"/>
                  </a:cubicBezTo>
                  <a:cubicBezTo>
                    <a:pt x="0" y="15"/>
                    <a:pt x="4" y="20"/>
                    <a:pt x="10" y="20"/>
                  </a:cubicBezTo>
                  <a:cubicBezTo>
                    <a:pt x="95" y="20"/>
                    <a:pt x="95" y="20"/>
                    <a:pt x="95" y="20"/>
                  </a:cubicBezTo>
                  <a:cubicBezTo>
                    <a:pt x="101" y="20"/>
                    <a:pt x="105" y="15"/>
                    <a:pt x="105" y="10"/>
                  </a:cubicBezTo>
                  <a:cubicBezTo>
                    <a:pt x="105" y="5"/>
                    <a:pt x="101" y="0"/>
                    <a:pt x="95" y="0"/>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48" name="Freeform 77"/>
            <p:cNvSpPr/>
            <p:nvPr/>
          </p:nvSpPr>
          <p:spPr bwMode="auto">
            <a:xfrm>
              <a:off x="2829" y="918"/>
              <a:ext cx="248" cy="48"/>
            </a:xfrm>
            <a:custGeom>
              <a:avLst/>
              <a:gdLst>
                <a:gd name="T0" fmla="*/ 95 w 105"/>
                <a:gd name="T1" fmla="*/ 0 h 20"/>
                <a:gd name="T2" fmla="*/ 9 w 105"/>
                <a:gd name="T3" fmla="*/ 0 h 20"/>
                <a:gd name="T4" fmla="*/ 0 w 105"/>
                <a:gd name="T5" fmla="*/ 10 h 20"/>
                <a:gd name="T6" fmla="*/ 9 w 105"/>
                <a:gd name="T7" fmla="*/ 20 h 20"/>
                <a:gd name="T8" fmla="*/ 95 w 105"/>
                <a:gd name="T9" fmla="*/ 20 h 20"/>
                <a:gd name="T10" fmla="*/ 105 w 105"/>
                <a:gd name="T11" fmla="*/ 10 h 20"/>
                <a:gd name="T12" fmla="*/ 95 w 105"/>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05" h="20">
                  <a:moveTo>
                    <a:pt x="95" y="0"/>
                  </a:moveTo>
                  <a:cubicBezTo>
                    <a:pt x="9" y="0"/>
                    <a:pt x="9" y="0"/>
                    <a:pt x="9" y="0"/>
                  </a:cubicBezTo>
                  <a:cubicBezTo>
                    <a:pt x="4" y="0"/>
                    <a:pt x="0" y="5"/>
                    <a:pt x="0" y="10"/>
                  </a:cubicBezTo>
                  <a:cubicBezTo>
                    <a:pt x="0" y="15"/>
                    <a:pt x="4" y="20"/>
                    <a:pt x="9" y="20"/>
                  </a:cubicBezTo>
                  <a:cubicBezTo>
                    <a:pt x="95" y="20"/>
                    <a:pt x="95" y="20"/>
                    <a:pt x="95" y="20"/>
                  </a:cubicBezTo>
                  <a:cubicBezTo>
                    <a:pt x="100" y="20"/>
                    <a:pt x="105" y="15"/>
                    <a:pt x="105" y="10"/>
                  </a:cubicBezTo>
                  <a:cubicBezTo>
                    <a:pt x="105" y="5"/>
                    <a:pt x="100" y="0"/>
                    <a:pt x="95" y="0"/>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49" name="Freeform 78"/>
            <p:cNvSpPr/>
            <p:nvPr/>
          </p:nvSpPr>
          <p:spPr bwMode="auto">
            <a:xfrm>
              <a:off x="3136" y="918"/>
              <a:ext cx="249" cy="48"/>
            </a:xfrm>
            <a:custGeom>
              <a:avLst/>
              <a:gdLst>
                <a:gd name="T0" fmla="*/ 10 w 105"/>
                <a:gd name="T1" fmla="*/ 20 h 20"/>
                <a:gd name="T2" fmla="*/ 95 w 105"/>
                <a:gd name="T3" fmla="*/ 20 h 20"/>
                <a:gd name="T4" fmla="*/ 105 w 105"/>
                <a:gd name="T5" fmla="*/ 10 h 20"/>
                <a:gd name="T6" fmla="*/ 95 w 105"/>
                <a:gd name="T7" fmla="*/ 0 h 20"/>
                <a:gd name="T8" fmla="*/ 10 w 105"/>
                <a:gd name="T9" fmla="*/ 0 h 20"/>
                <a:gd name="T10" fmla="*/ 0 w 105"/>
                <a:gd name="T11" fmla="*/ 10 h 20"/>
                <a:gd name="T12" fmla="*/ 10 w 105"/>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105" h="20">
                  <a:moveTo>
                    <a:pt x="10" y="20"/>
                  </a:moveTo>
                  <a:cubicBezTo>
                    <a:pt x="95" y="20"/>
                    <a:pt x="95" y="20"/>
                    <a:pt x="95" y="20"/>
                  </a:cubicBezTo>
                  <a:cubicBezTo>
                    <a:pt x="101" y="20"/>
                    <a:pt x="105" y="15"/>
                    <a:pt x="105" y="10"/>
                  </a:cubicBezTo>
                  <a:cubicBezTo>
                    <a:pt x="105" y="5"/>
                    <a:pt x="101" y="0"/>
                    <a:pt x="95" y="0"/>
                  </a:cubicBezTo>
                  <a:cubicBezTo>
                    <a:pt x="10" y="0"/>
                    <a:pt x="10" y="0"/>
                    <a:pt x="10" y="0"/>
                  </a:cubicBezTo>
                  <a:cubicBezTo>
                    <a:pt x="4" y="0"/>
                    <a:pt x="0" y="5"/>
                    <a:pt x="0" y="10"/>
                  </a:cubicBezTo>
                  <a:cubicBezTo>
                    <a:pt x="0" y="15"/>
                    <a:pt x="4" y="20"/>
                    <a:pt x="10" y="20"/>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50" name="Freeform 79"/>
            <p:cNvSpPr/>
            <p:nvPr/>
          </p:nvSpPr>
          <p:spPr bwMode="auto">
            <a:xfrm>
              <a:off x="2519" y="992"/>
              <a:ext cx="249" cy="180"/>
            </a:xfrm>
            <a:custGeom>
              <a:avLst/>
              <a:gdLst>
                <a:gd name="T0" fmla="*/ 95 w 105"/>
                <a:gd name="T1" fmla="*/ 0 h 76"/>
                <a:gd name="T2" fmla="*/ 10 w 105"/>
                <a:gd name="T3" fmla="*/ 0 h 76"/>
                <a:gd name="T4" fmla="*/ 0 w 105"/>
                <a:gd name="T5" fmla="*/ 9 h 76"/>
                <a:gd name="T6" fmla="*/ 0 w 105"/>
                <a:gd name="T7" fmla="*/ 67 h 76"/>
                <a:gd name="T8" fmla="*/ 10 w 105"/>
                <a:gd name="T9" fmla="*/ 76 h 76"/>
                <a:gd name="T10" fmla="*/ 95 w 105"/>
                <a:gd name="T11" fmla="*/ 76 h 76"/>
                <a:gd name="T12" fmla="*/ 105 w 105"/>
                <a:gd name="T13" fmla="*/ 67 h 76"/>
                <a:gd name="T14" fmla="*/ 105 w 105"/>
                <a:gd name="T15" fmla="*/ 9 h 76"/>
                <a:gd name="T16" fmla="*/ 95 w 105"/>
                <a:gd name="T1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76">
                  <a:moveTo>
                    <a:pt x="95" y="0"/>
                  </a:moveTo>
                  <a:cubicBezTo>
                    <a:pt x="10" y="0"/>
                    <a:pt x="10" y="0"/>
                    <a:pt x="10" y="0"/>
                  </a:cubicBezTo>
                  <a:cubicBezTo>
                    <a:pt x="4" y="0"/>
                    <a:pt x="0" y="4"/>
                    <a:pt x="0" y="9"/>
                  </a:cubicBezTo>
                  <a:cubicBezTo>
                    <a:pt x="0" y="67"/>
                    <a:pt x="0" y="67"/>
                    <a:pt x="0" y="67"/>
                  </a:cubicBezTo>
                  <a:cubicBezTo>
                    <a:pt x="0" y="72"/>
                    <a:pt x="4" y="76"/>
                    <a:pt x="10" y="76"/>
                  </a:cubicBezTo>
                  <a:cubicBezTo>
                    <a:pt x="95" y="76"/>
                    <a:pt x="95" y="76"/>
                    <a:pt x="95" y="76"/>
                  </a:cubicBezTo>
                  <a:cubicBezTo>
                    <a:pt x="101" y="76"/>
                    <a:pt x="105" y="72"/>
                    <a:pt x="105" y="67"/>
                  </a:cubicBezTo>
                  <a:cubicBezTo>
                    <a:pt x="105" y="9"/>
                    <a:pt x="105" y="9"/>
                    <a:pt x="105" y="9"/>
                  </a:cubicBezTo>
                  <a:cubicBezTo>
                    <a:pt x="105" y="4"/>
                    <a:pt x="101" y="0"/>
                    <a:pt x="95" y="0"/>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51" name="Freeform 80"/>
            <p:cNvSpPr/>
            <p:nvPr/>
          </p:nvSpPr>
          <p:spPr bwMode="auto">
            <a:xfrm>
              <a:off x="2829" y="992"/>
              <a:ext cx="248" cy="180"/>
            </a:xfrm>
            <a:custGeom>
              <a:avLst/>
              <a:gdLst>
                <a:gd name="T0" fmla="*/ 95 w 105"/>
                <a:gd name="T1" fmla="*/ 0 h 76"/>
                <a:gd name="T2" fmla="*/ 9 w 105"/>
                <a:gd name="T3" fmla="*/ 0 h 76"/>
                <a:gd name="T4" fmla="*/ 0 w 105"/>
                <a:gd name="T5" fmla="*/ 9 h 76"/>
                <a:gd name="T6" fmla="*/ 0 w 105"/>
                <a:gd name="T7" fmla="*/ 67 h 76"/>
                <a:gd name="T8" fmla="*/ 9 w 105"/>
                <a:gd name="T9" fmla="*/ 76 h 76"/>
                <a:gd name="T10" fmla="*/ 95 w 105"/>
                <a:gd name="T11" fmla="*/ 76 h 76"/>
                <a:gd name="T12" fmla="*/ 105 w 105"/>
                <a:gd name="T13" fmla="*/ 67 h 76"/>
                <a:gd name="T14" fmla="*/ 105 w 105"/>
                <a:gd name="T15" fmla="*/ 9 h 76"/>
                <a:gd name="T16" fmla="*/ 95 w 105"/>
                <a:gd name="T1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76">
                  <a:moveTo>
                    <a:pt x="95" y="0"/>
                  </a:moveTo>
                  <a:cubicBezTo>
                    <a:pt x="9" y="0"/>
                    <a:pt x="9" y="0"/>
                    <a:pt x="9" y="0"/>
                  </a:cubicBezTo>
                  <a:cubicBezTo>
                    <a:pt x="4" y="0"/>
                    <a:pt x="0" y="4"/>
                    <a:pt x="0" y="9"/>
                  </a:cubicBezTo>
                  <a:cubicBezTo>
                    <a:pt x="0" y="67"/>
                    <a:pt x="0" y="67"/>
                    <a:pt x="0" y="67"/>
                  </a:cubicBezTo>
                  <a:cubicBezTo>
                    <a:pt x="0" y="72"/>
                    <a:pt x="4" y="76"/>
                    <a:pt x="9" y="76"/>
                  </a:cubicBezTo>
                  <a:cubicBezTo>
                    <a:pt x="95" y="76"/>
                    <a:pt x="95" y="76"/>
                    <a:pt x="95" y="76"/>
                  </a:cubicBezTo>
                  <a:cubicBezTo>
                    <a:pt x="100" y="76"/>
                    <a:pt x="105" y="72"/>
                    <a:pt x="105" y="67"/>
                  </a:cubicBezTo>
                  <a:cubicBezTo>
                    <a:pt x="105" y="9"/>
                    <a:pt x="105" y="9"/>
                    <a:pt x="105" y="9"/>
                  </a:cubicBezTo>
                  <a:cubicBezTo>
                    <a:pt x="105" y="4"/>
                    <a:pt x="100" y="0"/>
                    <a:pt x="95" y="0"/>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52" name="Freeform 81"/>
            <p:cNvSpPr/>
            <p:nvPr/>
          </p:nvSpPr>
          <p:spPr bwMode="auto">
            <a:xfrm>
              <a:off x="3136" y="992"/>
              <a:ext cx="249" cy="180"/>
            </a:xfrm>
            <a:custGeom>
              <a:avLst/>
              <a:gdLst>
                <a:gd name="T0" fmla="*/ 95 w 105"/>
                <a:gd name="T1" fmla="*/ 0 h 76"/>
                <a:gd name="T2" fmla="*/ 10 w 105"/>
                <a:gd name="T3" fmla="*/ 0 h 76"/>
                <a:gd name="T4" fmla="*/ 0 w 105"/>
                <a:gd name="T5" fmla="*/ 9 h 76"/>
                <a:gd name="T6" fmla="*/ 0 w 105"/>
                <a:gd name="T7" fmla="*/ 67 h 76"/>
                <a:gd name="T8" fmla="*/ 10 w 105"/>
                <a:gd name="T9" fmla="*/ 76 h 76"/>
                <a:gd name="T10" fmla="*/ 95 w 105"/>
                <a:gd name="T11" fmla="*/ 76 h 76"/>
                <a:gd name="T12" fmla="*/ 105 w 105"/>
                <a:gd name="T13" fmla="*/ 67 h 76"/>
                <a:gd name="T14" fmla="*/ 105 w 105"/>
                <a:gd name="T15" fmla="*/ 9 h 76"/>
                <a:gd name="T16" fmla="*/ 95 w 105"/>
                <a:gd name="T1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76">
                  <a:moveTo>
                    <a:pt x="95" y="0"/>
                  </a:moveTo>
                  <a:cubicBezTo>
                    <a:pt x="10" y="0"/>
                    <a:pt x="10" y="0"/>
                    <a:pt x="10" y="0"/>
                  </a:cubicBezTo>
                  <a:cubicBezTo>
                    <a:pt x="4" y="0"/>
                    <a:pt x="0" y="4"/>
                    <a:pt x="0" y="9"/>
                  </a:cubicBezTo>
                  <a:cubicBezTo>
                    <a:pt x="0" y="67"/>
                    <a:pt x="0" y="67"/>
                    <a:pt x="0" y="67"/>
                  </a:cubicBezTo>
                  <a:cubicBezTo>
                    <a:pt x="0" y="72"/>
                    <a:pt x="4" y="76"/>
                    <a:pt x="10" y="76"/>
                  </a:cubicBezTo>
                  <a:cubicBezTo>
                    <a:pt x="95" y="76"/>
                    <a:pt x="95" y="76"/>
                    <a:pt x="95" y="76"/>
                  </a:cubicBezTo>
                  <a:cubicBezTo>
                    <a:pt x="101" y="76"/>
                    <a:pt x="105" y="72"/>
                    <a:pt x="105" y="67"/>
                  </a:cubicBezTo>
                  <a:cubicBezTo>
                    <a:pt x="105" y="9"/>
                    <a:pt x="105" y="9"/>
                    <a:pt x="105" y="9"/>
                  </a:cubicBezTo>
                  <a:cubicBezTo>
                    <a:pt x="105" y="4"/>
                    <a:pt x="101" y="0"/>
                    <a:pt x="95" y="0"/>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53" name="Freeform 82"/>
            <p:cNvSpPr/>
            <p:nvPr/>
          </p:nvSpPr>
          <p:spPr bwMode="auto">
            <a:xfrm>
              <a:off x="2933" y="2577"/>
              <a:ext cx="187" cy="21"/>
            </a:xfrm>
            <a:custGeom>
              <a:avLst/>
              <a:gdLst>
                <a:gd name="T0" fmla="*/ 3 w 79"/>
                <a:gd name="T1" fmla="*/ 0 h 9"/>
                <a:gd name="T2" fmla="*/ 58 w 79"/>
                <a:gd name="T3" fmla="*/ 4 h 9"/>
                <a:gd name="T4" fmla="*/ 79 w 79"/>
                <a:gd name="T5" fmla="*/ 2 h 9"/>
                <a:gd name="T6" fmla="*/ 79 w 79"/>
                <a:gd name="T7" fmla="*/ 3 h 9"/>
                <a:gd name="T8" fmla="*/ 76 w 79"/>
                <a:gd name="T9" fmla="*/ 7 h 9"/>
                <a:gd name="T10" fmla="*/ 3 w 79"/>
                <a:gd name="T11" fmla="*/ 7 h 9"/>
                <a:gd name="T12" fmla="*/ 1 w 79"/>
                <a:gd name="T13" fmla="*/ 3 h 9"/>
                <a:gd name="T14" fmla="*/ 3 w 7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9">
                  <a:moveTo>
                    <a:pt x="3" y="0"/>
                  </a:moveTo>
                  <a:cubicBezTo>
                    <a:pt x="16" y="1"/>
                    <a:pt x="40" y="3"/>
                    <a:pt x="58" y="4"/>
                  </a:cubicBezTo>
                  <a:cubicBezTo>
                    <a:pt x="69" y="4"/>
                    <a:pt x="76" y="3"/>
                    <a:pt x="79" y="2"/>
                  </a:cubicBezTo>
                  <a:cubicBezTo>
                    <a:pt x="79" y="2"/>
                    <a:pt x="79" y="3"/>
                    <a:pt x="79" y="3"/>
                  </a:cubicBezTo>
                  <a:cubicBezTo>
                    <a:pt x="79" y="5"/>
                    <a:pt x="78" y="7"/>
                    <a:pt x="76" y="7"/>
                  </a:cubicBezTo>
                  <a:cubicBezTo>
                    <a:pt x="41" y="9"/>
                    <a:pt x="13" y="7"/>
                    <a:pt x="3" y="7"/>
                  </a:cubicBezTo>
                  <a:cubicBezTo>
                    <a:pt x="1" y="7"/>
                    <a:pt x="0" y="4"/>
                    <a:pt x="1" y="3"/>
                  </a:cubicBezTo>
                  <a:cubicBezTo>
                    <a:pt x="2" y="2"/>
                    <a:pt x="2" y="1"/>
                    <a:pt x="3" y="0"/>
                  </a:cubicBezTo>
                  <a:close/>
                </a:path>
              </a:pathLst>
            </a:custGeom>
            <a:solidFill>
              <a:srgbClr val="2125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54" name="Freeform 83"/>
            <p:cNvSpPr/>
            <p:nvPr/>
          </p:nvSpPr>
          <p:spPr bwMode="auto">
            <a:xfrm>
              <a:off x="2940" y="2513"/>
              <a:ext cx="180" cy="73"/>
            </a:xfrm>
            <a:custGeom>
              <a:avLst/>
              <a:gdLst>
                <a:gd name="T0" fmla="*/ 55 w 76"/>
                <a:gd name="T1" fmla="*/ 31 h 31"/>
                <a:gd name="T2" fmla="*/ 0 w 76"/>
                <a:gd name="T3" fmla="*/ 27 h 31"/>
                <a:gd name="T4" fmla="*/ 55 w 76"/>
                <a:gd name="T5" fmla="*/ 0 h 31"/>
                <a:gd name="T6" fmla="*/ 67 w 76"/>
                <a:gd name="T7" fmla="*/ 0 h 31"/>
                <a:gd name="T8" fmla="*/ 76 w 76"/>
                <a:gd name="T9" fmla="*/ 29 h 31"/>
                <a:gd name="T10" fmla="*/ 55 w 76"/>
                <a:gd name="T11" fmla="*/ 31 h 31"/>
              </a:gdLst>
              <a:ahLst/>
              <a:cxnLst>
                <a:cxn ang="0">
                  <a:pos x="T0" y="T1"/>
                </a:cxn>
                <a:cxn ang="0">
                  <a:pos x="T2" y="T3"/>
                </a:cxn>
                <a:cxn ang="0">
                  <a:pos x="T4" y="T5"/>
                </a:cxn>
                <a:cxn ang="0">
                  <a:pos x="T6" y="T7"/>
                </a:cxn>
                <a:cxn ang="0">
                  <a:pos x="T8" y="T9"/>
                </a:cxn>
                <a:cxn ang="0">
                  <a:pos x="T10" y="T11"/>
                </a:cxn>
              </a:cxnLst>
              <a:rect l="0" t="0" r="r" b="b"/>
              <a:pathLst>
                <a:path w="76" h="31">
                  <a:moveTo>
                    <a:pt x="55" y="31"/>
                  </a:moveTo>
                  <a:cubicBezTo>
                    <a:pt x="37" y="30"/>
                    <a:pt x="13" y="28"/>
                    <a:pt x="0" y="27"/>
                  </a:cubicBezTo>
                  <a:cubicBezTo>
                    <a:pt x="13" y="11"/>
                    <a:pt x="55" y="0"/>
                    <a:pt x="55" y="0"/>
                  </a:cubicBezTo>
                  <a:cubicBezTo>
                    <a:pt x="67" y="0"/>
                    <a:pt x="67" y="0"/>
                    <a:pt x="67" y="0"/>
                  </a:cubicBezTo>
                  <a:cubicBezTo>
                    <a:pt x="75" y="12"/>
                    <a:pt x="76" y="23"/>
                    <a:pt x="76" y="29"/>
                  </a:cubicBezTo>
                  <a:cubicBezTo>
                    <a:pt x="73" y="30"/>
                    <a:pt x="66" y="31"/>
                    <a:pt x="55" y="31"/>
                  </a:cubicBezTo>
                  <a:close/>
                </a:path>
              </a:pathLst>
            </a:custGeom>
            <a:solidFill>
              <a:srgbClr val="2125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55" name="Freeform 84"/>
            <p:cNvSpPr/>
            <p:nvPr/>
          </p:nvSpPr>
          <p:spPr bwMode="auto">
            <a:xfrm>
              <a:off x="3051" y="2468"/>
              <a:ext cx="52" cy="64"/>
            </a:xfrm>
            <a:custGeom>
              <a:avLst/>
              <a:gdLst>
                <a:gd name="T0" fmla="*/ 22 w 22"/>
                <a:gd name="T1" fmla="*/ 0 h 27"/>
                <a:gd name="T2" fmla="*/ 21 w 22"/>
                <a:gd name="T3" fmla="*/ 22 h 27"/>
                <a:gd name="T4" fmla="*/ 17 w 22"/>
                <a:gd name="T5" fmla="*/ 26 h 27"/>
                <a:gd name="T6" fmla="*/ 8 w 22"/>
                <a:gd name="T7" fmla="*/ 26 h 27"/>
                <a:gd name="T8" fmla="*/ 4 w 22"/>
                <a:gd name="T9" fmla="*/ 21 h 27"/>
                <a:gd name="T10" fmla="*/ 0 w 22"/>
                <a:gd name="T11" fmla="*/ 0 h 27"/>
                <a:gd name="T12" fmla="*/ 22 w 22"/>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22" h="27">
                  <a:moveTo>
                    <a:pt x="22" y="0"/>
                  </a:moveTo>
                  <a:cubicBezTo>
                    <a:pt x="21" y="22"/>
                    <a:pt x="21" y="22"/>
                    <a:pt x="21" y="22"/>
                  </a:cubicBezTo>
                  <a:cubicBezTo>
                    <a:pt x="21" y="24"/>
                    <a:pt x="19" y="26"/>
                    <a:pt x="17" y="26"/>
                  </a:cubicBezTo>
                  <a:cubicBezTo>
                    <a:pt x="14" y="27"/>
                    <a:pt x="11" y="27"/>
                    <a:pt x="8" y="26"/>
                  </a:cubicBezTo>
                  <a:cubicBezTo>
                    <a:pt x="6" y="25"/>
                    <a:pt x="4" y="23"/>
                    <a:pt x="4" y="21"/>
                  </a:cubicBezTo>
                  <a:cubicBezTo>
                    <a:pt x="0" y="0"/>
                    <a:pt x="0" y="0"/>
                    <a:pt x="0" y="0"/>
                  </a:cubicBezTo>
                  <a:lnTo>
                    <a:pt x="22" y="0"/>
                  </a:lnTo>
                  <a:close/>
                </a:path>
              </a:pathLst>
            </a:custGeom>
            <a:solidFill>
              <a:srgbClr val="FFBC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56" name="Freeform 85"/>
            <p:cNvSpPr/>
            <p:nvPr/>
          </p:nvSpPr>
          <p:spPr bwMode="auto">
            <a:xfrm>
              <a:off x="3380" y="2615"/>
              <a:ext cx="73" cy="35"/>
            </a:xfrm>
            <a:custGeom>
              <a:avLst/>
              <a:gdLst>
                <a:gd name="T0" fmla="*/ 21 w 31"/>
                <a:gd name="T1" fmla="*/ 9 h 15"/>
                <a:gd name="T2" fmla="*/ 30 w 31"/>
                <a:gd name="T3" fmla="*/ 0 h 15"/>
                <a:gd name="T4" fmla="*/ 30 w 31"/>
                <a:gd name="T5" fmla="*/ 0 h 15"/>
                <a:gd name="T6" fmla="*/ 25 w 31"/>
                <a:gd name="T7" fmla="*/ 12 h 15"/>
                <a:gd name="T8" fmla="*/ 11 w 31"/>
                <a:gd name="T9" fmla="*/ 14 h 15"/>
                <a:gd name="T10" fmla="*/ 0 w 31"/>
                <a:gd name="T11" fmla="*/ 8 h 15"/>
                <a:gd name="T12" fmla="*/ 0 w 31"/>
                <a:gd name="T13" fmla="*/ 8 h 15"/>
                <a:gd name="T14" fmla="*/ 21 w 31"/>
                <a:gd name="T15" fmla="*/ 9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5">
                  <a:moveTo>
                    <a:pt x="21" y="9"/>
                  </a:moveTo>
                  <a:cubicBezTo>
                    <a:pt x="26" y="8"/>
                    <a:pt x="29" y="4"/>
                    <a:pt x="30" y="0"/>
                  </a:cubicBezTo>
                  <a:cubicBezTo>
                    <a:pt x="30" y="0"/>
                    <a:pt x="30" y="0"/>
                    <a:pt x="30" y="0"/>
                  </a:cubicBezTo>
                  <a:cubicBezTo>
                    <a:pt x="31" y="5"/>
                    <a:pt x="29" y="9"/>
                    <a:pt x="25" y="12"/>
                  </a:cubicBezTo>
                  <a:cubicBezTo>
                    <a:pt x="20" y="14"/>
                    <a:pt x="15" y="15"/>
                    <a:pt x="11" y="14"/>
                  </a:cubicBezTo>
                  <a:cubicBezTo>
                    <a:pt x="7" y="14"/>
                    <a:pt x="3" y="12"/>
                    <a:pt x="0" y="8"/>
                  </a:cubicBezTo>
                  <a:cubicBezTo>
                    <a:pt x="0" y="8"/>
                    <a:pt x="0" y="8"/>
                    <a:pt x="0" y="8"/>
                  </a:cubicBezTo>
                  <a:cubicBezTo>
                    <a:pt x="5" y="11"/>
                    <a:pt x="11" y="11"/>
                    <a:pt x="21" y="9"/>
                  </a:cubicBezTo>
                  <a:close/>
                </a:path>
              </a:pathLst>
            </a:custGeom>
            <a:solidFill>
              <a:srgbClr val="2125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57" name="Freeform 86"/>
            <p:cNvSpPr/>
            <p:nvPr/>
          </p:nvSpPr>
          <p:spPr bwMode="auto">
            <a:xfrm>
              <a:off x="3342" y="2482"/>
              <a:ext cx="109" cy="159"/>
            </a:xfrm>
            <a:custGeom>
              <a:avLst/>
              <a:gdLst>
                <a:gd name="T0" fmla="*/ 9 w 46"/>
                <a:gd name="T1" fmla="*/ 0 h 67"/>
                <a:gd name="T2" fmla="*/ 19 w 46"/>
                <a:gd name="T3" fmla="*/ 0 h 67"/>
                <a:gd name="T4" fmla="*/ 46 w 46"/>
                <a:gd name="T5" fmla="*/ 56 h 67"/>
                <a:gd name="T6" fmla="*/ 37 w 46"/>
                <a:gd name="T7" fmla="*/ 65 h 67"/>
                <a:gd name="T8" fmla="*/ 16 w 46"/>
                <a:gd name="T9" fmla="*/ 64 h 67"/>
                <a:gd name="T10" fmla="*/ 2 w 46"/>
                <a:gd name="T11" fmla="*/ 19 h 67"/>
                <a:gd name="T12" fmla="*/ 9 w 46"/>
                <a:gd name="T13" fmla="*/ 0 h 67"/>
              </a:gdLst>
              <a:ahLst/>
              <a:cxnLst>
                <a:cxn ang="0">
                  <a:pos x="T0" y="T1"/>
                </a:cxn>
                <a:cxn ang="0">
                  <a:pos x="T2" y="T3"/>
                </a:cxn>
                <a:cxn ang="0">
                  <a:pos x="T4" y="T5"/>
                </a:cxn>
                <a:cxn ang="0">
                  <a:pos x="T6" y="T7"/>
                </a:cxn>
                <a:cxn ang="0">
                  <a:pos x="T8" y="T9"/>
                </a:cxn>
                <a:cxn ang="0">
                  <a:pos x="T10" y="T11"/>
                </a:cxn>
                <a:cxn ang="0">
                  <a:pos x="T12" y="T13"/>
                </a:cxn>
              </a:cxnLst>
              <a:rect l="0" t="0" r="r" b="b"/>
              <a:pathLst>
                <a:path w="46" h="67">
                  <a:moveTo>
                    <a:pt x="9" y="0"/>
                  </a:moveTo>
                  <a:cubicBezTo>
                    <a:pt x="19" y="0"/>
                    <a:pt x="19" y="0"/>
                    <a:pt x="19" y="0"/>
                  </a:cubicBezTo>
                  <a:cubicBezTo>
                    <a:pt x="34" y="0"/>
                    <a:pt x="43" y="41"/>
                    <a:pt x="46" y="56"/>
                  </a:cubicBezTo>
                  <a:cubicBezTo>
                    <a:pt x="45" y="60"/>
                    <a:pt x="42" y="64"/>
                    <a:pt x="37" y="65"/>
                  </a:cubicBezTo>
                  <a:cubicBezTo>
                    <a:pt x="27" y="67"/>
                    <a:pt x="21" y="67"/>
                    <a:pt x="16" y="64"/>
                  </a:cubicBezTo>
                  <a:cubicBezTo>
                    <a:pt x="8" y="50"/>
                    <a:pt x="4" y="30"/>
                    <a:pt x="2" y="19"/>
                  </a:cubicBezTo>
                  <a:cubicBezTo>
                    <a:pt x="0" y="5"/>
                    <a:pt x="9" y="0"/>
                    <a:pt x="9" y="0"/>
                  </a:cubicBezTo>
                  <a:close/>
                </a:path>
              </a:pathLst>
            </a:custGeom>
            <a:solidFill>
              <a:srgbClr val="2125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58" name="Freeform 87"/>
            <p:cNvSpPr/>
            <p:nvPr/>
          </p:nvSpPr>
          <p:spPr bwMode="auto">
            <a:xfrm>
              <a:off x="3335" y="2435"/>
              <a:ext cx="64" cy="73"/>
            </a:xfrm>
            <a:custGeom>
              <a:avLst/>
              <a:gdLst>
                <a:gd name="T0" fmla="*/ 21 w 27"/>
                <a:gd name="T1" fmla="*/ 0 h 31"/>
                <a:gd name="T2" fmla="*/ 26 w 27"/>
                <a:gd name="T3" fmla="*/ 22 h 31"/>
                <a:gd name="T4" fmla="*/ 23 w 27"/>
                <a:gd name="T5" fmla="*/ 28 h 31"/>
                <a:gd name="T6" fmla="*/ 12 w 27"/>
                <a:gd name="T7" fmla="*/ 31 h 31"/>
                <a:gd name="T8" fmla="*/ 8 w 27"/>
                <a:gd name="T9" fmla="*/ 28 h 31"/>
                <a:gd name="T10" fmla="*/ 0 w 27"/>
                <a:gd name="T11" fmla="*/ 5 h 31"/>
                <a:gd name="T12" fmla="*/ 21 w 27"/>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27" h="31">
                  <a:moveTo>
                    <a:pt x="21" y="0"/>
                  </a:moveTo>
                  <a:cubicBezTo>
                    <a:pt x="26" y="22"/>
                    <a:pt x="26" y="22"/>
                    <a:pt x="26" y="22"/>
                  </a:cubicBezTo>
                  <a:cubicBezTo>
                    <a:pt x="27" y="24"/>
                    <a:pt x="25" y="27"/>
                    <a:pt x="23" y="28"/>
                  </a:cubicBezTo>
                  <a:cubicBezTo>
                    <a:pt x="20" y="30"/>
                    <a:pt x="16" y="31"/>
                    <a:pt x="12" y="31"/>
                  </a:cubicBezTo>
                  <a:cubicBezTo>
                    <a:pt x="10" y="31"/>
                    <a:pt x="8" y="29"/>
                    <a:pt x="8" y="28"/>
                  </a:cubicBezTo>
                  <a:cubicBezTo>
                    <a:pt x="0" y="5"/>
                    <a:pt x="0" y="5"/>
                    <a:pt x="0" y="5"/>
                  </a:cubicBezTo>
                  <a:lnTo>
                    <a:pt x="21" y="0"/>
                  </a:lnTo>
                  <a:close/>
                </a:path>
              </a:pathLst>
            </a:custGeom>
            <a:solidFill>
              <a:srgbClr val="FFBC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59" name="Freeform 88"/>
            <p:cNvSpPr/>
            <p:nvPr/>
          </p:nvSpPr>
          <p:spPr bwMode="auto">
            <a:xfrm>
              <a:off x="2933" y="1747"/>
              <a:ext cx="461" cy="752"/>
            </a:xfrm>
            <a:custGeom>
              <a:avLst/>
              <a:gdLst>
                <a:gd name="T0" fmla="*/ 0 w 195"/>
                <a:gd name="T1" fmla="*/ 6 h 318"/>
                <a:gd name="T2" fmla="*/ 47 w 195"/>
                <a:gd name="T3" fmla="*/ 312 h 318"/>
                <a:gd name="T4" fmla="*/ 75 w 195"/>
                <a:gd name="T5" fmla="*/ 312 h 318"/>
                <a:gd name="T6" fmla="*/ 61 w 195"/>
                <a:gd name="T7" fmla="*/ 88 h 318"/>
                <a:gd name="T8" fmla="*/ 170 w 195"/>
                <a:gd name="T9" fmla="*/ 305 h 318"/>
                <a:gd name="T10" fmla="*/ 195 w 195"/>
                <a:gd name="T11" fmla="*/ 296 h 318"/>
                <a:gd name="T12" fmla="*/ 82 w 195"/>
                <a:gd name="T13" fmla="*/ 0 h 318"/>
                <a:gd name="T14" fmla="*/ 0 w 195"/>
                <a:gd name="T15" fmla="*/ 6 h 3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318">
                  <a:moveTo>
                    <a:pt x="0" y="6"/>
                  </a:moveTo>
                  <a:cubicBezTo>
                    <a:pt x="0" y="6"/>
                    <a:pt x="48" y="310"/>
                    <a:pt x="47" y="312"/>
                  </a:cubicBezTo>
                  <a:cubicBezTo>
                    <a:pt x="47" y="312"/>
                    <a:pt x="61" y="318"/>
                    <a:pt x="75" y="312"/>
                  </a:cubicBezTo>
                  <a:cubicBezTo>
                    <a:pt x="75" y="312"/>
                    <a:pt x="71" y="150"/>
                    <a:pt x="61" y="88"/>
                  </a:cubicBezTo>
                  <a:cubicBezTo>
                    <a:pt x="61" y="88"/>
                    <a:pt x="144" y="233"/>
                    <a:pt x="170" y="305"/>
                  </a:cubicBezTo>
                  <a:cubicBezTo>
                    <a:pt x="170" y="305"/>
                    <a:pt x="184" y="303"/>
                    <a:pt x="195" y="296"/>
                  </a:cubicBezTo>
                  <a:cubicBezTo>
                    <a:pt x="195" y="296"/>
                    <a:pt x="106" y="35"/>
                    <a:pt x="82" y="0"/>
                  </a:cubicBezTo>
                  <a:lnTo>
                    <a:pt x="0" y="6"/>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60" name="Freeform 89"/>
            <p:cNvSpPr/>
            <p:nvPr/>
          </p:nvSpPr>
          <p:spPr bwMode="auto">
            <a:xfrm>
              <a:off x="2995" y="1870"/>
              <a:ext cx="80" cy="80"/>
            </a:xfrm>
            <a:custGeom>
              <a:avLst/>
              <a:gdLst>
                <a:gd name="T0" fmla="*/ 33 w 34"/>
                <a:gd name="T1" fmla="*/ 34 h 34"/>
                <a:gd name="T2" fmla="*/ 33 w 34"/>
                <a:gd name="T3" fmla="*/ 34 h 34"/>
                <a:gd name="T4" fmla="*/ 34 w 34"/>
                <a:gd name="T5" fmla="*/ 32 h 34"/>
                <a:gd name="T6" fmla="*/ 16 w 34"/>
                <a:gd name="T7" fmla="*/ 3 h 34"/>
                <a:gd name="T8" fmla="*/ 15 w 34"/>
                <a:gd name="T9" fmla="*/ 3 h 34"/>
                <a:gd name="T10" fmla="*/ 1 w 34"/>
                <a:gd name="T11" fmla="*/ 0 h 34"/>
                <a:gd name="T12" fmla="*/ 0 w 34"/>
                <a:gd name="T13" fmla="*/ 1 h 34"/>
                <a:gd name="T14" fmla="*/ 1 w 34"/>
                <a:gd name="T15" fmla="*/ 2 h 34"/>
                <a:gd name="T16" fmla="*/ 14 w 34"/>
                <a:gd name="T17" fmla="*/ 5 h 34"/>
                <a:gd name="T18" fmla="*/ 32 w 34"/>
                <a:gd name="T19" fmla="*/ 34 h 34"/>
                <a:gd name="T20" fmla="*/ 33 w 34"/>
                <a:gd name="T2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4">
                  <a:moveTo>
                    <a:pt x="33" y="34"/>
                  </a:moveTo>
                  <a:cubicBezTo>
                    <a:pt x="33" y="34"/>
                    <a:pt x="33" y="34"/>
                    <a:pt x="33" y="34"/>
                  </a:cubicBezTo>
                  <a:cubicBezTo>
                    <a:pt x="34" y="34"/>
                    <a:pt x="34" y="33"/>
                    <a:pt x="34" y="32"/>
                  </a:cubicBezTo>
                  <a:cubicBezTo>
                    <a:pt x="16" y="3"/>
                    <a:pt x="16" y="3"/>
                    <a:pt x="16" y="3"/>
                  </a:cubicBezTo>
                  <a:cubicBezTo>
                    <a:pt x="15" y="3"/>
                    <a:pt x="15" y="3"/>
                    <a:pt x="15" y="3"/>
                  </a:cubicBezTo>
                  <a:cubicBezTo>
                    <a:pt x="1" y="0"/>
                    <a:pt x="1" y="0"/>
                    <a:pt x="1" y="0"/>
                  </a:cubicBezTo>
                  <a:cubicBezTo>
                    <a:pt x="1" y="0"/>
                    <a:pt x="0" y="0"/>
                    <a:pt x="0" y="1"/>
                  </a:cubicBezTo>
                  <a:cubicBezTo>
                    <a:pt x="0" y="2"/>
                    <a:pt x="0" y="2"/>
                    <a:pt x="1" y="2"/>
                  </a:cubicBezTo>
                  <a:cubicBezTo>
                    <a:pt x="14" y="5"/>
                    <a:pt x="14" y="5"/>
                    <a:pt x="14" y="5"/>
                  </a:cubicBezTo>
                  <a:cubicBezTo>
                    <a:pt x="32" y="34"/>
                    <a:pt x="32" y="34"/>
                    <a:pt x="32" y="34"/>
                  </a:cubicBezTo>
                  <a:cubicBezTo>
                    <a:pt x="32" y="34"/>
                    <a:pt x="32" y="34"/>
                    <a:pt x="33" y="34"/>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61" name="Freeform 90"/>
            <p:cNvSpPr/>
            <p:nvPr/>
          </p:nvSpPr>
          <p:spPr bwMode="auto">
            <a:xfrm>
              <a:off x="2401" y="1058"/>
              <a:ext cx="289" cy="310"/>
            </a:xfrm>
            <a:custGeom>
              <a:avLst/>
              <a:gdLst>
                <a:gd name="T0" fmla="*/ 2 w 122"/>
                <a:gd name="T1" fmla="*/ 0 h 131"/>
                <a:gd name="T2" fmla="*/ 54 w 122"/>
                <a:gd name="T3" fmla="*/ 17 h 131"/>
                <a:gd name="T4" fmla="*/ 63 w 122"/>
                <a:gd name="T5" fmla="*/ 26 h 131"/>
                <a:gd name="T6" fmla="*/ 122 w 122"/>
                <a:gd name="T7" fmla="*/ 87 h 131"/>
                <a:gd name="T8" fmla="*/ 105 w 122"/>
                <a:gd name="T9" fmla="*/ 131 h 131"/>
                <a:gd name="T10" fmla="*/ 58 w 122"/>
                <a:gd name="T11" fmla="*/ 47 h 131"/>
                <a:gd name="T12" fmla="*/ 43 w 122"/>
                <a:gd name="T13" fmla="*/ 47 h 131"/>
                <a:gd name="T14" fmla="*/ 30 w 122"/>
                <a:gd name="T15" fmla="*/ 39 h 131"/>
                <a:gd name="T16" fmla="*/ 23 w 122"/>
                <a:gd name="T17" fmla="*/ 29 h 131"/>
                <a:gd name="T18" fmla="*/ 22 w 122"/>
                <a:gd name="T19" fmla="*/ 13 h 131"/>
                <a:gd name="T20" fmla="*/ 5 w 122"/>
                <a:gd name="T21" fmla="*/ 8 h 131"/>
                <a:gd name="T22" fmla="*/ 2 w 122"/>
                <a:gd name="T2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2" h="131">
                  <a:moveTo>
                    <a:pt x="2" y="0"/>
                  </a:moveTo>
                  <a:cubicBezTo>
                    <a:pt x="2" y="0"/>
                    <a:pt x="35" y="8"/>
                    <a:pt x="54" y="17"/>
                  </a:cubicBezTo>
                  <a:cubicBezTo>
                    <a:pt x="58" y="19"/>
                    <a:pt x="62" y="22"/>
                    <a:pt x="63" y="26"/>
                  </a:cubicBezTo>
                  <a:cubicBezTo>
                    <a:pt x="69" y="39"/>
                    <a:pt x="87" y="71"/>
                    <a:pt x="122" y="87"/>
                  </a:cubicBezTo>
                  <a:cubicBezTo>
                    <a:pt x="117" y="94"/>
                    <a:pt x="109" y="107"/>
                    <a:pt x="105" y="131"/>
                  </a:cubicBezTo>
                  <a:cubicBezTo>
                    <a:pt x="85" y="115"/>
                    <a:pt x="67" y="89"/>
                    <a:pt x="58" y="47"/>
                  </a:cubicBezTo>
                  <a:cubicBezTo>
                    <a:pt x="58" y="47"/>
                    <a:pt x="51" y="51"/>
                    <a:pt x="43" y="47"/>
                  </a:cubicBezTo>
                  <a:cubicBezTo>
                    <a:pt x="39" y="44"/>
                    <a:pt x="34" y="41"/>
                    <a:pt x="30" y="39"/>
                  </a:cubicBezTo>
                  <a:cubicBezTo>
                    <a:pt x="26" y="37"/>
                    <a:pt x="24" y="33"/>
                    <a:pt x="23" y="29"/>
                  </a:cubicBezTo>
                  <a:cubicBezTo>
                    <a:pt x="21" y="23"/>
                    <a:pt x="22" y="18"/>
                    <a:pt x="22" y="13"/>
                  </a:cubicBezTo>
                  <a:cubicBezTo>
                    <a:pt x="5" y="8"/>
                    <a:pt x="5" y="8"/>
                    <a:pt x="5" y="8"/>
                  </a:cubicBezTo>
                  <a:cubicBezTo>
                    <a:pt x="5" y="8"/>
                    <a:pt x="0" y="6"/>
                    <a:pt x="2" y="0"/>
                  </a:cubicBezTo>
                  <a:close/>
                </a:path>
              </a:pathLst>
            </a:custGeom>
            <a:solidFill>
              <a:srgbClr val="FFBC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62" name="Freeform 91"/>
            <p:cNvSpPr/>
            <p:nvPr/>
          </p:nvSpPr>
          <p:spPr bwMode="auto">
            <a:xfrm>
              <a:off x="2649" y="1252"/>
              <a:ext cx="724" cy="535"/>
            </a:xfrm>
            <a:custGeom>
              <a:avLst/>
              <a:gdLst>
                <a:gd name="T0" fmla="*/ 0 w 306"/>
                <a:gd name="T1" fmla="*/ 49 h 226"/>
                <a:gd name="T2" fmla="*/ 17 w 306"/>
                <a:gd name="T3" fmla="*/ 5 h 226"/>
                <a:gd name="T4" fmla="*/ 102 w 306"/>
                <a:gd name="T5" fmla="*/ 6 h 226"/>
                <a:gd name="T6" fmla="*/ 112 w 306"/>
                <a:gd name="T7" fmla="*/ 4 h 226"/>
                <a:gd name="T8" fmla="*/ 245 w 306"/>
                <a:gd name="T9" fmla="*/ 17 h 226"/>
                <a:gd name="T10" fmla="*/ 269 w 306"/>
                <a:gd name="T11" fmla="*/ 40 h 226"/>
                <a:gd name="T12" fmla="*/ 243 w 306"/>
                <a:gd name="T13" fmla="*/ 181 h 226"/>
                <a:gd name="T14" fmla="*/ 228 w 306"/>
                <a:gd name="T15" fmla="*/ 153 h 226"/>
                <a:gd name="T16" fmla="*/ 223 w 306"/>
                <a:gd name="T17" fmla="*/ 82 h 226"/>
                <a:gd name="T18" fmla="*/ 202 w 306"/>
                <a:gd name="T19" fmla="*/ 192 h 226"/>
                <a:gd name="T20" fmla="*/ 206 w 306"/>
                <a:gd name="T21" fmla="*/ 214 h 226"/>
                <a:gd name="T22" fmla="*/ 207 w 306"/>
                <a:gd name="T23" fmla="*/ 214 h 226"/>
                <a:gd name="T24" fmla="*/ 205 w 306"/>
                <a:gd name="T25" fmla="*/ 218 h 226"/>
                <a:gd name="T26" fmla="*/ 122 w 306"/>
                <a:gd name="T27" fmla="*/ 223 h 226"/>
                <a:gd name="T28" fmla="*/ 118 w 306"/>
                <a:gd name="T29" fmla="*/ 219 h 226"/>
                <a:gd name="T30" fmla="*/ 105 w 306"/>
                <a:gd name="T31" fmla="*/ 66 h 226"/>
                <a:gd name="T32" fmla="*/ 0 w 306"/>
                <a:gd name="T33" fmla="*/ 4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6" h="226">
                  <a:moveTo>
                    <a:pt x="0" y="49"/>
                  </a:moveTo>
                  <a:cubicBezTo>
                    <a:pt x="4" y="25"/>
                    <a:pt x="12" y="12"/>
                    <a:pt x="17" y="5"/>
                  </a:cubicBezTo>
                  <a:cubicBezTo>
                    <a:pt x="38" y="15"/>
                    <a:pt x="66" y="18"/>
                    <a:pt x="102" y="6"/>
                  </a:cubicBezTo>
                  <a:cubicBezTo>
                    <a:pt x="105" y="4"/>
                    <a:pt x="108" y="4"/>
                    <a:pt x="112" y="4"/>
                  </a:cubicBezTo>
                  <a:cubicBezTo>
                    <a:pt x="131" y="2"/>
                    <a:pt x="193" y="0"/>
                    <a:pt x="245" y="17"/>
                  </a:cubicBezTo>
                  <a:cubicBezTo>
                    <a:pt x="256" y="21"/>
                    <a:pt x="265" y="29"/>
                    <a:pt x="269" y="40"/>
                  </a:cubicBezTo>
                  <a:cubicBezTo>
                    <a:pt x="283" y="72"/>
                    <a:pt x="306" y="145"/>
                    <a:pt x="243" y="181"/>
                  </a:cubicBezTo>
                  <a:cubicBezTo>
                    <a:pt x="238" y="169"/>
                    <a:pt x="233" y="160"/>
                    <a:pt x="228" y="153"/>
                  </a:cubicBezTo>
                  <a:cubicBezTo>
                    <a:pt x="238" y="136"/>
                    <a:pt x="241" y="112"/>
                    <a:pt x="223" y="82"/>
                  </a:cubicBezTo>
                  <a:cubicBezTo>
                    <a:pt x="210" y="117"/>
                    <a:pt x="204" y="169"/>
                    <a:pt x="202" y="192"/>
                  </a:cubicBezTo>
                  <a:cubicBezTo>
                    <a:pt x="202" y="199"/>
                    <a:pt x="203" y="207"/>
                    <a:pt x="206" y="214"/>
                  </a:cubicBezTo>
                  <a:cubicBezTo>
                    <a:pt x="207" y="214"/>
                    <a:pt x="207" y="214"/>
                    <a:pt x="207" y="214"/>
                  </a:cubicBezTo>
                  <a:cubicBezTo>
                    <a:pt x="207" y="216"/>
                    <a:pt x="206" y="218"/>
                    <a:pt x="205" y="218"/>
                  </a:cubicBezTo>
                  <a:cubicBezTo>
                    <a:pt x="169" y="226"/>
                    <a:pt x="133" y="224"/>
                    <a:pt x="122" y="223"/>
                  </a:cubicBezTo>
                  <a:cubicBezTo>
                    <a:pt x="120" y="223"/>
                    <a:pt x="118" y="221"/>
                    <a:pt x="118" y="219"/>
                  </a:cubicBezTo>
                  <a:cubicBezTo>
                    <a:pt x="100" y="147"/>
                    <a:pt x="100" y="98"/>
                    <a:pt x="105" y="66"/>
                  </a:cubicBezTo>
                  <a:cubicBezTo>
                    <a:pt x="89" y="70"/>
                    <a:pt x="39" y="78"/>
                    <a:pt x="0" y="49"/>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63" name="Freeform 92"/>
            <p:cNvSpPr/>
            <p:nvPr/>
          </p:nvSpPr>
          <p:spPr bwMode="auto">
            <a:xfrm>
              <a:off x="2893" y="1302"/>
              <a:ext cx="35" cy="111"/>
            </a:xfrm>
            <a:custGeom>
              <a:avLst/>
              <a:gdLst>
                <a:gd name="T0" fmla="*/ 2 w 15"/>
                <a:gd name="T1" fmla="*/ 47 h 47"/>
                <a:gd name="T2" fmla="*/ 3 w 15"/>
                <a:gd name="T3" fmla="*/ 46 h 47"/>
                <a:gd name="T4" fmla="*/ 15 w 15"/>
                <a:gd name="T5" fmla="*/ 2 h 47"/>
                <a:gd name="T6" fmla="*/ 15 w 15"/>
                <a:gd name="T7" fmla="*/ 0 h 47"/>
                <a:gd name="T8" fmla="*/ 13 w 15"/>
                <a:gd name="T9" fmla="*/ 1 h 47"/>
                <a:gd name="T10" fmla="*/ 0 w 15"/>
                <a:gd name="T11" fmla="*/ 46 h 47"/>
                <a:gd name="T12" fmla="*/ 1 w 15"/>
                <a:gd name="T13" fmla="*/ 47 h 47"/>
                <a:gd name="T14" fmla="*/ 2 w 15"/>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47">
                  <a:moveTo>
                    <a:pt x="2" y="47"/>
                  </a:moveTo>
                  <a:cubicBezTo>
                    <a:pt x="2" y="47"/>
                    <a:pt x="3" y="47"/>
                    <a:pt x="3" y="46"/>
                  </a:cubicBezTo>
                  <a:cubicBezTo>
                    <a:pt x="7" y="15"/>
                    <a:pt x="15" y="2"/>
                    <a:pt x="15" y="2"/>
                  </a:cubicBezTo>
                  <a:cubicBezTo>
                    <a:pt x="15" y="1"/>
                    <a:pt x="15" y="1"/>
                    <a:pt x="15" y="0"/>
                  </a:cubicBezTo>
                  <a:cubicBezTo>
                    <a:pt x="14" y="0"/>
                    <a:pt x="13" y="0"/>
                    <a:pt x="13" y="1"/>
                  </a:cubicBezTo>
                  <a:cubicBezTo>
                    <a:pt x="13" y="1"/>
                    <a:pt x="4" y="15"/>
                    <a:pt x="0" y="46"/>
                  </a:cubicBezTo>
                  <a:cubicBezTo>
                    <a:pt x="0" y="46"/>
                    <a:pt x="1" y="47"/>
                    <a:pt x="1" y="47"/>
                  </a:cubicBezTo>
                  <a:cubicBezTo>
                    <a:pt x="1" y="47"/>
                    <a:pt x="1" y="47"/>
                    <a:pt x="2" y="47"/>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64" name="Freeform 93"/>
            <p:cNvSpPr/>
            <p:nvPr/>
          </p:nvSpPr>
          <p:spPr bwMode="auto">
            <a:xfrm>
              <a:off x="3018" y="1160"/>
              <a:ext cx="102" cy="146"/>
            </a:xfrm>
            <a:custGeom>
              <a:avLst/>
              <a:gdLst>
                <a:gd name="T0" fmla="*/ 36 w 43"/>
                <a:gd name="T1" fmla="*/ 0 h 62"/>
                <a:gd name="T2" fmla="*/ 42 w 43"/>
                <a:gd name="T3" fmla="*/ 49 h 62"/>
                <a:gd name="T4" fmla="*/ 41 w 43"/>
                <a:gd name="T5" fmla="*/ 54 h 62"/>
                <a:gd name="T6" fmla="*/ 5 w 43"/>
                <a:gd name="T7" fmla="*/ 53 h 62"/>
                <a:gd name="T8" fmla="*/ 1 w 43"/>
                <a:gd name="T9" fmla="*/ 46 h 62"/>
                <a:gd name="T10" fmla="*/ 2 w 43"/>
                <a:gd name="T11" fmla="*/ 9 h 62"/>
                <a:gd name="T12" fmla="*/ 36 w 43"/>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43" h="62">
                  <a:moveTo>
                    <a:pt x="36" y="0"/>
                  </a:moveTo>
                  <a:cubicBezTo>
                    <a:pt x="36" y="0"/>
                    <a:pt x="39" y="38"/>
                    <a:pt x="42" y="49"/>
                  </a:cubicBezTo>
                  <a:cubicBezTo>
                    <a:pt x="43" y="51"/>
                    <a:pt x="42" y="53"/>
                    <a:pt x="41" y="54"/>
                  </a:cubicBezTo>
                  <a:cubicBezTo>
                    <a:pt x="35" y="57"/>
                    <a:pt x="23" y="62"/>
                    <a:pt x="5" y="53"/>
                  </a:cubicBezTo>
                  <a:cubicBezTo>
                    <a:pt x="2" y="52"/>
                    <a:pt x="0" y="49"/>
                    <a:pt x="1" y="46"/>
                  </a:cubicBezTo>
                  <a:cubicBezTo>
                    <a:pt x="2" y="9"/>
                    <a:pt x="2" y="9"/>
                    <a:pt x="2" y="9"/>
                  </a:cubicBezTo>
                  <a:lnTo>
                    <a:pt x="36" y="0"/>
                  </a:lnTo>
                  <a:close/>
                </a:path>
              </a:pathLst>
            </a:custGeom>
            <a:solidFill>
              <a:srgbClr val="F9A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65" name="Freeform 94"/>
            <p:cNvSpPr/>
            <p:nvPr/>
          </p:nvSpPr>
          <p:spPr bwMode="auto">
            <a:xfrm>
              <a:off x="2983" y="1046"/>
              <a:ext cx="151" cy="161"/>
            </a:xfrm>
            <a:custGeom>
              <a:avLst/>
              <a:gdLst>
                <a:gd name="T0" fmla="*/ 16 w 64"/>
                <a:gd name="T1" fmla="*/ 0 h 68"/>
                <a:gd name="T2" fmla="*/ 4 w 64"/>
                <a:gd name="T3" fmla="*/ 40 h 68"/>
                <a:gd name="T4" fmla="*/ 16 w 64"/>
                <a:gd name="T5" fmla="*/ 66 h 68"/>
                <a:gd name="T6" fmla="*/ 53 w 64"/>
                <a:gd name="T7" fmla="*/ 47 h 68"/>
                <a:gd name="T8" fmla="*/ 62 w 64"/>
                <a:gd name="T9" fmla="*/ 17 h 68"/>
                <a:gd name="T10" fmla="*/ 16 w 64"/>
                <a:gd name="T11" fmla="*/ 0 h 68"/>
              </a:gdLst>
              <a:ahLst/>
              <a:cxnLst>
                <a:cxn ang="0">
                  <a:pos x="T0" y="T1"/>
                </a:cxn>
                <a:cxn ang="0">
                  <a:pos x="T2" y="T3"/>
                </a:cxn>
                <a:cxn ang="0">
                  <a:pos x="T4" y="T5"/>
                </a:cxn>
                <a:cxn ang="0">
                  <a:pos x="T6" y="T7"/>
                </a:cxn>
                <a:cxn ang="0">
                  <a:pos x="T8" y="T9"/>
                </a:cxn>
                <a:cxn ang="0">
                  <a:pos x="T10" y="T11"/>
                </a:cxn>
              </a:cxnLst>
              <a:rect l="0" t="0" r="r" b="b"/>
              <a:pathLst>
                <a:path w="64" h="68">
                  <a:moveTo>
                    <a:pt x="16" y="0"/>
                  </a:moveTo>
                  <a:cubicBezTo>
                    <a:pt x="16" y="0"/>
                    <a:pt x="5" y="26"/>
                    <a:pt x="4" y="40"/>
                  </a:cubicBezTo>
                  <a:cubicBezTo>
                    <a:pt x="3" y="54"/>
                    <a:pt x="0" y="63"/>
                    <a:pt x="16" y="66"/>
                  </a:cubicBezTo>
                  <a:cubicBezTo>
                    <a:pt x="32" y="68"/>
                    <a:pt x="46" y="60"/>
                    <a:pt x="53" y="47"/>
                  </a:cubicBezTo>
                  <a:cubicBezTo>
                    <a:pt x="53" y="47"/>
                    <a:pt x="64" y="26"/>
                    <a:pt x="62" y="17"/>
                  </a:cubicBezTo>
                  <a:cubicBezTo>
                    <a:pt x="59" y="8"/>
                    <a:pt x="16" y="0"/>
                    <a:pt x="16" y="0"/>
                  </a:cubicBezTo>
                  <a:close/>
                </a:path>
              </a:pathLst>
            </a:custGeom>
            <a:solidFill>
              <a:srgbClr val="FFBC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66" name="Freeform 95"/>
            <p:cNvSpPr/>
            <p:nvPr/>
          </p:nvSpPr>
          <p:spPr bwMode="auto">
            <a:xfrm>
              <a:off x="2978" y="978"/>
              <a:ext cx="206" cy="191"/>
            </a:xfrm>
            <a:custGeom>
              <a:avLst/>
              <a:gdLst>
                <a:gd name="T0" fmla="*/ 50 w 87"/>
                <a:gd name="T1" fmla="*/ 66 h 81"/>
                <a:gd name="T2" fmla="*/ 49 w 87"/>
                <a:gd name="T3" fmla="*/ 65 h 81"/>
                <a:gd name="T4" fmla="*/ 48 w 87"/>
                <a:gd name="T5" fmla="*/ 62 h 81"/>
                <a:gd name="T6" fmla="*/ 49 w 87"/>
                <a:gd name="T7" fmla="*/ 46 h 81"/>
                <a:gd name="T8" fmla="*/ 6 w 87"/>
                <a:gd name="T9" fmla="*/ 27 h 81"/>
                <a:gd name="T10" fmla="*/ 13 w 87"/>
                <a:gd name="T11" fmla="*/ 0 h 81"/>
                <a:gd name="T12" fmla="*/ 15 w 87"/>
                <a:gd name="T13" fmla="*/ 1 h 81"/>
                <a:gd name="T14" fmla="*/ 16 w 87"/>
                <a:gd name="T15" fmla="*/ 2 h 81"/>
                <a:gd name="T16" fmla="*/ 18 w 87"/>
                <a:gd name="T17" fmla="*/ 2 h 81"/>
                <a:gd name="T18" fmla="*/ 18 w 87"/>
                <a:gd name="T19" fmla="*/ 2 h 81"/>
                <a:gd name="T20" fmla="*/ 19 w 87"/>
                <a:gd name="T21" fmla="*/ 2 h 81"/>
                <a:gd name="T22" fmla="*/ 40 w 87"/>
                <a:gd name="T23" fmla="*/ 12 h 81"/>
                <a:gd name="T24" fmla="*/ 73 w 87"/>
                <a:gd name="T25" fmla="*/ 37 h 81"/>
                <a:gd name="T26" fmla="*/ 75 w 87"/>
                <a:gd name="T27" fmla="*/ 38 h 81"/>
                <a:gd name="T28" fmla="*/ 82 w 87"/>
                <a:gd name="T29" fmla="*/ 40 h 81"/>
                <a:gd name="T30" fmla="*/ 73 w 87"/>
                <a:gd name="T31" fmla="*/ 66 h 81"/>
                <a:gd name="T32" fmla="*/ 73 w 87"/>
                <a:gd name="T33" fmla="*/ 67 h 81"/>
                <a:gd name="T34" fmla="*/ 70 w 87"/>
                <a:gd name="T35" fmla="*/ 77 h 81"/>
                <a:gd name="T36" fmla="*/ 53 w 87"/>
                <a:gd name="T37" fmla="*/ 80 h 81"/>
                <a:gd name="T38" fmla="*/ 52 w 87"/>
                <a:gd name="T39" fmla="*/ 79 h 81"/>
                <a:gd name="T40" fmla="*/ 55 w 87"/>
                <a:gd name="T41" fmla="*/ 67 h 81"/>
                <a:gd name="T42" fmla="*/ 54 w 87"/>
                <a:gd name="T43" fmla="*/ 66 h 81"/>
                <a:gd name="T44" fmla="*/ 50 w 87"/>
                <a:gd name="T45" fmla="*/ 6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81">
                  <a:moveTo>
                    <a:pt x="50" y="66"/>
                  </a:moveTo>
                  <a:cubicBezTo>
                    <a:pt x="49" y="65"/>
                    <a:pt x="49" y="65"/>
                    <a:pt x="49" y="65"/>
                  </a:cubicBezTo>
                  <a:cubicBezTo>
                    <a:pt x="48" y="65"/>
                    <a:pt x="47" y="64"/>
                    <a:pt x="48" y="62"/>
                  </a:cubicBezTo>
                  <a:cubicBezTo>
                    <a:pt x="50" y="58"/>
                    <a:pt x="54" y="48"/>
                    <a:pt x="49" y="46"/>
                  </a:cubicBezTo>
                  <a:cubicBezTo>
                    <a:pt x="41" y="43"/>
                    <a:pt x="12" y="37"/>
                    <a:pt x="6" y="27"/>
                  </a:cubicBezTo>
                  <a:cubicBezTo>
                    <a:pt x="0" y="17"/>
                    <a:pt x="5" y="4"/>
                    <a:pt x="13" y="0"/>
                  </a:cubicBezTo>
                  <a:cubicBezTo>
                    <a:pt x="14" y="0"/>
                    <a:pt x="15" y="0"/>
                    <a:pt x="15" y="1"/>
                  </a:cubicBezTo>
                  <a:cubicBezTo>
                    <a:pt x="16" y="2"/>
                    <a:pt x="16" y="2"/>
                    <a:pt x="16" y="2"/>
                  </a:cubicBezTo>
                  <a:cubicBezTo>
                    <a:pt x="16" y="3"/>
                    <a:pt x="17" y="3"/>
                    <a:pt x="18" y="2"/>
                  </a:cubicBezTo>
                  <a:cubicBezTo>
                    <a:pt x="18" y="2"/>
                    <a:pt x="18" y="2"/>
                    <a:pt x="18" y="2"/>
                  </a:cubicBezTo>
                  <a:cubicBezTo>
                    <a:pt x="18" y="1"/>
                    <a:pt x="19" y="1"/>
                    <a:pt x="19" y="2"/>
                  </a:cubicBezTo>
                  <a:cubicBezTo>
                    <a:pt x="21" y="5"/>
                    <a:pt x="27" y="10"/>
                    <a:pt x="40" y="12"/>
                  </a:cubicBezTo>
                  <a:cubicBezTo>
                    <a:pt x="60" y="16"/>
                    <a:pt x="73" y="24"/>
                    <a:pt x="73" y="37"/>
                  </a:cubicBezTo>
                  <a:cubicBezTo>
                    <a:pt x="73" y="38"/>
                    <a:pt x="74" y="39"/>
                    <a:pt x="75" y="38"/>
                  </a:cubicBezTo>
                  <a:cubicBezTo>
                    <a:pt x="77" y="37"/>
                    <a:pt x="79" y="37"/>
                    <a:pt x="82" y="40"/>
                  </a:cubicBezTo>
                  <a:cubicBezTo>
                    <a:pt x="87" y="44"/>
                    <a:pt x="85" y="56"/>
                    <a:pt x="73" y="66"/>
                  </a:cubicBezTo>
                  <a:cubicBezTo>
                    <a:pt x="73" y="66"/>
                    <a:pt x="73" y="67"/>
                    <a:pt x="73" y="67"/>
                  </a:cubicBezTo>
                  <a:cubicBezTo>
                    <a:pt x="76" y="69"/>
                    <a:pt x="79" y="72"/>
                    <a:pt x="70" y="77"/>
                  </a:cubicBezTo>
                  <a:cubicBezTo>
                    <a:pt x="62" y="81"/>
                    <a:pt x="55" y="81"/>
                    <a:pt x="53" y="80"/>
                  </a:cubicBezTo>
                  <a:cubicBezTo>
                    <a:pt x="52" y="80"/>
                    <a:pt x="52" y="80"/>
                    <a:pt x="52" y="79"/>
                  </a:cubicBezTo>
                  <a:cubicBezTo>
                    <a:pt x="55" y="67"/>
                    <a:pt x="55" y="67"/>
                    <a:pt x="55" y="67"/>
                  </a:cubicBezTo>
                  <a:cubicBezTo>
                    <a:pt x="55" y="66"/>
                    <a:pt x="54" y="66"/>
                    <a:pt x="54" y="66"/>
                  </a:cubicBezTo>
                  <a:lnTo>
                    <a:pt x="50"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pic>
          <p:nvPicPr>
            <p:cNvPr id="267" name="Picture 9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084" y="1086"/>
              <a:ext cx="64"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 name="Freeform 97"/>
            <p:cNvSpPr/>
            <p:nvPr/>
          </p:nvSpPr>
          <p:spPr bwMode="auto">
            <a:xfrm>
              <a:off x="2467" y="1096"/>
              <a:ext cx="62" cy="64"/>
            </a:xfrm>
            <a:custGeom>
              <a:avLst/>
              <a:gdLst>
                <a:gd name="T0" fmla="*/ 21 w 26"/>
                <a:gd name="T1" fmla="*/ 27 h 27"/>
                <a:gd name="T2" fmla="*/ 22 w 26"/>
                <a:gd name="T3" fmla="*/ 27 h 27"/>
                <a:gd name="T4" fmla="*/ 22 w 26"/>
                <a:gd name="T5" fmla="*/ 25 h 27"/>
                <a:gd name="T6" fmla="*/ 6 w 26"/>
                <a:gd name="T7" fmla="*/ 7 h 27"/>
                <a:gd name="T8" fmla="*/ 3 w 26"/>
                <a:gd name="T9" fmla="*/ 5 h 27"/>
                <a:gd name="T10" fmla="*/ 3 w 26"/>
                <a:gd name="T11" fmla="*/ 3 h 27"/>
                <a:gd name="T12" fmla="*/ 16 w 26"/>
                <a:gd name="T13" fmla="*/ 6 h 27"/>
                <a:gd name="T14" fmla="*/ 24 w 26"/>
                <a:gd name="T15" fmla="*/ 12 h 27"/>
                <a:gd name="T16" fmla="*/ 26 w 26"/>
                <a:gd name="T17" fmla="*/ 12 h 27"/>
                <a:gd name="T18" fmla="*/ 25 w 26"/>
                <a:gd name="T19" fmla="*/ 10 h 27"/>
                <a:gd name="T20" fmla="*/ 18 w 26"/>
                <a:gd name="T21" fmla="*/ 4 h 27"/>
                <a:gd name="T22" fmla="*/ 17 w 26"/>
                <a:gd name="T23" fmla="*/ 3 h 27"/>
                <a:gd name="T24" fmla="*/ 3 w 26"/>
                <a:gd name="T25" fmla="*/ 0 h 27"/>
                <a:gd name="T26" fmla="*/ 2 w 26"/>
                <a:gd name="T27" fmla="*/ 1 h 27"/>
                <a:gd name="T28" fmla="*/ 1 w 26"/>
                <a:gd name="T29" fmla="*/ 5 h 27"/>
                <a:gd name="T30" fmla="*/ 5 w 26"/>
                <a:gd name="T31" fmla="*/ 10 h 27"/>
                <a:gd name="T32" fmla="*/ 20 w 26"/>
                <a:gd name="T33" fmla="*/ 26 h 27"/>
                <a:gd name="T34" fmla="*/ 21 w 26"/>
                <a:gd name="T3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27">
                  <a:moveTo>
                    <a:pt x="21" y="27"/>
                  </a:moveTo>
                  <a:cubicBezTo>
                    <a:pt x="22" y="27"/>
                    <a:pt x="22" y="27"/>
                    <a:pt x="22" y="27"/>
                  </a:cubicBezTo>
                  <a:cubicBezTo>
                    <a:pt x="23" y="26"/>
                    <a:pt x="23" y="25"/>
                    <a:pt x="22" y="25"/>
                  </a:cubicBezTo>
                  <a:cubicBezTo>
                    <a:pt x="21" y="23"/>
                    <a:pt x="10" y="10"/>
                    <a:pt x="6" y="7"/>
                  </a:cubicBezTo>
                  <a:cubicBezTo>
                    <a:pt x="4" y="7"/>
                    <a:pt x="3" y="6"/>
                    <a:pt x="3" y="5"/>
                  </a:cubicBezTo>
                  <a:cubicBezTo>
                    <a:pt x="3" y="4"/>
                    <a:pt x="3" y="4"/>
                    <a:pt x="3" y="3"/>
                  </a:cubicBezTo>
                  <a:cubicBezTo>
                    <a:pt x="16" y="6"/>
                    <a:pt x="16" y="6"/>
                    <a:pt x="16" y="6"/>
                  </a:cubicBezTo>
                  <a:cubicBezTo>
                    <a:pt x="24" y="12"/>
                    <a:pt x="24" y="12"/>
                    <a:pt x="24" y="12"/>
                  </a:cubicBezTo>
                  <a:cubicBezTo>
                    <a:pt x="24" y="13"/>
                    <a:pt x="25" y="13"/>
                    <a:pt x="26" y="12"/>
                  </a:cubicBezTo>
                  <a:cubicBezTo>
                    <a:pt x="26" y="12"/>
                    <a:pt x="26" y="11"/>
                    <a:pt x="25" y="10"/>
                  </a:cubicBezTo>
                  <a:cubicBezTo>
                    <a:pt x="18" y="4"/>
                    <a:pt x="18" y="4"/>
                    <a:pt x="18" y="4"/>
                  </a:cubicBezTo>
                  <a:cubicBezTo>
                    <a:pt x="18" y="3"/>
                    <a:pt x="17" y="3"/>
                    <a:pt x="17" y="3"/>
                  </a:cubicBezTo>
                  <a:cubicBezTo>
                    <a:pt x="3" y="0"/>
                    <a:pt x="3" y="0"/>
                    <a:pt x="3" y="0"/>
                  </a:cubicBezTo>
                  <a:cubicBezTo>
                    <a:pt x="2" y="0"/>
                    <a:pt x="2" y="1"/>
                    <a:pt x="2" y="1"/>
                  </a:cubicBezTo>
                  <a:cubicBezTo>
                    <a:pt x="1" y="3"/>
                    <a:pt x="0" y="4"/>
                    <a:pt x="1" y="5"/>
                  </a:cubicBezTo>
                  <a:cubicBezTo>
                    <a:pt x="1" y="7"/>
                    <a:pt x="2" y="8"/>
                    <a:pt x="5" y="10"/>
                  </a:cubicBezTo>
                  <a:cubicBezTo>
                    <a:pt x="8" y="12"/>
                    <a:pt x="17" y="22"/>
                    <a:pt x="20" y="26"/>
                  </a:cubicBezTo>
                  <a:cubicBezTo>
                    <a:pt x="20" y="27"/>
                    <a:pt x="21" y="27"/>
                    <a:pt x="21" y="27"/>
                  </a:cubicBezTo>
                  <a:close/>
                </a:path>
              </a:pathLst>
            </a:custGeom>
            <a:solidFill>
              <a:srgbClr val="D88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pic>
          <p:nvPicPr>
            <p:cNvPr id="269" name="Picture 98"/>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978" y="1704"/>
              <a:ext cx="135"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 name="Picture 99"/>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940" y="1683"/>
              <a:ext cx="17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1" name="Picture 100"/>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028" y="1605"/>
              <a:ext cx="205"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2" name="Title 2"/>
          <p:cNvSpPr txBox="1"/>
          <p:nvPr/>
        </p:nvSpPr>
        <p:spPr bwMode="auto">
          <a:xfrm>
            <a:off x="5144805" y="1989296"/>
            <a:ext cx="3548446" cy="1221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xmlns:c="http://schemas.openxmlformats.org/drawingml/2006/chart"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u="none"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9pPr>
          </a:lstStyle>
          <a:p>
            <a:pPr lvl="0" defTabSz="609585" rtl="0">
              <a:lnSpc>
                <a:spcPct val="100000"/>
              </a:lnSpc>
              <a:defRPr/>
            </a:pPr>
            <a:r>
              <a:rPr lang="es-419">
                <a:solidFill>
                  <a:srgbClr val="FFFFFF"/>
                </a:solidFill>
                <a:latin typeface="CiscoSansTT ExtraLight" panose="020B0303020201020303" pitchFamily="34" charset="0"/>
                <a:ea typeface="ＭＳ Ｐゴシック" charset="0"/>
              </a:rPr>
              <a:t>Desarrollo de la fuerza laboral del futuro, </a:t>
            </a:r>
            <a:r>
              <a:rPr lang="es-419">
                <a:solidFill>
                  <a:schemeClr val="accent2"/>
                </a:solidFill>
                <a:latin typeface="CiscoSansTT" panose="020B0503020201020303" pitchFamily="34" charset="0"/>
                <a:ea typeface="ＭＳ Ｐゴシック" charset="0"/>
              </a:rPr>
              <a:t>hoy</a:t>
            </a:r>
          </a:p>
        </p:txBody>
      </p:sp>
    </p:spTree>
    <p:extLst>
      <p:ext uri="{BB962C8B-B14F-4D97-AF65-F5344CB8AC3E}">
        <p14:creationId xmlns:p14="http://schemas.microsoft.com/office/powerpoint/2010/main" val="88178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 Side Corner Rectangle 2"/>
          <p:cNvSpPr/>
          <p:nvPr/>
        </p:nvSpPr>
        <p:spPr>
          <a:xfrm rot="10800000">
            <a:off x="533399" y="0"/>
            <a:ext cx="2614613" cy="3158836"/>
          </a:xfrm>
          <a:prstGeom prst="round2SameRect">
            <a:avLst>
              <a:gd name="adj1" fmla="val 50000"/>
              <a:gd name="adj2" fmla="val 0"/>
            </a:avLst>
          </a:prstGeom>
          <a:solidFill>
            <a:schemeClr val="bg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0D274D"/>
              </a:solidFill>
              <a:effectLst/>
              <a:uLnTx/>
              <a:uFillTx/>
              <a:latin typeface="CiscoSansTT ExtraLight"/>
              <a:ea typeface="+mn-ea"/>
              <a:cs typeface="+mn-cs"/>
            </a:endParaRPr>
          </a:p>
        </p:txBody>
      </p:sp>
      <p:pic>
        <p:nvPicPr>
          <p:cNvPr id="9" name="Imagen 23">
            <a:extLst>
              <a:ext uri="{FF2B5EF4-FFF2-40B4-BE49-F238E27FC236}">
                <a16:creationId xmlns:a16="http://schemas.microsoft.com/office/drawing/2014/main" id="{FF54B0A6-6BC8-364A-B99A-321B53E6E2E0}"/>
              </a:ext>
            </a:extLst>
          </p:cNvPr>
          <p:cNvPicPr>
            <a:picLocks noChangeAspect="1"/>
          </p:cNvPicPr>
          <p:nvPr/>
        </p:nvPicPr>
        <p:blipFill>
          <a:blip r:embed="rId3"/>
          <a:srcRect l="8342" t="8332" r="7871" b="7879"/>
          <a:stretch>
            <a:fillRect/>
          </a:stretch>
        </p:blipFill>
        <p:spPr>
          <a:xfrm>
            <a:off x="1164375" y="1444335"/>
            <a:ext cx="1352661" cy="1352661"/>
          </a:xfrm>
          <a:prstGeom prst="ellipse">
            <a:avLst/>
          </a:prstGeom>
          <a:ln w="38100">
            <a:solidFill>
              <a:schemeClr val="accent1"/>
            </a:solidFill>
          </a:ln>
        </p:spPr>
      </p:pic>
      <p:sp>
        <p:nvSpPr>
          <p:cNvPr id="10" name="Título 2">
            <a:extLst>
              <a:ext uri="{FF2B5EF4-FFF2-40B4-BE49-F238E27FC236}">
                <a16:creationId xmlns:a16="http://schemas.microsoft.com/office/drawing/2014/main" id="{4D587F43-E0B3-2B4A-8E61-8E67C33D0F69}"/>
              </a:ext>
            </a:extLst>
          </p:cNvPr>
          <p:cNvSpPr txBox="1"/>
          <p:nvPr/>
        </p:nvSpPr>
        <p:spPr>
          <a:xfrm>
            <a:off x="533397" y="203864"/>
            <a:ext cx="2614615" cy="900349"/>
          </a:xfrm>
          <a:prstGeom prst="rect">
            <a:avLst/>
          </a:prstGeom>
        </p:spPr>
        <p:txBody>
          <a:bodyPr/>
          <a:lstStyle>
            <a:lvl1pPr algn="l" defTabSz="684213" rtl="0" eaLnBrk="1" fontAlgn="base" hangingPunct="1">
              <a:lnSpc>
                <a:spcPct val="80000"/>
              </a:lnSpc>
              <a:spcBef>
                <a:spcPct val="0"/>
              </a:spcBef>
              <a:spcAft>
                <a:spcPct val="0"/>
              </a:spcAft>
              <a:defRPr lang="en-US" sz="2800" b="0" i="0" u="none"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9pPr>
          </a:lstStyle>
          <a:p>
            <a:pPr marL="0" marR="0" lvl="0" indent="0" algn="ctr" defTabSz="684213" rtl="0" eaLnBrk="1" fontAlgn="base" latinLnBrk="0" hangingPunct="1">
              <a:lnSpc>
                <a:spcPct val="100000"/>
              </a:lnSpc>
              <a:spcBef>
                <a:spcPct val="0"/>
              </a:spcBef>
              <a:spcAft>
                <a:spcPct val="0"/>
              </a:spcAft>
              <a:buClrTx/>
              <a:buSzTx/>
              <a:buFontTx/>
              <a:buNone/>
              <a:defRPr/>
            </a:pPr>
            <a:r>
              <a:rPr kumimoji="0" lang="es-419" sz="3000" b="0" i="0" u="none" strike="noStrike" kern="1200" cap="none" spc="0" normalizeH="0" baseline="0">
                <a:ln>
                  <a:noFill/>
                </a:ln>
                <a:solidFill>
                  <a:srgbClr val="00BCEB"/>
                </a:solidFill>
                <a:effectLst/>
                <a:uLnTx/>
                <a:uFillTx/>
                <a:latin typeface="CiscoSansTT ExtraLight"/>
                <a:cs typeface="CiscoSansTT Thin" charset="0"/>
              </a:rPr>
              <a:t>Aprendizaje remoto</a:t>
            </a:r>
          </a:p>
        </p:txBody>
      </p:sp>
      <p:sp>
        <p:nvSpPr>
          <p:cNvPr id="11" name="Marcador de texto 1">
            <a:extLst>
              <a:ext uri="{FF2B5EF4-FFF2-40B4-BE49-F238E27FC236}">
                <a16:creationId xmlns:a16="http://schemas.microsoft.com/office/drawing/2014/main" id="{D39485A9-C33F-C947-9564-A96D15D98D6C}"/>
              </a:ext>
            </a:extLst>
          </p:cNvPr>
          <p:cNvSpPr txBox="1"/>
          <p:nvPr/>
        </p:nvSpPr>
        <p:spPr>
          <a:xfrm>
            <a:off x="3366222" y="803071"/>
            <a:ext cx="5282478" cy="1282527"/>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a:buChar char="•"/>
              <a:defRPr lang="en-US" sz="1500" kern="120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a:buChar char="•"/>
              <a:defRPr lang="en-US" sz="1400" kern="120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a:buChar char="•"/>
              <a:defRPr lang="en-US" sz="1200" kern="120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a:buChar char="•"/>
              <a:defRPr lang="en-US" sz="1100" kern="120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a:buChar char="•"/>
              <a:defRPr lang="en-US" sz="1100" kern="120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76198" marR="0" lvl="0" indent="0" algn="l" defTabSz="684213" rtl="0" eaLnBrk="1" fontAlgn="base" latinLnBrk="0" hangingPunct="1">
              <a:lnSpc>
                <a:spcPct val="95000"/>
              </a:lnSpc>
              <a:spcBef>
                <a:spcPts val="1075"/>
              </a:spcBef>
              <a:spcAft>
                <a:spcPct val="0"/>
              </a:spcAft>
              <a:buClr>
                <a:srgbClr val="00BCEB"/>
              </a:buClr>
              <a:buSzPct val="90000"/>
              <a:buFont typeface="Arial"/>
              <a:buNone/>
              <a:defRPr/>
            </a:pPr>
            <a:r>
              <a:rPr kumimoji="0" lang="es-419" sz="1800" b="0" i="0" u="none" strike="noStrike" kern="1200" cap="none" spc="0" normalizeH="0" baseline="0" dirty="0">
                <a:ln>
                  <a:noFill/>
                </a:ln>
                <a:solidFill>
                  <a:srgbClr val="FFFFFF"/>
                </a:solidFill>
                <a:effectLst/>
                <a:uLnTx/>
                <a:uFillTx/>
                <a:latin typeface="CiscoSansTT ExtraLight"/>
                <a:ea typeface="ＭＳ Ｐゴシック" charset="0"/>
              </a:rPr>
              <a:t>Stephanie enseña a sus casi 100 estudiantes cada año en línea. Ella comparte algunos consejos y</a:t>
            </a:r>
            <a:r>
              <a:rPr lang="es-419" sz="1800" dirty="0">
                <a:solidFill>
                  <a:srgbClr val="FFFFFF"/>
                </a:solidFill>
                <a:latin typeface="CiscoSansTT ExtraLight"/>
              </a:rPr>
              <a:t> </a:t>
            </a:r>
            <a:r>
              <a:rPr kumimoji="0" lang="es-419" sz="1800" b="0" i="0" u="none" strike="noStrike" kern="1200" cap="none" spc="0" normalizeH="0" baseline="0" dirty="0">
                <a:ln>
                  <a:noFill/>
                </a:ln>
                <a:solidFill>
                  <a:srgbClr val="FFFFFF"/>
                </a:solidFill>
                <a:effectLst/>
                <a:uLnTx/>
                <a:uFillTx/>
                <a:latin typeface="CiscoSansTT ExtraLight"/>
                <a:ea typeface="ＭＳ Ｐゴシック" charset="0"/>
              </a:rPr>
              <a:t>trucos que aprendió como educadora en línea.</a:t>
            </a:r>
          </a:p>
        </p:txBody>
      </p:sp>
      <p:sp>
        <p:nvSpPr>
          <p:cNvPr id="35" name="Rectangle 34"/>
          <p:cNvSpPr/>
          <p:nvPr/>
        </p:nvSpPr>
        <p:spPr>
          <a:xfrm>
            <a:off x="3965335" y="2905757"/>
            <a:ext cx="4497020" cy="1216466"/>
          </a:xfrm>
          <a:prstGeom prst="rect">
            <a:avLst/>
          </a:prstGeom>
        </p:spPr>
        <p:txBody>
          <a:bodyPr wrap="square" lIns="91440" anchor="t">
            <a:noAutofit/>
          </a:bodyPr>
          <a:lstStyle/>
          <a:p>
            <a:pPr marL="0" marR="0" lvl="0" indent="0" algn="l" defTabSz="1097280" rtl="0" eaLnBrk="1" fontAlgn="auto" latinLnBrk="0" hangingPunct="1">
              <a:lnSpc>
                <a:spcPct val="100000"/>
              </a:lnSpc>
              <a:spcBef>
                <a:spcPts val="200"/>
              </a:spcBef>
              <a:spcAft>
                <a:spcPts val="200"/>
              </a:spcAft>
              <a:buClr>
                <a:srgbClr val="000000"/>
              </a:buClr>
              <a:buSzTx/>
              <a:buFontTx/>
              <a:buNone/>
              <a:defRPr/>
            </a:pPr>
            <a:r>
              <a:rPr kumimoji="0" lang="es-419" sz="1400" b="0" i="0" u="none" strike="noStrike" kern="0" cap="none" spc="0" normalizeH="0" baseline="0">
                <a:ln>
                  <a:noFill/>
                </a:ln>
                <a:solidFill>
                  <a:srgbClr val="FFFFFF"/>
                </a:solidFill>
                <a:effectLst/>
                <a:uLnTx/>
                <a:uFillTx/>
                <a:latin typeface="CiscoSansTT ExtraLight"/>
                <a:ea typeface="ＭＳ Ｐゴシック" charset="0"/>
                <a:cs typeface="CiscoSansTT" panose="020B0503020201020303" pitchFamily="34" charset="0"/>
                <a:sym typeface="Arial"/>
              </a:rPr>
              <a:t>Reúna a los estudiantes en una sola aula o plataforma en línea para que puedan interactuar entre sí y use videos, herramientas y artículos interesantes para impulsar conversaciones que faciliten el aprendizaje.</a:t>
            </a:r>
          </a:p>
          <a:p>
            <a:pPr marL="0" marR="0" lvl="0" indent="0" algn="l" defTabSz="1097280" rtl="0" eaLnBrk="1" fontAlgn="auto" latinLnBrk="0" hangingPunct="1">
              <a:lnSpc>
                <a:spcPct val="100000"/>
              </a:lnSpc>
              <a:spcBef>
                <a:spcPts val="200"/>
              </a:spcBef>
              <a:spcAft>
                <a:spcPts val="200"/>
              </a:spcAft>
              <a:buClr>
                <a:srgbClr val="000000"/>
              </a:buClr>
              <a:buSzTx/>
              <a:buFontTx/>
              <a:buNone/>
              <a:defRPr/>
            </a:pPr>
            <a:endParaRPr kumimoji="0" lang="en-US" sz="1400" b="0" i="1" u="none" strike="noStrike" kern="0" cap="none" spc="0" normalizeH="0" baseline="0" noProof="0" dirty="0">
              <a:ln>
                <a:noFill/>
              </a:ln>
              <a:solidFill>
                <a:srgbClr val="FFFFFF"/>
              </a:solidFill>
              <a:effectLst/>
              <a:uLnTx/>
              <a:uFillTx/>
              <a:latin typeface="CiscoSansTT ExtraLight"/>
              <a:ea typeface="ＭＳ Ｐゴシック" charset="0"/>
              <a:cs typeface="CiscoSansTT" panose="020B0503020201020303" pitchFamily="34" charset="0"/>
              <a:sym typeface="Arial"/>
            </a:endParaRPr>
          </a:p>
          <a:p>
            <a:pPr marL="0" marR="0" lvl="0" indent="0" algn="r" defTabSz="1097280" rtl="0" eaLnBrk="1" fontAlgn="auto" latinLnBrk="0" hangingPunct="1">
              <a:lnSpc>
                <a:spcPct val="100000"/>
              </a:lnSpc>
              <a:spcBef>
                <a:spcPts val="200"/>
              </a:spcBef>
              <a:spcAft>
                <a:spcPts val="200"/>
              </a:spcAft>
              <a:buClr>
                <a:srgbClr val="000000"/>
              </a:buClr>
              <a:buSzTx/>
              <a:buFontTx/>
              <a:buNone/>
              <a:defRPr/>
            </a:pPr>
            <a:r>
              <a:rPr kumimoji="0" lang="es-419" sz="1400" b="0" i="0" u="none" strike="noStrike" kern="0" cap="none" spc="0" normalizeH="0" baseline="0">
                <a:ln>
                  <a:noFill/>
                </a:ln>
                <a:solidFill>
                  <a:srgbClr val="FFFFFF"/>
                </a:solidFill>
                <a:effectLst/>
                <a:uLnTx/>
                <a:uFillTx/>
                <a:latin typeface="CiscoSansTT ExtraLight"/>
                <a:ea typeface="ＭＳ Ｐゴシック" charset="0"/>
                <a:cs typeface="CiscoSansTT" panose="020B0503020201020303" pitchFamily="34" charset="0"/>
                <a:sym typeface="Arial"/>
              </a:rPr>
              <a:t>- </a:t>
            </a:r>
            <a:r>
              <a:rPr kumimoji="0" lang="es-419" sz="1400" b="1" i="0" u="none" strike="noStrike" kern="0" cap="none" spc="0" normalizeH="0" baseline="0">
                <a:ln>
                  <a:noFill/>
                </a:ln>
                <a:solidFill>
                  <a:srgbClr val="FFFFFF"/>
                </a:solidFill>
                <a:effectLst/>
                <a:uLnTx/>
                <a:uFillTx/>
                <a:latin typeface="CiscoSansTT ExtraLight"/>
                <a:ea typeface="ＭＳ Ｐゴシック" charset="0"/>
                <a:cs typeface="CiscoSansTT" panose="020B0503020201020303" pitchFamily="34" charset="0"/>
                <a:sym typeface="Arial"/>
              </a:rPr>
              <a:t>Stephanie Harvey</a:t>
            </a:r>
          </a:p>
        </p:txBody>
      </p:sp>
      <p:sp>
        <p:nvSpPr>
          <p:cNvPr id="36" name="Rounded Rectangle 35"/>
          <p:cNvSpPr/>
          <p:nvPr/>
        </p:nvSpPr>
        <p:spPr>
          <a:xfrm>
            <a:off x="3778989" y="2680855"/>
            <a:ext cx="4869712" cy="1910195"/>
          </a:xfrm>
          <a:prstGeom prst="roundRect">
            <a:avLst>
              <a:gd name="adj" fmla="val 7197"/>
            </a:avLst>
          </a:prstGeom>
          <a:noFill/>
          <a:ln w="3175" cap="flat" cmpd="sng" algn="ctr">
            <a:solidFill>
              <a:schemeClr val="tx2">
                <a:lumMod val="75000"/>
              </a:schemeClr>
            </a:solidFill>
            <a:prstDash val="soli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IN" sz="1800" b="0" i="0" u="none" strike="noStrike" kern="0" cap="none" spc="0" normalizeH="0" baseline="0" noProof="0">
              <a:ln>
                <a:noFill/>
              </a:ln>
              <a:solidFill>
                <a:srgbClr val="0D274D"/>
              </a:solidFill>
              <a:effectLst/>
              <a:uLnTx/>
              <a:uFillTx/>
              <a:latin typeface="CiscoSansTT ExtraLight"/>
              <a:ea typeface="ＭＳ Ｐゴシック" charset="0"/>
              <a:cs typeface="+mn-cs"/>
            </a:endParaRPr>
          </a:p>
        </p:txBody>
      </p:sp>
      <p:grpSp>
        <p:nvGrpSpPr>
          <p:cNvPr id="15" name="Group 14"/>
          <p:cNvGrpSpPr/>
          <p:nvPr/>
        </p:nvGrpSpPr>
        <p:grpSpPr>
          <a:xfrm>
            <a:off x="3888444" y="2473118"/>
            <a:ext cx="526861" cy="448858"/>
            <a:chOff x="4038789" y="2874088"/>
            <a:chExt cx="275740" cy="234916"/>
          </a:xfrm>
        </p:grpSpPr>
        <p:sp>
          <p:nvSpPr>
            <p:cNvPr id="37" name="Rectangle 36"/>
            <p:cNvSpPr/>
            <p:nvPr/>
          </p:nvSpPr>
          <p:spPr>
            <a:xfrm>
              <a:off x="4038789" y="2874088"/>
              <a:ext cx="275740" cy="234916"/>
            </a:xfrm>
            <a:prstGeom prst="rect">
              <a:avLst/>
            </a:prstGeom>
            <a:solidFill>
              <a:srgbClr val="0D274D"/>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IN" sz="1800" b="0" i="0" u="none" strike="noStrike" kern="0" cap="none" spc="0" normalizeH="0" baseline="0" noProof="0">
                <a:ln>
                  <a:noFill/>
                </a:ln>
                <a:solidFill>
                  <a:srgbClr val="0D274D"/>
                </a:solidFill>
                <a:effectLst/>
                <a:uLnTx/>
                <a:uFillTx/>
                <a:latin typeface="CiscoSansTT ExtraLight"/>
                <a:ea typeface="ＭＳ Ｐゴシック" charset="0"/>
                <a:cs typeface="+mn-cs"/>
              </a:endParaRPr>
            </a:p>
          </p:txBody>
        </p:sp>
        <p:grpSp>
          <p:nvGrpSpPr>
            <p:cNvPr id="38" name="Group 37"/>
            <p:cNvGrpSpPr/>
            <p:nvPr/>
          </p:nvGrpSpPr>
          <p:grpSpPr>
            <a:xfrm>
              <a:off x="4111774" y="2933373"/>
              <a:ext cx="129768" cy="116344"/>
              <a:chOff x="3415155" y="2746494"/>
              <a:chExt cx="390814" cy="350385"/>
            </a:xfrm>
          </p:grpSpPr>
          <p:sp>
            <p:nvSpPr>
              <p:cNvPr id="39" name="Freeform 17"/>
              <p:cNvSpPr/>
              <p:nvPr/>
            </p:nvSpPr>
            <p:spPr bwMode="auto">
              <a:xfrm>
                <a:off x="3419647" y="2746494"/>
                <a:ext cx="169577" cy="298726"/>
              </a:xfrm>
              <a:custGeom>
                <a:avLst/>
                <a:gdLst>
                  <a:gd name="T0" fmla="*/ 5 w 62"/>
                  <a:gd name="T1" fmla="*/ 105 h 110"/>
                  <a:gd name="T2" fmla="*/ 2 w 62"/>
                  <a:gd name="T3" fmla="*/ 93 h 110"/>
                  <a:gd name="T4" fmla="*/ 11 w 62"/>
                  <a:gd name="T5" fmla="*/ 41 h 110"/>
                  <a:gd name="T6" fmla="*/ 47 w 62"/>
                  <a:gd name="T7" fmla="*/ 3 h 110"/>
                  <a:gd name="T8" fmla="*/ 60 w 62"/>
                  <a:gd name="T9" fmla="*/ 6 h 110"/>
                  <a:gd name="T10" fmla="*/ 56 w 62"/>
                  <a:gd name="T11" fmla="*/ 18 h 110"/>
                  <a:gd name="T12" fmla="*/ 35 w 62"/>
                  <a:gd name="T13" fmla="*/ 38 h 110"/>
                  <a:gd name="T14" fmla="*/ 20 w 62"/>
                  <a:gd name="T15" fmla="*/ 76 h 110"/>
                  <a:gd name="T16" fmla="*/ 22 w 62"/>
                  <a:gd name="T17" fmla="*/ 99 h 110"/>
                  <a:gd name="T18" fmla="*/ 17 w 62"/>
                  <a:gd name="T19" fmla="*/ 110 h 110"/>
                  <a:gd name="T20" fmla="*/ 5 w 62"/>
                  <a:gd name="T21" fmla="*/ 10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110">
                    <a:moveTo>
                      <a:pt x="5" y="105"/>
                    </a:moveTo>
                    <a:cubicBezTo>
                      <a:pt x="4" y="101"/>
                      <a:pt x="3" y="97"/>
                      <a:pt x="2" y="93"/>
                    </a:cubicBezTo>
                    <a:cubicBezTo>
                      <a:pt x="0" y="75"/>
                      <a:pt x="3" y="57"/>
                      <a:pt x="11" y="41"/>
                    </a:cubicBezTo>
                    <a:cubicBezTo>
                      <a:pt x="19" y="26"/>
                      <a:pt x="31" y="12"/>
                      <a:pt x="47" y="3"/>
                    </a:cubicBezTo>
                    <a:cubicBezTo>
                      <a:pt x="51" y="0"/>
                      <a:pt x="57" y="2"/>
                      <a:pt x="60" y="6"/>
                    </a:cubicBezTo>
                    <a:cubicBezTo>
                      <a:pt x="62" y="10"/>
                      <a:pt x="60" y="16"/>
                      <a:pt x="56" y="18"/>
                    </a:cubicBezTo>
                    <a:cubicBezTo>
                      <a:pt x="48" y="23"/>
                      <a:pt x="40" y="30"/>
                      <a:pt x="35" y="38"/>
                    </a:cubicBezTo>
                    <a:cubicBezTo>
                      <a:pt x="26" y="49"/>
                      <a:pt x="21" y="62"/>
                      <a:pt x="20" y="76"/>
                    </a:cubicBezTo>
                    <a:cubicBezTo>
                      <a:pt x="19" y="84"/>
                      <a:pt x="20" y="92"/>
                      <a:pt x="22" y="99"/>
                    </a:cubicBezTo>
                    <a:cubicBezTo>
                      <a:pt x="17" y="110"/>
                      <a:pt x="17" y="110"/>
                      <a:pt x="17" y="110"/>
                    </a:cubicBezTo>
                    <a:cubicBezTo>
                      <a:pt x="5" y="105"/>
                      <a:pt x="5" y="105"/>
                      <a:pt x="5" y="105"/>
                    </a:cubicBezTo>
                  </a:path>
                </a:pathLst>
              </a:custGeom>
              <a:solidFill>
                <a:srgbClr val="00BCEB"/>
              </a:solidFill>
              <a:ln w="12700">
                <a:solidFill>
                  <a:srgbClr val="00BCEB"/>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u="none" strike="noStrike" kern="0" cap="none" spc="0" normalizeH="0" baseline="0" noProof="0">
                  <a:ln>
                    <a:noFill/>
                  </a:ln>
                  <a:solidFill>
                    <a:srgbClr val="282828"/>
                  </a:solidFill>
                  <a:effectLst/>
                  <a:uLnTx/>
                  <a:uFillTx/>
                  <a:latin typeface="CiscoSansTT ExtraLight" panose="020B0303020201020303" pitchFamily="34" charset="0"/>
                  <a:ea typeface="ＭＳ Ｐゴシック" charset="0"/>
                </a:endParaRPr>
              </a:p>
            </p:txBody>
          </p:sp>
          <p:sp>
            <p:nvSpPr>
              <p:cNvPr id="40" name="Freeform 19"/>
              <p:cNvSpPr/>
              <p:nvPr/>
            </p:nvSpPr>
            <p:spPr bwMode="auto">
              <a:xfrm>
                <a:off x="3415155" y="2912702"/>
                <a:ext cx="184177" cy="184177"/>
              </a:xfrm>
              <a:custGeom>
                <a:avLst/>
                <a:gdLst>
                  <a:gd name="T0" fmla="*/ 63 w 68"/>
                  <a:gd name="T1" fmla="*/ 42 h 68"/>
                  <a:gd name="T2" fmla="*/ 26 w 68"/>
                  <a:gd name="T3" fmla="*/ 64 h 68"/>
                  <a:gd name="T4" fmla="*/ 4 w 68"/>
                  <a:gd name="T5" fmla="*/ 26 h 68"/>
                  <a:gd name="T6" fmla="*/ 42 w 68"/>
                  <a:gd name="T7" fmla="*/ 4 h 68"/>
                  <a:gd name="T8" fmla="*/ 63 w 68"/>
                  <a:gd name="T9" fmla="*/ 42 h 68"/>
                </a:gdLst>
                <a:ahLst/>
                <a:cxnLst>
                  <a:cxn ang="0">
                    <a:pos x="T0" y="T1"/>
                  </a:cxn>
                  <a:cxn ang="0">
                    <a:pos x="T2" y="T3"/>
                  </a:cxn>
                  <a:cxn ang="0">
                    <a:pos x="T4" y="T5"/>
                  </a:cxn>
                  <a:cxn ang="0">
                    <a:pos x="T6" y="T7"/>
                  </a:cxn>
                  <a:cxn ang="0">
                    <a:pos x="T8" y="T9"/>
                  </a:cxn>
                </a:cxnLst>
                <a:rect l="0" t="0" r="r" b="b"/>
                <a:pathLst>
                  <a:path w="68" h="68">
                    <a:moveTo>
                      <a:pt x="63" y="42"/>
                    </a:moveTo>
                    <a:cubicBezTo>
                      <a:pt x="59" y="58"/>
                      <a:pt x="42" y="68"/>
                      <a:pt x="26" y="64"/>
                    </a:cubicBezTo>
                    <a:cubicBezTo>
                      <a:pt x="9" y="59"/>
                      <a:pt x="0" y="42"/>
                      <a:pt x="4" y="26"/>
                    </a:cubicBezTo>
                    <a:cubicBezTo>
                      <a:pt x="8" y="9"/>
                      <a:pt x="25" y="0"/>
                      <a:pt x="42" y="4"/>
                    </a:cubicBezTo>
                    <a:cubicBezTo>
                      <a:pt x="58" y="8"/>
                      <a:pt x="68" y="25"/>
                      <a:pt x="63" y="42"/>
                    </a:cubicBezTo>
                    <a:close/>
                  </a:path>
                </a:pathLst>
              </a:custGeom>
              <a:solidFill>
                <a:srgbClr val="00BCEB">
                  <a:lumMod val="75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u="none" strike="noStrike" kern="0" cap="none" spc="0" normalizeH="0" baseline="0" noProof="0">
                  <a:ln>
                    <a:noFill/>
                  </a:ln>
                  <a:solidFill>
                    <a:srgbClr val="282828"/>
                  </a:solidFill>
                  <a:effectLst/>
                  <a:uLnTx/>
                  <a:uFillTx/>
                  <a:latin typeface="CiscoSansTT ExtraLight" panose="020B0303020201020303" pitchFamily="34" charset="0"/>
                  <a:ea typeface="ＭＳ Ｐゴシック" charset="0"/>
                </a:endParaRPr>
              </a:p>
            </p:txBody>
          </p:sp>
          <p:sp>
            <p:nvSpPr>
              <p:cNvPr id="41" name="Freeform 20"/>
              <p:cNvSpPr/>
              <p:nvPr/>
            </p:nvSpPr>
            <p:spPr bwMode="auto">
              <a:xfrm>
                <a:off x="3626284" y="2746494"/>
                <a:ext cx="169577" cy="298726"/>
              </a:xfrm>
              <a:custGeom>
                <a:avLst/>
                <a:gdLst>
                  <a:gd name="T0" fmla="*/ 5 w 62"/>
                  <a:gd name="T1" fmla="*/ 105 h 110"/>
                  <a:gd name="T2" fmla="*/ 2 w 62"/>
                  <a:gd name="T3" fmla="*/ 93 h 110"/>
                  <a:gd name="T4" fmla="*/ 11 w 62"/>
                  <a:gd name="T5" fmla="*/ 41 h 110"/>
                  <a:gd name="T6" fmla="*/ 47 w 62"/>
                  <a:gd name="T7" fmla="*/ 3 h 110"/>
                  <a:gd name="T8" fmla="*/ 60 w 62"/>
                  <a:gd name="T9" fmla="*/ 6 h 110"/>
                  <a:gd name="T10" fmla="*/ 56 w 62"/>
                  <a:gd name="T11" fmla="*/ 18 h 110"/>
                  <a:gd name="T12" fmla="*/ 35 w 62"/>
                  <a:gd name="T13" fmla="*/ 38 h 110"/>
                  <a:gd name="T14" fmla="*/ 20 w 62"/>
                  <a:gd name="T15" fmla="*/ 76 h 110"/>
                  <a:gd name="T16" fmla="*/ 22 w 62"/>
                  <a:gd name="T17" fmla="*/ 99 h 110"/>
                  <a:gd name="T18" fmla="*/ 17 w 62"/>
                  <a:gd name="T19" fmla="*/ 110 h 110"/>
                  <a:gd name="T20" fmla="*/ 5 w 62"/>
                  <a:gd name="T21" fmla="*/ 10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110">
                    <a:moveTo>
                      <a:pt x="5" y="105"/>
                    </a:moveTo>
                    <a:cubicBezTo>
                      <a:pt x="4" y="101"/>
                      <a:pt x="3" y="97"/>
                      <a:pt x="2" y="93"/>
                    </a:cubicBezTo>
                    <a:cubicBezTo>
                      <a:pt x="0" y="75"/>
                      <a:pt x="3" y="57"/>
                      <a:pt x="11" y="41"/>
                    </a:cubicBezTo>
                    <a:cubicBezTo>
                      <a:pt x="19" y="26"/>
                      <a:pt x="31" y="12"/>
                      <a:pt x="47" y="3"/>
                    </a:cubicBezTo>
                    <a:cubicBezTo>
                      <a:pt x="52" y="0"/>
                      <a:pt x="57" y="2"/>
                      <a:pt x="60" y="6"/>
                    </a:cubicBezTo>
                    <a:cubicBezTo>
                      <a:pt x="62" y="10"/>
                      <a:pt x="61" y="16"/>
                      <a:pt x="56" y="18"/>
                    </a:cubicBezTo>
                    <a:cubicBezTo>
                      <a:pt x="48" y="23"/>
                      <a:pt x="40" y="30"/>
                      <a:pt x="35" y="38"/>
                    </a:cubicBezTo>
                    <a:cubicBezTo>
                      <a:pt x="26" y="49"/>
                      <a:pt x="21" y="62"/>
                      <a:pt x="20" y="76"/>
                    </a:cubicBezTo>
                    <a:cubicBezTo>
                      <a:pt x="19" y="84"/>
                      <a:pt x="20" y="92"/>
                      <a:pt x="22" y="99"/>
                    </a:cubicBezTo>
                    <a:cubicBezTo>
                      <a:pt x="17" y="110"/>
                      <a:pt x="17" y="110"/>
                      <a:pt x="17" y="110"/>
                    </a:cubicBezTo>
                    <a:cubicBezTo>
                      <a:pt x="5" y="105"/>
                      <a:pt x="5" y="105"/>
                      <a:pt x="5" y="105"/>
                    </a:cubicBezTo>
                  </a:path>
                </a:pathLst>
              </a:custGeom>
              <a:solidFill>
                <a:srgbClr val="00BCEB"/>
              </a:solidFill>
              <a:ln w="12700">
                <a:solidFill>
                  <a:srgbClr val="00BCEB"/>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u="none" strike="noStrike" kern="0" cap="none" spc="0" normalizeH="0" baseline="0" noProof="0">
                  <a:ln>
                    <a:noFill/>
                  </a:ln>
                  <a:solidFill>
                    <a:srgbClr val="282828"/>
                  </a:solidFill>
                  <a:effectLst/>
                  <a:uLnTx/>
                  <a:uFillTx/>
                  <a:latin typeface="CiscoSansTT ExtraLight" panose="020B0303020201020303" pitchFamily="34" charset="0"/>
                  <a:ea typeface="ＭＳ Ｐゴシック" charset="0"/>
                </a:endParaRPr>
              </a:p>
            </p:txBody>
          </p:sp>
          <p:sp>
            <p:nvSpPr>
              <p:cNvPr id="42" name="Freeform 22"/>
              <p:cNvSpPr/>
              <p:nvPr/>
            </p:nvSpPr>
            <p:spPr bwMode="auto">
              <a:xfrm>
                <a:off x="3621792" y="2912702"/>
                <a:ext cx="184177" cy="184177"/>
              </a:xfrm>
              <a:custGeom>
                <a:avLst/>
                <a:gdLst>
                  <a:gd name="T0" fmla="*/ 64 w 68"/>
                  <a:gd name="T1" fmla="*/ 42 h 68"/>
                  <a:gd name="T2" fmla="*/ 26 w 68"/>
                  <a:gd name="T3" fmla="*/ 64 h 68"/>
                  <a:gd name="T4" fmla="*/ 4 w 68"/>
                  <a:gd name="T5" fmla="*/ 26 h 68"/>
                  <a:gd name="T6" fmla="*/ 42 w 68"/>
                  <a:gd name="T7" fmla="*/ 4 h 68"/>
                  <a:gd name="T8" fmla="*/ 64 w 68"/>
                  <a:gd name="T9" fmla="*/ 42 h 68"/>
                </a:gdLst>
                <a:ahLst/>
                <a:cxnLst>
                  <a:cxn ang="0">
                    <a:pos x="T0" y="T1"/>
                  </a:cxn>
                  <a:cxn ang="0">
                    <a:pos x="T2" y="T3"/>
                  </a:cxn>
                  <a:cxn ang="0">
                    <a:pos x="T4" y="T5"/>
                  </a:cxn>
                  <a:cxn ang="0">
                    <a:pos x="T6" y="T7"/>
                  </a:cxn>
                  <a:cxn ang="0">
                    <a:pos x="T8" y="T9"/>
                  </a:cxn>
                </a:cxnLst>
                <a:rect l="0" t="0" r="r" b="b"/>
                <a:pathLst>
                  <a:path w="68" h="68">
                    <a:moveTo>
                      <a:pt x="64" y="42"/>
                    </a:moveTo>
                    <a:cubicBezTo>
                      <a:pt x="59" y="58"/>
                      <a:pt x="42" y="68"/>
                      <a:pt x="26" y="64"/>
                    </a:cubicBezTo>
                    <a:cubicBezTo>
                      <a:pt x="9" y="59"/>
                      <a:pt x="0" y="42"/>
                      <a:pt x="4" y="26"/>
                    </a:cubicBezTo>
                    <a:cubicBezTo>
                      <a:pt x="8" y="9"/>
                      <a:pt x="25" y="0"/>
                      <a:pt x="42" y="4"/>
                    </a:cubicBezTo>
                    <a:cubicBezTo>
                      <a:pt x="58" y="8"/>
                      <a:pt x="68" y="25"/>
                      <a:pt x="64" y="42"/>
                    </a:cubicBezTo>
                    <a:close/>
                  </a:path>
                </a:pathLst>
              </a:custGeom>
              <a:solidFill>
                <a:srgbClr val="00BCEB">
                  <a:lumMod val="75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u="none" strike="noStrike" kern="0" cap="none" spc="0" normalizeH="0" baseline="0" noProof="0">
                  <a:ln>
                    <a:noFill/>
                  </a:ln>
                  <a:solidFill>
                    <a:srgbClr val="282828"/>
                  </a:solidFill>
                  <a:effectLst/>
                  <a:uLnTx/>
                  <a:uFillTx/>
                  <a:latin typeface="CiscoSansTT ExtraLight" panose="020B0303020201020303" pitchFamily="34" charset="0"/>
                  <a:ea typeface="ＭＳ Ｐゴシック" charset="0"/>
                </a:endParaRPr>
              </a:p>
            </p:txBody>
          </p:sp>
        </p:grpSp>
      </p:grpSp>
    </p:spTree>
    <p:extLst>
      <p:ext uri="{BB962C8B-B14F-4D97-AF65-F5344CB8AC3E}">
        <p14:creationId xmlns:p14="http://schemas.microsoft.com/office/powerpoint/2010/main" val="8914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 Side Corner Rectangle 2"/>
          <p:cNvSpPr/>
          <p:nvPr/>
        </p:nvSpPr>
        <p:spPr>
          <a:xfrm rot="10800000">
            <a:off x="533399" y="0"/>
            <a:ext cx="2614613" cy="3158836"/>
          </a:xfrm>
          <a:prstGeom prst="round2SameRect">
            <a:avLst>
              <a:gd name="adj1" fmla="val 50000"/>
              <a:gd name="adj2" fmla="val 0"/>
            </a:avLst>
          </a:prstGeom>
          <a:solidFill>
            <a:schemeClr val="bg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11" name="Marcador de texto 1">
            <a:extLst>
              <a:ext uri="{FF2B5EF4-FFF2-40B4-BE49-F238E27FC236}">
                <a16:creationId xmlns:a16="http://schemas.microsoft.com/office/drawing/2014/main" id="{D39485A9-C33F-C947-9564-A96D15D98D6C}"/>
              </a:ext>
            </a:extLst>
          </p:cNvPr>
          <p:cNvSpPr txBox="1"/>
          <p:nvPr/>
        </p:nvSpPr>
        <p:spPr>
          <a:xfrm>
            <a:off x="3366222" y="803071"/>
            <a:ext cx="5282478" cy="1282527"/>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a:buChar char="•"/>
              <a:defRPr lang="en-US" sz="1500" kern="120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a:buChar char="•"/>
              <a:defRPr lang="en-US" sz="1400" kern="120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a:buChar char="•"/>
              <a:defRPr lang="en-US" sz="1200" kern="120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a:buChar char="•"/>
              <a:defRPr lang="en-US" sz="1100" kern="120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a:buChar char="•"/>
              <a:defRPr lang="en-US" sz="1100" kern="120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76198" marR="0" lvl="0" indent="0" algn="l" defTabSz="684213" rtl="0" eaLnBrk="1" fontAlgn="base" latinLnBrk="0" hangingPunct="1">
              <a:lnSpc>
                <a:spcPct val="95000"/>
              </a:lnSpc>
              <a:spcBef>
                <a:spcPts val="1075"/>
              </a:spcBef>
              <a:spcAft>
                <a:spcPct val="0"/>
              </a:spcAft>
              <a:buClr>
                <a:srgbClr val="00BCEB"/>
              </a:buClr>
              <a:buSzPct val="90000"/>
              <a:buFont typeface="Arial"/>
              <a:buNone/>
              <a:defRPr/>
            </a:pPr>
            <a:r>
              <a:rPr kumimoji="0" lang="es-419" sz="1800" b="0" i="0" u="none" strike="noStrike" kern="1200" cap="none" spc="0" normalizeH="0" baseline="0">
                <a:ln>
                  <a:noFill/>
                </a:ln>
                <a:solidFill>
                  <a:srgbClr val="FFFFFF"/>
                </a:solidFill>
                <a:effectLst/>
                <a:uLnTx/>
                <a:uFillTx/>
                <a:latin typeface="CiscoSansTT ExtraLight"/>
                <a:ea typeface="ＭＳ Ｐゴシック" charset="0"/>
              </a:rPr>
              <a:t>La presión por ocupar puestos de trabajo vacantes en ciberseguridad está aumentando. Gustavo Salazar hace todo lo posible para compartir su conocimiento sobre ciberseguridad con la mayor cantidad de personas posible.</a:t>
            </a:r>
          </a:p>
        </p:txBody>
      </p:sp>
      <p:sp>
        <p:nvSpPr>
          <p:cNvPr id="35" name="Rectangle 34"/>
          <p:cNvSpPr/>
          <p:nvPr/>
        </p:nvSpPr>
        <p:spPr>
          <a:xfrm>
            <a:off x="3965335" y="2905757"/>
            <a:ext cx="4497020" cy="1216466"/>
          </a:xfrm>
          <a:prstGeom prst="rect">
            <a:avLst/>
          </a:prstGeom>
        </p:spPr>
        <p:txBody>
          <a:bodyPr wrap="square" lIns="91440" anchor="t">
            <a:noAutofit/>
          </a:bodyPr>
          <a:lstStyle/>
          <a:p>
            <a:pPr marL="0" marR="0" lvl="0" indent="0" algn="l" defTabSz="1097280" rtl="0" eaLnBrk="1" fontAlgn="auto" latinLnBrk="0" hangingPunct="1">
              <a:lnSpc>
                <a:spcPct val="100000"/>
              </a:lnSpc>
              <a:spcBef>
                <a:spcPts val="200"/>
              </a:spcBef>
              <a:spcAft>
                <a:spcPts val="200"/>
              </a:spcAft>
              <a:buClr>
                <a:srgbClr val="000000"/>
              </a:buClr>
              <a:buSzTx/>
              <a:buFontTx/>
              <a:buNone/>
              <a:defRPr/>
            </a:pPr>
            <a:r>
              <a:rPr kumimoji="0" lang="es-419" sz="1400" b="0" i="0" u="none" strike="noStrike" kern="0" cap="none" spc="0" normalizeH="0" baseline="0">
                <a:ln>
                  <a:noFill/>
                </a:ln>
                <a:solidFill>
                  <a:srgbClr val="FFFFFF"/>
                </a:solidFill>
                <a:effectLst/>
                <a:uLnTx/>
                <a:uFillTx/>
                <a:latin typeface="CiscoSansTT ExtraLight"/>
                <a:ea typeface="ＭＳ Ｐゴシック" charset="0"/>
                <a:cs typeface="CiscoSansTT" panose="020B0503020201020303" pitchFamily="34" charset="0"/>
                <a:sym typeface="Arial"/>
              </a:rPr>
              <a:t>Quería ser médico. Soy un tipo diferente</a:t>
            </a:r>
            <a:br>
              <a:rPr kumimoji="0" lang="en-US" sz="1400" b="0" i="0" u="none" strike="noStrike" kern="0" cap="none" spc="0" normalizeH="0" baseline="0" noProof="0" dirty="0">
                <a:ln>
                  <a:noFill/>
                </a:ln>
                <a:solidFill>
                  <a:srgbClr val="FFFFFF"/>
                </a:solidFill>
                <a:effectLst/>
                <a:uLnTx/>
                <a:uFillTx/>
                <a:latin typeface="CiscoSansTT ExtraLight"/>
                <a:ea typeface="ＭＳ Ｐゴシック" charset="0"/>
                <a:cs typeface="CiscoSansTT" panose="020B0503020201020303" pitchFamily="34" charset="0"/>
                <a:sym typeface="Arial"/>
              </a:rPr>
            </a:br>
            <a:r>
              <a:rPr kumimoji="0" lang="es-419" sz="1400" b="0" i="0" u="none" strike="noStrike" kern="0" cap="none" spc="0" normalizeH="0" baseline="0">
                <a:ln>
                  <a:noFill/>
                </a:ln>
                <a:solidFill>
                  <a:srgbClr val="FFFFFF"/>
                </a:solidFill>
                <a:effectLst/>
                <a:uLnTx/>
                <a:uFillTx/>
                <a:latin typeface="CiscoSansTT ExtraLight"/>
                <a:ea typeface="ＭＳ Ｐゴシック" charset="0"/>
                <a:cs typeface="CiscoSansTT" panose="020B0503020201020303" pitchFamily="34" charset="0"/>
                <a:sym typeface="Arial"/>
              </a:rPr>
              <a:t>de médico, un médico en tecnología. </a:t>
            </a:r>
            <a:br>
              <a:rPr kumimoji="0" lang="en-US" sz="1400" b="0" i="0" u="none" strike="noStrike" kern="0" cap="none" spc="0" normalizeH="0" baseline="0" noProof="0" dirty="0">
                <a:ln>
                  <a:noFill/>
                </a:ln>
                <a:solidFill>
                  <a:srgbClr val="FFFFFF"/>
                </a:solidFill>
                <a:effectLst/>
                <a:uLnTx/>
                <a:uFillTx/>
                <a:latin typeface="CiscoSansTT ExtraLight"/>
                <a:ea typeface="ＭＳ Ｐゴシック" charset="0"/>
                <a:cs typeface="CiscoSansTT" panose="020B0503020201020303" pitchFamily="34" charset="0"/>
                <a:sym typeface="Arial"/>
              </a:rPr>
            </a:br>
            <a:r>
              <a:rPr kumimoji="0" lang="es-419" sz="1400" b="0" i="0" u="none" strike="noStrike" kern="0" cap="none" spc="0" normalizeH="0" baseline="0">
                <a:ln>
                  <a:noFill/>
                </a:ln>
                <a:solidFill>
                  <a:srgbClr val="FFFFFF"/>
                </a:solidFill>
                <a:effectLst/>
                <a:uLnTx/>
                <a:uFillTx/>
                <a:latin typeface="CiscoSansTT ExtraLight"/>
                <a:ea typeface="ＭＳ Ｐゴシック" charset="0"/>
                <a:cs typeface="CiscoSansTT" panose="020B0503020201020303" pitchFamily="34" charset="0"/>
                <a:sym typeface="Arial"/>
              </a:rPr>
              <a:t>Aún puedo ayudar a la gente. Ayudo a las personas con sus conocimientos en lugar de su salud.</a:t>
            </a:r>
          </a:p>
          <a:p>
            <a:pPr marL="0" marR="0" lvl="0" indent="0" algn="l" defTabSz="1097280" rtl="0" eaLnBrk="1" fontAlgn="auto" latinLnBrk="0" hangingPunct="1">
              <a:lnSpc>
                <a:spcPct val="100000"/>
              </a:lnSpc>
              <a:spcBef>
                <a:spcPts val="200"/>
              </a:spcBef>
              <a:spcAft>
                <a:spcPts val="20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CiscoSansTT ExtraLight"/>
              <a:ea typeface="ＭＳ Ｐゴシック" charset="0"/>
              <a:cs typeface="CiscoSansTT" panose="020B0503020201020303" pitchFamily="34" charset="0"/>
              <a:sym typeface="Arial"/>
            </a:endParaRPr>
          </a:p>
          <a:p>
            <a:pPr marL="0" marR="0" lvl="0" indent="0" algn="r" defTabSz="1097280" rtl="0" eaLnBrk="1" fontAlgn="auto" latinLnBrk="0" hangingPunct="1">
              <a:lnSpc>
                <a:spcPct val="100000"/>
              </a:lnSpc>
              <a:spcBef>
                <a:spcPts val="200"/>
              </a:spcBef>
              <a:spcAft>
                <a:spcPts val="200"/>
              </a:spcAft>
              <a:buClr>
                <a:srgbClr val="000000"/>
              </a:buClr>
              <a:buSzTx/>
              <a:buFontTx/>
              <a:buNone/>
              <a:defRPr/>
            </a:pPr>
            <a:r>
              <a:rPr kumimoji="0" lang="es-419" sz="1400" b="0" i="0" u="none" strike="noStrike" kern="0" cap="none" spc="0" normalizeH="0" baseline="0">
                <a:ln>
                  <a:noFill/>
                </a:ln>
                <a:solidFill>
                  <a:srgbClr val="FFFFFF"/>
                </a:solidFill>
                <a:effectLst/>
                <a:uLnTx/>
                <a:uFillTx/>
                <a:latin typeface="CiscoSansTT ExtraLight"/>
                <a:ea typeface="ＭＳ Ｐゴシック" charset="0"/>
                <a:cs typeface="CiscoSansTT" panose="020B0503020201020303" pitchFamily="34" charset="0"/>
                <a:sym typeface="Arial"/>
              </a:rPr>
              <a:t>- </a:t>
            </a:r>
            <a:r>
              <a:rPr kumimoji="0" lang="es-419" sz="1400" b="1" i="0" u="none" strike="noStrike" kern="0" cap="none" spc="0" normalizeH="0" baseline="0">
                <a:ln>
                  <a:noFill/>
                </a:ln>
                <a:solidFill>
                  <a:srgbClr val="FFFFFF"/>
                </a:solidFill>
                <a:effectLst/>
                <a:uLnTx/>
                <a:uFillTx/>
                <a:latin typeface="CiscoSansTT ExtraLight"/>
                <a:ea typeface="ＭＳ Ｐゴシック" charset="0"/>
                <a:cs typeface="CiscoSansTT" panose="020B0503020201020303" pitchFamily="34" charset="0"/>
                <a:sym typeface="Arial"/>
              </a:rPr>
              <a:t>Gustavo Salazar</a:t>
            </a:r>
          </a:p>
        </p:txBody>
      </p:sp>
      <p:sp>
        <p:nvSpPr>
          <p:cNvPr id="36" name="Rounded Rectangle 35"/>
          <p:cNvSpPr/>
          <p:nvPr/>
        </p:nvSpPr>
        <p:spPr>
          <a:xfrm>
            <a:off x="3778989" y="2680855"/>
            <a:ext cx="4869712" cy="1910195"/>
          </a:xfrm>
          <a:prstGeom prst="roundRect">
            <a:avLst>
              <a:gd name="adj" fmla="val 7197"/>
            </a:avLst>
          </a:prstGeom>
          <a:noFill/>
          <a:ln w="3175" cap="flat" cmpd="sng" algn="ctr">
            <a:solidFill>
              <a:schemeClr val="accent2">
                <a:lumMod val="75000"/>
              </a:schemeClr>
            </a:solidFill>
            <a:prstDash val="soli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IN" sz="1800" b="0" i="0" u="none" strike="noStrike" kern="0" cap="none" spc="0" normalizeH="0" baseline="0" noProof="0">
              <a:ln>
                <a:noFill/>
              </a:ln>
              <a:solidFill>
                <a:srgbClr val="0D274D"/>
              </a:solidFill>
              <a:effectLst/>
              <a:uLnTx/>
              <a:uFillTx/>
              <a:latin typeface="CiscoSansTT ExtraLight"/>
              <a:ea typeface="ＭＳ Ｐゴシック" charset="0"/>
              <a:cs typeface="+mn-cs"/>
            </a:endParaRPr>
          </a:p>
        </p:txBody>
      </p:sp>
      <p:sp>
        <p:nvSpPr>
          <p:cNvPr id="37" name="Rectangle 36"/>
          <p:cNvSpPr/>
          <p:nvPr/>
        </p:nvSpPr>
        <p:spPr>
          <a:xfrm>
            <a:off x="3888444" y="2473118"/>
            <a:ext cx="526861" cy="448858"/>
          </a:xfrm>
          <a:prstGeom prst="rect">
            <a:avLst/>
          </a:prstGeom>
          <a:solidFill>
            <a:srgbClr val="0D274D"/>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IN" sz="1800" b="0" i="0" u="none" strike="noStrike" kern="0" cap="none" spc="0" normalizeH="0" baseline="0" noProof="0">
              <a:ln>
                <a:noFill/>
              </a:ln>
              <a:solidFill>
                <a:srgbClr val="0D274D"/>
              </a:solidFill>
              <a:effectLst/>
              <a:uLnTx/>
              <a:uFillTx/>
              <a:latin typeface="CiscoSansTT ExtraLight"/>
              <a:ea typeface="ＭＳ Ｐゴシック" charset="0"/>
              <a:cs typeface="+mn-cs"/>
            </a:endParaRPr>
          </a:p>
        </p:txBody>
      </p:sp>
      <p:sp>
        <p:nvSpPr>
          <p:cNvPr id="18" name="Título 2">
            <a:extLst>
              <a:ext uri="{FF2B5EF4-FFF2-40B4-BE49-F238E27FC236}">
                <a16:creationId xmlns:a16="http://schemas.microsoft.com/office/drawing/2014/main" id="{4D587F43-E0B3-2B4A-8E61-8E67C33D0F69}"/>
              </a:ext>
            </a:extLst>
          </p:cNvPr>
          <p:cNvSpPr txBox="1"/>
          <p:nvPr/>
        </p:nvSpPr>
        <p:spPr>
          <a:xfrm>
            <a:off x="533397" y="203864"/>
            <a:ext cx="2614615" cy="900349"/>
          </a:xfrm>
          <a:prstGeom prst="rect">
            <a:avLst/>
          </a:prstGeom>
        </p:spPr>
        <p:txBody>
          <a:bodyPr/>
          <a:lstStyle>
            <a:lvl1pPr algn="l" defTabSz="684213" rtl="0" eaLnBrk="1" fontAlgn="base" hangingPunct="1">
              <a:lnSpc>
                <a:spcPct val="80000"/>
              </a:lnSpc>
              <a:spcBef>
                <a:spcPct val="0"/>
              </a:spcBef>
              <a:spcAft>
                <a:spcPct val="0"/>
              </a:spcAft>
              <a:defRPr lang="en-US" sz="2800" b="0" i="0" u="none"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9pPr>
          </a:lstStyle>
          <a:p>
            <a:pPr marL="0" marR="0" lvl="0" indent="0" algn="ctr" defTabSz="684213" rtl="0" eaLnBrk="1" fontAlgn="base" latinLnBrk="0" hangingPunct="1">
              <a:lnSpc>
                <a:spcPct val="100000"/>
              </a:lnSpc>
              <a:spcBef>
                <a:spcPct val="0"/>
              </a:spcBef>
              <a:spcAft>
                <a:spcPct val="0"/>
              </a:spcAft>
              <a:buClrTx/>
              <a:buSzTx/>
              <a:buFontTx/>
              <a:buNone/>
              <a:defRPr/>
            </a:pPr>
            <a:r>
              <a:rPr kumimoji="0" lang="es-419" sz="3000" b="0" i="0" u="none" strike="noStrike" kern="1200" cap="none" spc="0" normalizeH="0" baseline="0">
                <a:ln>
                  <a:noFill/>
                </a:ln>
                <a:solidFill>
                  <a:srgbClr val="00BCEB"/>
                </a:solidFill>
                <a:effectLst/>
                <a:uLnTx/>
                <a:uFillTx/>
                <a:latin typeface="CiscoSansTT ExtraLight"/>
                <a:cs typeface="CiscoSansTT Thin" charset="0"/>
              </a:rPr>
              <a:t>Impactando vidas</a:t>
            </a:r>
          </a:p>
        </p:txBody>
      </p:sp>
      <p:pic>
        <p:nvPicPr>
          <p:cNvPr id="23" name="Imagen 23">
            <a:extLst>
              <a:ext uri="{FF2B5EF4-FFF2-40B4-BE49-F238E27FC236}">
                <a16:creationId xmlns:a16="http://schemas.microsoft.com/office/drawing/2014/main" id="{B522AEF1-67F7-6646-9A4C-53E786A085CC}"/>
              </a:ext>
            </a:extLst>
          </p:cNvPr>
          <p:cNvPicPr>
            <a:picLocks noChangeAspect="1"/>
          </p:cNvPicPr>
          <p:nvPr/>
        </p:nvPicPr>
        <p:blipFill>
          <a:blip r:embed="rId3"/>
          <a:srcRect l="9285" t="8330" r="8329" b="9284"/>
          <a:stretch>
            <a:fillRect/>
          </a:stretch>
        </p:blipFill>
        <p:spPr>
          <a:xfrm>
            <a:off x="1164375" y="1444335"/>
            <a:ext cx="1352661" cy="1352661"/>
          </a:xfrm>
          <a:prstGeom prst="ellipse">
            <a:avLst/>
          </a:prstGeom>
          <a:ln w="38100">
            <a:solidFill>
              <a:schemeClr val="accent2"/>
            </a:solidFill>
          </a:ln>
        </p:spPr>
      </p:pic>
      <p:grpSp>
        <p:nvGrpSpPr>
          <p:cNvPr id="29" name="Group 28"/>
          <p:cNvGrpSpPr/>
          <p:nvPr/>
        </p:nvGrpSpPr>
        <p:grpSpPr>
          <a:xfrm>
            <a:off x="4027898" y="2586395"/>
            <a:ext cx="247950" cy="222300"/>
            <a:chOff x="3415155" y="2746494"/>
            <a:chExt cx="390814" cy="350385"/>
          </a:xfrm>
        </p:grpSpPr>
        <p:sp>
          <p:nvSpPr>
            <p:cNvPr id="30" name="Freeform 17"/>
            <p:cNvSpPr/>
            <p:nvPr/>
          </p:nvSpPr>
          <p:spPr bwMode="auto">
            <a:xfrm>
              <a:off x="3419647" y="2746494"/>
              <a:ext cx="169577" cy="298726"/>
            </a:xfrm>
            <a:custGeom>
              <a:avLst/>
              <a:gdLst>
                <a:gd name="T0" fmla="*/ 5 w 62"/>
                <a:gd name="T1" fmla="*/ 105 h 110"/>
                <a:gd name="T2" fmla="*/ 2 w 62"/>
                <a:gd name="T3" fmla="*/ 93 h 110"/>
                <a:gd name="T4" fmla="*/ 11 w 62"/>
                <a:gd name="T5" fmla="*/ 41 h 110"/>
                <a:gd name="T6" fmla="*/ 47 w 62"/>
                <a:gd name="T7" fmla="*/ 3 h 110"/>
                <a:gd name="T8" fmla="*/ 60 w 62"/>
                <a:gd name="T9" fmla="*/ 6 h 110"/>
                <a:gd name="T10" fmla="*/ 56 w 62"/>
                <a:gd name="T11" fmla="*/ 18 h 110"/>
                <a:gd name="T12" fmla="*/ 35 w 62"/>
                <a:gd name="T13" fmla="*/ 38 h 110"/>
                <a:gd name="T14" fmla="*/ 20 w 62"/>
                <a:gd name="T15" fmla="*/ 76 h 110"/>
                <a:gd name="T16" fmla="*/ 22 w 62"/>
                <a:gd name="T17" fmla="*/ 99 h 110"/>
                <a:gd name="T18" fmla="*/ 17 w 62"/>
                <a:gd name="T19" fmla="*/ 110 h 110"/>
                <a:gd name="T20" fmla="*/ 5 w 62"/>
                <a:gd name="T21" fmla="*/ 10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110">
                  <a:moveTo>
                    <a:pt x="5" y="105"/>
                  </a:moveTo>
                  <a:cubicBezTo>
                    <a:pt x="4" y="101"/>
                    <a:pt x="3" y="97"/>
                    <a:pt x="2" y="93"/>
                  </a:cubicBezTo>
                  <a:cubicBezTo>
                    <a:pt x="0" y="75"/>
                    <a:pt x="3" y="57"/>
                    <a:pt x="11" y="41"/>
                  </a:cubicBezTo>
                  <a:cubicBezTo>
                    <a:pt x="19" y="26"/>
                    <a:pt x="31" y="12"/>
                    <a:pt x="47" y="3"/>
                  </a:cubicBezTo>
                  <a:cubicBezTo>
                    <a:pt x="51" y="0"/>
                    <a:pt x="57" y="2"/>
                    <a:pt x="60" y="6"/>
                  </a:cubicBezTo>
                  <a:cubicBezTo>
                    <a:pt x="62" y="10"/>
                    <a:pt x="60" y="16"/>
                    <a:pt x="56" y="18"/>
                  </a:cubicBezTo>
                  <a:cubicBezTo>
                    <a:pt x="48" y="23"/>
                    <a:pt x="40" y="30"/>
                    <a:pt x="35" y="38"/>
                  </a:cubicBezTo>
                  <a:cubicBezTo>
                    <a:pt x="26" y="49"/>
                    <a:pt x="21" y="62"/>
                    <a:pt x="20" y="76"/>
                  </a:cubicBezTo>
                  <a:cubicBezTo>
                    <a:pt x="19" y="84"/>
                    <a:pt x="20" y="92"/>
                    <a:pt x="22" y="99"/>
                  </a:cubicBezTo>
                  <a:cubicBezTo>
                    <a:pt x="17" y="110"/>
                    <a:pt x="17" y="110"/>
                    <a:pt x="17" y="110"/>
                  </a:cubicBezTo>
                  <a:cubicBezTo>
                    <a:pt x="5" y="105"/>
                    <a:pt x="5" y="105"/>
                    <a:pt x="5" y="105"/>
                  </a:cubicBezTo>
                </a:path>
              </a:pathLst>
            </a:custGeom>
            <a:solidFill>
              <a:schemeClr val="accent2"/>
            </a:solidFill>
            <a:ln w="12700">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31" name="Freeform 19"/>
            <p:cNvSpPr/>
            <p:nvPr/>
          </p:nvSpPr>
          <p:spPr bwMode="auto">
            <a:xfrm>
              <a:off x="3415155" y="2912702"/>
              <a:ext cx="184177" cy="184177"/>
            </a:xfrm>
            <a:custGeom>
              <a:avLst/>
              <a:gdLst>
                <a:gd name="T0" fmla="*/ 63 w 68"/>
                <a:gd name="T1" fmla="*/ 42 h 68"/>
                <a:gd name="T2" fmla="*/ 26 w 68"/>
                <a:gd name="T3" fmla="*/ 64 h 68"/>
                <a:gd name="T4" fmla="*/ 4 w 68"/>
                <a:gd name="T5" fmla="*/ 26 h 68"/>
                <a:gd name="T6" fmla="*/ 42 w 68"/>
                <a:gd name="T7" fmla="*/ 4 h 68"/>
                <a:gd name="T8" fmla="*/ 63 w 68"/>
                <a:gd name="T9" fmla="*/ 42 h 68"/>
              </a:gdLst>
              <a:ahLst/>
              <a:cxnLst>
                <a:cxn ang="0">
                  <a:pos x="T0" y="T1"/>
                </a:cxn>
                <a:cxn ang="0">
                  <a:pos x="T2" y="T3"/>
                </a:cxn>
                <a:cxn ang="0">
                  <a:pos x="T4" y="T5"/>
                </a:cxn>
                <a:cxn ang="0">
                  <a:pos x="T6" y="T7"/>
                </a:cxn>
                <a:cxn ang="0">
                  <a:pos x="T8" y="T9"/>
                </a:cxn>
              </a:cxnLst>
              <a:rect l="0" t="0" r="r" b="b"/>
              <a:pathLst>
                <a:path w="68" h="68">
                  <a:moveTo>
                    <a:pt x="63" y="42"/>
                  </a:moveTo>
                  <a:cubicBezTo>
                    <a:pt x="59" y="58"/>
                    <a:pt x="42" y="68"/>
                    <a:pt x="26" y="64"/>
                  </a:cubicBezTo>
                  <a:cubicBezTo>
                    <a:pt x="9" y="59"/>
                    <a:pt x="0" y="42"/>
                    <a:pt x="4" y="26"/>
                  </a:cubicBezTo>
                  <a:cubicBezTo>
                    <a:pt x="8" y="9"/>
                    <a:pt x="25" y="0"/>
                    <a:pt x="42" y="4"/>
                  </a:cubicBezTo>
                  <a:cubicBezTo>
                    <a:pt x="58" y="8"/>
                    <a:pt x="68" y="25"/>
                    <a:pt x="63" y="42"/>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32" name="Freeform 20"/>
            <p:cNvSpPr/>
            <p:nvPr/>
          </p:nvSpPr>
          <p:spPr bwMode="auto">
            <a:xfrm>
              <a:off x="3626284" y="2746494"/>
              <a:ext cx="169577" cy="298726"/>
            </a:xfrm>
            <a:custGeom>
              <a:avLst/>
              <a:gdLst>
                <a:gd name="T0" fmla="*/ 5 w 62"/>
                <a:gd name="T1" fmla="*/ 105 h 110"/>
                <a:gd name="T2" fmla="*/ 2 w 62"/>
                <a:gd name="T3" fmla="*/ 93 h 110"/>
                <a:gd name="T4" fmla="*/ 11 w 62"/>
                <a:gd name="T5" fmla="*/ 41 h 110"/>
                <a:gd name="T6" fmla="*/ 47 w 62"/>
                <a:gd name="T7" fmla="*/ 3 h 110"/>
                <a:gd name="T8" fmla="*/ 60 w 62"/>
                <a:gd name="T9" fmla="*/ 6 h 110"/>
                <a:gd name="T10" fmla="*/ 56 w 62"/>
                <a:gd name="T11" fmla="*/ 18 h 110"/>
                <a:gd name="T12" fmla="*/ 35 w 62"/>
                <a:gd name="T13" fmla="*/ 38 h 110"/>
                <a:gd name="T14" fmla="*/ 20 w 62"/>
                <a:gd name="T15" fmla="*/ 76 h 110"/>
                <a:gd name="T16" fmla="*/ 22 w 62"/>
                <a:gd name="T17" fmla="*/ 99 h 110"/>
                <a:gd name="T18" fmla="*/ 17 w 62"/>
                <a:gd name="T19" fmla="*/ 110 h 110"/>
                <a:gd name="T20" fmla="*/ 5 w 62"/>
                <a:gd name="T21" fmla="*/ 10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110">
                  <a:moveTo>
                    <a:pt x="5" y="105"/>
                  </a:moveTo>
                  <a:cubicBezTo>
                    <a:pt x="4" y="101"/>
                    <a:pt x="3" y="97"/>
                    <a:pt x="2" y="93"/>
                  </a:cubicBezTo>
                  <a:cubicBezTo>
                    <a:pt x="0" y="75"/>
                    <a:pt x="3" y="57"/>
                    <a:pt x="11" y="41"/>
                  </a:cubicBezTo>
                  <a:cubicBezTo>
                    <a:pt x="19" y="26"/>
                    <a:pt x="31" y="12"/>
                    <a:pt x="47" y="3"/>
                  </a:cubicBezTo>
                  <a:cubicBezTo>
                    <a:pt x="52" y="0"/>
                    <a:pt x="57" y="2"/>
                    <a:pt x="60" y="6"/>
                  </a:cubicBezTo>
                  <a:cubicBezTo>
                    <a:pt x="62" y="10"/>
                    <a:pt x="61" y="16"/>
                    <a:pt x="56" y="18"/>
                  </a:cubicBezTo>
                  <a:cubicBezTo>
                    <a:pt x="48" y="23"/>
                    <a:pt x="40" y="30"/>
                    <a:pt x="35" y="38"/>
                  </a:cubicBezTo>
                  <a:cubicBezTo>
                    <a:pt x="26" y="49"/>
                    <a:pt x="21" y="62"/>
                    <a:pt x="20" y="76"/>
                  </a:cubicBezTo>
                  <a:cubicBezTo>
                    <a:pt x="19" y="84"/>
                    <a:pt x="20" y="92"/>
                    <a:pt x="22" y="99"/>
                  </a:cubicBezTo>
                  <a:cubicBezTo>
                    <a:pt x="17" y="110"/>
                    <a:pt x="17" y="110"/>
                    <a:pt x="17" y="110"/>
                  </a:cubicBezTo>
                  <a:cubicBezTo>
                    <a:pt x="5" y="105"/>
                    <a:pt x="5" y="105"/>
                    <a:pt x="5" y="105"/>
                  </a:cubicBezTo>
                </a:path>
              </a:pathLst>
            </a:custGeom>
            <a:solidFill>
              <a:schemeClr val="accent2"/>
            </a:solidFill>
            <a:ln w="12700">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33" name="Freeform 22"/>
            <p:cNvSpPr/>
            <p:nvPr/>
          </p:nvSpPr>
          <p:spPr bwMode="auto">
            <a:xfrm>
              <a:off x="3621792" y="2912702"/>
              <a:ext cx="184177" cy="184177"/>
            </a:xfrm>
            <a:custGeom>
              <a:avLst/>
              <a:gdLst>
                <a:gd name="T0" fmla="*/ 64 w 68"/>
                <a:gd name="T1" fmla="*/ 42 h 68"/>
                <a:gd name="T2" fmla="*/ 26 w 68"/>
                <a:gd name="T3" fmla="*/ 64 h 68"/>
                <a:gd name="T4" fmla="*/ 4 w 68"/>
                <a:gd name="T5" fmla="*/ 26 h 68"/>
                <a:gd name="T6" fmla="*/ 42 w 68"/>
                <a:gd name="T7" fmla="*/ 4 h 68"/>
                <a:gd name="T8" fmla="*/ 64 w 68"/>
                <a:gd name="T9" fmla="*/ 42 h 68"/>
              </a:gdLst>
              <a:ahLst/>
              <a:cxnLst>
                <a:cxn ang="0">
                  <a:pos x="T0" y="T1"/>
                </a:cxn>
                <a:cxn ang="0">
                  <a:pos x="T2" y="T3"/>
                </a:cxn>
                <a:cxn ang="0">
                  <a:pos x="T4" y="T5"/>
                </a:cxn>
                <a:cxn ang="0">
                  <a:pos x="T6" y="T7"/>
                </a:cxn>
                <a:cxn ang="0">
                  <a:pos x="T8" y="T9"/>
                </a:cxn>
              </a:cxnLst>
              <a:rect l="0" t="0" r="r" b="b"/>
              <a:pathLst>
                <a:path w="68" h="68">
                  <a:moveTo>
                    <a:pt x="64" y="42"/>
                  </a:moveTo>
                  <a:cubicBezTo>
                    <a:pt x="59" y="58"/>
                    <a:pt x="42" y="68"/>
                    <a:pt x="26" y="64"/>
                  </a:cubicBezTo>
                  <a:cubicBezTo>
                    <a:pt x="9" y="59"/>
                    <a:pt x="0" y="42"/>
                    <a:pt x="4" y="26"/>
                  </a:cubicBezTo>
                  <a:cubicBezTo>
                    <a:pt x="8" y="9"/>
                    <a:pt x="25" y="0"/>
                    <a:pt x="42" y="4"/>
                  </a:cubicBezTo>
                  <a:cubicBezTo>
                    <a:pt x="58" y="8"/>
                    <a:pt x="68" y="25"/>
                    <a:pt x="64" y="42"/>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spTree>
    <p:extLst>
      <p:ext uri="{BB962C8B-B14F-4D97-AF65-F5344CB8AC3E}">
        <p14:creationId xmlns:p14="http://schemas.microsoft.com/office/powerpoint/2010/main" val="91599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 Side Corner Rectangle 2"/>
          <p:cNvSpPr/>
          <p:nvPr/>
        </p:nvSpPr>
        <p:spPr>
          <a:xfrm rot="10800000">
            <a:off x="533399" y="0"/>
            <a:ext cx="2614613" cy="3158836"/>
          </a:xfrm>
          <a:prstGeom prst="round2SameRect">
            <a:avLst>
              <a:gd name="adj1" fmla="val 50000"/>
              <a:gd name="adj2" fmla="val 0"/>
            </a:avLst>
          </a:prstGeom>
          <a:solidFill>
            <a:schemeClr val="bg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11" name="Marcador de texto 1">
            <a:extLst>
              <a:ext uri="{FF2B5EF4-FFF2-40B4-BE49-F238E27FC236}">
                <a16:creationId xmlns:a16="http://schemas.microsoft.com/office/drawing/2014/main" id="{D39485A9-C33F-C947-9564-A96D15D98D6C}"/>
              </a:ext>
            </a:extLst>
          </p:cNvPr>
          <p:cNvSpPr txBox="1"/>
          <p:nvPr/>
        </p:nvSpPr>
        <p:spPr>
          <a:xfrm>
            <a:off x="3366222" y="803071"/>
            <a:ext cx="5282478" cy="1282527"/>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a:buChar char="•"/>
              <a:defRPr lang="en-US" sz="1500" kern="120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a:buChar char="•"/>
              <a:defRPr lang="en-US" sz="1400" kern="120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a:buChar char="•"/>
              <a:defRPr lang="en-US" sz="1200" kern="120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a:buChar char="•"/>
              <a:defRPr lang="en-US" sz="1100" kern="120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a:buChar char="•"/>
              <a:defRPr lang="en-US" sz="1100" kern="120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76198" marR="0" lvl="0" indent="0" algn="l" defTabSz="684213" rtl="0" eaLnBrk="1" fontAlgn="base" latinLnBrk="0" hangingPunct="1">
              <a:lnSpc>
                <a:spcPct val="95000"/>
              </a:lnSpc>
              <a:spcBef>
                <a:spcPts val="1075"/>
              </a:spcBef>
              <a:spcAft>
                <a:spcPct val="0"/>
              </a:spcAft>
              <a:buClr>
                <a:srgbClr val="00BCEB"/>
              </a:buClr>
              <a:buSzPct val="90000"/>
              <a:buFont typeface="Arial"/>
              <a:buNone/>
              <a:defRPr/>
            </a:pPr>
            <a:r>
              <a:rPr kumimoji="0" lang="es-419" sz="1800" b="0" i="0" u="none" strike="noStrike" kern="1200" cap="none" spc="0" normalizeH="0" baseline="0" dirty="0">
                <a:ln>
                  <a:noFill/>
                </a:ln>
                <a:solidFill>
                  <a:srgbClr val="FFFFFF"/>
                </a:solidFill>
                <a:effectLst/>
                <a:uLnTx/>
                <a:uFillTx/>
                <a:latin typeface="CiscoSansTT ExtraLight"/>
                <a:ea typeface="ＭＳ Ｐゴシック" charset="0"/>
              </a:rPr>
              <a:t>Megan Chapman explica su transición de estudiante de </a:t>
            </a:r>
            <a:r>
              <a:rPr kumimoji="0" lang="es-419" sz="1800" b="0" i="0" u="none" strike="noStrike" kern="1200" cap="none" spc="0" normalizeH="0" baseline="0" dirty="0" err="1">
                <a:ln>
                  <a:noFill/>
                </a:ln>
                <a:solidFill>
                  <a:srgbClr val="FFFFFF"/>
                </a:solidFill>
                <a:effectLst/>
                <a:uLnTx/>
                <a:uFillTx/>
                <a:latin typeface="CiscoSansTT ExtraLight"/>
                <a:ea typeface="ＭＳ Ｐゴシック" charset="0"/>
              </a:rPr>
              <a:t>Stanly</a:t>
            </a:r>
            <a:r>
              <a:rPr kumimoji="0" lang="es-419" sz="1800" b="0" i="0" u="none" strike="noStrike" kern="1200" cap="none" spc="0" normalizeH="0" baseline="0" dirty="0">
                <a:ln>
                  <a:noFill/>
                </a:ln>
                <a:solidFill>
                  <a:srgbClr val="FFFFFF"/>
                </a:solidFill>
                <a:effectLst/>
                <a:uLnTx/>
                <a:uFillTx/>
                <a:latin typeface="CiscoSansTT ExtraLight"/>
                <a:ea typeface="ＭＳ Ｐゴシック" charset="0"/>
              </a:rPr>
              <a:t> </a:t>
            </a:r>
            <a:r>
              <a:rPr kumimoji="0" lang="es-419" sz="1800" b="0" i="0" u="none" strike="noStrike" kern="1200" cap="none" spc="0" normalizeH="0" baseline="0" dirty="0" err="1">
                <a:ln>
                  <a:noFill/>
                </a:ln>
                <a:solidFill>
                  <a:srgbClr val="FFFFFF"/>
                </a:solidFill>
                <a:effectLst/>
                <a:uLnTx/>
                <a:uFillTx/>
                <a:latin typeface="CiscoSansTT ExtraLight"/>
                <a:ea typeface="ＭＳ Ｐゴシック" charset="0"/>
              </a:rPr>
              <a:t>Community</a:t>
            </a:r>
            <a:r>
              <a:rPr kumimoji="0" lang="es-419" sz="1800" b="0" i="0" u="none" strike="noStrike" kern="1200" cap="none" spc="0" normalizeH="0" baseline="0" dirty="0">
                <a:ln>
                  <a:noFill/>
                </a:ln>
                <a:solidFill>
                  <a:srgbClr val="FFFFFF"/>
                </a:solidFill>
                <a:effectLst/>
                <a:uLnTx/>
                <a:uFillTx/>
                <a:latin typeface="CiscoSansTT ExtraLight"/>
                <a:ea typeface="ＭＳ Ｐゴシック" charset="0"/>
              </a:rPr>
              <a:t> </a:t>
            </a:r>
            <a:r>
              <a:rPr kumimoji="0" lang="es-419" sz="1800" b="0" i="0" u="none" strike="noStrike" kern="1200" cap="none" spc="0" normalizeH="0" baseline="0" dirty="0" err="1">
                <a:ln>
                  <a:noFill/>
                </a:ln>
                <a:solidFill>
                  <a:srgbClr val="FFFFFF"/>
                </a:solidFill>
                <a:effectLst/>
                <a:uLnTx/>
                <a:uFillTx/>
                <a:latin typeface="CiscoSansTT ExtraLight"/>
                <a:ea typeface="ＭＳ Ｐゴシック" charset="0"/>
              </a:rPr>
              <a:t>College</a:t>
            </a:r>
            <a:r>
              <a:rPr kumimoji="0" lang="es-419" sz="1800" b="0" i="0" u="none" strike="noStrike" kern="1200" cap="none" spc="0" normalizeH="0" baseline="0" dirty="0">
                <a:ln>
                  <a:noFill/>
                </a:ln>
                <a:solidFill>
                  <a:srgbClr val="FFFFFF"/>
                </a:solidFill>
                <a:effectLst/>
                <a:uLnTx/>
                <a:uFillTx/>
                <a:latin typeface="CiscoSansTT ExtraLight"/>
                <a:ea typeface="ＭＳ Ｐゴシック" charset="0"/>
              </a:rPr>
              <a:t> </a:t>
            </a:r>
            <a:br>
              <a:rPr kumimoji="0" lang="es-419" sz="1800" b="0" i="0" u="none" strike="noStrike" kern="1200" cap="none" spc="0" normalizeH="0" baseline="0" dirty="0">
                <a:ln>
                  <a:noFill/>
                </a:ln>
                <a:solidFill>
                  <a:srgbClr val="FFFFFF"/>
                </a:solidFill>
                <a:effectLst/>
                <a:uLnTx/>
                <a:uFillTx/>
                <a:latin typeface="CiscoSansTT ExtraLight"/>
                <a:ea typeface="ＭＳ Ｐゴシック" charset="0"/>
              </a:rPr>
            </a:br>
            <a:r>
              <a:rPr kumimoji="0" lang="es-419" sz="1800" b="0" i="0" u="none" strike="noStrike" kern="1200" cap="none" spc="0" normalizeH="0" baseline="0" dirty="0">
                <a:ln>
                  <a:noFill/>
                </a:ln>
                <a:solidFill>
                  <a:srgbClr val="FFFFFF"/>
                </a:solidFill>
                <a:effectLst/>
                <a:uLnTx/>
                <a:uFillTx/>
                <a:latin typeface="CiscoSansTT ExtraLight"/>
                <a:ea typeface="ＭＳ Ｐゴシック" charset="0"/>
              </a:rPr>
              <a:t>a profesional de TI y acredita el programa </a:t>
            </a:r>
            <a:br>
              <a:rPr kumimoji="0" lang="es-419" sz="1800" b="0" i="0" u="none" strike="noStrike" kern="1200" cap="none" spc="0" normalizeH="0" baseline="0" dirty="0">
                <a:ln>
                  <a:noFill/>
                </a:ln>
                <a:solidFill>
                  <a:srgbClr val="FFFFFF"/>
                </a:solidFill>
                <a:effectLst/>
                <a:uLnTx/>
                <a:uFillTx/>
                <a:latin typeface="CiscoSansTT ExtraLight"/>
                <a:ea typeface="ＭＳ Ｐゴシック" charset="0"/>
              </a:rPr>
            </a:br>
            <a:r>
              <a:rPr kumimoji="0" lang="es-419" sz="1800" b="0" i="0" u="none" strike="noStrike" kern="1200" cap="none" spc="0" normalizeH="0" baseline="0" dirty="0">
                <a:ln>
                  <a:noFill/>
                </a:ln>
                <a:solidFill>
                  <a:srgbClr val="FFFFFF"/>
                </a:solidFill>
                <a:effectLst/>
                <a:uLnTx/>
                <a:uFillTx/>
                <a:latin typeface="CiscoSansTT ExtraLight"/>
                <a:ea typeface="ＭＳ Ｐゴシック" charset="0"/>
              </a:rPr>
              <a:t>de Cisco </a:t>
            </a:r>
            <a:r>
              <a:rPr kumimoji="0" lang="es-419" sz="1800" b="0" i="0" u="none" strike="noStrike" kern="1200" cap="none" spc="0" normalizeH="0" baseline="0" dirty="0" err="1">
                <a:ln>
                  <a:noFill/>
                </a:ln>
                <a:solidFill>
                  <a:srgbClr val="FFFFFF"/>
                </a:solidFill>
                <a:effectLst/>
                <a:uLnTx/>
                <a:uFillTx/>
                <a:latin typeface="CiscoSansTT ExtraLight"/>
                <a:ea typeface="ＭＳ Ｐゴシック" charset="0"/>
              </a:rPr>
              <a:t>Networking</a:t>
            </a:r>
            <a:r>
              <a:rPr kumimoji="0" lang="es-419" sz="1800" b="0" i="0" u="none" strike="noStrike" kern="1200" cap="none" spc="0" normalizeH="0" baseline="0" dirty="0">
                <a:ln>
                  <a:noFill/>
                </a:ln>
                <a:solidFill>
                  <a:srgbClr val="FFFFFF"/>
                </a:solidFill>
                <a:effectLst/>
                <a:uLnTx/>
                <a:uFillTx/>
                <a:latin typeface="CiscoSansTT ExtraLight"/>
                <a:ea typeface="ＭＳ Ｐゴシック" charset="0"/>
              </a:rPr>
              <a:t> </a:t>
            </a:r>
            <a:r>
              <a:rPr kumimoji="0" lang="es-419" sz="1800" b="0" i="0" u="none" strike="noStrike" kern="1200" cap="none" spc="0" normalizeH="0" baseline="0" dirty="0" err="1">
                <a:ln>
                  <a:noFill/>
                </a:ln>
                <a:solidFill>
                  <a:srgbClr val="FFFFFF"/>
                </a:solidFill>
                <a:effectLst/>
                <a:uLnTx/>
                <a:uFillTx/>
                <a:latin typeface="CiscoSansTT ExtraLight"/>
                <a:ea typeface="ＭＳ Ｐゴシック" charset="0"/>
              </a:rPr>
              <a:t>Academy</a:t>
            </a:r>
            <a:r>
              <a:rPr kumimoji="0" lang="es-419" sz="1800" b="0" i="0" u="none" strike="noStrike" kern="1200" cap="none" spc="0" normalizeH="0" baseline="0" dirty="0">
                <a:ln>
                  <a:noFill/>
                </a:ln>
                <a:solidFill>
                  <a:srgbClr val="FFFFFF"/>
                </a:solidFill>
                <a:effectLst/>
                <a:uLnTx/>
                <a:uFillTx/>
                <a:latin typeface="CiscoSansTT ExtraLight"/>
                <a:ea typeface="ＭＳ Ｐゴシック" charset="0"/>
              </a:rPr>
              <a:t>.</a:t>
            </a:r>
          </a:p>
        </p:txBody>
      </p:sp>
      <p:sp>
        <p:nvSpPr>
          <p:cNvPr id="35" name="Rectangle 34"/>
          <p:cNvSpPr/>
          <p:nvPr/>
        </p:nvSpPr>
        <p:spPr>
          <a:xfrm>
            <a:off x="3965333" y="2905757"/>
            <a:ext cx="4645270" cy="1216466"/>
          </a:xfrm>
          <a:prstGeom prst="rect">
            <a:avLst/>
          </a:prstGeom>
        </p:spPr>
        <p:txBody>
          <a:bodyPr wrap="square" lIns="91440" anchor="t">
            <a:noAutofit/>
          </a:bodyPr>
          <a:lstStyle/>
          <a:p>
            <a:pPr marL="0" marR="0" lvl="0" indent="0" algn="l" defTabSz="1097280" rtl="0" eaLnBrk="1" fontAlgn="auto" latinLnBrk="0" hangingPunct="1">
              <a:lnSpc>
                <a:spcPct val="100000"/>
              </a:lnSpc>
              <a:spcBef>
                <a:spcPts val="200"/>
              </a:spcBef>
              <a:spcAft>
                <a:spcPts val="200"/>
              </a:spcAft>
              <a:buClr>
                <a:srgbClr val="000000"/>
              </a:buClr>
              <a:buSzTx/>
              <a:buFontTx/>
              <a:buNone/>
              <a:defRPr/>
            </a:pPr>
            <a:r>
              <a:rPr kumimoji="0" lang="es-419" sz="1400" b="0" i="0" u="none" strike="noStrike" kern="0" cap="none" spc="0" normalizeH="0" baseline="0">
                <a:ln>
                  <a:noFill/>
                </a:ln>
                <a:solidFill>
                  <a:srgbClr val="FFFFFF"/>
                </a:solidFill>
                <a:effectLst/>
                <a:uLnTx/>
                <a:uFillTx/>
                <a:latin typeface="CiscoSansTT ExtraLight"/>
                <a:ea typeface="ＭＳ Ｐゴシック" charset="0"/>
                <a:cs typeface="CiscoSansTT" panose="020B0503020201020303" pitchFamily="34" charset="0"/>
                <a:sym typeface="Arial"/>
              </a:rPr>
              <a:t>Cisco Networking Academy es muy importante si estás fuera de la escuela durante mucho tiempo y deseas regresar y seguir una carrera en redes. Es un programa muy completo y muy importante para todos los estudiantes que vayan a seguir este camino.</a:t>
            </a:r>
          </a:p>
          <a:p>
            <a:pPr marL="0" marR="0" lvl="0" indent="0" algn="r" defTabSz="1097280" rtl="0" eaLnBrk="1" fontAlgn="auto" latinLnBrk="0" hangingPunct="1">
              <a:lnSpc>
                <a:spcPct val="100000"/>
              </a:lnSpc>
              <a:spcBef>
                <a:spcPts val="200"/>
              </a:spcBef>
              <a:spcAft>
                <a:spcPts val="200"/>
              </a:spcAft>
              <a:buClr>
                <a:srgbClr val="000000"/>
              </a:buClr>
              <a:buSzTx/>
              <a:buFontTx/>
              <a:buNone/>
              <a:defRPr/>
            </a:pPr>
            <a:r>
              <a:rPr kumimoji="0" lang="es-419" sz="1400" b="0" i="0" u="none" strike="noStrike" kern="0" cap="none" spc="0" normalizeH="0" baseline="0">
                <a:ln>
                  <a:noFill/>
                </a:ln>
                <a:solidFill>
                  <a:srgbClr val="FFFFFF"/>
                </a:solidFill>
                <a:effectLst/>
                <a:uLnTx/>
                <a:uFillTx/>
                <a:latin typeface="CiscoSansTT ExtraLight"/>
                <a:ea typeface="ＭＳ Ｐゴシック" charset="0"/>
                <a:cs typeface="CiscoSansTT" panose="020B0503020201020303" pitchFamily="34" charset="0"/>
                <a:sym typeface="Arial"/>
              </a:rPr>
              <a:t>- </a:t>
            </a:r>
            <a:r>
              <a:rPr kumimoji="0" lang="es-419" sz="1400" b="1" i="0" u="none" strike="noStrike" kern="0" cap="none" spc="0" normalizeH="0" baseline="0">
                <a:ln>
                  <a:noFill/>
                </a:ln>
                <a:solidFill>
                  <a:srgbClr val="FFFFFF"/>
                </a:solidFill>
                <a:effectLst/>
                <a:uLnTx/>
                <a:uFillTx/>
                <a:latin typeface="CiscoSansTT ExtraLight"/>
                <a:ea typeface="ＭＳ Ｐゴシック" charset="0"/>
                <a:cs typeface="CiscoSansTT" panose="020B0503020201020303" pitchFamily="34" charset="0"/>
                <a:sym typeface="Arial"/>
              </a:rPr>
              <a:t>Megan Chapman</a:t>
            </a:r>
          </a:p>
        </p:txBody>
      </p:sp>
      <p:sp>
        <p:nvSpPr>
          <p:cNvPr id="36" name="Rounded Rectangle 35"/>
          <p:cNvSpPr/>
          <p:nvPr/>
        </p:nvSpPr>
        <p:spPr>
          <a:xfrm>
            <a:off x="3778989" y="2680855"/>
            <a:ext cx="4869712" cy="1910195"/>
          </a:xfrm>
          <a:prstGeom prst="roundRect">
            <a:avLst>
              <a:gd name="adj" fmla="val 7197"/>
            </a:avLst>
          </a:prstGeom>
          <a:noFill/>
          <a:ln w="3175" cap="flat" cmpd="sng" algn="ctr">
            <a:solidFill>
              <a:schemeClr val="accent5">
                <a:lumMod val="75000"/>
              </a:schemeClr>
            </a:solidFill>
            <a:prstDash val="soli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IN" sz="1800" b="0" i="0" u="none" strike="noStrike" kern="0" cap="none" spc="0" normalizeH="0" baseline="0" noProof="0">
              <a:ln>
                <a:noFill/>
              </a:ln>
              <a:solidFill>
                <a:srgbClr val="0D274D"/>
              </a:solidFill>
              <a:effectLst/>
              <a:uLnTx/>
              <a:uFillTx/>
              <a:latin typeface="CiscoSansTT ExtraLight"/>
              <a:ea typeface="ＭＳ Ｐゴシック" charset="0"/>
              <a:cs typeface="+mn-cs"/>
            </a:endParaRPr>
          </a:p>
        </p:txBody>
      </p:sp>
      <p:sp>
        <p:nvSpPr>
          <p:cNvPr id="37" name="Rectangle 36"/>
          <p:cNvSpPr/>
          <p:nvPr/>
        </p:nvSpPr>
        <p:spPr>
          <a:xfrm>
            <a:off x="3888444" y="2473118"/>
            <a:ext cx="526861" cy="448858"/>
          </a:xfrm>
          <a:prstGeom prst="rect">
            <a:avLst/>
          </a:prstGeom>
          <a:solidFill>
            <a:srgbClr val="0D274D"/>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IN" sz="1800" b="0" i="0" u="none" strike="noStrike" kern="0" cap="none" spc="0" normalizeH="0" baseline="0" noProof="0">
              <a:ln>
                <a:noFill/>
              </a:ln>
              <a:solidFill>
                <a:srgbClr val="0D274D"/>
              </a:solidFill>
              <a:effectLst/>
              <a:uLnTx/>
              <a:uFillTx/>
              <a:latin typeface="CiscoSansTT ExtraLight"/>
              <a:ea typeface="ＭＳ Ｐゴシック" charset="0"/>
              <a:cs typeface="+mn-cs"/>
            </a:endParaRPr>
          </a:p>
        </p:txBody>
      </p:sp>
      <p:sp>
        <p:nvSpPr>
          <p:cNvPr id="18" name="Título 2">
            <a:extLst>
              <a:ext uri="{FF2B5EF4-FFF2-40B4-BE49-F238E27FC236}">
                <a16:creationId xmlns:a16="http://schemas.microsoft.com/office/drawing/2014/main" id="{4D587F43-E0B3-2B4A-8E61-8E67C33D0F69}"/>
              </a:ext>
            </a:extLst>
          </p:cNvPr>
          <p:cNvSpPr txBox="1"/>
          <p:nvPr/>
        </p:nvSpPr>
        <p:spPr>
          <a:xfrm>
            <a:off x="533397" y="203864"/>
            <a:ext cx="2614615" cy="900349"/>
          </a:xfrm>
          <a:prstGeom prst="rect">
            <a:avLst/>
          </a:prstGeom>
        </p:spPr>
        <p:txBody>
          <a:bodyPr/>
          <a:lstStyle>
            <a:lvl1pPr algn="l" defTabSz="684213" rtl="0" eaLnBrk="1" fontAlgn="base" hangingPunct="1">
              <a:lnSpc>
                <a:spcPct val="80000"/>
              </a:lnSpc>
              <a:spcBef>
                <a:spcPct val="0"/>
              </a:spcBef>
              <a:spcAft>
                <a:spcPct val="0"/>
              </a:spcAft>
              <a:defRPr lang="en-US" sz="2800" b="0" i="0" u="none"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9pPr>
          </a:lstStyle>
          <a:p>
            <a:pPr marL="0" marR="0" lvl="0" indent="0" algn="ctr" defTabSz="684213" rtl="0" eaLnBrk="1" fontAlgn="base" latinLnBrk="0" hangingPunct="1">
              <a:lnSpc>
                <a:spcPct val="100000"/>
              </a:lnSpc>
              <a:spcBef>
                <a:spcPct val="0"/>
              </a:spcBef>
              <a:spcAft>
                <a:spcPct val="0"/>
              </a:spcAft>
              <a:buClrTx/>
              <a:buSzTx/>
              <a:buFontTx/>
              <a:buNone/>
              <a:defRPr/>
            </a:pPr>
            <a:r>
              <a:rPr kumimoji="0" lang="es-419" b="0" i="0" u="none" strike="noStrike" kern="1200" cap="none" spc="0" normalizeH="0" baseline="0" dirty="0">
                <a:ln>
                  <a:noFill/>
                </a:ln>
                <a:solidFill>
                  <a:srgbClr val="00BCEB"/>
                </a:solidFill>
                <a:effectLst/>
                <a:uLnTx/>
                <a:uFillTx/>
                <a:latin typeface="CiscoSansTT ExtraLight"/>
                <a:cs typeface="CiscoSansTT Thin" charset="0"/>
              </a:rPr>
              <a:t>Recapacitación</a:t>
            </a:r>
          </a:p>
        </p:txBody>
      </p:sp>
      <p:pic>
        <p:nvPicPr>
          <p:cNvPr id="20" name="Imagen 21">
            <a:extLst>
              <a:ext uri="{FF2B5EF4-FFF2-40B4-BE49-F238E27FC236}">
                <a16:creationId xmlns:a16="http://schemas.microsoft.com/office/drawing/2014/main" id="{75E2675B-0A48-F04A-9303-7ECE3C38479B}"/>
              </a:ext>
            </a:extLst>
          </p:cNvPr>
          <p:cNvPicPr>
            <a:picLocks noChangeAspect="1"/>
          </p:cNvPicPr>
          <p:nvPr/>
        </p:nvPicPr>
        <p:blipFill>
          <a:blip r:embed="rId3"/>
          <a:srcRect l="9131" t="8375" r="8672" b="9427"/>
          <a:stretch>
            <a:fillRect/>
          </a:stretch>
        </p:blipFill>
        <p:spPr>
          <a:xfrm>
            <a:off x="1164375" y="1444335"/>
            <a:ext cx="1352661" cy="1352661"/>
          </a:xfrm>
          <a:prstGeom prst="ellipse">
            <a:avLst/>
          </a:prstGeom>
          <a:ln w="38100">
            <a:solidFill>
              <a:schemeClr val="accent5"/>
            </a:solidFill>
          </a:ln>
        </p:spPr>
      </p:pic>
      <p:grpSp>
        <p:nvGrpSpPr>
          <p:cNvPr id="34" name="Group 33"/>
          <p:cNvGrpSpPr/>
          <p:nvPr/>
        </p:nvGrpSpPr>
        <p:grpSpPr>
          <a:xfrm>
            <a:off x="4027898" y="2586395"/>
            <a:ext cx="247950" cy="222300"/>
            <a:chOff x="3415155" y="2746494"/>
            <a:chExt cx="390814" cy="350385"/>
          </a:xfrm>
        </p:grpSpPr>
        <p:sp>
          <p:nvSpPr>
            <p:cNvPr id="38" name="Freeform 17"/>
            <p:cNvSpPr/>
            <p:nvPr/>
          </p:nvSpPr>
          <p:spPr bwMode="auto">
            <a:xfrm>
              <a:off x="3419647" y="2746494"/>
              <a:ext cx="169577" cy="298726"/>
            </a:xfrm>
            <a:custGeom>
              <a:avLst/>
              <a:gdLst>
                <a:gd name="T0" fmla="*/ 5 w 62"/>
                <a:gd name="T1" fmla="*/ 105 h 110"/>
                <a:gd name="T2" fmla="*/ 2 w 62"/>
                <a:gd name="T3" fmla="*/ 93 h 110"/>
                <a:gd name="T4" fmla="*/ 11 w 62"/>
                <a:gd name="T5" fmla="*/ 41 h 110"/>
                <a:gd name="T6" fmla="*/ 47 w 62"/>
                <a:gd name="T7" fmla="*/ 3 h 110"/>
                <a:gd name="T8" fmla="*/ 60 w 62"/>
                <a:gd name="T9" fmla="*/ 6 h 110"/>
                <a:gd name="T10" fmla="*/ 56 w 62"/>
                <a:gd name="T11" fmla="*/ 18 h 110"/>
                <a:gd name="T12" fmla="*/ 35 w 62"/>
                <a:gd name="T13" fmla="*/ 38 h 110"/>
                <a:gd name="T14" fmla="*/ 20 w 62"/>
                <a:gd name="T15" fmla="*/ 76 h 110"/>
                <a:gd name="T16" fmla="*/ 22 w 62"/>
                <a:gd name="T17" fmla="*/ 99 h 110"/>
                <a:gd name="T18" fmla="*/ 17 w 62"/>
                <a:gd name="T19" fmla="*/ 110 h 110"/>
                <a:gd name="T20" fmla="*/ 5 w 62"/>
                <a:gd name="T21" fmla="*/ 10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110">
                  <a:moveTo>
                    <a:pt x="5" y="105"/>
                  </a:moveTo>
                  <a:cubicBezTo>
                    <a:pt x="4" y="101"/>
                    <a:pt x="3" y="97"/>
                    <a:pt x="2" y="93"/>
                  </a:cubicBezTo>
                  <a:cubicBezTo>
                    <a:pt x="0" y="75"/>
                    <a:pt x="3" y="57"/>
                    <a:pt x="11" y="41"/>
                  </a:cubicBezTo>
                  <a:cubicBezTo>
                    <a:pt x="19" y="26"/>
                    <a:pt x="31" y="12"/>
                    <a:pt x="47" y="3"/>
                  </a:cubicBezTo>
                  <a:cubicBezTo>
                    <a:pt x="51" y="0"/>
                    <a:pt x="57" y="2"/>
                    <a:pt x="60" y="6"/>
                  </a:cubicBezTo>
                  <a:cubicBezTo>
                    <a:pt x="62" y="10"/>
                    <a:pt x="60" y="16"/>
                    <a:pt x="56" y="18"/>
                  </a:cubicBezTo>
                  <a:cubicBezTo>
                    <a:pt x="48" y="23"/>
                    <a:pt x="40" y="30"/>
                    <a:pt x="35" y="38"/>
                  </a:cubicBezTo>
                  <a:cubicBezTo>
                    <a:pt x="26" y="49"/>
                    <a:pt x="21" y="62"/>
                    <a:pt x="20" y="76"/>
                  </a:cubicBezTo>
                  <a:cubicBezTo>
                    <a:pt x="19" y="84"/>
                    <a:pt x="20" y="92"/>
                    <a:pt x="22" y="99"/>
                  </a:cubicBezTo>
                  <a:cubicBezTo>
                    <a:pt x="17" y="110"/>
                    <a:pt x="17" y="110"/>
                    <a:pt x="17" y="110"/>
                  </a:cubicBezTo>
                  <a:cubicBezTo>
                    <a:pt x="5" y="105"/>
                    <a:pt x="5" y="105"/>
                    <a:pt x="5" y="105"/>
                  </a:cubicBezTo>
                </a:path>
              </a:pathLst>
            </a:custGeom>
            <a:solidFill>
              <a:schemeClr val="accent5"/>
            </a:solidFill>
            <a:ln w="12700">
              <a:solidFill>
                <a:schemeClr val="accent5"/>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39" name="Freeform 19"/>
            <p:cNvSpPr/>
            <p:nvPr/>
          </p:nvSpPr>
          <p:spPr bwMode="auto">
            <a:xfrm>
              <a:off x="3415155" y="2912702"/>
              <a:ext cx="184177" cy="184177"/>
            </a:xfrm>
            <a:custGeom>
              <a:avLst/>
              <a:gdLst>
                <a:gd name="T0" fmla="*/ 63 w 68"/>
                <a:gd name="T1" fmla="*/ 42 h 68"/>
                <a:gd name="T2" fmla="*/ 26 w 68"/>
                <a:gd name="T3" fmla="*/ 64 h 68"/>
                <a:gd name="T4" fmla="*/ 4 w 68"/>
                <a:gd name="T5" fmla="*/ 26 h 68"/>
                <a:gd name="T6" fmla="*/ 42 w 68"/>
                <a:gd name="T7" fmla="*/ 4 h 68"/>
                <a:gd name="T8" fmla="*/ 63 w 68"/>
                <a:gd name="T9" fmla="*/ 42 h 68"/>
              </a:gdLst>
              <a:ahLst/>
              <a:cxnLst>
                <a:cxn ang="0">
                  <a:pos x="T0" y="T1"/>
                </a:cxn>
                <a:cxn ang="0">
                  <a:pos x="T2" y="T3"/>
                </a:cxn>
                <a:cxn ang="0">
                  <a:pos x="T4" y="T5"/>
                </a:cxn>
                <a:cxn ang="0">
                  <a:pos x="T6" y="T7"/>
                </a:cxn>
                <a:cxn ang="0">
                  <a:pos x="T8" y="T9"/>
                </a:cxn>
              </a:cxnLst>
              <a:rect l="0" t="0" r="r" b="b"/>
              <a:pathLst>
                <a:path w="68" h="68">
                  <a:moveTo>
                    <a:pt x="63" y="42"/>
                  </a:moveTo>
                  <a:cubicBezTo>
                    <a:pt x="59" y="58"/>
                    <a:pt x="42" y="68"/>
                    <a:pt x="26" y="64"/>
                  </a:cubicBezTo>
                  <a:cubicBezTo>
                    <a:pt x="9" y="59"/>
                    <a:pt x="0" y="42"/>
                    <a:pt x="4" y="26"/>
                  </a:cubicBezTo>
                  <a:cubicBezTo>
                    <a:pt x="8" y="9"/>
                    <a:pt x="25" y="0"/>
                    <a:pt x="42" y="4"/>
                  </a:cubicBezTo>
                  <a:cubicBezTo>
                    <a:pt x="58" y="8"/>
                    <a:pt x="68" y="25"/>
                    <a:pt x="63" y="42"/>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40" name="Freeform 20"/>
            <p:cNvSpPr/>
            <p:nvPr/>
          </p:nvSpPr>
          <p:spPr bwMode="auto">
            <a:xfrm>
              <a:off x="3626284" y="2746494"/>
              <a:ext cx="169577" cy="298726"/>
            </a:xfrm>
            <a:custGeom>
              <a:avLst/>
              <a:gdLst>
                <a:gd name="T0" fmla="*/ 5 w 62"/>
                <a:gd name="T1" fmla="*/ 105 h 110"/>
                <a:gd name="T2" fmla="*/ 2 w 62"/>
                <a:gd name="T3" fmla="*/ 93 h 110"/>
                <a:gd name="T4" fmla="*/ 11 w 62"/>
                <a:gd name="T5" fmla="*/ 41 h 110"/>
                <a:gd name="T6" fmla="*/ 47 w 62"/>
                <a:gd name="T7" fmla="*/ 3 h 110"/>
                <a:gd name="T8" fmla="*/ 60 w 62"/>
                <a:gd name="T9" fmla="*/ 6 h 110"/>
                <a:gd name="T10" fmla="*/ 56 w 62"/>
                <a:gd name="T11" fmla="*/ 18 h 110"/>
                <a:gd name="T12" fmla="*/ 35 w 62"/>
                <a:gd name="T13" fmla="*/ 38 h 110"/>
                <a:gd name="T14" fmla="*/ 20 w 62"/>
                <a:gd name="T15" fmla="*/ 76 h 110"/>
                <a:gd name="T16" fmla="*/ 22 w 62"/>
                <a:gd name="T17" fmla="*/ 99 h 110"/>
                <a:gd name="T18" fmla="*/ 17 w 62"/>
                <a:gd name="T19" fmla="*/ 110 h 110"/>
                <a:gd name="T20" fmla="*/ 5 w 62"/>
                <a:gd name="T21" fmla="*/ 10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110">
                  <a:moveTo>
                    <a:pt x="5" y="105"/>
                  </a:moveTo>
                  <a:cubicBezTo>
                    <a:pt x="4" y="101"/>
                    <a:pt x="3" y="97"/>
                    <a:pt x="2" y="93"/>
                  </a:cubicBezTo>
                  <a:cubicBezTo>
                    <a:pt x="0" y="75"/>
                    <a:pt x="3" y="57"/>
                    <a:pt x="11" y="41"/>
                  </a:cubicBezTo>
                  <a:cubicBezTo>
                    <a:pt x="19" y="26"/>
                    <a:pt x="31" y="12"/>
                    <a:pt x="47" y="3"/>
                  </a:cubicBezTo>
                  <a:cubicBezTo>
                    <a:pt x="52" y="0"/>
                    <a:pt x="57" y="2"/>
                    <a:pt x="60" y="6"/>
                  </a:cubicBezTo>
                  <a:cubicBezTo>
                    <a:pt x="62" y="10"/>
                    <a:pt x="61" y="16"/>
                    <a:pt x="56" y="18"/>
                  </a:cubicBezTo>
                  <a:cubicBezTo>
                    <a:pt x="48" y="23"/>
                    <a:pt x="40" y="30"/>
                    <a:pt x="35" y="38"/>
                  </a:cubicBezTo>
                  <a:cubicBezTo>
                    <a:pt x="26" y="49"/>
                    <a:pt x="21" y="62"/>
                    <a:pt x="20" y="76"/>
                  </a:cubicBezTo>
                  <a:cubicBezTo>
                    <a:pt x="19" y="84"/>
                    <a:pt x="20" y="92"/>
                    <a:pt x="22" y="99"/>
                  </a:cubicBezTo>
                  <a:cubicBezTo>
                    <a:pt x="17" y="110"/>
                    <a:pt x="17" y="110"/>
                    <a:pt x="17" y="110"/>
                  </a:cubicBezTo>
                  <a:cubicBezTo>
                    <a:pt x="5" y="105"/>
                    <a:pt x="5" y="105"/>
                    <a:pt x="5" y="105"/>
                  </a:cubicBezTo>
                </a:path>
              </a:pathLst>
            </a:custGeom>
            <a:solidFill>
              <a:schemeClr val="accent5"/>
            </a:solidFill>
            <a:ln w="12700">
              <a:solidFill>
                <a:schemeClr val="accent5"/>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41" name="Freeform 22"/>
            <p:cNvSpPr/>
            <p:nvPr/>
          </p:nvSpPr>
          <p:spPr bwMode="auto">
            <a:xfrm>
              <a:off x="3621792" y="2912702"/>
              <a:ext cx="184177" cy="184177"/>
            </a:xfrm>
            <a:custGeom>
              <a:avLst/>
              <a:gdLst>
                <a:gd name="T0" fmla="*/ 64 w 68"/>
                <a:gd name="T1" fmla="*/ 42 h 68"/>
                <a:gd name="T2" fmla="*/ 26 w 68"/>
                <a:gd name="T3" fmla="*/ 64 h 68"/>
                <a:gd name="T4" fmla="*/ 4 w 68"/>
                <a:gd name="T5" fmla="*/ 26 h 68"/>
                <a:gd name="T6" fmla="*/ 42 w 68"/>
                <a:gd name="T7" fmla="*/ 4 h 68"/>
                <a:gd name="T8" fmla="*/ 64 w 68"/>
                <a:gd name="T9" fmla="*/ 42 h 68"/>
              </a:gdLst>
              <a:ahLst/>
              <a:cxnLst>
                <a:cxn ang="0">
                  <a:pos x="T0" y="T1"/>
                </a:cxn>
                <a:cxn ang="0">
                  <a:pos x="T2" y="T3"/>
                </a:cxn>
                <a:cxn ang="0">
                  <a:pos x="T4" y="T5"/>
                </a:cxn>
                <a:cxn ang="0">
                  <a:pos x="T6" y="T7"/>
                </a:cxn>
                <a:cxn ang="0">
                  <a:pos x="T8" y="T9"/>
                </a:cxn>
              </a:cxnLst>
              <a:rect l="0" t="0" r="r" b="b"/>
              <a:pathLst>
                <a:path w="68" h="68">
                  <a:moveTo>
                    <a:pt x="64" y="42"/>
                  </a:moveTo>
                  <a:cubicBezTo>
                    <a:pt x="59" y="58"/>
                    <a:pt x="42" y="68"/>
                    <a:pt x="26" y="64"/>
                  </a:cubicBezTo>
                  <a:cubicBezTo>
                    <a:pt x="9" y="59"/>
                    <a:pt x="0" y="42"/>
                    <a:pt x="4" y="26"/>
                  </a:cubicBezTo>
                  <a:cubicBezTo>
                    <a:pt x="8" y="9"/>
                    <a:pt x="25" y="0"/>
                    <a:pt x="42" y="4"/>
                  </a:cubicBezTo>
                  <a:cubicBezTo>
                    <a:pt x="58" y="8"/>
                    <a:pt x="68" y="25"/>
                    <a:pt x="64" y="42"/>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spTree>
    <p:extLst>
      <p:ext uri="{BB962C8B-B14F-4D97-AF65-F5344CB8AC3E}">
        <p14:creationId xmlns:p14="http://schemas.microsoft.com/office/powerpoint/2010/main" val="319297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 Side Corner Rectangle 2"/>
          <p:cNvSpPr/>
          <p:nvPr/>
        </p:nvSpPr>
        <p:spPr>
          <a:xfrm rot="10800000">
            <a:off x="533399" y="0"/>
            <a:ext cx="2614613" cy="3158836"/>
          </a:xfrm>
          <a:prstGeom prst="round2SameRect">
            <a:avLst>
              <a:gd name="adj1" fmla="val 50000"/>
              <a:gd name="adj2" fmla="val 0"/>
            </a:avLst>
          </a:prstGeom>
          <a:solidFill>
            <a:schemeClr val="bg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11" name="Marcador de texto 1">
            <a:extLst>
              <a:ext uri="{FF2B5EF4-FFF2-40B4-BE49-F238E27FC236}">
                <a16:creationId xmlns:a16="http://schemas.microsoft.com/office/drawing/2014/main" id="{D39485A9-C33F-C947-9564-A96D15D98D6C}"/>
              </a:ext>
            </a:extLst>
          </p:cNvPr>
          <p:cNvSpPr txBox="1"/>
          <p:nvPr/>
        </p:nvSpPr>
        <p:spPr>
          <a:xfrm>
            <a:off x="3366222" y="803071"/>
            <a:ext cx="5282478" cy="1282527"/>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a:buChar char="•"/>
              <a:defRPr lang="en-US" sz="1500" kern="120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a:buChar char="•"/>
              <a:defRPr lang="en-US" sz="1400" kern="120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a:buChar char="•"/>
              <a:defRPr lang="en-US" sz="1200" kern="120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a:buChar char="•"/>
              <a:defRPr lang="en-US" sz="1100" kern="120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a:buChar char="•"/>
              <a:defRPr lang="en-US" sz="1100" kern="120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76198" marR="0" lvl="0" indent="0" algn="l" defTabSz="684213" rtl="0" eaLnBrk="1" fontAlgn="base" latinLnBrk="0" hangingPunct="1">
              <a:lnSpc>
                <a:spcPct val="100000"/>
              </a:lnSpc>
              <a:spcBef>
                <a:spcPts val="1075"/>
              </a:spcBef>
              <a:spcAft>
                <a:spcPct val="0"/>
              </a:spcAft>
              <a:buClr>
                <a:srgbClr val="00BCEB"/>
              </a:buClr>
              <a:buSzPct val="90000"/>
              <a:buFont typeface="Arial"/>
              <a:buNone/>
              <a:defRPr/>
            </a:pPr>
            <a:r>
              <a:rPr kumimoji="0" lang="es-419" sz="1800" b="0" i="0" u="none" strike="noStrike" kern="1200" cap="none" spc="0" normalizeH="0" baseline="0" dirty="0">
                <a:ln>
                  <a:noFill/>
                </a:ln>
                <a:solidFill>
                  <a:srgbClr val="FFFFFF"/>
                </a:solidFill>
                <a:effectLst/>
                <a:uLnTx/>
                <a:uFillTx/>
                <a:latin typeface="CiscoSansTT ExtraLight"/>
                <a:ea typeface="ＭＳ Ｐゴシック" charset="0"/>
              </a:rPr>
              <a:t>Cuando la oportunidad de realizar un curso </a:t>
            </a:r>
            <a:br>
              <a:rPr kumimoji="0" lang="es-419" sz="1800" b="0" i="0" u="none" strike="noStrike" kern="1200" cap="none" spc="0" normalizeH="0" baseline="0" dirty="0">
                <a:ln>
                  <a:noFill/>
                </a:ln>
                <a:solidFill>
                  <a:srgbClr val="FFFFFF"/>
                </a:solidFill>
                <a:effectLst/>
                <a:uLnTx/>
                <a:uFillTx/>
                <a:latin typeface="CiscoSansTT ExtraLight"/>
                <a:ea typeface="ＭＳ Ｐゴシック" charset="0"/>
              </a:rPr>
            </a:br>
            <a:r>
              <a:rPr kumimoji="0" lang="es-419" sz="1800" b="0" i="0" u="none" strike="noStrike" kern="1200" cap="none" spc="0" normalizeH="0" baseline="0" dirty="0">
                <a:ln>
                  <a:noFill/>
                </a:ln>
                <a:solidFill>
                  <a:srgbClr val="FFFFFF"/>
                </a:solidFill>
                <a:effectLst/>
                <a:uLnTx/>
                <a:uFillTx/>
                <a:latin typeface="CiscoSansTT ExtraLight"/>
                <a:ea typeface="ＭＳ Ｐゴシック" charset="0"/>
              </a:rPr>
              <a:t>de Cisco </a:t>
            </a:r>
            <a:r>
              <a:rPr kumimoji="0" lang="es-419" sz="1800" b="0" i="0" u="none" strike="noStrike" kern="1200" cap="none" spc="0" normalizeH="0" baseline="0" dirty="0" err="1">
                <a:ln>
                  <a:noFill/>
                </a:ln>
                <a:solidFill>
                  <a:srgbClr val="FFFFFF"/>
                </a:solidFill>
                <a:effectLst/>
                <a:uLnTx/>
                <a:uFillTx/>
                <a:latin typeface="CiscoSansTT ExtraLight"/>
                <a:ea typeface="ＭＳ Ｐゴシック" charset="0"/>
              </a:rPr>
              <a:t>Networking</a:t>
            </a:r>
            <a:r>
              <a:rPr kumimoji="0" lang="es-419" sz="1800" b="0" i="0" u="none" strike="noStrike" kern="1200" cap="none" spc="0" normalizeH="0" baseline="0" dirty="0">
                <a:ln>
                  <a:noFill/>
                </a:ln>
                <a:solidFill>
                  <a:srgbClr val="FFFFFF"/>
                </a:solidFill>
                <a:effectLst/>
                <a:uLnTx/>
                <a:uFillTx/>
                <a:latin typeface="CiscoSansTT ExtraLight"/>
                <a:ea typeface="ＭＳ Ｐゴシック" charset="0"/>
              </a:rPr>
              <a:t> </a:t>
            </a:r>
            <a:r>
              <a:rPr kumimoji="0" lang="es-419" sz="1800" b="0" i="0" u="none" strike="noStrike" kern="1200" cap="none" spc="0" normalizeH="0" baseline="0" dirty="0" err="1">
                <a:ln>
                  <a:noFill/>
                </a:ln>
                <a:solidFill>
                  <a:srgbClr val="FFFFFF"/>
                </a:solidFill>
                <a:effectLst/>
                <a:uLnTx/>
                <a:uFillTx/>
                <a:latin typeface="CiscoSansTT ExtraLight"/>
                <a:ea typeface="ＭＳ Ｐゴシック" charset="0"/>
              </a:rPr>
              <a:t>Academy</a:t>
            </a:r>
            <a:r>
              <a:rPr kumimoji="0" lang="es-419" sz="1800" b="0" i="0" u="none" strike="noStrike" kern="1200" cap="none" spc="0" normalizeH="0" baseline="0" dirty="0">
                <a:ln>
                  <a:noFill/>
                </a:ln>
                <a:solidFill>
                  <a:srgbClr val="FFFFFF"/>
                </a:solidFill>
                <a:effectLst/>
                <a:uLnTx/>
                <a:uFillTx/>
                <a:latin typeface="CiscoSansTT ExtraLight"/>
                <a:ea typeface="ＭＳ Ｐゴシック" charset="0"/>
              </a:rPr>
              <a:t> surgió</a:t>
            </a:r>
            <a:br>
              <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rPr>
            </a:br>
            <a:r>
              <a:rPr kumimoji="0" lang="es-419" sz="1800" b="0" i="0" u="none" strike="noStrike" kern="1200" cap="none" spc="0" normalizeH="0" baseline="0" dirty="0">
                <a:ln>
                  <a:noFill/>
                </a:ln>
                <a:solidFill>
                  <a:srgbClr val="FFFFFF"/>
                </a:solidFill>
                <a:effectLst/>
                <a:uLnTx/>
                <a:uFillTx/>
                <a:latin typeface="CiscoSansTT ExtraLight"/>
                <a:ea typeface="ＭＳ Ｐゴシック" charset="0"/>
              </a:rPr>
              <a:t>durante sus estudios secundarios, Allen Chen lo intentó. Hoy en día, considera que esa decisión fue la clave de su carrera.</a:t>
            </a:r>
          </a:p>
        </p:txBody>
      </p:sp>
      <p:sp>
        <p:nvSpPr>
          <p:cNvPr id="35" name="Rectangle 34"/>
          <p:cNvSpPr/>
          <p:nvPr/>
        </p:nvSpPr>
        <p:spPr>
          <a:xfrm>
            <a:off x="3965333" y="2905757"/>
            <a:ext cx="4497020" cy="1216466"/>
          </a:xfrm>
          <a:prstGeom prst="rect">
            <a:avLst/>
          </a:prstGeom>
        </p:spPr>
        <p:txBody>
          <a:bodyPr wrap="square" lIns="91440" anchor="t">
            <a:noAutofit/>
          </a:bodyPr>
          <a:lstStyle/>
          <a:p>
            <a:pPr marL="0" marR="0" lvl="0" indent="0" algn="l" defTabSz="1097280" rtl="0" eaLnBrk="1" fontAlgn="auto" latinLnBrk="0" hangingPunct="1">
              <a:lnSpc>
                <a:spcPct val="100000"/>
              </a:lnSpc>
              <a:spcBef>
                <a:spcPts val="200"/>
              </a:spcBef>
              <a:spcAft>
                <a:spcPts val="200"/>
              </a:spcAft>
              <a:buClr>
                <a:srgbClr val="000000"/>
              </a:buClr>
              <a:buSzTx/>
              <a:buFontTx/>
              <a:buNone/>
              <a:defRPr/>
            </a:pPr>
            <a:r>
              <a:rPr kumimoji="0" lang="es-419" sz="1400" b="0" i="0" u="none" strike="noStrike" kern="0" cap="none" spc="0" normalizeH="0" baseline="0">
                <a:ln>
                  <a:noFill/>
                </a:ln>
                <a:solidFill>
                  <a:srgbClr val="FFFFFF"/>
                </a:solidFill>
                <a:effectLst/>
                <a:uLnTx/>
                <a:uFillTx/>
                <a:latin typeface="CiscoSansTT ExtraLight"/>
                <a:ea typeface="ＭＳ Ｐゴシック" charset="0"/>
                <a:cs typeface="CiscoSansTT" panose="020B0503020201020303" pitchFamily="34" charset="0"/>
                <a:sym typeface="Arial"/>
              </a:rPr>
              <a:t>Algo muy importante en Networking Academy es establecer relaciones con profesionales del sector. Cuando estaba oficialmente en la fuerza laboral, tenía muchos contactos que ya me conocían a través de otras personas, lo cual fue magnífico. Tener esas relaciones es una pieza clave para el éxito profesional</a:t>
            </a:r>
          </a:p>
          <a:p>
            <a:pPr marL="0" marR="0" lvl="0" indent="0" algn="r" defTabSz="1097280" rtl="0" eaLnBrk="1" fontAlgn="auto" latinLnBrk="0" hangingPunct="1">
              <a:lnSpc>
                <a:spcPct val="100000"/>
              </a:lnSpc>
              <a:spcBef>
                <a:spcPts val="200"/>
              </a:spcBef>
              <a:spcAft>
                <a:spcPts val="200"/>
              </a:spcAft>
              <a:buClr>
                <a:srgbClr val="000000"/>
              </a:buClr>
              <a:buSzTx/>
              <a:buFontTx/>
              <a:buNone/>
              <a:defRPr/>
            </a:pPr>
            <a:r>
              <a:rPr kumimoji="0" lang="es-419" sz="1400" b="0" i="0" u="none" strike="noStrike" kern="0" cap="none" spc="0" normalizeH="0" baseline="0">
                <a:ln>
                  <a:noFill/>
                </a:ln>
                <a:solidFill>
                  <a:srgbClr val="FFFFFF"/>
                </a:solidFill>
                <a:effectLst/>
                <a:uLnTx/>
                <a:uFillTx/>
                <a:latin typeface="CiscoSansTT ExtraLight"/>
                <a:ea typeface="ＭＳ Ｐゴシック" charset="0"/>
                <a:cs typeface="CiscoSansTT" panose="020B0503020201020303" pitchFamily="34" charset="0"/>
                <a:sym typeface="Arial"/>
              </a:rPr>
              <a:t>- </a:t>
            </a:r>
            <a:r>
              <a:rPr kumimoji="0" lang="es-419" sz="1400" b="1" i="0" u="none" strike="noStrike" kern="0" cap="none" spc="0" normalizeH="0" baseline="0">
                <a:ln>
                  <a:noFill/>
                </a:ln>
                <a:solidFill>
                  <a:srgbClr val="FFFFFF"/>
                </a:solidFill>
                <a:effectLst/>
                <a:uLnTx/>
                <a:uFillTx/>
                <a:latin typeface="CiscoSansTT ExtraLight"/>
                <a:ea typeface="ＭＳ Ｐゴシック" charset="0"/>
                <a:cs typeface="CiscoSansTT" panose="020B0503020201020303" pitchFamily="34" charset="0"/>
                <a:sym typeface="Arial"/>
              </a:rPr>
              <a:t>Allen Chen</a:t>
            </a:r>
          </a:p>
        </p:txBody>
      </p:sp>
      <p:sp>
        <p:nvSpPr>
          <p:cNvPr id="36" name="Rounded Rectangle 35"/>
          <p:cNvSpPr/>
          <p:nvPr/>
        </p:nvSpPr>
        <p:spPr>
          <a:xfrm>
            <a:off x="3778989" y="2680855"/>
            <a:ext cx="4869712" cy="1910195"/>
          </a:xfrm>
          <a:prstGeom prst="roundRect">
            <a:avLst>
              <a:gd name="adj" fmla="val 7197"/>
            </a:avLst>
          </a:prstGeom>
          <a:noFill/>
          <a:ln w="3175" cap="flat" cmpd="sng" algn="ctr">
            <a:solidFill>
              <a:schemeClr val="accent3"/>
            </a:solidFill>
            <a:prstDash val="soli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IN" sz="1800" b="0" i="0" u="none" strike="noStrike" kern="0" cap="none" spc="0" normalizeH="0" baseline="0" noProof="0">
              <a:ln>
                <a:noFill/>
              </a:ln>
              <a:solidFill>
                <a:srgbClr val="0D274D"/>
              </a:solidFill>
              <a:effectLst/>
              <a:uLnTx/>
              <a:uFillTx/>
              <a:latin typeface="CiscoSansTT ExtraLight"/>
              <a:ea typeface="ＭＳ Ｐゴシック" charset="0"/>
              <a:cs typeface="+mn-cs"/>
            </a:endParaRPr>
          </a:p>
        </p:txBody>
      </p:sp>
      <p:sp>
        <p:nvSpPr>
          <p:cNvPr id="37" name="Rectangle 36"/>
          <p:cNvSpPr/>
          <p:nvPr/>
        </p:nvSpPr>
        <p:spPr>
          <a:xfrm>
            <a:off x="3888444" y="2473118"/>
            <a:ext cx="526861" cy="448858"/>
          </a:xfrm>
          <a:prstGeom prst="rect">
            <a:avLst/>
          </a:prstGeom>
          <a:solidFill>
            <a:srgbClr val="0D274D"/>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IN" sz="1800" b="0" i="0" u="none" strike="noStrike" kern="0" cap="none" spc="0" normalizeH="0" baseline="0" noProof="0">
              <a:ln>
                <a:noFill/>
              </a:ln>
              <a:solidFill>
                <a:srgbClr val="0D274D"/>
              </a:solidFill>
              <a:effectLst/>
              <a:uLnTx/>
              <a:uFillTx/>
              <a:latin typeface="CiscoSansTT ExtraLight"/>
              <a:ea typeface="ＭＳ Ｐゴシック" charset="0"/>
              <a:cs typeface="+mn-cs"/>
            </a:endParaRPr>
          </a:p>
        </p:txBody>
      </p:sp>
      <p:sp>
        <p:nvSpPr>
          <p:cNvPr id="18" name="Título 2">
            <a:extLst>
              <a:ext uri="{FF2B5EF4-FFF2-40B4-BE49-F238E27FC236}">
                <a16:creationId xmlns:a16="http://schemas.microsoft.com/office/drawing/2014/main" id="{4D587F43-E0B3-2B4A-8E61-8E67C33D0F69}"/>
              </a:ext>
            </a:extLst>
          </p:cNvPr>
          <p:cNvSpPr txBox="1"/>
          <p:nvPr/>
        </p:nvSpPr>
        <p:spPr>
          <a:xfrm>
            <a:off x="533397" y="203864"/>
            <a:ext cx="2614615" cy="900349"/>
          </a:xfrm>
          <a:prstGeom prst="rect">
            <a:avLst/>
          </a:prstGeom>
        </p:spPr>
        <p:txBody>
          <a:bodyPr/>
          <a:lstStyle>
            <a:lvl1pPr algn="l" defTabSz="684213" rtl="0" eaLnBrk="1" fontAlgn="base" hangingPunct="1">
              <a:lnSpc>
                <a:spcPct val="80000"/>
              </a:lnSpc>
              <a:spcBef>
                <a:spcPct val="0"/>
              </a:spcBef>
              <a:spcAft>
                <a:spcPct val="0"/>
              </a:spcAft>
              <a:defRPr lang="en-US" sz="2800" b="0" i="0" u="none"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9pPr>
          </a:lstStyle>
          <a:p>
            <a:pPr marL="0" marR="0" lvl="0" indent="0" algn="ctr" defTabSz="684213" rtl="0" eaLnBrk="1" fontAlgn="base" latinLnBrk="0" hangingPunct="1">
              <a:lnSpc>
                <a:spcPct val="100000"/>
              </a:lnSpc>
              <a:spcBef>
                <a:spcPct val="0"/>
              </a:spcBef>
              <a:spcAft>
                <a:spcPct val="0"/>
              </a:spcAft>
              <a:buClrTx/>
              <a:buSzTx/>
              <a:buFontTx/>
              <a:buNone/>
              <a:defRPr/>
            </a:pPr>
            <a:r>
              <a:rPr kumimoji="0" lang="es-419" sz="3000" b="0" i="0" u="none" strike="noStrike" kern="1200" cap="none" spc="0" normalizeH="0" baseline="0">
                <a:ln>
                  <a:noFill/>
                </a:ln>
                <a:solidFill>
                  <a:srgbClr val="00BCEB"/>
                </a:solidFill>
                <a:effectLst/>
                <a:uLnTx/>
                <a:uFillTx/>
                <a:latin typeface="CiscoSansTT ExtraLight"/>
                <a:cs typeface="CiscoSansTT Thin" charset="0"/>
              </a:rPr>
              <a:t>Una muestra de éxito</a:t>
            </a:r>
          </a:p>
        </p:txBody>
      </p:sp>
      <p:grpSp>
        <p:nvGrpSpPr>
          <p:cNvPr id="34" name="Group 33"/>
          <p:cNvGrpSpPr/>
          <p:nvPr/>
        </p:nvGrpSpPr>
        <p:grpSpPr>
          <a:xfrm>
            <a:off x="4027898" y="2586395"/>
            <a:ext cx="247950" cy="222300"/>
            <a:chOff x="3415155" y="2746494"/>
            <a:chExt cx="390814" cy="350385"/>
          </a:xfrm>
        </p:grpSpPr>
        <p:sp>
          <p:nvSpPr>
            <p:cNvPr id="38" name="Freeform 17"/>
            <p:cNvSpPr/>
            <p:nvPr/>
          </p:nvSpPr>
          <p:spPr bwMode="auto">
            <a:xfrm>
              <a:off x="3419647" y="2746494"/>
              <a:ext cx="169577" cy="298726"/>
            </a:xfrm>
            <a:custGeom>
              <a:avLst/>
              <a:gdLst>
                <a:gd name="T0" fmla="*/ 5 w 62"/>
                <a:gd name="T1" fmla="*/ 105 h 110"/>
                <a:gd name="T2" fmla="*/ 2 w 62"/>
                <a:gd name="T3" fmla="*/ 93 h 110"/>
                <a:gd name="T4" fmla="*/ 11 w 62"/>
                <a:gd name="T5" fmla="*/ 41 h 110"/>
                <a:gd name="T6" fmla="*/ 47 w 62"/>
                <a:gd name="T7" fmla="*/ 3 h 110"/>
                <a:gd name="T8" fmla="*/ 60 w 62"/>
                <a:gd name="T9" fmla="*/ 6 h 110"/>
                <a:gd name="T10" fmla="*/ 56 w 62"/>
                <a:gd name="T11" fmla="*/ 18 h 110"/>
                <a:gd name="T12" fmla="*/ 35 w 62"/>
                <a:gd name="T13" fmla="*/ 38 h 110"/>
                <a:gd name="T14" fmla="*/ 20 w 62"/>
                <a:gd name="T15" fmla="*/ 76 h 110"/>
                <a:gd name="T16" fmla="*/ 22 w 62"/>
                <a:gd name="T17" fmla="*/ 99 h 110"/>
                <a:gd name="T18" fmla="*/ 17 w 62"/>
                <a:gd name="T19" fmla="*/ 110 h 110"/>
                <a:gd name="T20" fmla="*/ 5 w 62"/>
                <a:gd name="T21" fmla="*/ 10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110">
                  <a:moveTo>
                    <a:pt x="5" y="105"/>
                  </a:moveTo>
                  <a:cubicBezTo>
                    <a:pt x="4" y="101"/>
                    <a:pt x="3" y="97"/>
                    <a:pt x="2" y="93"/>
                  </a:cubicBezTo>
                  <a:cubicBezTo>
                    <a:pt x="0" y="75"/>
                    <a:pt x="3" y="57"/>
                    <a:pt x="11" y="41"/>
                  </a:cubicBezTo>
                  <a:cubicBezTo>
                    <a:pt x="19" y="26"/>
                    <a:pt x="31" y="12"/>
                    <a:pt x="47" y="3"/>
                  </a:cubicBezTo>
                  <a:cubicBezTo>
                    <a:pt x="51" y="0"/>
                    <a:pt x="57" y="2"/>
                    <a:pt x="60" y="6"/>
                  </a:cubicBezTo>
                  <a:cubicBezTo>
                    <a:pt x="62" y="10"/>
                    <a:pt x="60" y="16"/>
                    <a:pt x="56" y="18"/>
                  </a:cubicBezTo>
                  <a:cubicBezTo>
                    <a:pt x="48" y="23"/>
                    <a:pt x="40" y="30"/>
                    <a:pt x="35" y="38"/>
                  </a:cubicBezTo>
                  <a:cubicBezTo>
                    <a:pt x="26" y="49"/>
                    <a:pt x="21" y="62"/>
                    <a:pt x="20" y="76"/>
                  </a:cubicBezTo>
                  <a:cubicBezTo>
                    <a:pt x="19" y="84"/>
                    <a:pt x="20" y="92"/>
                    <a:pt x="22" y="99"/>
                  </a:cubicBezTo>
                  <a:cubicBezTo>
                    <a:pt x="17" y="110"/>
                    <a:pt x="17" y="110"/>
                    <a:pt x="17" y="110"/>
                  </a:cubicBezTo>
                  <a:cubicBezTo>
                    <a:pt x="5" y="105"/>
                    <a:pt x="5" y="105"/>
                    <a:pt x="5" y="105"/>
                  </a:cubicBezTo>
                </a:path>
              </a:pathLst>
            </a:custGeom>
            <a:solidFill>
              <a:schemeClr val="accent3"/>
            </a:solidFill>
            <a:ln w="12700">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39" name="Freeform 19"/>
            <p:cNvSpPr/>
            <p:nvPr/>
          </p:nvSpPr>
          <p:spPr bwMode="auto">
            <a:xfrm>
              <a:off x="3415155" y="2912702"/>
              <a:ext cx="184177" cy="184177"/>
            </a:xfrm>
            <a:custGeom>
              <a:avLst/>
              <a:gdLst>
                <a:gd name="T0" fmla="*/ 63 w 68"/>
                <a:gd name="T1" fmla="*/ 42 h 68"/>
                <a:gd name="T2" fmla="*/ 26 w 68"/>
                <a:gd name="T3" fmla="*/ 64 h 68"/>
                <a:gd name="T4" fmla="*/ 4 w 68"/>
                <a:gd name="T5" fmla="*/ 26 h 68"/>
                <a:gd name="T6" fmla="*/ 42 w 68"/>
                <a:gd name="T7" fmla="*/ 4 h 68"/>
                <a:gd name="T8" fmla="*/ 63 w 68"/>
                <a:gd name="T9" fmla="*/ 42 h 68"/>
              </a:gdLst>
              <a:ahLst/>
              <a:cxnLst>
                <a:cxn ang="0">
                  <a:pos x="T0" y="T1"/>
                </a:cxn>
                <a:cxn ang="0">
                  <a:pos x="T2" y="T3"/>
                </a:cxn>
                <a:cxn ang="0">
                  <a:pos x="T4" y="T5"/>
                </a:cxn>
                <a:cxn ang="0">
                  <a:pos x="T6" y="T7"/>
                </a:cxn>
                <a:cxn ang="0">
                  <a:pos x="T8" y="T9"/>
                </a:cxn>
              </a:cxnLst>
              <a:rect l="0" t="0" r="r" b="b"/>
              <a:pathLst>
                <a:path w="68" h="68">
                  <a:moveTo>
                    <a:pt x="63" y="42"/>
                  </a:moveTo>
                  <a:cubicBezTo>
                    <a:pt x="59" y="58"/>
                    <a:pt x="42" y="68"/>
                    <a:pt x="26" y="64"/>
                  </a:cubicBezTo>
                  <a:cubicBezTo>
                    <a:pt x="9" y="59"/>
                    <a:pt x="0" y="42"/>
                    <a:pt x="4" y="26"/>
                  </a:cubicBezTo>
                  <a:cubicBezTo>
                    <a:pt x="8" y="9"/>
                    <a:pt x="25" y="0"/>
                    <a:pt x="42" y="4"/>
                  </a:cubicBezTo>
                  <a:cubicBezTo>
                    <a:pt x="58" y="8"/>
                    <a:pt x="68" y="25"/>
                    <a:pt x="63" y="42"/>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40" name="Freeform 20"/>
            <p:cNvSpPr/>
            <p:nvPr/>
          </p:nvSpPr>
          <p:spPr bwMode="auto">
            <a:xfrm>
              <a:off x="3626284" y="2746494"/>
              <a:ext cx="169577" cy="298726"/>
            </a:xfrm>
            <a:custGeom>
              <a:avLst/>
              <a:gdLst>
                <a:gd name="T0" fmla="*/ 5 w 62"/>
                <a:gd name="T1" fmla="*/ 105 h 110"/>
                <a:gd name="T2" fmla="*/ 2 w 62"/>
                <a:gd name="T3" fmla="*/ 93 h 110"/>
                <a:gd name="T4" fmla="*/ 11 w 62"/>
                <a:gd name="T5" fmla="*/ 41 h 110"/>
                <a:gd name="T6" fmla="*/ 47 w 62"/>
                <a:gd name="T7" fmla="*/ 3 h 110"/>
                <a:gd name="T8" fmla="*/ 60 w 62"/>
                <a:gd name="T9" fmla="*/ 6 h 110"/>
                <a:gd name="T10" fmla="*/ 56 w 62"/>
                <a:gd name="T11" fmla="*/ 18 h 110"/>
                <a:gd name="T12" fmla="*/ 35 w 62"/>
                <a:gd name="T13" fmla="*/ 38 h 110"/>
                <a:gd name="T14" fmla="*/ 20 w 62"/>
                <a:gd name="T15" fmla="*/ 76 h 110"/>
                <a:gd name="T16" fmla="*/ 22 w 62"/>
                <a:gd name="T17" fmla="*/ 99 h 110"/>
                <a:gd name="T18" fmla="*/ 17 w 62"/>
                <a:gd name="T19" fmla="*/ 110 h 110"/>
                <a:gd name="T20" fmla="*/ 5 w 62"/>
                <a:gd name="T21" fmla="*/ 10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110">
                  <a:moveTo>
                    <a:pt x="5" y="105"/>
                  </a:moveTo>
                  <a:cubicBezTo>
                    <a:pt x="4" y="101"/>
                    <a:pt x="3" y="97"/>
                    <a:pt x="2" y="93"/>
                  </a:cubicBezTo>
                  <a:cubicBezTo>
                    <a:pt x="0" y="75"/>
                    <a:pt x="3" y="57"/>
                    <a:pt x="11" y="41"/>
                  </a:cubicBezTo>
                  <a:cubicBezTo>
                    <a:pt x="19" y="26"/>
                    <a:pt x="31" y="12"/>
                    <a:pt x="47" y="3"/>
                  </a:cubicBezTo>
                  <a:cubicBezTo>
                    <a:pt x="52" y="0"/>
                    <a:pt x="57" y="2"/>
                    <a:pt x="60" y="6"/>
                  </a:cubicBezTo>
                  <a:cubicBezTo>
                    <a:pt x="62" y="10"/>
                    <a:pt x="61" y="16"/>
                    <a:pt x="56" y="18"/>
                  </a:cubicBezTo>
                  <a:cubicBezTo>
                    <a:pt x="48" y="23"/>
                    <a:pt x="40" y="30"/>
                    <a:pt x="35" y="38"/>
                  </a:cubicBezTo>
                  <a:cubicBezTo>
                    <a:pt x="26" y="49"/>
                    <a:pt x="21" y="62"/>
                    <a:pt x="20" y="76"/>
                  </a:cubicBezTo>
                  <a:cubicBezTo>
                    <a:pt x="19" y="84"/>
                    <a:pt x="20" y="92"/>
                    <a:pt x="22" y="99"/>
                  </a:cubicBezTo>
                  <a:cubicBezTo>
                    <a:pt x="17" y="110"/>
                    <a:pt x="17" y="110"/>
                    <a:pt x="17" y="110"/>
                  </a:cubicBezTo>
                  <a:cubicBezTo>
                    <a:pt x="5" y="105"/>
                    <a:pt x="5" y="105"/>
                    <a:pt x="5" y="105"/>
                  </a:cubicBezTo>
                </a:path>
              </a:pathLst>
            </a:custGeom>
            <a:solidFill>
              <a:schemeClr val="accent3"/>
            </a:solidFill>
            <a:ln w="12700">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41" name="Freeform 22"/>
            <p:cNvSpPr/>
            <p:nvPr/>
          </p:nvSpPr>
          <p:spPr bwMode="auto">
            <a:xfrm>
              <a:off x="3621792" y="2912702"/>
              <a:ext cx="184177" cy="184177"/>
            </a:xfrm>
            <a:custGeom>
              <a:avLst/>
              <a:gdLst>
                <a:gd name="T0" fmla="*/ 64 w 68"/>
                <a:gd name="T1" fmla="*/ 42 h 68"/>
                <a:gd name="T2" fmla="*/ 26 w 68"/>
                <a:gd name="T3" fmla="*/ 64 h 68"/>
                <a:gd name="T4" fmla="*/ 4 w 68"/>
                <a:gd name="T5" fmla="*/ 26 h 68"/>
                <a:gd name="T6" fmla="*/ 42 w 68"/>
                <a:gd name="T7" fmla="*/ 4 h 68"/>
                <a:gd name="T8" fmla="*/ 64 w 68"/>
                <a:gd name="T9" fmla="*/ 42 h 68"/>
              </a:gdLst>
              <a:ahLst/>
              <a:cxnLst>
                <a:cxn ang="0">
                  <a:pos x="T0" y="T1"/>
                </a:cxn>
                <a:cxn ang="0">
                  <a:pos x="T2" y="T3"/>
                </a:cxn>
                <a:cxn ang="0">
                  <a:pos x="T4" y="T5"/>
                </a:cxn>
                <a:cxn ang="0">
                  <a:pos x="T6" y="T7"/>
                </a:cxn>
                <a:cxn ang="0">
                  <a:pos x="T8" y="T9"/>
                </a:cxn>
              </a:cxnLst>
              <a:rect l="0" t="0" r="r" b="b"/>
              <a:pathLst>
                <a:path w="68" h="68">
                  <a:moveTo>
                    <a:pt x="64" y="42"/>
                  </a:moveTo>
                  <a:cubicBezTo>
                    <a:pt x="59" y="58"/>
                    <a:pt x="42" y="68"/>
                    <a:pt x="26" y="64"/>
                  </a:cubicBezTo>
                  <a:cubicBezTo>
                    <a:pt x="9" y="59"/>
                    <a:pt x="0" y="42"/>
                    <a:pt x="4" y="26"/>
                  </a:cubicBezTo>
                  <a:cubicBezTo>
                    <a:pt x="8" y="9"/>
                    <a:pt x="25" y="0"/>
                    <a:pt x="42" y="4"/>
                  </a:cubicBezTo>
                  <a:cubicBezTo>
                    <a:pt x="58" y="8"/>
                    <a:pt x="68" y="25"/>
                    <a:pt x="64" y="42"/>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pic>
        <p:nvPicPr>
          <p:cNvPr id="19" name="Imagen 21">
            <a:extLst>
              <a:ext uri="{FF2B5EF4-FFF2-40B4-BE49-F238E27FC236}">
                <a16:creationId xmlns:a16="http://schemas.microsoft.com/office/drawing/2014/main" id="{F0B98984-3A19-5E4C-A6EE-59F002D4111D}"/>
              </a:ext>
            </a:extLst>
          </p:cNvPr>
          <p:cNvPicPr>
            <a:picLocks noChangeAspect="1"/>
          </p:cNvPicPr>
          <p:nvPr/>
        </p:nvPicPr>
        <p:blipFill>
          <a:blip r:embed="rId3"/>
          <a:srcRect l="8948" t="10272" r="10272" b="8948"/>
          <a:stretch>
            <a:fillRect/>
          </a:stretch>
        </p:blipFill>
        <p:spPr>
          <a:xfrm>
            <a:off x="1164375" y="1444335"/>
            <a:ext cx="1352661" cy="1352661"/>
          </a:xfrm>
          <a:prstGeom prst="ellipse">
            <a:avLst/>
          </a:prstGeom>
          <a:ln w="38100">
            <a:solidFill>
              <a:schemeClr val="accent3"/>
            </a:solidFill>
          </a:ln>
        </p:spPr>
      </p:pic>
    </p:spTree>
    <p:extLst>
      <p:ext uri="{BB962C8B-B14F-4D97-AF65-F5344CB8AC3E}">
        <p14:creationId xmlns:p14="http://schemas.microsoft.com/office/powerpoint/2010/main" val="3804762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03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1176600" y="341313"/>
            <a:ext cx="7606653" cy="731837"/>
          </a:xfrm>
        </p:spPr>
        <p:txBody>
          <a:bodyPr/>
          <a:lstStyle/>
          <a:p>
            <a:pPr rtl="0"/>
            <a:r>
              <a:rPr lang="es-419"/>
              <a:t>Índice de preparación digital de Cisco</a:t>
            </a:r>
          </a:p>
        </p:txBody>
      </p:sp>
      <p:sp>
        <p:nvSpPr>
          <p:cNvPr id="3" name="Round Same Side Corner Rectangle 2"/>
          <p:cNvSpPr/>
          <p:nvPr/>
        </p:nvSpPr>
        <p:spPr>
          <a:xfrm rot="5400000">
            <a:off x="165315" y="1036423"/>
            <a:ext cx="3389314" cy="3719944"/>
          </a:xfrm>
          <a:prstGeom prst="round2SameRect">
            <a:avLst>
              <a:gd name="adj1" fmla="val 6222"/>
              <a:gd name="adj2" fmla="val 0"/>
            </a:avLst>
          </a:prstGeom>
          <a:solidFill>
            <a:schemeClr val="bg1">
              <a:lumMod val="90000"/>
              <a:lumOff val="10000"/>
              <a:alpha val="3803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19299" y="1739420"/>
            <a:ext cx="2962089" cy="1138773"/>
          </a:xfrm>
          <a:prstGeom prst="rect">
            <a:avLst/>
          </a:prstGeom>
          <a:noFill/>
        </p:spPr>
        <p:txBody>
          <a:bodyPr wrap="square" lIns="0" tIns="0" rIns="0" bIns="0" rtlCol="0">
            <a:spAutoFit/>
          </a:bodyPr>
          <a:lstStyle/>
          <a:p>
            <a:pPr rtl="0">
              <a:spcBef>
                <a:spcPts val="600"/>
              </a:spcBef>
              <a:spcAft>
                <a:spcPts val="600"/>
              </a:spcAft>
            </a:pPr>
            <a:r>
              <a:rPr lang="es-419" sz="1600">
                <a:latin typeface="+mn-lt"/>
              </a:rPr>
              <a:t>Explora la preparación del país para un futuro digitalizado para la planificación</a:t>
            </a:r>
          </a:p>
          <a:p>
            <a:pPr rtl="0">
              <a:spcBef>
                <a:spcPts val="600"/>
              </a:spcBef>
              <a:spcAft>
                <a:spcPts val="600"/>
              </a:spcAft>
            </a:pPr>
            <a:r>
              <a:rPr lang="es-419" sz="1600">
                <a:latin typeface="+mn-lt"/>
              </a:rPr>
              <a:t>Enlaces al producto interno bruto per cápita</a:t>
            </a:r>
          </a:p>
        </p:txBody>
      </p:sp>
      <p:sp>
        <p:nvSpPr>
          <p:cNvPr id="5" name="Round Same Side Corner Rectangle 4"/>
          <p:cNvSpPr/>
          <p:nvPr/>
        </p:nvSpPr>
        <p:spPr>
          <a:xfrm rot="5400000">
            <a:off x="1738908" y="2029598"/>
            <a:ext cx="450813" cy="3034146"/>
          </a:xfrm>
          <a:prstGeom prst="round2SameRect">
            <a:avLst>
              <a:gd name="adj1" fmla="val 42556"/>
              <a:gd name="adj2" fmla="val 50000"/>
            </a:avLst>
          </a:prstGeom>
          <a:solidFill>
            <a:schemeClr val="tx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1258998" y="3423560"/>
            <a:ext cx="1410632" cy="246221"/>
          </a:xfrm>
          <a:prstGeom prst="rect">
            <a:avLst/>
          </a:prstGeom>
          <a:noFill/>
        </p:spPr>
        <p:txBody>
          <a:bodyPr wrap="square" lIns="0" tIns="0" rIns="0" bIns="0" rtlCol="0">
            <a:spAutoFit/>
          </a:bodyPr>
          <a:lstStyle/>
          <a:p>
            <a:pPr algn="ctr" rtl="0">
              <a:spcAft>
                <a:spcPts val="600"/>
              </a:spcAft>
            </a:pPr>
            <a:r>
              <a:rPr lang="es-419" sz="1600" b="1">
                <a:latin typeface="+mn-lt"/>
                <a:hlinkClick r:id="rId3"/>
              </a:rPr>
              <a:t>Explorar ahora</a:t>
            </a:r>
          </a:p>
        </p:txBody>
      </p:sp>
      <p:grpSp>
        <p:nvGrpSpPr>
          <p:cNvPr id="9" name="Group 8"/>
          <p:cNvGrpSpPr/>
          <p:nvPr/>
        </p:nvGrpSpPr>
        <p:grpSpPr>
          <a:xfrm>
            <a:off x="3855091" y="1370333"/>
            <a:ext cx="4793609" cy="3052123"/>
            <a:chOff x="3855091" y="1450098"/>
            <a:chExt cx="4793609" cy="3052123"/>
          </a:xfrm>
        </p:grpSpPr>
        <p:sp>
          <p:nvSpPr>
            <p:cNvPr id="322" name="Rounded Rectangle 321"/>
            <p:cNvSpPr/>
            <p:nvPr/>
          </p:nvSpPr>
          <p:spPr>
            <a:xfrm>
              <a:off x="5060373" y="1450098"/>
              <a:ext cx="1177767" cy="1507860"/>
            </a:xfrm>
            <a:prstGeom prst="roundRect">
              <a:avLst>
                <a:gd name="adj" fmla="val 5134"/>
              </a:avLst>
            </a:prstGeom>
            <a:solidFill>
              <a:srgbClr val="133971">
                <a:alpha val="69804"/>
              </a:srgbClr>
            </a:solidFill>
            <a:ln w="3175" cap="flat" cmpd="sng" algn="ctr">
              <a:noFill/>
              <a:prstDash val="solid"/>
            </a:ln>
            <a:effectLst/>
          </p:spPr>
          <p:txBody>
            <a:bodyPr rtlCol="0" anchor="ctr"/>
            <a:lstStyle/>
            <a:p>
              <a:pPr marL="0" marR="0" lvl="0" indent="0" algn="ctr" defTabSz="457086" eaLnBrk="1" fontAlgn="auto" latinLnBrk="0" hangingPunct="1">
                <a:lnSpc>
                  <a:spcPct val="100000"/>
                </a:lnSpc>
                <a:spcBef>
                  <a:spcPct val="0"/>
                </a:spcBef>
                <a:spcAft>
                  <a:spcPct val="0"/>
                </a:spcAft>
                <a:buClrTx/>
                <a:buSzTx/>
                <a:buFontTx/>
                <a:buNone/>
                <a:defRPr/>
              </a:pPr>
              <a:endParaRPr kumimoji="0" lang="en-US" sz="1200" b="1" i="0" u="none" strike="noStrike" kern="0" cap="none" spc="0" normalizeH="0" baseline="0" noProof="0">
                <a:ln>
                  <a:noFill/>
                </a:ln>
                <a:solidFill>
                  <a:srgbClr val="0D274D"/>
                </a:solidFill>
                <a:effectLst/>
                <a:uLnTx/>
                <a:uFillTx/>
                <a:latin typeface="CiscoSansTT ExtraLight"/>
                <a:ea typeface="CiscoSans ExtraLight" charset="0"/>
                <a:cs typeface="CiscoSans ExtraLight"/>
                <a:sym typeface="Arial"/>
              </a:endParaRPr>
            </a:p>
          </p:txBody>
        </p:sp>
        <p:sp>
          <p:nvSpPr>
            <p:cNvPr id="323" name="Rounded Rectangle 322"/>
            <p:cNvSpPr/>
            <p:nvPr/>
          </p:nvSpPr>
          <p:spPr>
            <a:xfrm>
              <a:off x="3855091" y="1450098"/>
              <a:ext cx="1177767" cy="1507860"/>
            </a:xfrm>
            <a:prstGeom prst="roundRect">
              <a:avLst>
                <a:gd name="adj" fmla="val 5134"/>
              </a:avLst>
            </a:prstGeom>
            <a:solidFill>
              <a:srgbClr val="8B96A7">
                <a:alpha val="50196"/>
              </a:srgbClr>
            </a:solidFill>
            <a:ln w="3175" cap="flat" cmpd="sng" algn="ctr">
              <a:noFill/>
              <a:prstDash val="solid"/>
            </a:ln>
            <a:effectLst/>
          </p:spPr>
          <p:txBody>
            <a:bodyPr rtlCol="0" anchor="ctr"/>
            <a:lstStyle/>
            <a:p>
              <a:pPr marL="0" marR="0" lvl="0" indent="0" algn="ctr" defTabSz="457086" eaLnBrk="1" fontAlgn="auto" latinLnBrk="0" hangingPunct="1">
                <a:lnSpc>
                  <a:spcPct val="100000"/>
                </a:lnSpc>
                <a:spcBef>
                  <a:spcPct val="0"/>
                </a:spcBef>
                <a:spcAft>
                  <a:spcPct val="0"/>
                </a:spcAft>
                <a:buClrTx/>
                <a:buSzTx/>
                <a:buFontTx/>
                <a:buNone/>
                <a:defRPr/>
              </a:pPr>
              <a:endParaRPr kumimoji="0" lang="en-US" sz="1200" b="1" i="0" u="none" strike="noStrike" kern="0" cap="none" spc="0" normalizeH="0" baseline="0" noProof="0">
                <a:ln>
                  <a:noFill/>
                </a:ln>
                <a:solidFill>
                  <a:srgbClr val="0D274D"/>
                </a:solidFill>
                <a:effectLst/>
                <a:uLnTx/>
                <a:uFillTx/>
                <a:latin typeface="CiscoSansTT ExtraLight"/>
                <a:ea typeface="CiscoSans ExtraLight" charset="0"/>
                <a:cs typeface="CiscoSans ExtraLight"/>
                <a:sym typeface="Arial"/>
              </a:endParaRPr>
            </a:p>
          </p:txBody>
        </p:sp>
        <p:sp>
          <p:nvSpPr>
            <p:cNvPr id="324" name="Rounded Rectangle 323"/>
            <p:cNvSpPr/>
            <p:nvPr/>
          </p:nvSpPr>
          <p:spPr>
            <a:xfrm>
              <a:off x="6265652" y="1450098"/>
              <a:ext cx="1177767" cy="1507860"/>
            </a:xfrm>
            <a:prstGeom prst="roundRect">
              <a:avLst>
                <a:gd name="adj" fmla="val 5134"/>
              </a:avLst>
            </a:prstGeom>
            <a:solidFill>
              <a:srgbClr val="8B96A7">
                <a:alpha val="50196"/>
              </a:srgbClr>
            </a:solidFill>
            <a:ln w="3175" cap="flat" cmpd="sng" algn="ctr">
              <a:noFill/>
              <a:prstDash val="solid"/>
            </a:ln>
            <a:effectLst/>
          </p:spPr>
          <p:txBody>
            <a:bodyPr rtlCol="0" anchor="ctr"/>
            <a:lstStyle/>
            <a:p>
              <a:pPr marL="0" marR="0" lvl="0" indent="0" algn="ctr" defTabSz="457086" eaLnBrk="1" fontAlgn="auto" latinLnBrk="0" hangingPunct="1">
                <a:lnSpc>
                  <a:spcPct val="100000"/>
                </a:lnSpc>
                <a:spcBef>
                  <a:spcPct val="0"/>
                </a:spcBef>
                <a:spcAft>
                  <a:spcPct val="0"/>
                </a:spcAft>
                <a:buClrTx/>
                <a:buSzTx/>
                <a:buFontTx/>
                <a:buNone/>
                <a:defRPr/>
              </a:pPr>
              <a:endParaRPr kumimoji="0" lang="en-US" sz="1200" b="1" i="0" u="none" strike="noStrike" kern="0" cap="none" spc="0" normalizeH="0" baseline="0" noProof="0">
                <a:ln>
                  <a:noFill/>
                </a:ln>
                <a:solidFill>
                  <a:srgbClr val="0D274D"/>
                </a:solidFill>
                <a:effectLst/>
                <a:uLnTx/>
                <a:uFillTx/>
                <a:latin typeface="CiscoSansTT ExtraLight"/>
                <a:ea typeface="CiscoSans ExtraLight" charset="0"/>
                <a:cs typeface="CiscoSans ExtraLight"/>
                <a:sym typeface="Arial"/>
              </a:endParaRPr>
            </a:p>
          </p:txBody>
        </p:sp>
        <p:sp>
          <p:nvSpPr>
            <p:cNvPr id="325" name="Rounded Rectangle 324"/>
            <p:cNvSpPr/>
            <p:nvPr/>
          </p:nvSpPr>
          <p:spPr>
            <a:xfrm>
              <a:off x="7470933" y="1450098"/>
              <a:ext cx="1177767" cy="1507860"/>
            </a:xfrm>
            <a:prstGeom prst="roundRect">
              <a:avLst>
                <a:gd name="adj" fmla="val 5134"/>
              </a:avLst>
            </a:prstGeom>
            <a:solidFill>
              <a:srgbClr val="133971">
                <a:alpha val="69804"/>
              </a:srgbClr>
            </a:solidFill>
            <a:ln w="3175" cap="flat" cmpd="sng" algn="ctr">
              <a:noFill/>
              <a:prstDash val="solid"/>
            </a:ln>
            <a:effectLst/>
          </p:spPr>
          <p:txBody>
            <a:bodyPr rtlCol="0" anchor="ctr"/>
            <a:lstStyle/>
            <a:p>
              <a:pPr algn="ctr" defTabSz="457086" fontAlgn="auto">
                <a:spcBef>
                  <a:spcPct val="0"/>
                </a:spcBef>
                <a:spcAft>
                  <a:spcPct val="0"/>
                </a:spcAft>
              </a:pPr>
              <a:endParaRPr lang="en-US" sz="1200" b="1" kern="0">
                <a:solidFill>
                  <a:srgbClr val="0D274D"/>
                </a:solidFill>
                <a:latin typeface="CiscoSansTT ExtraLight"/>
                <a:ea typeface="CiscoSans ExtraLight" charset="0"/>
                <a:cs typeface="CiscoSans ExtraLight"/>
                <a:sym typeface="Arial"/>
              </a:endParaRPr>
            </a:p>
          </p:txBody>
        </p:sp>
        <p:sp>
          <p:nvSpPr>
            <p:cNvPr id="10" name="TextBox 9"/>
            <p:cNvSpPr txBox="1"/>
            <p:nvPr/>
          </p:nvSpPr>
          <p:spPr>
            <a:xfrm>
              <a:off x="3970868" y="2334374"/>
              <a:ext cx="956734" cy="438582"/>
            </a:xfrm>
            <a:prstGeom prst="rect">
              <a:avLst/>
            </a:prstGeom>
            <a:noFill/>
          </p:spPr>
          <p:txBody>
            <a:bodyPr wrap="square" lIns="0" tIns="0" rIns="0" bIns="0" rtlCol="0">
              <a:spAutoFit/>
            </a:bodyPr>
            <a:lstStyle/>
            <a:p>
              <a:pPr algn="ctr" rtl="0"/>
              <a:r>
                <a:rPr lang="es-419" sz="950" dirty="0">
                  <a:latin typeface="+mn-lt"/>
                </a:rPr>
                <a:t>Puntuación total de preparación digital</a:t>
              </a:r>
            </a:p>
          </p:txBody>
        </p:sp>
        <p:sp>
          <p:nvSpPr>
            <p:cNvPr id="487" name="TextBox 486"/>
            <p:cNvSpPr txBox="1"/>
            <p:nvPr/>
          </p:nvSpPr>
          <p:spPr>
            <a:xfrm>
              <a:off x="5246898" y="2334374"/>
              <a:ext cx="804717" cy="292388"/>
            </a:xfrm>
            <a:prstGeom prst="rect">
              <a:avLst/>
            </a:prstGeom>
            <a:noFill/>
          </p:spPr>
          <p:txBody>
            <a:bodyPr wrap="square" lIns="0" tIns="0" rIns="0" bIns="0" rtlCol="0">
              <a:spAutoFit/>
            </a:bodyPr>
            <a:lstStyle/>
            <a:p>
              <a:pPr algn="ctr" rtl="0"/>
              <a:r>
                <a:rPr lang="es-419" sz="950">
                  <a:latin typeface="+mn-lt"/>
                </a:rPr>
                <a:t>Necesidades básicas</a:t>
              </a:r>
            </a:p>
          </p:txBody>
        </p:sp>
        <p:sp>
          <p:nvSpPr>
            <p:cNvPr id="488" name="TextBox 487"/>
            <p:cNvSpPr txBox="1"/>
            <p:nvPr/>
          </p:nvSpPr>
          <p:spPr>
            <a:xfrm>
              <a:off x="6284383" y="2334374"/>
              <a:ext cx="1136650" cy="438582"/>
            </a:xfrm>
            <a:prstGeom prst="rect">
              <a:avLst/>
            </a:prstGeom>
            <a:noFill/>
          </p:spPr>
          <p:txBody>
            <a:bodyPr wrap="square" lIns="0" tIns="0" rIns="0" bIns="0" rtlCol="0">
              <a:spAutoFit/>
            </a:bodyPr>
            <a:lstStyle/>
            <a:p>
              <a:pPr algn="ctr" rtl="0"/>
              <a:r>
                <a:rPr lang="es-419" sz="950" dirty="0">
                  <a:latin typeface="+mn-lt"/>
                </a:rPr>
                <a:t>Inversiones corporativas </a:t>
              </a:r>
              <a:br>
                <a:rPr lang="es-419" sz="950" dirty="0">
                  <a:latin typeface="+mn-lt"/>
                </a:rPr>
              </a:br>
              <a:r>
                <a:rPr lang="es-419" sz="950" dirty="0">
                  <a:latin typeface="+mn-lt"/>
                </a:rPr>
                <a:t>y gubernamentales</a:t>
              </a:r>
            </a:p>
          </p:txBody>
        </p:sp>
        <p:sp>
          <p:nvSpPr>
            <p:cNvPr id="489" name="TextBox 488"/>
            <p:cNvSpPr txBox="1"/>
            <p:nvPr/>
          </p:nvSpPr>
          <p:spPr>
            <a:xfrm>
              <a:off x="7657458" y="2334374"/>
              <a:ext cx="872708" cy="292388"/>
            </a:xfrm>
            <a:prstGeom prst="rect">
              <a:avLst/>
            </a:prstGeom>
            <a:noFill/>
          </p:spPr>
          <p:txBody>
            <a:bodyPr wrap="square" lIns="0" tIns="0" rIns="0" bIns="0" rtlCol="0">
              <a:spAutoFit/>
            </a:bodyPr>
            <a:lstStyle/>
            <a:p>
              <a:pPr algn="ctr" rtl="0"/>
              <a:r>
                <a:rPr lang="es-419" sz="950" dirty="0">
                  <a:latin typeface="+mn-lt"/>
                </a:rPr>
                <a:t>Facilidad para hacer negocios</a:t>
              </a:r>
            </a:p>
          </p:txBody>
        </p:sp>
        <p:pic>
          <p:nvPicPr>
            <p:cNvPr id="497" name="Picture 496"/>
            <p:cNvPicPr>
              <a:picLocks noChangeAspect="1"/>
            </p:cNvPicPr>
            <p:nvPr/>
          </p:nvPicPr>
          <p:blipFill>
            <a:blip r:embed="rId4"/>
            <a:stretch>
              <a:fillRect/>
            </a:stretch>
          </p:blipFill>
          <p:spPr>
            <a:xfrm>
              <a:off x="4161282" y="1615637"/>
              <a:ext cx="565385" cy="556818"/>
            </a:xfrm>
            <a:prstGeom prst="rect">
              <a:avLst/>
            </a:prstGeom>
          </p:spPr>
        </p:pic>
        <p:pic>
          <p:nvPicPr>
            <p:cNvPr id="498" name="Picture 49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0847" y="1615637"/>
              <a:ext cx="556818" cy="556818"/>
            </a:xfrm>
            <a:prstGeom prst="rect">
              <a:avLst/>
            </a:prstGeom>
          </p:spPr>
        </p:pic>
        <p:pic>
          <p:nvPicPr>
            <p:cNvPr id="499" name="Picture 498">
              <a:extLst>
                <a:ext uri="{FF2B5EF4-FFF2-40B4-BE49-F238E27FC236}">
                  <a16:creationId xmlns:a16="http://schemas.microsoft.com/office/drawing/2014/main" id="{77B3F154-94DF-4CDE-95CD-4735528D6258}"/>
                </a:ext>
              </a:extLst>
            </p:cNvPr>
            <p:cNvPicPr>
              <a:picLocks noChangeAspect="1"/>
            </p:cNvPicPr>
            <p:nvPr/>
          </p:nvPicPr>
          <p:blipFill>
            <a:blip r:embed="rId6"/>
            <a:stretch>
              <a:fillRect/>
            </a:stretch>
          </p:blipFill>
          <p:spPr>
            <a:xfrm>
              <a:off x="6576127" y="1615637"/>
              <a:ext cx="556818" cy="556818"/>
            </a:xfrm>
            <a:prstGeom prst="rect">
              <a:avLst/>
            </a:prstGeom>
          </p:spPr>
        </p:pic>
        <p:pic>
          <p:nvPicPr>
            <p:cNvPr id="500" name="Picture 49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81408" y="1615637"/>
              <a:ext cx="556818" cy="556818"/>
            </a:xfrm>
            <a:prstGeom prst="rect">
              <a:avLst/>
            </a:prstGeom>
          </p:spPr>
        </p:pic>
        <p:sp>
          <p:nvSpPr>
            <p:cNvPr id="86" name="Rounded Rectangle 85"/>
            <p:cNvSpPr/>
            <p:nvPr/>
          </p:nvSpPr>
          <p:spPr>
            <a:xfrm>
              <a:off x="5060373" y="2994361"/>
              <a:ext cx="1177767" cy="1507860"/>
            </a:xfrm>
            <a:prstGeom prst="roundRect">
              <a:avLst>
                <a:gd name="adj" fmla="val 5134"/>
              </a:avLst>
            </a:prstGeom>
            <a:solidFill>
              <a:srgbClr val="8B96A7">
                <a:alpha val="50196"/>
              </a:srgbClr>
            </a:solidFill>
            <a:ln w="3175" cap="flat" cmpd="sng" algn="ctr">
              <a:noFill/>
              <a:prstDash val="solid"/>
            </a:ln>
            <a:effectLst/>
          </p:spPr>
          <p:txBody>
            <a:bodyPr rtlCol="0" anchor="ctr"/>
            <a:lstStyle/>
            <a:p>
              <a:pPr algn="ctr" defTabSz="457086" fontAlgn="auto">
                <a:spcBef>
                  <a:spcPct val="0"/>
                </a:spcBef>
                <a:spcAft>
                  <a:spcPct val="0"/>
                </a:spcAft>
              </a:pPr>
              <a:endParaRPr lang="en-US" sz="1200" b="1" kern="0">
                <a:solidFill>
                  <a:srgbClr val="0D274D"/>
                </a:solidFill>
                <a:latin typeface="CiscoSansTT ExtraLight"/>
                <a:ea typeface="CiscoSans ExtraLight" charset="0"/>
                <a:cs typeface="CiscoSans ExtraLight"/>
                <a:sym typeface="Arial"/>
              </a:endParaRPr>
            </a:p>
          </p:txBody>
        </p:sp>
        <p:sp>
          <p:nvSpPr>
            <p:cNvPr id="87" name="Rounded Rectangle 86"/>
            <p:cNvSpPr/>
            <p:nvPr/>
          </p:nvSpPr>
          <p:spPr>
            <a:xfrm>
              <a:off x="3855091" y="2994361"/>
              <a:ext cx="1177767" cy="1507860"/>
            </a:xfrm>
            <a:prstGeom prst="roundRect">
              <a:avLst>
                <a:gd name="adj" fmla="val 5134"/>
              </a:avLst>
            </a:prstGeom>
            <a:solidFill>
              <a:srgbClr val="133971">
                <a:alpha val="69804"/>
              </a:srgbClr>
            </a:solidFill>
            <a:ln w="3175" cap="flat" cmpd="sng" algn="ctr">
              <a:noFill/>
              <a:prstDash val="solid"/>
            </a:ln>
            <a:effectLst/>
          </p:spPr>
          <p:txBody>
            <a:bodyPr rtlCol="0" anchor="ctr"/>
            <a:lstStyle/>
            <a:p>
              <a:pPr algn="ctr" defTabSz="457086" fontAlgn="auto">
                <a:spcBef>
                  <a:spcPct val="0"/>
                </a:spcBef>
                <a:spcAft>
                  <a:spcPct val="0"/>
                </a:spcAft>
              </a:pPr>
              <a:endParaRPr lang="en-US" sz="1200" b="1" kern="0">
                <a:solidFill>
                  <a:srgbClr val="0D274D"/>
                </a:solidFill>
                <a:latin typeface="CiscoSansTT ExtraLight"/>
                <a:ea typeface="CiscoSans ExtraLight" charset="0"/>
                <a:cs typeface="CiscoSans ExtraLight"/>
                <a:sym typeface="Arial"/>
              </a:endParaRPr>
            </a:p>
          </p:txBody>
        </p:sp>
        <p:sp>
          <p:nvSpPr>
            <p:cNvPr id="88" name="Rounded Rectangle 87"/>
            <p:cNvSpPr/>
            <p:nvPr/>
          </p:nvSpPr>
          <p:spPr>
            <a:xfrm>
              <a:off x="6265652" y="2994361"/>
              <a:ext cx="1177767" cy="1507860"/>
            </a:xfrm>
            <a:prstGeom prst="roundRect">
              <a:avLst>
                <a:gd name="adj" fmla="val 5134"/>
              </a:avLst>
            </a:prstGeom>
            <a:solidFill>
              <a:srgbClr val="133971">
                <a:alpha val="69804"/>
              </a:srgbClr>
            </a:solidFill>
            <a:ln w="3175" cap="flat" cmpd="sng" algn="ctr">
              <a:noFill/>
              <a:prstDash val="solid"/>
            </a:ln>
            <a:effectLst/>
          </p:spPr>
          <p:txBody>
            <a:bodyPr rtlCol="0" anchor="ctr"/>
            <a:lstStyle/>
            <a:p>
              <a:pPr algn="ctr" defTabSz="457086" fontAlgn="auto">
                <a:spcBef>
                  <a:spcPct val="0"/>
                </a:spcBef>
                <a:spcAft>
                  <a:spcPct val="0"/>
                </a:spcAft>
              </a:pPr>
              <a:endParaRPr lang="en-US" sz="1200" b="1" kern="0">
                <a:solidFill>
                  <a:srgbClr val="0D274D"/>
                </a:solidFill>
                <a:latin typeface="CiscoSansTT ExtraLight"/>
                <a:ea typeface="CiscoSans ExtraLight" charset="0"/>
                <a:cs typeface="CiscoSans ExtraLight"/>
                <a:sym typeface="Arial"/>
              </a:endParaRPr>
            </a:p>
          </p:txBody>
        </p:sp>
        <p:sp>
          <p:nvSpPr>
            <p:cNvPr id="89" name="Rounded Rectangle 88"/>
            <p:cNvSpPr/>
            <p:nvPr/>
          </p:nvSpPr>
          <p:spPr>
            <a:xfrm>
              <a:off x="7470933" y="2994361"/>
              <a:ext cx="1177767" cy="1507860"/>
            </a:xfrm>
            <a:prstGeom prst="roundRect">
              <a:avLst>
                <a:gd name="adj" fmla="val 5134"/>
              </a:avLst>
            </a:prstGeom>
            <a:solidFill>
              <a:srgbClr val="8B96A7">
                <a:alpha val="50196"/>
              </a:srgbClr>
            </a:solidFill>
            <a:ln w="3175" cap="flat" cmpd="sng" algn="ctr">
              <a:noFill/>
              <a:prstDash val="solid"/>
            </a:ln>
            <a:effectLst/>
          </p:spPr>
          <p:txBody>
            <a:bodyPr rtlCol="0" anchor="ctr"/>
            <a:lstStyle/>
            <a:p>
              <a:pPr algn="ctr" defTabSz="457086" fontAlgn="auto">
                <a:spcBef>
                  <a:spcPct val="0"/>
                </a:spcBef>
                <a:spcAft>
                  <a:spcPct val="0"/>
                </a:spcAft>
              </a:pPr>
              <a:endParaRPr lang="en-US" sz="1200" b="1" kern="0">
                <a:solidFill>
                  <a:srgbClr val="0D274D"/>
                </a:solidFill>
                <a:latin typeface="CiscoSansTT ExtraLight"/>
                <a:ea typeface="CiscoSans ExtraLight" charset="0"/>
                <a:cs typeface="CiscoSans ExtraLight"/>
                <a:sym typeface="Arial"/>
              </a:endParaRPr>
            </a:p>
          </p:txBody>
        </p:sp>
        <p:sp>
          <p:nvSpPr>
            <p:cNvPr id="90" name="TextBox 89"/>
            <p:cNvSpPr txBox="1"/>
            <p:nvPr/>
          </p:nvSpPr>
          <p:spPr>
            <a:xfrm>
              <a:off x="4041616" y="3878637"/>
              <a:ext cx="804717" cy="292388"/>
            </a:xfrm>
            <a:prstGeom prst="rect">
              <a:avLst/>
            </a:prstGeom>
            <a:noFill/>
          </p:spPr>
          <p:txBody>
            <a:bodyPr wrap="square" lIns="0" tIns="0" rIns="0" bIns="0" rtlCol="0">
              <a:spAutoFit/>
            </a:bodyPr>
            <a:lstStyle/>
            <a:p>
              <a:pPr algn="ctr" rtl="0"/>
              <a:r>
                <a:rPr lang="es-419" sz="950" dirty="0">
                  <a:latin typeface="+mn-lt"/>
                </a:rPr>
                <a:t>Capital humano</a:t>
              </a:r>
            </a:p>
          </p:txBody>
        </p:sp>
        <p:sp>
          <p:nvSpPr>
            <p:cNvPr id="91" name="TextBox 90"/>
            <p:cNvSpPr txBox="1"/>
            <p:nvPr/>
          </p:nvSpPr>
          <p:spPr>
            <a:xfrm>
              <a:off x="5105399" y="3878637"/>
              <a:ext cx="1087967" cy="438582"/>
            </a:xfrm>
            <a:prstGeom prst="rect">
              <a:avLst/>
            </a:prstGeom>
            <a:noFill/>
          </p:spPr>
          <p:txBody>
            <a:bodyPr wrap="square" lIns="0" tIns="0" rIns="0" bIns="0" rtlCol="0">
              <a:spAutoFit/>
            </a:bodyPr>
            <a:lstStyle/>
            <a:p>
              <a:pPr algn="ctr" rtl="0"/>
              <a:r>
                <a:rPr lang="es-419" sz="950" dirty="0">
                  <a:latin typeface="+mn-lt"/>
                </a:rPr>
                <a:t>Entorno para nuevos emprendimientos</a:t>
              </a:r>
            </a:p>
          </p:txBody>
        </p:sp>
        <p:sp>
          <p:nvSpPr>
            <p:cNvPr id="92" name="TextBox 91"/>
            <p:cNvSpPr txBox="1"/>
            <p:nvPr/>
          </p:nvSpPr>
          <p:spPr>
            <a:xfrm>
              <a:off x="6452177" y="3878637"/>
              <a:ext cx="804717" cy="292388"/>
            </a:xfrm>
            <a:prstGeom prst="rect">
              <a:avLst/>
            </a:prstGeom>
            <a:noFill/>
          </p:spPr>
          <p:txBody>
            <a:bodyPr wrap="square" lIns="0" tIns="0" rIns="0" bIns="0" rtlCol="0">
              <a:spAutoFit/>
            </a:bodyPr>
            <a:lstStyle/>
            <a:p>
              <a:pPr algn="ctr" rtl="0"/>
              <a:r>
                <a:rPr lang="es-419" sz="950">
                  <a:latin typeface="+mn-lt"/>
                </a:rPr>
                <a:t>Adopción de tecnología</a:t>
              </a:r>
            </a:p>
          </p:txBody>
        </p:sp>
        <p:sp>
          <p:nvSpPr>
            <p:cNvPr id="93" name="TextBox 92"/>
            <p:cNvSpPr txBox="1"/>
            <p:nvPr/>
          </p:nvSpPr>
          <p:spPr>
            <a:xfrm>
              <a:off x="7586133" y="3878637"/>
              <a:ext cx="944033" cy="292388"/>
            </a:xfrm>
            <a:prstGeom prst="rect">
              <a:avLst/>
            </a:prstGeom>
            <a:noFill/>
          </p:spPr>
          <p:txBody>
            <a:bodyPr wrap="square" lIns="0" tIns="0" rIns="0" bIns="0" rtlCol="0">
              <a:spAutoFit/>
            </a:bodyPr>
            <a:lstStyle/>
            <a:p>
              <a:pPr algn="ctr" rtl="0"/>
              <a:r>
                <a:rPr lang="es-419" sz="950" dirty="0">
                  <a:latin typeface="+mn-lt"/>
                </a:rPr>
                <a:t>Infraestructura tecnológica</a:t>
              </a:r>
            </a:p>
          </p:txBody>
        </p:sp>
        <p:pic>
          <p:nvPicPr>
            <p:cNvPr id="501" name="Picture 500"/>
            <p:cNvPicPr>
              <a:picLocks noChangeAspect="1"/>
            </p:cNvPicPr>
            <p:nvPr/>
          </p:nvPicPr>
          <p:blipFill>
            <a:blip r:embed="rId8"/>
            <a:stretch>
              <a:fillRect/>
            </a:stretch>
          </p:blipFill>
          <p:spPr>
            <a:xfrm>
              <a:off x="4165566" y="3159900"/>
              <a:ext cx="556818" cy="556818"/>
            </a:xfrm>
            <a:prstGeom prst="rect">
              <a:avLst/>
            </a:prstGeom>
          </p:spPr>
        </p:pic>
        <p:pic>
          <p:nvPicPr>
            <p:cNvPr id="502" name="Picture 501">
              <a:extLst>
                <a:ext uri="{FF2B5EF4-FFF2-40B4-BE49-F238E27FC236}">
                  <a16:creationId xmlns:a16="http://schemas.microsoft.com/office/drawing/2014/main" id="{FDBA112C-3BB5-427C-87F5-3742407D0548}"/>
                </a:ext>
              </a:extLst>
            </p:cNvPr>
            <p:cNvPicPr>
              <a:picLocks noChangeAspect="1"/>
            </p:cNvPicPr>
            <p:nvPr/>
          </p:nvPicPr>
          <p:blipFill>
            <a:blip r:embed="rId9"/>
            <a:stretch>
              <a:fillRect/>
            </a:stretch>
          </p:blipFill>
          <p:spPr>
            <a:xfrm>
              <a:off x="5370847" y="3159900"/>
              <a:ext cx="556818" cy="556818"/>
            </a:xfrm>
            <a:prstGeom prst="rect">
              <a:avLst/>
            </a:prstGeom>
          </p:spPr>
        </p:pic>
        <p:pic>
          <p:nvPicPr>
            <p:cNvPr id="503" name="Picture 50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76127" y="3159900"/>
              <a:ext cx="556818" cy="556818"/>
            </a:xfrm>
            <a:prstGeom prst="rect">
              <a:avLst/>
            </a:prstGeom>
          </p:spPr>
        </p:pic>
        <p:pic>
          <p:nvPicPr>
            <p:cNvPr id="504" name="Picture 503"/>
            <p:cNvPicPr>
              <a:picLocks noChangeAspect="1"/>
            </p:cNvPicPr>
            <p:nvPr/>
          </p:nvPicPr>
          <p:blipFill>
            <a:blip r:embed="rId11"/>
            <a:stretch>
              <a:fillRect/>
            </a:stretch>
          </p:blipFill>
          <p:spPr>
            <a:xfrm>
              <a:off x="7781408" y="3159900"/>
              <a:ext cx="556818" cy="556818"/>
            </a:xfrm>
            <a:prstGeom prst="rect">
              <a:avLst/>
            </a:prstGeom>
          </p:spPr>
        </p:pic>
      </p:grpSp>
      <p:sp>
        <p:nvSpPr>
          <p:cNvPr id="47" name="Round Same Side Corner Rectangle 46"/>
          <p:cNvSpPr/>
          <p:nvPr/>
        </p:nvSpPr>
        <p:spPr>
          <a:xfrm rot="8867378" flipH="1">
            <a:off x="-27019" y="-267338"/>
            <a:ext cx="914400" cy="1349203"/>
          </a:xfrm>
          <a:prstGeom prst="round2SameRect">
            <a:avLst>
              <a:gd name="adj1" fmla="val 50000"/>
              <a:gd name="adj2" fmla="val 0"/>
            </a:avLst>
          </a:prstGeom>
          <a:solidFill>
            <a:srgbClr val="00BC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48" name="Group 4"/>
          <p:cNvGrpSpPr>
            <a:grpSpLocks noChangeAspect="1"/>
          </p:cNvGrpSpPr>
          <p:nvPr/>
        </p:nvGrpSpPr>
        <p:grpSpPr>
          <a:xfrm>
            <a:off x="237108" y="407263"/>
            <a:ext cx="595937" cy="357389"/>
            <a:chOff x="-3414" y="-807"/>
            <a:chExt cx="2056" cy="1233"/>
          </a:xfrm>
        </p:grpSpPr>
        <p:sp>
          <p:nvSpPr>
            <p:cNvPr id="49" name="Freeform 5"/>
            <p:cNvSpPr/>
            <p:nvPr/>
          </p:nvSpPr>
          <p:spPr bwMode="auto">
            <a:xfrm>
              <a:off x="-3210" y="-617"/>
              <a:ext cx="1563" cy="899"/>
            </a:xfrm>
            <a:custGeom>
              <a:avLst/>
              <a:gdLst>
                <a:gd name="T0" fmla="*/ 1377 w 1448"/>
                <a:gd name="T1" fmla="*/ 832 h 832"/>
                <a:gd name="T2" fmla="*/ 70 w 1448"/>
                <a:gd name="T3" fmla="*/ 832 h 832"/>
                <a:gd name="T4" fmla="*/ 0 w 1448"/>
                <a:gd name="T5" fmla="*/ 761 h 832"/>
                <a:gd name="T6" fmla="*/ 0 w 1448"/>
                <a:gd name="T7" fmla="*/ 71 h 832"/>
                <a:gd name="T8" fmla="*/ 70 w 1448"/>
                <a:gd name="T9" fmla="*/ 0 h 832"/>
                <a:gd name="T10" fmla="*/ 1377 w 1448"/>
                <a:gd name="T11" fmla="*/ 0 h 832"/>
                <a:gd name="T12" fmla="*/ 1448 w 1448"/>
                <a:gd name="T13" fmla="*/ 71 h 832"/>
                <a:gd name="T14" fmla="*/ 1448 w 1448"/>
                <a:gd name="T15" fmla="*/ 761 h 832"/>
                <a:gd name="T16" fmla="*/ 1377 w 1448"/>
                <a:gd name="T17" fmla="*/ 83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8" h="832">
                  <a:moveTo>
                    <a:pt x="1377" y="832"/>
                  </a:moveTo>
                  <a:cubicBezTo>
                    <a:pt x="70" y="832"/>
                    <a:pt x="70" y="832"/>
                    <a:pt x="70" y="832"/>
                  </a:cubicBezTo>
                  <a:cubicBezTo>
                    <a:pt x="31" y="832"/>
                    <a:pt x="0" y="800"/>
                    <a:pt x="0" y="761"/>
                  </a:cubicBezTo>
                  <a:cubicBezTo>
                    <a:pt x="0" y="71"/>
                    <a:pt x="0" y="71"/>
                    <a:pt x="0" y="71"/>
                  </a:cubicBezTo>
                  <a:cubicBezTo>
                    <a:pt x="0" y="32"/>
                    <a:pt x="31" y="0"/>
                    <a:pt x="70" y="0"/>
                  </a:cubicBezTo>
                  <a:cubicBezTo>
                    <a:pt x="1377" y="0"/>
                    <a:pt x="1377" y="0"/>
                    <a:pt x="1377" y="0"/>
                  </a:cubicBezTo>
                  <a:cubicBezTo>
                    <a:pt x="1416" y="0"/>
                    <a:pt x="1448" y="32"/>
                    <a:pt x="1448" y="71"/>
                  </a:cubicBezTo>
                  <a:cubicBezTo>
                    <a:pt x="1448" y="761"/>
                    <a:pt x="1448" y="761"/>
                    <a:pt x="1448" y="761"/>
                  </a:cubicBezTo>
                  <a:cubicBezTo>
                    <a:pt x="1448" y="800"/>
                    <a:pt x="1416" y="832"/>
                    <a:pt x="1377" y="832"/>
                  </a:cubicBezTo>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0" name="Freeform 6"/>
            <p:cNvSpPr>
              <a:spLocks noEditPoints="1"/>
            </p:cNvSpPr>
            <p:nvPr/>
          </p:nvSpPr>
          <p:spPr bwMode="auto">
            <a:xfrm>
              <a:off x="-3249" y="-663"/>
              <a:ext cx="1644" cy="987"/>
            </a:xfrm>
            <a:custGeom>
              <a:avLst/>
              <a:gdLst>
                <a:gd name="T0" fmla="*/ 1439 w 1523"/>
                <a:gd name="T1" fmla="*/ 830 h 914"/>
                <a:gd name="T2" fmla="*/ 83 w 1523"/>
                <a:gd name="T3" fmla="*/ 830 h 914"/>
                <a:gd name="T4" fmla="*/ 83 w 1523"/>
                <a:gd name="T5" fmla="*/ 83 h 914"/>
                <a:gd name="T6" fmla="*/ 1439 w 1523"/>
                <a:gd name="T7" fmla="*/ 83 h 914"/>
                <a:gd name="T8" fmla="*/ 1439 w 1523"/>
                <a:gd name="T9" fmla="*/ 830 h 914"/>
                <a:gd name="T10" fmla="*/ 1447 w 1523"/>
                <a:gd name="T11" fmla="*/ 0 h 914"/>
                <a:gd name="T12" fmla="*/ 76 w 1523"/>
                <a:gd name="T13" fmla="*/ 0 h 914"/>
                <a:gd name="T14" fmla="*/ 0 w 1523"/>
                <a:gd name="T15" fmla="*/ 76 h 914"/>
                <a:gd name="T16" fmla="*/ 0 w 1523"/>
                <a:gd name="T17" fmla="*/ 838 h 914"/>
                <a:gd name="T18" fmla="*/ 76 w 1523"/>
                <a:gd name="T19" fmla="*/ 914 h 914"/>
                <a:gd name="T20" fmla="*/ 1447 w 1523"/>
                <a:gd name="T21" fmla="*/ 914 h 914"/>
                <a:gd name="T22" fmla="*/ 1523 w 1523"/>
                <a:gd name="T23" fmla="*/ 838 h 914"/>
                <a:gd name="T24" fmla="*/ 1523 w 1523"/>
                <a:gd name="T25" fmla="*/ 76 h 914"/>
                <a:gd name="T26" fmla="*/ 1447 w 1523"/>
                <a:gd name="T27" fmla="*/ 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3" h="914">
                  <a:moveTo>
                    <a:pt x="1439" y="830"/>
                  </a:moveTo>
                  <a:cubicBezTo>
                    <a:pt x="83" y="830"/>
                    <a:pt x="83" y="830"/>
                    <a:pt x="83" y="830"/>
                  </a:cubicBezTo>
                  <a:cubicBezTo>
                    <a:pt x="83" y="83"/>
                    <a:pt x="83" y="83"/>
                    <a:pt x="83" y="83"/>
                  </a:cubicBezTo>
                  <a:cubicBezTo>
                    <a:pt x="1439" y="83"/>
                    <a:pt x="1439" y="83"/>
                    <a:pt x="1439" y="83"/>
                  </a:cubicBezTo>
                  <a:lnTo>
                    <a:pt x="1439" y="830"/>
                  </a:lnTo>
                  <a:close/>
                  <a:moveTo>
                    <a:pt x="1447" y="0"/>
                  </a:moveTo>
                  <a:cubicBezTo>
                    <a:pt x="76" y="0"/>
                    <a:pt x="76" y="0"/>
                    <a:pt x="76" y="0"/>
                  </a:cubicBezTo>
                  <a:cubicBezTo>
                    <a:pt x="34" y="0"/>
                    <a:pt x="0" y="34"/>
                    <a:pt x="0" y="76"/>
                  </a:cubicBezTo>
                  <a:cubicBezTo>
                    <a:pt x="0" y="838"/>
                    <a:pt x="0" y="838"/>
                    <a:pt x="0" y="838"/>
                  </a:cubicBezTo>
                  <a:cubicBezTo>
                    <a:pt x="0" y="880"/>
                    <a:pt x="34" y="914"/>
                    <a:pt x="76" y="914"/>
                  </a:cubicBezTo>
                  <a:cubicBezTo>
                    <a:pt x="1447" y="914"/>
                    <a:pt x="1447" y="914"/>
                    <a:pt x="1447" y="914"/>
                  </a:cubicBezTo>
                  <a:cubicBezTo>
                    <a:pt x="1489" y="914"/>
                    <a:pt x="1523" y="880"/>
                    <a:pt x="1523" y="838"/>
                  </a:cubicBezTo>
                  <a:cubicBezTo>
                    <a:pt x="1523" y="76"/>
                    <a:pt x="1523" y="76"/>
                    <a:pt x="1523" y="76"/>
                  </a:cubicBezTo>
                  <a:cubicBezTo>
                    <a:pt x="1523" y="34"/>
                    <a:pt x="1489" y="0"/>
                    <a:pt x="1447" y="0"/>
                  </a:cubicBezTo>
                </a:path>
              </a:pathLst>
            </a:custGeom>
            <a:solidFill>
              <a:srgbClr val="194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1" name="Freeform 7"/>
            <p:cNvSpPr/>
            <p:nvPr/>
          </p:nvSpPr>
          <p:spPr bwMode="auto">
            <a:xfrm>
              <a:off x="-3414" y="332"/>
              <a:ext cx="1973" cy="94"/>
            </a:xfrm>
            <a:custGeom>
              <a:avLst/>
              <a:gdLst>
                <a:gd name="T0" fmla="*/ 38 w 1828"/>
                <a:gd name="T1" fmla="*/ 87 h 87"/>
                <a:gd name="T2" fmla="*/ 1790 w 1828"/>
                <a:gd name="T3" fmla="*/ 87 h 87"/>
                <a:gd name="T4" fmla="*/ 1828 w 1828"/>
                <a:gd name="T5" fmla="*/ 0 h 87"/>
                <a:gd name="T6" fmla="*/ 0 w 1828"/>
                <a:gd name="T7" fmla="*/ 0 h 87"/>
                <a:gd name="T8" fmla="*/ 38 w 1828"/>
                <a:gd name="T9" fmla="*/ 87 h 87"/>
              </a:gdLst>
              <a:ahLst/>
              <a:cxnLst>
                <a:cxn ang="0">
                  <a:pos x="T0" y="T1"/>
                </a:cxn>
                <a:cxn ang="0">
                  <a:pos x="T2" y="T3"/>
                </a:cxn>
                <a:cxn ang="0">
                  <a:pos x="T4" y="T5"/>
                </a:cxn>
                <a:cxn ang="0">
                  <a:pos x="T6" y="T7"/>
                </a:cxn>
                <a:cxn ang="0">
                  <a:pos x="T8" y="T9"/>
                </a:cxn>
              </a:cxnLst>
              <a:rect l="0" t="0" r="r" b="b"/>
              <a:pathLst>
                <a:path w="1828" h="87">
                  <a:moveTo>
                    <a:pt x="38" y="87"/>
                  </a:moveTo>
                  <a:cubicBezTo>
                    <a:pt x="1790" y="87"/>
                    <a:pt x="1790" y="87"/>
                    <a:pt x="1790" y="87"/>
                  </a:cubicBezTo>
                  <a:cubicBezTo>
                    <a:pt x="1811" y="87"/>
                    <a:pt x="1828" y="48"/>
                    <a:pt x="1828" y="0"/>
                  </a:cubicBezTo>
                  <a:cubicBezTo>
                    <a:pt x="0" y="0"/>
                    <a:pt x="0" y="0"/>
                    <a:pt x="0" y="0"/>
                  </a:cubicBezTo>
                  <a:cubicBezTo>
                    <a:pt x="0" y="48"/>
                    <a:pt x="17" y="87"/>
                    <a:pt x="38" y="87"/>
                  </a:cubicBezTo>
                  <a:close/>
                </a:path>
              </a:pathLst>
            </a:custGeom>
            <a:solidFill>
              <a:srgbClr val="1028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2" name="Freeform 8"/>
            <p:cNvSpPr/>
            <p:nvPr/>
          </p:nvSpPr>
          <p:spPr bwMode="auto">
            <a:xfrm>
              <a:off x="-2580" y="332"/>
              <a:ext cx="306" cy="44"/>
            </a:xfrm>
            <a:custGeom>
              <a:avLst/>
              <a:gdLst>
                <a:gd name="T0" fmla="*/ 267 w 283"/>
                <a:gd name="T1" fmla="*/ 41 h 41"/>
                <a:gd name="T2" fmla="*/ 16 w 283"/>
                <a:gd name="T3" fmla="*/ 41 h 41"/>
                <a:gd name="T4" fmla="*/ 0 w 283"/>
                <a:gd name="T5" fmla="*/ 25 h 41"/>
                <a:gd name="T6" fmla="*/ 0 w 283"/>
                <a:gd name="T7" fmla="*/ 16 h 41"/>
                <a:gd name="T8" fmla="*/ 16 w 283"/>
                <a:gd name="T9" fmla="*/ 0 h 41"/>
                <a:gd name="T10" fmla="*/ 267 w 283"/>
                <a:gd name="T11" fmla="*/ 0 h 41"/>
                <a:gd name="T12" fmla="*/ 283 w 283"/>
                <a:gd name="T13" fmla="*/ 16 h 41"/>
                <a:gd name="T14" fmla="*/ 283 w 283"/>
                <a:gd name="T15" fmla="*/ 25 h 41"/>
                <a:gd name="T16" fmla="*/ 267 w 283"/>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41">
                  <a:moveTo>
                    <a:pt x="267" y="41"/>
                  </a:moveTo>
                  <a:cubicBezTo>
                    <a:pt x="16" y="41"/>
                    <a:pt x="16" y="41"/>
                    <a:pt x="16" y="41"/>
                  </a:cubicBezTo>
                  <a:cubicBezTo>
                    <a:pt x="7" y="41"/>
                    <a:pt x="0" y="34"/>
                    <a:pt x="0" y="25"/>
                  </a:cubicBezTo>
                  <a:cubicBezTo>
                    <a:pt x="0" y="16"/>
                    <a:pt x="0" y="16"/>
                    <a:pt x="0" y="16"/>
                  </a:cubicBezTo>
                  <a:cubicBezTo>
                    <a:pt x="0" y="7"/>
                    <a:pt x="7" y="0"/>
                    <a:pt x="16" y="0"/>
                  </a:cubicBezTo>
                  <a:cubicBezTo>
                    <a:pt x="267" y="0"/>
                    <a:pt x="267" y="0"/>
                    <a:pt x="267" y="0"/>
                  </a:cubicBezTo>
                  <a:cubicBezTo>
                    <a:pt x="275" y="0"/>
                    <a:pt x="283" y="7"/>
                    <a:pt x="283" y="16"/>
                  </a:cubicBezTo>
                  <a:cubicBezTo>
                    <a:pt x="283" y="25"/>
                    <a:pt x="283" y="25"/>
                    <a:pt x="283" y="25"/>
                  </a:cubicBezTo>
                  <a:cubicBezTo>
                    <a:pt x="283" y="34"/>
                    <a:pt x="275" y="41"/>
                    <a:pt x="267" y="41"/>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3" name="Freeform 9"/>
            <p:cNvSpPr/>
            <p:nvPr/>
          </p:nvSpPr>
          <p:spPr bwMode="auto">
            <a:xfrm>
              <a:off x="-2034" y="-807"/>
              <a:ext cx="676" cy="773"/>
            </a:xfrm>
            <a:custGeom>
              <a:avLst/>
              <a:gdLst>
                <a:gd name="T0" fmla="*/ 50 w 626"/>
                <a:gd name="T1" fmla="*/ 78 h 715"/>
                <a:gd name="T2" fmla="*/ 11 w 626"/>
                <a:gd name="T3" fmla="*/ 90 h 715"/>
                <a:gd name="T4" fmla="*/ 0 w 626"/>
                <a:gd name="T5" fmla="*/ 104 h 715"/>
                <a:gd name="T6" fmla="*/ 0 w 626"/>
                <a:gd name="T7" fmla="*/ 432 h 715"/>
                <a:gd name="T8" fmla="*/ 309 w 626"/>
                <a:gd name="T9" fmla="*/ 715 h 715"/>
                <a:gd name="T10" fmla="*/ 318 w 626"/>
                <a:gd name="T11" fmla="*/ 715 h 715"/>
                <a:gd name="T12" fmla="*/ 626 w 626"/>
                <a:gd name="T13" fmla="*/ 432 h 715"/>
                <a:gd name="T14" fmla="*/ 626 w 626"/>
                <a:gd name="T15" fmla="*/ 104 h 715"/>
                <a:gd name="T16" fmla="*/ 616 w 626"/>
                <a:gd name="T17" fmla="*/ 90 h 715"/>
                <a:gd name="T18" fmla="*/ 318 w 626"/>
                <a:gd name="T19" fmla="*/ 1 h 715"/>
                <a:gd name="T20" fmla="*/ 309 w 626"/>
                <a:gd name="T21" fmla="*/ 1 h 715"/>
                <a:gd name="T22" fmla="*/ 70 w 626"/>
                <a:gd name="T23" fmla="*/ 72 h 715"/>
                <a:gd name="T24" fmla="*/ 50 w 626"/>
                <a:gd name="T25" fmla="*/ 78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6" h="715">
                  <a:moveTo>
                    <a:pt x="50" y="78"/>
                  </a:moveTo>
                  <a:cubicBezTo>
                    <a:pt x="11" y="90"/>
                    <a:pt x="11" y="90"/>
                    <a:pt x="11" y="90"/>
                  </a:cubicBezTo>
                  <a:cubicBezTo>
                    <a:pt x="5" y="92"/>
                    <a:pt x="0" y="98"/>
                    <a:pt x="0" y="104"/>
                  </a:cubicBezTo>
                  <a:cubicBezTo>
                    <a:pt x="0" y="432"/>
                    <a:pt x="0" y="432"/>
                    <a:pt x="0" y="432"/>
                  </a:cubicBezTo>
                  <a:cubicBezTo>
                    <a:pt x="0" y="564"/>
                    <a:pt x="201" y="681"/>
                    <a:pt x="309" y="715"/>
                  </a:cubicBezTo>
                  <a:cubicBezTo>
                    <a:pt x="312" y="715"/>
                    <a:pt x="315" y="715"/>
                    <a:pt x="318" y="715"/>
                  </a:cubicBezTo>
                  <a:cubicBezTo>
                    <a:pt x="425" y="681"/>
                    <a:pt x="626" y="564"/>
                    <a:pt x="626" y="432"/>
                  </a:cubicBezTo>
                  <a:cubicBezTo>
                    <a:pt x="626" y="104"/>
                    <a:pt x="626" y="104"/>
                    <a:pt x="626" y="104"/>
                  </a:cubicBezTo>
                  <a:cubicBezTo>
                    <a:pt x="626" y="98"/>
                    <a:pt x="622" y="92"/>
                    <a:pt x="616" y="90"/>
                  </a:cubicBezTo>
                  <a:cubicBezTo>
                    <a:pt x="318" y="1"/>
                    <a:pt x="318" y="1"/>
                    <a:pt x="318" y="1"/>
                  </a:cubicBezTo>
                  <a:cubicBezTo>
                    <a:pt x="315" y="0"/>
                    <a:pt x="312" y="0"/>
                    <a:pt x="309" y="1"/>
                  </a:cubicBezTo>
                  <a:cubicBezTo>
                    <a:pt x="70" y="72"/>
                    <a:pt x="70" y="72"/>
                    <a:pt x="70" y="72"/>
                  </a:cubicBezTo>
                  <a:lnTo>
                    <a:pt x="50" y="78"/>
                  </a:lnTo>
                  <a:close/>
                </a:path>
              </a:pathLst>
            </a:custGeom>
            <a:solidFill>
              <a:srgbClr val="74BF4B"/>
            </a:solidFill>
            <a:ln w="12700" cap="rnd">
              <a:solidFill>
                <a:srgbClr val="194675"/>
              </a:solidFill>
              <a:prstDash val="solid"/>
              <a:round/>
            </a:ln>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4" name="Line 10"/>
            <p:cNvSpPr>
              <a:spLocks noChangeShapeType="1"/>
            </p:cNvSpPr>
            <p:nvPr/>
          </p:nvSpPr>
          <p:spPr bwMode="auto">
            <a:xfrm>
              <a:off x="-3033" y="-405"/>
              <a:ext cx="670" cy="0"/>
            </a:xfrm>
            <a:prstGeom prst="line">
              <a:avLst/>
            </a:prstGeom>
            <a:noFill/>
            <a:ln w="12700" cap="rnd">
              <a:solidFill>
                <a:srgbClr val="10284A"/>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5" name="Line 11"/>
            <p:cNvSpPr>
              <a:spLocks noChangeShapeType="1"/>
            </p:cNvSpPr>
            <p:nvPr/>
          </p:nvSpPr>
          <p:spPr bwMode="auto">
            <a:xfrm>
              <a:off x="-3033" y="-299"/>
              <a:ext cx="670" cy="0"/>
            </a:xfrm>
            <a:prstGeom prst="line">
              <a:avLst/>
            </a:prstGeom>
            <a:noFill/>
            <a:ln w="12700" cap="rnd">
              <a:solidFill>
                <a:srgbClr val="10284A"/>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6" name="Line 12"/>
            <p:cNvSpPr>
              <a:spLocks noChangeShapeType="1"/>
            </p:cNvSpPr>
            <p:nvPr/>
          </p:nvSpPr>
          <p:spPr bwMode="auto">
            <a:xfrm>
              <a:off x="-3033" y="-167"/>
              <a:ext cx="670" cy="0"/>
            </a:xfrm>
            <a:prstGeom prst="line">
              <a:avLst/>
            </a:prstGeom>
            <a:noFill/>
            <a:ln w="12700" cap="rnd">
              <a:solidFill>
                <a:srgbClr val="10284A"/>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7" name="Line 13"/>
            <p:cNvSpPr>
              <a:spLocks noChangeShapeType="1"/>
            </p:cNvSpPr>
            <p:nvPr/>
          </p:nvSpPr>
          <p:spPr bwMode="auto">
            <a:xfrm>
              <a:off x="-3033" y="-32"/>
              <a:ext cx="379" cy="0"/>
            </a:xfrm>
            <a:prstGeom prst="line">
              <a:avLst/>
            </a:prstGeom>
            <a:noFill/>
            <a:ln w="12700" cap="rnd">
              <a:solidFill>
                <a:srgbClr val="10284A"/>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8" name="Freeform 15"/>
            <p:cNvSpPr/>
            <p:nvPr/>
          </p:nvSpPr>
          <p:spPr bwMode="auto">
            <a:xfrm>
              <a:off x="-1831" y="-576"/>
              <a:ext cx="320" cy="268"/>
            </a:xfrm>
            <a:custGeom>
              <a:avLst/>
              <a:gdLst>
                <a:gd name="T0" fmla="*/ 0 w 320"/>
                <a:gd name="T1" fmla="*/ 147 h 268"/>
                <a:gd name="T2" fmla="*/ 98 w 320"/>
                <a:gd name="T3" fmla="*/ 268 h 268"/>
                <a:gd name="T4" fmla="*/ 320 w 320"/>
                <a:gd name="T5" fmla="*/ 0 h 268"/>
              </a:gdLst>
              <a:ahLst/>
              <a:cxnLst>
                <a:cxn ang="0">
                  <a:pos x="T0" y="T1"/>
                </a:cxn>
                <a:cxn ang="0">
                  <a:pos x="T2" y="T3"/>
                </a:cxn>
                <a:cxn ang="0">
                  <a:pos x="T4" y="T5"/>
                </a:cxn>
              </a:cxnLst>
              <a:rect l="0" t="0" r="r" b="b"/>
              <a:pathLst>
                <a:path w="320" h="268">
                  <a:moveTo>
                    <a:pt x="0" y="147"/>
                  </a:moveTo>
                  <a:lnTo>
                    <a:pt x="98" y="268"/>
                  </a:lnTo>
                  <a:lnTo>
                    <a:pt x="320" y="0"/>
                  </a:lnTo>
                </a:path>
              </a:pathLst>
            </a:custGeom>
            <a:noFill/>
            <a:ln w="12700" cap="rnd">
              <a:solidFill>
                <a:srgbClr val="FFFFFF"/>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spTree>
    <p:extLst>
      <p:ext uri="{BB962C8B-B14F-4D97-AF65-F5344CB8AC3E}">
        <p14:creationId xmlns:p14="http://schemas.microsoft.com/office/powerpoint/2010/main" val="114828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 Same Side Corner Rectangle 57"/>
          <p:cNvSpPr/>
          <p:nvPr/>
        </p:nvSpPr>
        <p:spPr>
          <a:xfrm rot="8867378" flipH="1">
            <a:off x="-27019" y="-267338"/>
            <a:ext cx="914400" cy="1349203"/>
          </a:xfrm>
          <a:prstGeom prst="round2SameRect">
            <a:avLst>
              <a:gd name="adj1" fmla="val 50000"/>
              <a:gd name="adj2"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p:cNvSpPr>
            <a:spLocks noGrp="1"/>
          </p:cNvSpPr>
          <p:nvPr>
            <p:ph type="title" idx="4294967295"/>
          </p:nvPr>
        </p:nvSpPr>
        <p:spPr>
          <a:xfrm>
            <a:off x="1176600" y="341313"/>
            <a:ext cx="7606653" cy="731837"/>
          </a:xfrm>
        </p:spPr>
        <p:txBody>
          <a:bodyPr/>
          <a:lstStyle/>
          <a:p>
            <a:pPr rtl="0"/>
            <a:r>
              <a:rPr lang="es-419"/>
              <a:t>Creación de puestos de trabajo</a:t>
            </a:r>
          </a:p>
        </p:txBody>
      </p:sp>
      <p:grpSp>
        <p:nvGrpSpPr>
          <p:cNvPr id="17" name="Group 16"/>
          <p:cNvGrpSpPr/>
          <p:nvPr/>
        </p:nvGrpSpPr>
        <p:grpSpPr>
          <a:xfrm>
            <a:off x="448323" y="2291395"/>
            <a:ext cx="1429504" cy="1816067"/>
            <a:chOff x="448323" y="2291395"/>
            <a:chExt cx="1429504" cy="1816067"/>
          </a:xfrm>
        </p:grpSpPr>
        <p:sp>
          <p:nvSpPr>
            <p:cNvPr id="19" name="Shape 780">
              <a:extLst>
                <a:ext uri="{FF2B5EF4-FFF2-40B4-BE49-F238E27FC236}">
                  <a16:creationId xmlns:a16="http://schemas.microsoft.com/office/drawing/2014/main" id="{34EDC52B-41F6-0747-B134-2EEF0D4F5406}"/>
                </a:ext>
              </a:extLst>
            </p:cNvPr>
            <p:cNvSpPr/>
            <p:nvPr/>
          </p:nvSpPr>
          <p:spPr>
            <a:xfrm>
              <a:off x="448323" y="3332304"/>
              <a:ext cx="1429504" cy="775158"/>
            </a:xfrm>
            <a:prstGeom prst="rect">
              <a:avLst/>
            </a:prstGeom>
            <a:noFill/>
            <a:ln w="12700" cap="flat">
              <a:noFill/>
              <a:miter lim="400000"/>
            </a:ln>
            <a:effectLst>
              <a:outerShdw sx="0" sy="0" rotWithShape="0">
                <a:scrgbClr r="0" g="0" b="0"/>
              </a:outerShdw>
            </a:effectLst>
            <a:extLst>
              <a:ext uri="{C572A759-6A51-4108-AA02-DFA0A04FC94B}">
                <ma14:wrappingTextBoxFlag xmlns="" xmlns:ma14="http://schemas.microsoft.com/office/mac/drawingml/2011/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xmlns:c="http://schemas.openxmlformats.org/drawingml/2006/chart" val="1"/>
              </a:ext>
              <a:ext uri="{E45631CC-5BF2-4c18-A39C-3461C7D3F71A}">
                <a14:hiddenSp3d xmlns=""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c15="http://schemas.microsoft.com/office/drawing/2012/chart" xmlns:c="http://schemas.openxmlformats.org/drawingml/2006/chart"/>
              </a:ext>
            </a:extLst>
          </p:spPr>
          <p:txBody>
            <a:bodyPr wrap="square" lIns="0" tIns="0" rIns="0" bIns="0" numCol="1" anchor="t">
              <a:noAutofit/>
            </a:bodyPr>
            <a:lstStyle>
              <a:lvl1pPr defTabSz="685800">
                <a:lnSpc>
                  <a:spcPct val="125000"/>
                </a:lnSpc>
                <a:defRPr sz="3200"/>
              </a:lvl1pPr>
            </a:lstStyle>
            <a:p>
              <a:pPr algn="ctr" rtl="0">
                <a:lnSpc>
                  <a:spcPct val="100000"/>
                </a:lnSpc>
                <a:defRPr sz="2100"/>
              </a:pPr>
              <a:r>
                <a:rPr lang="es-419" sz="1100" dirty="0">
                  <a:latin typeface="+mn-lt"/>
                </a:rPr>
                <a:t>Los trabajos de ingeniero de software crecerán más de 3 veces el promedio para 2026 </a:t>
              </a:r>
            </a:p>
          </p:txBody>
        </p:sp>
        <p:pic>
          <p:nvPicPr>
            <p:cNvPr id="26" name="Picture 25">
              <a:extLst>
                <a:ext uri="{FF2B5EF4-FFF2-40B4-BE49-F238E27FC236}">
                  <a16:creationId xmlns:a16="http://schemas.microsoft.com/office/drawing/2014/main" id="{82FCB50A-873D-47E3-951B-3DF376AE88F6}"/>
                </a:ext>
              </a:extLst>
            </p:cNvPr>
            <p:cNvPicPr>
              <a:picLocks noChangeAspect="1"/>
            </p:cNvPicPr>
            <p:nvPr/>
          </p:nvPicPr>
          <p:blipFill>
            <a:blip r:embed="rId3"/>
            <a:stretch>
              <a:fillRect/>
            </a:stretch>
          </p:blipFill>
          <p:spPr>
            <a:xfrm>
              <a:off x="734358" y="2291395"/>
              <a:ext cx="857435" cy="857435"/>
            </a:xfrm>
            <a:prstGeom prst="rect">
              <a:avLst/>
            </a:prstGeom>
          </p:spPr>
        </p:pic>
      </p:grpSp>
      <p:grpSp>
        <p:nvGrpSpPr>
          <p:cNvPr id="14" name="Group 13"/>
          <p:cNvGrpSpPr/>
          <p:nvPr/>
        </p:nvGrpSpPr>
        <p:grpSpPr>
          <a:xfrm>
            <a:off x="7310871" y="2291395"/>
            <a:ext cx="1555395" cy="1809717"/>
            <a:chOff x="7310871" y="2291395"/>
            <a:chExt cx="1555395" cy="1809717"/>
          </a:xfrm>
        </p:grpSpPr>
        <p:sp>
          <p:nvSpPr>
            <p:cNvPr id="20" name="Shape 784">
              <a:extLst>
                <a:ext uri="{FF2B5EF4-FFF2-40B4-BE49-F238E27FC236}">
                  <a16:creationId xmlns:a16="http://schemas.microsoft.com/office/drawing/2014/main" id="{43C0AEA7-A73A-BA40-9422-23D55916AD18}"/>
                </a:ext>
              </a:extLst>
            </p:cNvPr>
            <p:cNvSpPr/>
            <p:nvPr/>
          </p:nvSpPr>
          <p:spPr>
            <a:xfrm>
              <a:off x="7310871" y="3332304"/>
              <a:ext cx="1555395" cy="768808"/>
            </a:xfrm>
            <a:prstGeom prst="rect">
              <a:avLst/>
            </a:prstGeom>
            <a:noFill/>
            <a:ln w="12700" cap="flat">
              <a:noFill/>
              <a:miter lim="400000"/>
            </a:ln>
            <a:effectLst>
              <a:outerShdw sx="0" sy="0" rotWithShape="0">
                <a:scrgbClr r="0" g="0" b="0"/>
              </a:outerShdw>
            </a:effectLst>
            <a:extLst>
              <a:ext uri="{C572A759-6A51-4108-AA02-DFA0A04FC94B}">
                <ma14:wrappingTextBoxFlag xmlns="" xmlns:ma14="http://schemas.microsoft.com/office/mac/drawingml/2011/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xmlns:c="http://schemas.openxmlformats.org/drawingml/2006/chart" val="1"/>
              </a:ext>
              <a:ext uri="{E45631CC-5BF2-4c18-A39C-3461C7D3F71A}">
                <a14:hiddenSp3d xmlns=""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c15="http://schemas.microsoft.com/office/drawing/2012/chart" xmlns:c="http://schemas.openxmlformats.org/drawingml/2006/chart"/>
              </a:ext>
            </a:extLst>
          </p:spPr>
          <p:txBody>
            <a:bodyPr wrap="square" lIns="0" tIns="0" rIns="0" bIns="0" numCol="1" anchor="t">
              <a:noAutofit/>
            </a:bodyPr>
            <a:lstStyle>
              <a:lvl1pPr defTabSz="685800">
                <a:lnSpc>
                  <a:spcPct val="125000"/>
                </a:lnSpc>
                <a:defRPr sz="3200"/>
              </a:lvl1pPr>
            </a:lstStyle>
            <a:p>
              <a:pPr algn="ctr" rtl="0">
                <a:lnSpc>
                  <a:spcPct val="100000"/>
                </a:lnSpc>
                <a:defRPr sz="2100"/>
              </a:pPr>
              <a:r>
                <a:rPr lang="es-419" sz="1100" dirty="0">
                  <a:latin typeface="+mn-lt"/>
                </a:rPr>
                <a:t>Los trabajos de ciberseguridad crecerán un 31 % para 2029, más de 7 veces el promedio </a:t>
              </a:r>
            </a:p>
          </p:txBody>
        </p:sp>
        <p:pic>
          <p:nvPicPr>
            <p:cNvPr id="28" name="Picture 27"/>
            <p:cNvPicPr>
              <a:picLocks noChangeAspect="1"/>
            </p:cNvPicPr>
            <p:nvPr/>
          </p:nvPicPr>
          <p:blipFill>
            <a:blip r:embed="rId4"/>
            <a:stretch>
              <a:fillRect/>
            </a:stretch>
          </p:blipFill>
          <p:spPr>
            <a:xfrm>
              <a:off x="7659851" y="2291395"/>
              <a:ext cx="857435" cy="857435"/>
            </a:xfrm>
            <a:prstGeom prst="rect">
              <a:avLst/>
            </a:prstGeom>
          </p:spPr>
        </p:pic>
      </p:grpSp>
      <p:grpSp>
        <p:nvGrpSpPr>
          <p:cNvPr id="4" name="Group 3"/>
          <p:cNvGrpSpPr/>
          <p:nvPr/>
        </p:nvGrpSpPr>
        <p:grpSpPr>
          <a:xfrm>
            <a:off x="4088005" y="2291395"/>
            <a:ext cx="1101316" cy="1869527"/>
            <a:chOff x="4038744" y="2291395"/>
            <a:chExt cx="1101316" cy="1869527"/>
          </a:xfrm>
        </p:grpSpPr>
        <p:grpSp>
          <p:nvGrpSpPr>
            <p:cNvPr id="6" name="Group 5"/>
            <p:cNvGrpSpPr/>
            <p:nvPr/>
          </p:nvGrpSpPr>
          <p:grpSpPr>
            <a:xfrm>
              <a:off x="4038744" y="3332304"/>
              <a:ext cx="1101316" cy="828618"/>
              <a:chOff x="3532404" y="3943407"/>
              <a:chExt cx="1101316" cy="828618"/>
            </a:xfrm>
          </p:grpSpPr>
          <p:sp>
            <p:nvSpPr>
              <p:cNvPr id="16" name="Shape 788">
                <a:extLst>
                  <a:ext uri="{FF2B5EF4-FFF2-40B4-BE49-F238E27FC236}">
                    <a16:creationId xmlns:a16="http://schemas.microsoft.com/office/drawing/2014/main" id="{3C5CACE2-69E3-5345-AFBB-FA6B5CBBF74F}"/>
                  </a:ext>
                </a:extLst>
              </p:cNvPr>
              <p:cNvSpPr/>
              <p:nvPr/>
            </p:nvSpPr>
            <p:spPr>
              <a:xfrm>
                <a:off x="3532404" y="4202438"/>
                <a:ext cx="1101316" cy="569587"/>
              </a:xfrm>
              <a:prstGeom prst="rect">
                <a:avLst/>
              </a:prstGeom>
              <a:noFill/>
              <a:ln w="12700" cap="flat">
                <a:noFill/>
                <a:miter lim="400000"/>
              </a:ln>
              <a:effectLst>
                <a:outerShdw sx="0" sy="0" rotWithShape="0">
                  <a:scrgbClr r="0" g="0" b="0"/>
                </a:outerShdw>
              </a:effectLst>
              <a:extLst>
                <a:ext uri="{C572A759-6A51-4108-AA02-DFA0A04FC94B}">
                  <ma14:wrappingTextBoxFlag xmlns="" xmlns:ma14="http://schemas.microsoft.com/office/mac/drawingml/2011/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xmlns:c="http://schemas.openxmlformats.org/drawingml/2006/chart" val="1"/>
                </a:ext>
                <a:ext uri="{E45631CC-5BF2-4c18-A39C-3461C7D3F71A}">
                  <a14:hiddenSp3d xmlns=""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c15="http://schemas.microsoft.com/office/drawing/2012/chart" xmlns:c="http://schemas.openxmlformats.org/drawingml/2006/chart"/>
                </a:ext>
              </a:extLst>
            </p:spPr>
            <p:txBody>
              <a:bodyPr wrap="square" lIns="0" tIns="0" rIns="0" bIns="0" numCol="1" anchor="t">
                <a:noAutofit/>
              </a:bodyPr>
              <a:lstStyle>
                <a:lvl1pPr defTabSz="685800">
                  <a:lnSpc>
                    <a:spcPct val="125000"/>
                  </a:lnSpc>
                  <a:defRPr sz="3200"/>
                </a:lvl1pPr>
              </a:lstStyle>
              <a:p>
                <a:pPr algn="ctr" rtl="0">
                  <a:lnSpc>
                    <a:spcPct val="100000"/>
                  </a:lnSpc>
                  <a:defRPr sz="2100"/>
                </a:pPr>
                <a:r>
                  <a:rPr lang="es-419" sz="1100" dirty="0">
                    <a:latin typeface="+mn-lt"/>
                  </a:rPr>
                  <a:t>Crecimiento de tecnologías conectadas</a:t>
                </a:r>
              </a:p>
            </p:txBody>
          </p:sp>
          <p:sp>
            <p:nvSpPr>
              <p:cNvPr id="21" name="Shape 788">
                <a:extLst>
                  <a:ext uri="{FF2B5EF4-FFF2-40B4-BE49-F238E27FC236}">
                    <a16:creationId xmlns:a16="http://schemas.microsoft.com/office/drawing/2014/main" id="{3C5CACE2-69E3-5345-AFBB-FA6B5CBBF74F}"/>
                  </a:ext>
                </a:extLst>
              </p:cNvPr>
              <p:cNvSpPr/>
              <p:nvPr/>
            </p:nvSpPr>
            <p:spPr>
              <a:xfrm>
                <a:off x="3697701" y="3943407"/>
                <a:ext cx="770722" cy="246093"/>
              </a:xfrm>
              <a:prstGeom prst="rect">
                <a:avLst/>
              </a:prstGeom>
              <a:noFill/>
              <a:ln w="12700" cap="flat">
                <a:noFill/>
                <a:miter lim="400000"/>
              </a:ln>
              <a:effectLst>
                <a:outerShdw sx="0" sy="0" rotWithShape="0">
                  <a:scrgbClr r="0" g="0" b="0"/>
                </a:outerShdw>
              </a:effectLst>
              <a:extLst>
                <a:ext uri="{C572A759-6A51-4108-AA02-DFA0A04FC94B}">
                  <ma14:wrappingTextBoxFlag xmlns="" xmlns:ma14="http://schemas.microsoft.com/office/mac/drawingml/2011/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xmlns:c="http://schemas.openxmlformats.org/drawingml/2006/chart" val="1"/>
                </a:ext>
                <a:ext uri="{E45631CC-5BF2-4c18-A39C-3461C7D3F71A}">
                  <a14:hiddenSp3d xmlns=""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c15="http://schemas.microsoft.com/office/drawing/2012/chart" xmlns:c="http://schemas.openxmlformats.org/drawingml/2006/chart"/>
                </a:ext>
              </a:extLst>
            </p:spPr>
            <p:txBody>
              <a:bodyPr wrap="square" lIns="0" tIns="0" rIns="0" bIns="0" numCol="1" anchor="t">
                <a:noAutofit/>
              </a:bodyPr>
              <a:lstStyle>
                <a:lvl1pPr defTabSz="685800">
                  <a:lnSpc>
                    <a:spcPct val="125000"/>
                  </a:lnSpc>
                  <a:defRPr sz="3200"/>
                </a:lvl1pPr>
              </a:lstStyle>
              <a:p>
                <a:pPr algn="ctr" rtl="0">
                  <a:lnSpc>
                    <a:spcPct val="100000"/>
                  </a:lnSpc>
                  <a:defRPr sz="2100"/>
                </a:pPr>
                <a:r>
                  <a:rPr lang="es-419" sz="1600" b="1">
                    <a:solidFill>
                      <a:schemeClr val="accent2"/>
                    </a:solidFill>
                    <a:latin typeface="+mn-lt"/>
                  </a:rPr>
                  <a:t>104 %</a:t>
                </a:r>
              </a:p>
            </p:txBody>
          </p:sp>
        </p:grpSp>
        <p:pic>
          <p:nvPicPr>
            <p:cNvPr id="32" name="Picture 31"/>
            <p:cNvPicPr>
              <a:picLocks noChangeAspect="1"/>
            </p:cNvPicPr>
            <p:nvPr/>
          </p:nvPicPr>
          <p:blipFill>
            <a:blip r:embed="rId5"/>
            <a:stretch>
              <a:fillRect/>
            </a:stretch>
          </p:blipFill>
          <p:spPr>
            <a:xfrm>
              <a:off x="4160685" y="2291395"/>
              <a:ext cx="857435" cy="857435"/>
            </a:xfrm>
            <a:prstGeom prst="rect">
              <a:avLst/>
            </a:prstGeom>
          </p:spPr>
        </p:pic>
      </p:grpSp>
      <p:grpSp>
        <p:nvGrpSpPr>
          <p:cNvPr id="41" name="Group 18"/>
          <p:cNvGrpSpPr>
            <a:grpSpLocks noChangeAspect="1"/>
          </p:cNvGrpSpPr>
          <p:nvPr/>
        </p:nvGrpSpPr>
        <p:grpSpPr>
          <a:xfrm>
            <a:off x="232620" y="415221"/>
            <a:ext cx="579223" cy="434282"/>
            <a:chOff x="-1146" y="764"/>
            <a:chExt cx="1079" cy="809"/>
          </a:xfrm>
        </p:grpSpPr>
        <p:sp>
          <p:nvSpPr>
            <p:cNvPr id="42" name="Freeform 19"/>
            <p:cNvSpPr>
              <a:spLocks noEditPoints="1"/>
            </p:cNvSpPr>
            <p:nvPr/>
          </p:nvSpPr>
          <p:spPr bwMode="auto">
            <a:xfrm>
              <a:off x="-874" y="764"/>
              <a:ext cx="390" cy="281"/>
            </a:xfrm>
            <a:custGeom>
              <a:avLst/>
              <a:gdLst>
                <a:gd name="T0" fmla="*/ 53 w 380"/>
                <a:gd name="T1" fmla="*/ 273 h 273"/>
                <a:gd name="T2" fmla="*/ 102 w 380"/>
                <a:gd name="T3" fmla="*/ 273 h 273"/>
                <a:gd name="T4" fmla="*/ 141 w 380"/>
                <a:gd name="T5" fmla="*/ 273 h 273"/>
                <a:gd name="T6" fmla="*/ 239 w 380"/>
                <a:gd name="T7" fmla="*/ 273 h 273"/>
                <a:gd name="T8" fmla="*/ 280 w 380"/>
                <a:gd name="T9" fmla="*/ 273 h 273"/>
                <a:gd name="T10" fmla="*/ 328 w 380"/>
                <a:gd name="T11" fmla="*/ 273 h 273"/>
                <a:gd name="T12" fmla="*/ 380 w 380"/>
                <a:gd name="T13" fmla="*/ 214 h 273"/>
                <a:gd name="T14" fmla="*/ 380 w 380"/>
                <a:gd name="T15" fmla="*/ 210 h 273"/>
                <a:gd name="T16" fmla="*/ 380 w 380"/>
                <a:gd name="T17" fmla="*/ 188 h 273"/>
                <a:gd name="T18" fmla="*/ 380 w 380"/>
                <a:gd name="T19" fmla="*/ 59 h 273"/>
                <a:gd name="T20" fmla="*/ 328 w 380"/>
                <a:gd name="T21" fmla="*/ 0 h 273"/>
                <a:gd name="T22" fmla="*/ 53 w 380"/>
                <a:gd name="T23" fmla="*/ 0 h 273"/>
                <a:gd name="T24" fmla="*/ 0 w 380"/>
                <a:gd name="T25" fmla="*/ 59 h 273"/>
                <a:gd name="T26" fmla="*/ 0 w 380"/>
                <a:gd name="T27" fmla="*/ 188 h 273"/>
                <a:gd name="T28" fmla="*/ 0 w 380"/>
                <a:gd name="T29" fmla="*/ 210 h 273"/>
                <a:gd name="T30" fmla="*/ 0 w 380"/>
                <a:gd name="T31" fmla="*/ 214 h 273"/>
                <a:gd name="T32" fmla="*/ 53 w 380"/>
                <a:gd name="T33" fmla="*/ 273 h 273"/>
                <a:gd name="T34" fmla="*/ 45 w 380"/>
                <a:gd name="T35" fmla="*/ 74 h 273"/>
                <a:gd name="T36" fmla="*/ 65 w 380"/>
                <a:gd name="T37" fmla="*/ 51 h 273"/>
                <a:gd name="T38" fmla="*/ 315 w 380"/>
                <a:gd name="T39" fmla="*/ 51 h 273"/>
                <a:gd name="T40" fmla="*/ 336 w 380"/>
                <a:gd name="T41" fmla="*/ 74 h 273"/>
                <a:gd name="T42" fmla="*/ 336 w 380"/>
                <a:gd name="T43" fmla="*/ 225 h 273"/>
                <a:gd name="T44" fmla="*/ 45 w 380"/>
                <a:gd name="T45" fmla="*/ 225 h 273"/>
                <a:gd name="T46" fmla="*/ 45 w 380"/>
                <a:gd name="T47" fmla="*/ 74 h 273"/>
                <a:gd name="T48" fmla="*/ 45 w 380"/>
                <a:gd name="T49" fmla="*/ 74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273">
                  <a:moveTo>
                    <a:pt x="53" y="273"/>
                  </a:moveTo>
                  <a:cubicBezTo>
                    <a:pt x="102" y="273"/>
                    <a:pt x="102" y="273"/>
                    <a:pt x="102" y="273"/>
                  </a:cubicBezTo>
                  <a:cubicBezTo>
                    <a:pt x="141" y="273"/>
                    <a:pt x="141" y="273"/>
                    <a:pt x="141" y="273"/>
                  </a:cubicBezTo>
                  <a:cubicBezTo>
                    <a:pt x="239" y="273"/>
                    <a:pt x="239" y="273"/>
                    <a:pt x="239" y="273"/>
                  </a:cubicBezTo>
                  <a:cubicBezTo>
                    <a:pt x="280" y="273"/>
                    <a:pt x="280" y="273"/>
                    <a:pt x="280" y="273"/>
                  </a:cubicBezTo>
                  <a:cubicBezTo>
                    <a:pt x="328" y="273"/>
                    <a:pt x="328" y="273"/>
                    <a:pt x="328" y="273"/>
                  </a:cubicBezTo>
                  <a:cubicBezTo>
                    <a:pt x="357" y="273"/>
                    <a:pt x="380" y="246"/>
                    <a:pt x="380" y="214"/>
                  </a:cubicBezTo>
                  <a:cubicBezTo>
                    <a:pt x="380" y="210"/>
                    <a:pt x="380" y="210"/>
                    <a:pt x="380" y="210"/>
                  </a:cubicBezTo>
                  <a:cubicBezTo>
                    <a:pt x="380" y="188"/>
                    <a:pt x="380" y="188"/>
                    <a:pt x="380" y="188"/>
                  </a:cubicBezTo>
                  <a:cubicBezTo>
                    <a:pt x="380" y="59"/>
                    <a:pt x="380" y="59"/>
                    <a:pt x="380" y="59"/>
                  </a:cubicBezTo>
                  <a:cubicBezTo>
                    <a:pt x="380" y="26"/>
                    <a:pt x="357" y="0"/>
                    <a:pt x="328" y="0"/>
                  </a:cubicBezTo>
                  <a:cubicBezTo>
                    <a:pt x="53" y="0"/>
                    <a:pt x="53" y="0"/>
                    <a:pt x="53" y="0"/>
                  </a:cubicBezTo>
                  <a:cubicBezTo>
                    <a:pt x="24" y="0"/>
                    <a:pt x="0" y="26"/>
                    <a:pt x="0" y="59"/>
                  </a:cubicBezTo>
                  <a:cubicBezTo>
                    <a:pt x="0" y="188"/>
                    <a:pt x="0" y="188"/>
                    <a:pt x="0" y="188"/>
                  </a:cubicBezTo>
                  <a:cubicBezTo>
                    <a:pt x="0" y="210"/>
                    <a:pt x="0" y="210"/>
                    <a:pt x="0" y="210"/>
                  </a:cubicBezTo>
                  <a:cubicBezTo>
                    <a:pt x="0" y="214"/>
                    <a:pt x="0" y="214"/>
                    <a:pt x="0" y="214"/>
                  </a:cubicBezTo>
                  <a:cubicBezTo>
                    <a:pt x="0" y="246"/>
                    <a:pt x="24" y="273"/>
                    <a:pt x="53" y="273"/>
                  </a:cubicBezTo>
                  <a:close/>
                  <a:moveTo>
                    <a:pt x="45" y="74"/>
                  </a:moveTo>
                  <a:cubicBezTo>
                    <a:pt x="45" y="61"/>
                    <a:pt x="53" y="51"/>
                    <a:pt x="65" y="51"/>
                  </a:cubicBezTo>
                  <a:cubicBezTo>
                    <a:pt x="315" y="51"/>
                    <a:pt x="315" y="51"/>
                    <a:pt x="315" y="51"/>
                  </a:cubicBezTo>
                  <a:cubicBezTo>
                    <a:pt x="327" y="51"/>
                    <a:pt x="336" y="61"/>
                    <a:pt x="336" y="74"/>
                  </a:cubicBezTo>
                  <a:cubicBezTo>
                    <a:pt x="336" y="225"/>
                    <a:pt x="336" y="225"/>
                    <a:pt x="336" y="225"/>
                  </a:cubicBezTo>
                  <a:cubicBezTo>
                    <a:pt x="45" y="225"/>
                    <a:pt x="45" y="225"/>
                    <a:pt x="45" y="225"/>
                  </a:cubicBezTo>
                  <a:cubicBezTo>
                    <a:pt x="45" y="74"/>
                    <a:pt x="45" y="74"/>
                    <a:pt x="45" y="74"/>
                  </a:cubicBezTo>
                  <a:cubicBezTo>
                    <a:pt x="45" y="74"/>
                    <a:pt x="45" y="74"/>
                    <a:pt x="45" y="7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3" name="Freeform 20"/>
            <p:cNvSpPr/>
            <p:nvPr/>
          </p:nvSpPr>
          <p:spPr bwMode="auto">
            <a:xfrm>
              <a:off x="-1146" y="881"/>
              <a:ext cx="934" cy="250"/>
            </a:xfrm>
            <a:custGeom>
              <a:avLst/>
              <a:gdLst>
                <a:gd name="T0" fmla="*/ 908 w 908"/>
                <a:gd name="T1" fmla="*/ 158 h 243"/>
                <a:gd name="T2" fmla="*/ 908 w 908"/>
                <a:gd name="T3" fmla="*/ 55 h 243"/>
                <a:gd name="T4" fmla="*/ 850 w 908"/>
                <a:gd name="T5" fmla="*/ 0 h 243"/>
                <a:gd name="T6" fmla="*/ 58 w 908"/>
                <a:gd name="T7" fmla="*/ 0 h 243"/>
                <a:gd name="T8" fmla="*/ 0 w 908"/>
                <a:gd name="T9" fmla="*/ 55 h 243"/>
                <a:gd name="T10" fmla="*/ 0 w 908"/>
                <a:gd name="T11" fmla="*/ 158 h 243"/>
                <a:gd name="T12" fmla="*/ 448 w 908"/>
                <a:gd name="T13" fmla="*/ 243 h 243"/>
                <a:gd name="T14" fmla="*/ 908 w 908"/>
                <a:gd name="T15" fmla="*/ 158 h 243"/>
                <a:gd name="T16" fmla="*/ 908 w 908"/>
                <a:gd name="T17" fmla="*/ 158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7" h="243">
                  <a:moveTo>
                    <a:pt x="908" y="158"/>
                  </a:moveTo>
                  <a:cubicBezTo>
                    <a:pt x="908" y="55"/>
                    <a:pt x="908" y="55"/>
                    <a:pt x="908" y="55"/>
                  </a:cubicBezTo>
                  <a:cubicBezTo>
                    <a:pt x="908" y="25"/>
                    <a:pt x="882" y="0"/>
                    <a:pt x="850" y="0"/>
                  </a:cubicBezTo>
                  <a:cubicBezTo>
                    <a:pt x="58" y="0"/>
                    <a:pt x="58" y="0"/>
                    <a:pt x="58" y="0"/>
                  </a:cubicBezTo>
                  <a:cubicBezTo>
                    <a:pt x="26" y="0"/>
                    <a:pt x="0" y="25"/>
                    <a:pt x="0" y="55"/>
                  </a:cubicBezTo>
                  <a:cubicBezTo>
                    <a:pt x="0" y="158"/>
                    <a:pt x="0" y="158"/>
                    <a:pt x="0" y="158"/>
                  </a:cubicBezTo>
                  <a:cubicBezTo>
                    <a:pt x="448" y="243"/>
                    <a:pt x="448" y="243"/>
                    <a:pt x="448" y="243"/>
                  </a:cubicBezTo>
                  <a:cubicBezTo>
                    <a:pt x="908" y="158"/>
                    <a:pt x="908" y="158"/>
                    <a:pt x="908" y="158"/>
                  </a:cubicBezTo>
                  <a:cubicBezTo>
                    <a:pt x="908" y="158"/>
                    <a:pt x="908" y="158"/>
                    <a:pt x="908" y="15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4" name="Freeform 21"/>
            <p:cNvSpPr/>
            <p:nvPr/>
          </p:nvSpPr>
          <p:spPr bwMode="auto">
            <a:xfrm>
              <a:off x="-1146" y="1087"/>
              <a:ext cx="934" cy="337"/>
            </a:xfrm>
            <a:custGeom>
              <a:avLst/>
              <a:gdLst>
                <a:gd name="T0" fmla="*/ 0 w 908"/>
                <a:gd name="T1" fmla="*/ 0 h 328"/>
                <a:gd name="T2" fmla="*/ 0 w 908"/>
                <a:gd name="T3" fmla="*/ 272 h 328"/>
                <a:gd name="T4" fmla="*/ 58 w 908"/>
                <a:gd name="T5" fmla="*/ 328 h 328"/>
                <a:gd name="T6" fmla="*/ 850 w 908"/>
                <a:gd name="T7" fmla="*/ 328 h 328"/>
                <a:gd name="T8" fmla="*/ 908 w 908"/>
                <a:gd name="T9" fmla="*/ 272 h 328"/>
                <a:gd name="T10" fmla="*/ 908 w 908"/>
                <a:gd name="T11" fmla="*/ 0 h 328"/>
                <a:gd name="T12" fmla="*/ 450 w 908"/>
                <a:gd name="T13" fmla="*/ 84 h 328"/>
                <a:gd name="T14" fmla="*/ 0 w 908"/>
                <a:gd name="T15" fmla="*/ 0 h 328"/>
                <a:gd name="T16" fmla="*/ 0 w 908"/>
                <a:gd name="T1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7" h="328">
                  <a:moveTo>
                    <a:pt x="0" y="0"/>
                  </a:moveTo>
                  <a:cubicBezTo>
                    <a:pt x="0" y="272"/>
                    <a:pt x="0" y="272"/>
                    <a:pt x="0" y="272"/>
                  </a:cubicBezTo>
                  <a:cubicBezTo>
                    <a:pt x="0" y="303"/>
                    <a:pt x="26" y="328"/>
                    <a:pt x="58" y="328"/>
                  </a:cubicBezTo>
                  <a:cubicBezTo>
                    <a:pt x="850" y="328"/>
                    <a:pt x="850" y="328"/>
                    <a:pt x="850" y="328"/>
                  </a:cubicBezTo>
                  <a:cubicBezTo>
                    <a:pt x="882" y="328"/>
                    <a:pt x="908" y="303"/>
                    <a:pt x="908" y="272"/>
                  </a:cubicBezTo>
                  <a:cubicBezTo>
                    <a:pt x="908" y="0"/>
                    <a:pt x="908" y="0"/>
                    <a:pt x="908" y="0"/>
                  </a:cubicBezTo>
                  <a:cubicBezTo>
                    <a:pt x="450" y="84"/>
                    <a:pt x="450" y="84"/>
                    <a:pt x="450" y="84"/>
                  </a:cubicBezTo>
                  <a:cubicBezTo>
                    <a:pt x="0" y="0"/>
                    <a:pt x="0" y="0"/>
                    <a:pt x="0" y="0"/>
                  </a:cubicBezTo>
                  <a:cubicBezTo>
                    <a:pt x="0" y="0"/>
                    <a:pt x="0" y="0"/>
                    <a:pt x="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5" name="Freeform 22"/>
            <p:cNvSpPr/>
            <p:nvPr/>
          </p:nvSpPr>
          <p:spPr bwMode="auto">
            <a:xfrm>
              <a:off x="-723" y="1089"/>
              <a:ext cx="78" cy="108"/>
            </a:xfrm>
            <a:custGeom>
              <a:avLst/>
              <a:gdLst>
                <a:gd name="T0" fmla="*/ 56 w 76"/>
                <a:gd name="T1" fmla="*/ 105 h 105"/>
                <a:gd name="T2" fmla="*/ 19 w 76"/>
                <a:gd name="T3" fmla="*/ 105 h 105"/>
                <a:gd name="T4" fmla="*/ 0 w 76"/>
                <a:gd name="T5" fmla="*/ 86 h 105"/>
                <a:gd name="T6" fmla="*/ 0 w 76"/>
                <a:gd name="T7" fmla="*/ 19 h 105"/>
                <a:gd name="T8" fmla="*/ 19 w 76"/>
                <a:gd name="T9" fmla="*/ 0 h 105"/>
                <a:gd name="T10" fmla="*/ 56 w 76"/>
                <a:gd name="T11" fmla="*/ 0 h 105"/>
                <a:gd name="T12" fmla="*/ 76 w 76"/>
                <a:gd name="T13" fmla="*/ 19 h 105"/>
                <a:gd name="T14" fmla="*/ 76 w 76"/>
                <a:gd name="T15" fmla="*/ 86 h 105"/>
                <a:gd name="T16" fmla="*/ 56 w 76"/>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05">
                  <a:moveTo>
                    <a:pt x="56" y="105"/>
                  </a:moveTo>
                  <a:cubicBezTo>
                    <a:pt x="19" y="105"/>
                    <a:pt x="19" y="105"/>
                    <a:pt x="19" y="105"/>
                  </a:cubicBezTo>
                  <a:cubicBezTo>
                    <a:pt x="9" y="105"/>
                    <a:pt x="0" y="96"/>
                    <a:pt x="0" y="86"/>
                  </a:cubicBezTo>
                  <a:cubicBezTo>
                    <a:pt x="0" y="19"/>
                    <a:pt x="0" y="19"/>
                    <a:pt x="0" y="19"/>
                  </a:cubicBezTo>
                  <a:cubicBezTo>
                    <a:pt x="0" y="9"/>
                    <a:pt x="9" y="0"/>
                    <a:pt x="19" y="0"/>
                  </a:cubicBezTo>
                  <a:cubicBezTo>
                    <a:pt x="56" y="0"/>
                    <a:pt x="56" y="0"/>
                    <a:pt x="56" y="0"/>
                  </a:cubicBezTo>
                  <a:cubicBezTo>
                    <a:pt x="68" y="0"/>
                    <a:pt x="76" y="9"/>
                    <a:pt x="76" y="19"/>
                  </a:cubicBezTo>
                  <a:cubicBezTo>
                    <a:pt x="76" y="86"/>
                    <a:pt x="76" y="86"/>
                    <a:pt x="76" y="86"/>
                  </a:cubicBezTo>
                  <a:cubicBezTo>
                    <a:pt x="76" y="96"/>
                    <a:pt x="68" y="105"/>
                    <a:pt x="56" y="105"/>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6" name="Oval 23"/>
            <p:cNvSpPr>
              <a:spLocks noChangeArrowheads="1"/>
            </p:cNvSpPr>
            <p:nvPr/>
          </p:nvSpPr>
          <p:spPr bwMode="auto">
            <a:xfrm>
              <a:off x="-460" y="1181"/>
              <a:ext cx="393" cy="392"/>
            </a:xfrm>
            <a:prstGeom prst="ellipse">
              <a:avLst/>
            </a:pr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7" name="Oval 24"/>
            <p:cNvSpPr>
              <a:spLocks noChangeArrowheads="1"/>
            </p:cNvSpPr>
            <p:nvPr/>
          </p:nvSpPr>
          <p:spPr bwMode="auto">
            <a:xfrm>
              <a:off x="-291" y="1294"/>
              <a:ext cx="55" cy="5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8" name="Freeform 25"/>
            <p:cNvSpPr/>
            <p:nvPr/>
          </p:nvSpPr>
          <p:spPr bwMode="auto">
            <a:xfrm>
              <a:off x="-315" y="1359"/>
              <a:ext cx="103" cy="100"/>
            </a:xfrm>
            <a:custGeom>
              <a:avLst/>
              <a:gdLst>
                <a:gd name="T0" fmla="*/ 49 w 100"/>
                <a:gd name="T1" fmla="*/ 0 h 97"/>
                <a:gd name="T2" fmla="*/ 51 w 100"/>
                <a:gd name="T3" fmla="*/ 0 h 97"/>
                <a:gd name="T4" fmla="*/ 100 w 100"/>
                <a:gd name="T5" fmla="*/ 48 h 97"/>
                <a:gd name="T6" fmla="*/ 100 w 100"/>
                <a:gd name="T7" fmla="*/ 97 h 97"/>
                <a:gd name="T8" fmla="*/ 0 w 100"/>
                <a:gd name="T9" fmla="*/ 97 h 97"/>
                <a:gd name="T10" fmla="*/ 0 w 100"/>
                <a:gd name="T11" fmla="*/ 48 h 97"/>
                <a:gd name="T12" fmla="*/ 49 w 100"/>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00" h="97">
                  <a:moveTo>
                    <a:pt x="49" y="0"/>
                  </a:moveTo>
                  <a:cubicBezTo>
                    <a:pt x="51" y="0"/>
                    <a:pt x="51" y="0"/>
                    <a:pt x="51" y="0"/>
                  </a:cubicBezTo>
                  <a:cubicBezTo>
                    <a:pt x="78" y="0"/>
                    <a:pt x="100" y="21"/>
                    <a:pt x="100" y="48"/>
                  </a:cubicBezTo>
                  <a:cubicBezTo>
                    <a:pt x="100" y="97"/>
                    <a:pt x="100" y="97"/>
                    <a:pt x="100" y="97"/>
                  </a:cubicBezTo>
                  <a:cubicBezTo>
                    <a:pt x="0" y="97"/>
                    <a:pt x="0" y="97"/>
                    <a:pt x="0" y="97"/>
                  </a:cubicBezTo>
                  <a:cubicBezTo>
                    <a:pt x="0" y="48"/>
                    <a:pt x="0" y="48"/>
                    <a:pt x="0" y="48"/>
                  </a:cubicBezTo>
                  <a:cubicBezTo>
                    <a:pt x="0" y="21"/>
                    <a:pt x="22" y="0"/>
                    <a:pt x="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9" name="Freeform 26"/>
            <p:cNvSpPr/>
            <p:nvPr/>
          </p:nvSpPr>
          <p:spPr bwMode="auto">
            <a:xfrm>
              <a:off x="-420" y="1220"/>
              <a:ext cx="148" cy="314"/>
            </a:xfrm>
            <a:custGeom>
              <a:avLst/>
              <a:gdLst>
                <a:gd name="T0" fmla="*/ 144 w 144"/>
                <a:gd name="T1" fmla="*/ 305 h 305"/>
                <a:gd name="T2" fmla="*/ 0 w 144"/>
                <a:gd name="T3" fmla="*/ 152 h 305"/>
                <a:gd name="T4" fmla="*/ 143 w 144"/>
                <a:gd name="T5" fmla="*/ 0 h 305"/>
              </a:gdLst>
              <a:ahLst/>
              <a:cxnLst>
                <a:cxn ang="0">
                  <a:pos x="T0" y="T1"/>
                </a:cxn>
                <a:cxn ang="0">
                  <a:pos x="T2" y="T3"/>
                </a:cxn>
                <a:cxn ang="0">
                  <a:pos x="T4" y="T5"/>
                </a:cxn>
              </a:cxnLst>
              <a:rect l="0" t="0" r="r" b="b"/>
              <a:pathLst>
                <a:path w="144" h="305">
                  <a:moveTo>
                    <a:pt x="144" y="305"/>
                  </a:moveTo>
                  <a:cubicBezTo>
                    <a:pt x="64" y="300"/>
                    <a:pt x="0" y="234"/>
                    <a:pt x="0" y="152"/>
                  </a:cubicBezTo>
                  <a:cubicBezTo>
                    <a:pt x="0" y="71"/>
                    <a:pt x="63" y="5"/>
                    <a:pt x="143" y="0"/>
                  </a:cubicBezTo>
                </a:path>
              </a:pathLst>
            </a:custGeom>
            <a:noFill/>
            <a:ln w="12700" cap="rnd">
              <a:solidFill>
                <a:schemeClr val="tx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0" name="Freeform 27"/>
            <p:cNvSpPr/>
            <p:nvPr/>
          </p:nvSpPr>
          <p:spPr bwMode="auto">
            <a:xfrm>
              <a:off x="-255" y="1220"/>
              <a:ext cx="148" cy="313"/>
            </a:xfrm>
            <a:custGeom>
              <a:avLst/>
              <a:gdLst>
                <a:gd name="T0" fmla="*/ 0 w 144"/>
                <a:gd name="T1" fmla="*/ 304 h 304"/>
                <a:gd name="T2" fmla="*/ 144 w 144"/>
                <a:gd name="T3" fmla="*/ 152 h 304"/>
                <a:gd name="T4" fmla="*/ 1 w 144"/>
                <a:gd name="T5" fmla="*/ 0 h 304"/>
              </a:gdLst>
              <a:ahLst/>
              <a:cxnLst>
                <a:cxn ang="0">
                  <a:pos x="T0" y="T1"/>
                </a:cxn>
                <a:cxn ang="0">
                  <a:pos x="T2" y="T3"/>
                </a:cxn>
                <a:cxn ang="0">
                  <a:pos x="T4" y="T5"/>
                </a:cxn>
              </a:cxnLst>
              <a:rect l="0" t="0" r="r" b="b"/>
              <a:pathLst>
                <a:path w="144" h="304">
                  <a:moveTo>
                    <a:pt x="0" y="304"/>
                  </a:moveTo>
                  <a:cubicBezTo>
                    <a:pt x="80" y="300"/>
                    <a:pt x="144" y="234"/>
                    <a:pt x="144" y="152"/>
                  </a:cubicBezTo>
                  <a:cubicBezTo>
                    <a:pt x="144" y="71"/>
                    <a:pt x="81" y="5"/>
                    <a:pt x="1" y="0"/>
                  </a:cubicBezTo>
                </a:path>
              </a:pathLst>
            </a:custGeom>
            <a:noFill/>
            <a:ln w="12700" cap="rnd">
              <a:solidFill>
                <a:srgbClr val="0D274D"/>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1" name="Freeform 28"/>
            <p:cNvSpPr/>
            <p:nvPr/>
          </p:nvSpPr>
          <p:spPr bwMode="auto">
            <a:xfrm>
              <a:off x="-256" y="1204"/>
              <a:ext cx="18" cy="33"/>
            </a:xfrm>
            <a:custGeom>
              <a:avLst/>
              <a:gdLst>
                <a:gd name="T0" fmla="*/ 18 w 18"/>
                <a:gd name="T1" fmla="*/ 0 h 33"/>
                <a:gd name="T2" fmla="*/ 0 w 18"/>
                <a:gd name="T3" fmla="*/ 16 h 33"/>
                <a:gd name="T4" fmla="*/ 17 w 18"/>
                <a:gd name="T5" fmla="*/ 33 h 33"/>
              </a:gdLst>
              <a:ahLst/>
              <a:cxnLst>
                <a:cxn ang="0">
                  <a:pos x="T0" y="T1"/>
                </a:cxn>
                <a:cxn ang="0">
                  <a:pos x="T2" y="T3"/>
                </a:cxn>
                <a:cxn ang="0">
                  <a:pos x="T4" y="T5"/>
                </a:cxn>
              </a:cxnLst>
              <a:rect l="0" t="0" r="r" b="b"/>
              <a:pathLst>
                <a:path w="18" h="33">
                  <a:moveTo>
                    <a:pt x="18" y="0"/>
                  </a:moveTo>
                  <a:lnTo>
                    <a:pt x="0" y="16"/>
                  </a:lnTo>
                  <a:lnTo>
                    <a:pt x="17" y="33"/>
                  </a:lnTo>
                </a:path>
              </a:pathLst>
            </a:custGeom>
            <a:noFill/>
            <a:ln w="12700" cap="rnd">
              <a:solidFill>
                <a:srgbClr val="0D274D"/>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2" name="Freeform 29"/>
            <p:cNvSpPr/>
            <p:nvPr/>
          </p:nvSpPr>
          <p:spPr bwMode="auto">
            <a:xfrm>
              <a:off x="-288" y="1517"/>
              <a:ext cx="18" cy="33"/>
            </a:xfrm>
            <a:custGeom>
              <a:avLst/>
              <a:gdLst>
                <a:gd name="T0" fmla="*/ 0 w 18"/>
                <a:gd name="T1" fmla="*/ 33 h 33"/>
                <a:gd name="T2" fmla="*/ 18 w 18"/>
                <a:gd name="T3" fmla="*/ 16 h 33"/>
                <a:gd name="T4" fmla="*/ 0 w 18"/>
                <a:gd name="T5" fmla="*/ 0 h 33"/>
              </a:gdLst>
              <a:ahLst/>
              <a:cxnLst>
                <a:cxn ang="0">
                  <a:pos x="T0" y="T1"/>
                </a:cxn>
                <a:cxn ang="0">
                  <a:pos x="T2" y="T3"/>
                </a:cxn>
                <a:cxn ang="0">
                  <a:pos x="T4" y="T5"/>
                </a:cxn>
              </a:cxnLst>
              <a:rect l="0" t="0" r="r" b="b"/>
              <a:pathLst>
                <a:path w="18" h="33">
                  <a:moveTo>
                    <a:pt x="0" y="33"/>
                  </a:moveTo>
                  <a:lnTo>
                    <a:pt x="18" y="16"/>
                  </a:lnTo>
                  <a:lnTo>
                    <a:pt x="0" y="0"/>
                  </a:lnTo>
                </a:path>
              </a:pathLst>
            </a:custGeom>
            <a:noFill/>
            <a:ln w="12700" cap="rnd">
              <a:solidFill>
                <a:schemeClr val="tx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sp>
        <p:nvSpPr>
          <p:cNvPr id="29" name="Shape 776">
            <a:extLst>
              <a:ext uri="{FF2B5EF4-FFF2-40B4-BE49-F238E27FC236}">
                <a16:creationId xmlns:a16="http://schemas.microsoft.com/office/drawing/2014/main" id="{9C8559B5-915D-4193-9366-F0DFBC4B0B39}"/>
              </a:ext>
            </a:extLst>
          </p:cNvPr>
          <p:cNvSpPr/>
          <p:nvPr/>
        </p:nvSpPr>
        <p:spPr>
          <a:xfrm>
            <a:off x="1300911" y="1257639"/>
            <a:ext cx="6183622" cy="318542"/>
          </a:xfrm>
          <a:prstGeom prst="rect">
            <a:avLst/>
          </a:prstGeom>
          <a:noFill/>
          <a:ln w="12700" cap="flat">
            <a:noFill/>
            <a:miter lim="400000"/>
          </a:ln>
          <a:effectLst>
            <a:outerShdw sx="0" sy="0" rotWithShape="0">
              <a:scrgbClr r="0" g="0" b="0"/>
            </a:outerShdw>
          </a:effectLst>
          <a:extLst>
            <a:ext uri="{C572A759-6A51-4108-AA02-DFA0A04FC94B}">
              <ma14:wrappingTextBoxFlag xmlns="" xmlns:ma14="http://schemas.microsoft.com/office/mac/drawingml/2011/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xmlns:c="http://schemas.openxmlformats.org/drawingml/2006/chart" val="1"/>
            </a:ext>
            <a:ext uri="{E45631CC-5BF2-4c18-A39C-3461C7D3F71A}">
              <a14:hiddenSp3d xmlns=""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c15="http://schemas.microsoft.com/office/drawing/2012/chart" xmlns:c="http://schemas.openxmlformats.org/drawingml/2006/chart"/>
            </a:ext>
          </a:extLst>
        </p:spPr>
        <p:txBody>
          <a:bodyPr wrap="square" lIns="0" tIns="0" rIns="0" bIns="0" numCol="1" anchor="t">
            <a:noAutofit/>
          </a:bodyPr>
          <a:lstStyle>
            <a:lvl1pPr defTabSz="685800">
              <a:lnSpc>
                <a:spcPct val="125000"/>
              </a:lnSpc>
              <a:defRPr sz="3200"/>
            </a:lvl1pPr>
          </a:lstStyle>
          <a:p>
            <a:pPr rtl="0">
              <a:lnSpc>
                <a:spcPct val="100000"/>
              </a:lnSpc>
              <a:defRPr sz="2100"/>
            </a:pPr>
            <a:r>
              <a:rPr lang="es-419" sz="2000" b="1" dirty="0">
                <a:latin typeface="+mj-lt"/>
                <a:cs typeface="+mn-cs"/>
              </a:rPr>
              <a:t>Las deficiencias de habilidades técnicas continúan</a:t>
            </a:r>
          </a:p>
        </p:txBody>
      </p:sp>
      <p:grpSp>
        <p:nvGrpSpPr>
          <p:cNvPr id="23" name="Group 22"/>
          <p:cNvGrpSpPr/>
          <p:nvPr/>
        </p:nvGrpSpPr>
        <p:grpSpPr>
          <a:xfrm>
            <a:off x="2245721" y="2291395"/>
            <a:ext cx="1473986" cy="1635199"/>
            <a:chOff x="2194921" y="2291395"/>
            <a:chExt cx="1473986" cy="1635199"/>
          </a:xfrm>
        </p:grpSpPr>
        <p:grpSp>
          <p:nvGrpSpPr>
            <p:cNvPr id="5" name="Group 4"/>
            <p:cNvGrpSpPr/>
            <p:nvPr/>
          </p:nvGrpSpPr>
          <p:grpSpPr>
            <a:xfrm>
              <a:off x="2194921" y="3332304"/>
              <a:ext cx="1473986" cy="594290"/>
              <a:chOff x="1962727" y="3943408"/>
              <a:chExt cx="1473986" cy="594290"/>
            </a:xfrm>
          </p:grpSpPr>
          <p:sp>
            <p:nvSpPr>
              <p:cNvPr id="18" name="Shape 776">
                <a:extLst>
                  <a:ext uri="{FF2B5EF4-FFF2-40B4-BE49-F238E27FC236}">
                    <a16:creationId xmlns:a16="http://schemas.microsoft.com/office/drawing/2014/main" id="{35946CC1-2A38-6843-91EF-7C4447729FA8}"/>
                  </a:ext>
                </a:extLst>
              </p:cNvPr>
              <p:cNvSpPr/>
              <p:nvPr/>
            </p:nvSpPr>
            <p:spPr>
              <a:xfrm>
                <a:off x="1962727" y="4202438"/>
                <a:ext cx="1473986" cy="335260"/>
              </a:xfrm>
              <a:prstGeom prst="rect">
                <a:avLst/>
              </a:prstGeom>
              <a:noFill/>
              <a:ln w="12700" cap="flat">
                <a:noFill/>
                <a:miter lim="400000"/>
              </a:ln>
              <a:effectLst>
                <a:outerShdw sx="0" sy="0" rotWithShape="0">
                  <a:scrgbClr r="0" g="0" b="0"/>
                </a:outerShdw>
              </a:effectLst>
              <a:extLst>
                <a:ext uri="{C572A759-6A51-4108-AA02-DFA0A04FC94B}">
                  <ma14:wrappingTextBoxFlag xmlns="" xmlns:ma14="http://schemas.microsoft.com/office/mac/drawingml/2011/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xmlns:c="http://schemas.openxmlformats.org/drawingml/2006/chart" val="1"/>
                </a:ext>
                <a:ext uri="{E45631CC-5BF2-4c18-A39C-3461C7D3F71A}">
                  <a14:hiddenSp3d xmlns=""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c15="http://schemas.microsoft.com/office/drawing/2012/chart" xmlns:c="http://schemas.openxmlformats.org/drawingml/2006/chart"/>
                </a:ext>
              </a:extLst>
            </p:spPr>
            <p:txBody>
              <a:bodyPr wrap="square" lIns="0" tIns="0" rIns="0" bIns="0" numCol="1" anchor="t">
                <a:noAutofit/>
              </a:bodyPr>
              <a:lstStyle>
                <a:lvl1pPr defTabSz="685800">
                  <a:lnSpc>
                    <a:spcPct val="125000"/>
                  </a:lnSpc>
                  <a:defRPr sz="3200"/>
                </a:lvl1pPr>
              </a:lstStyle>
              <a:p>
                <a:pPr algn="ctr" rtl="0">
                  <a:lnSpc>
                    <a:spcPct val="100000"/>
                  </a:lnSpc>
                  <a:defRPr sz="2100"/>
                </a:pPr>
                <a:r>
                  <a:rPr lang="es-419" sz="1100" dirty="0">
                    <a:latin typeface="+mn-lt"/>
                  </a:rPr>
                  <a:t>Programación básica </a:t>
                </a:r>
                <a:br>
                  <a:rPr lang="es-419" sz="1100" dirty="0">
                    <a:latin typeface="+mn-lt"/>
                  </a:rPr>
                </a:br>
                <a:r>
                  <a:rPr lang="es-419" sz="1100" dirty="0">
                    <a:latin typeface="+mn-lt"/>
                  </a:rPr>
                  <a:t>y avanzada</a:t>
                </a:r>
              </a:p>
            </p:txBody>
          </p:sp>
          <p:sp>
            <p:nvSpPr>
              <p:cNvPr id="22" name="Shape 776">
                <a:extLst>
                  <a:ext uri="{FF2B5EF4-FFF2-40B4-BE49-F238E27FC236}">
                    <a16:creationId xmlns:a16="http://schemas.microsoft.com/office/drawing/2014/main" id="{35946CC1-2A38-6843-91EF-7C4447729FA8}"/>
                  </a:ext>
                </a:extLst>
              </p:cNvPr>
              <p:cNvSpPr/>
              <p:nvPr/>
            </p:nvSpPr>
            <p:spPr>
              <a:xfrm>
                <a:off x="2293322" y="3943408"/>
                <a:ext cx="812797" cy="246093"/>
              </a:xfrm>
              <a:prstGeom prst="rect">
                <a:avLst/>
              </a:prstGeom>
              <a:noFill/>
              <a:ln w="12700" cap="flat">
                <a:noFill/>
                <a:miter lim="400000"/>
              </a:ln>
              <a:effectLst>
                <a:outerShdw sx="0" sy="0" rotWithShape="0">
                  <a:scrgbClr r="0" g="0" b="0"/>
                </a:outerShdw>
              </a:effectLst>
              <a:extLst>
                <a:ext uri="{C572A759-6A51-4108-AA02-DFA0A04FC94B}">
                  <ma14:wrappingTextBoxFlag xmlns="" xmlns:ma14="http://schemas.microsoft.com/office/mac/drawingml/2011/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xmlns:c="http://schemas.openxmlformats.org/drawingml/2006/chart" val="1"/>
                </a:ext>
                <a:ext uri="{E45631CC-5BF2-4c18-A39C-3461C7D3F71A}">
                  <a14:hiddenSp3d xmlns=""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c15="http://schemas.microsoft.com/office/drawing/2012/chart" xmlns:c="http://schemas.openxmlformats.org/drawingml/2006/chart"/>
                </a:ext>
              </a:extLst>
            </p:spPr>
            <p:txBody>
              <a:bodyPr wrap="square" lIns="0" tIns="0" rIns="0" bIns="0" numCol="1" anchor="t">
                <a:noAutofit/>
              </a:bodyPr>
              <a:lstStyle>
                <a:lvl1pPr defTabSz="685800">
                  <a:lnSpc>
                    <a:spcPct val="125000"/>
                  </a:lnSpc>
                  <a:defRPr sz="3200"/>
                </a:lvl1pPr>
              </a:lstStyle>
              <a:p>
                <a:pPr algn="ctr" rtl="0">
                  <a:lnSpc>
                    <a:spcPct val="100000"/>
                  </a:lnSpc>
                  <a:defRPr sz="2100"/>
                </a:pPr>
                <a:r>
                  <a:rPr lang="es-419" sz="1600" b="1">
                    <a:solidFill>
                      <a:schemeClr val="accent2"/>
                    </a:solidFill>
                    <a:latin typeface="+mn-lt"/>
                  </a:rPr>
                  <a:t>60 %</a:t>
                </a:r>
              </a:p>
            </p:txBody>
          </p:sp>
        </p:grpSp>
        <p:pic>
          <p:nvPicPr>
            <p:cNvPr id="31" name="Picture 30">
              <a:extLst>
                <a:ext uri="{FF2B5EF4-FFF2-40B4-BE49-F238E27FC236}">
                  <a16:creationId xmlns:a16="http://schemas.microsoft.com/office/drawing/2014/main" id="{F1A27840-5323-A14D-B801-743D788342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2632" y="2291395"/>
              <a:ext cx="858564" cy="858564"/>
            </a:xfrm>
            <a:prstGeom prst="rect">
              <a:avLst/>
            </a:prstGeom>
          </p:spPr>
        </p:pic>
      </p:grpSp>
      <p:grpSp>
        <p:nvGrpSpPr>
          <p:cNvPr id="13" name="Group 12"/>
          <p:cNvGrpSpPr/>
          <p:nvPr/>
        </p:nvGrpSpPr>
        <p:grpSpPr>
          <a:xfrm>
            <a:off x="5562599" y="2291395"/>
            <a:ext cx="1532467" cy="1869527"/>
            <a:chOff x="5562599" y="2291395"/>
            <a:chExt cx="1532467" cy="1869527"/>
          </a:xfrm>
        </p:grpSpPr>
        <p:grpSp>
          <p:nvGrpSpPr>
            <p:cNvPr id="3" name="Group 2"/>
            <p:cNvGrpSpPr/>
            <p:nvPr/>
          </p:nvGrpSpPr>
          <p:grpSpPr>
            <a:xfrm>
              <a:off x="5562599" y="3332304"/>
              <a:ext cx="1532467" cy="828618"/>
              <a:chOff x="4763228" y="3943407"/>
              <a:chExt cx="1532467" cy="828618"/>
            </a:xfrm>
          </p:grpSpPr>
          <p:sp>
            <p:nvSpPr>
              <p:cNvPr id="34" name="Shape 784">
                <a:extLst>
                  <a:ext uri="{FF2B5EF4-FFF2-40B4-BE49-F238E27FC236}">
                    <a16:creationId xmlns:a16="http://schemas.microsoft.com/office/drawing/2014/main" id="{43C0AEA7-A73A-BA40-9422-23D55916AD18}"/>
                  </a:ext>
                </a:extLst>
              </p:cNvPr>
              <p:cNvSpPr/>
              <p:nvPr/>
            </p:nvSpPr>
            <p:spPr>
              <a:xfrm>
                <a:off x="4763228" y="4203071"/>
                <a:ext cx="1532467" cy="568954"/>
              </a:xfrm>
              <a:prstGeom prst="rect">
                <a:avLst/>
              </a:prstGeom>
              <a:noFill/>
              <a:ln w="12700" cap="flat">
                <a:noFill/>
                <a:miter lim="400000"/>
              </a:ln>
              <a:effectLst>
                <a:outerShdw sx="0" sy="0" rotWithShape="0">
                  <a:scrgbClr r="0" g="0" b="0"/>
                </a:outerShdw>
              </a:effectLst>
              <a:extLst>
                <a:ext uri="{C572A759-6A51-4108-AA02-DFA0A04FC94B}">
                  <ma14:wrappingTextBoxFlag xmlns="" xmlns:ma14="http://schemas.microsoft.com/office/mac/drawingml/2011/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xmlns:c="http://schemas.openxmlformats.org/drawingml/2006/chart" val="1"/>
                </a:ext>
                <a:ext uri="{E45631CC-5BF2-4c18-A39C-3461C7D3F71A}">
                  <a14:hiddenSp3d xmlns=""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c15="http://schemas.microsoft.com/office/drawing/2012/chart" xmlns:c="http://schemas.openxmlformats.org/drawingml/2006/chart"/>
                </a:ext>
              </a:extLst>
            </p:spPr>
            <p:txBody>
              <a:bodyPr wrap="square" lIns="0" tIns="0" rIns="0" bIns="0" numCol="1" anchor="t">
                <a:noAutofit/>
              </a:bodyPr>
              <a:lstStyle>
                <a:lvl1pPr defTabSz="685800">
                  <a:lnSpc>
                    <a:spcPct val="125000"/>
                  </a:lnSpc>
                  <a:defRPr sz="3200"/>
                </a:lvl1pPr>
              </a:lstStyle>
              <a:p>
                <a:pPr algn="ctr" rtl="0">
                  <a:lnSpc>
                    <a:spcPct val="100000"/>
                  </a:lnSpc>
                  <a:defRPr sz="2100"/>
                </a:pPr>
                <a:r>
                  <a:rPr lang="es-419" sz="1100" dirty="0">
                    <a:latin typeface="+mn-lt"/>
                  </a:rPr>
                  <a:t>de los CIO planea implementar soluciones de red avanzadas</a:t>
                </a:r>
              </a:p>
            </p:txBody>
          </p:sp>
          <p:sp>
            <p:nvSpPr>
              <p:cNvPr id="35" name="Shape 788">
                <a:extLst>
                  <a:ext uri="{FF2B5EF4-FFF2-40B4-BE49-F238E27FC236}">
                    <a16:creationId xmlns:a16="http://schemas.microsoft.com/office/drawing/2014/main" id="{3C5CACE2-69E3-5345-AFBB-FA6B5CBBF74F}"/>
                  </a:ext>
                </a:extLst>
              </p:cNvPr>
              <p:cNvSpPr/>
              <p:nvPr/>
            </p:nvSpPr>
            <p:spPr>
              <a:xfrm>
                <a:off x="5060728" y="3943407"/>
                <a:ext cx="873304" cy="246093"/>
              </a:xfrm>
              <a:prstGeom prst="rect">
                <a:avLst/>
              </a:prstGeom>
              <a:noFill/>
              <a:ln w="12700" cap="flat">
                <a:noFill/>
                <a:miter lim="400000"/>
              </a:ln>
              <a:effectLst>
                <a:outerShdw sx="0" sy="0" rotWithShape="0">
                  <a:scrgbClr r="0" g="0" b="0"/>
                </a:outerShdw>
              </a:effectLst>
              <a:extLst>
                <a:ext uri="{C572A759-6A51-4108-AA02-DFA0A04FC94B}">
                  <ma14:wrappingTextBoxFlag xmlns="" xmlns:ma14="http://schemas.microsoft.com/office/mac/drawingml/2011/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xmlns:c="http://schemas.openxmlformats.org/drawingml/2006/chart" val="1"/>
                </a:ext>
                <a:ext uri="{E45631CC-5BF2-4c18-A39C-3461C7D3F71A}">
                  <a14:hiddenSp3d xmlns=""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c15="http://schemas.microsoft.com/office/drawing/2012/chart" xmlns:c="http://schemas.openxmlformats.org/drawingml/2006/chart"/>
                </a:ext>
              </a:extLst>
            </p:spPr>
            <p:txBody>
              <a:bodyPr wrap="square" lIns="0" tIns="0" rIns="0" bIns="0" numCol="1" anchor="t">
                <a:noAutofit/>
              </a:bodyPr>
              <a:lstStyle>
                <a:lvl1pPr defTabSz="685800">
                  <a:lnSpc>
                    <a:spcPct val="125000"/>
                  </a:lnSpc>
                  <a:defRPr sz="3200"/>
                </a:lvl1pPr>
              </a:lstStyle>
              <a:p>
                <a:pPr algn="ctr" rtl="0">
                  <a:lnSpc>
                    <a:spcPct val="100000"/>
                  </a:lnSpc>
                  <a:defRPr sz="2100"/>
                </a:pPr>
                <a:r>
                  <a:rPr lang="es-419" sz="1600" b="1">
                    <a:solidFill>
                      <a:schemeClr val="accent2"/>
                    </a:solidFill>
                    <a:latin typeface="+mn-lt"/>
                  </a:rPr>
                  <a:t>65 %</a:t>
                </a:r>
              </a:p>
            </p:txBody>
          </p:sp>
        </p:grpSp>
        <p:pic>
          <p:nvPicPr>
            <p:cNvPr id="37" name="Picture 36">
              <a:extLst>
                <a:ext uri="{FF2B5EF4-FFF2-40B4-BE49-F238E27FC236}">
                  <a16:creationId xmlns:a16="http://schemas.microsoft.com/office/drawing/2014/main" id="{33128666-DF13-644E-9797-716F1C33A6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7866" y="2291395"/>
              <a:ext cx="857771" cy="857771"/>
            </a:xfrm>
            <a:prstGeom prst="rect">
              <a:avLst/>
            </a:prstGeom>
          </p:spPr>
        </p:pic>
      </p:grpSp>
      <p:sp>
        <p:nvSpPr>
          <p:cNvPr id="11" name="Freeform 6"/>
          <p:cNvSpPr/>
          <p:nvPr/>
        </p:nvSpPr>
        <p:spPr bwMode="auto">
          <a:xfrm>
            <a:off x="9525" y="1999152"/>
            <a:ext cx="9134476" cy="2332418"/>
          </a:xfrm>
          <a:custGeom>
            <a:avLst/>
            <a:gdLst>
              <a:gd name="T0" fmla="*/ 0 w 2885"/>
              <a:gd name="T1" fmla="*/ 0 h 723"/>
              <a:gd name="T2" fmla="*/ 602 w 2885"/>
              <a:gd name="T3" fmla="*/ 0 h 723"/>
              <a:gd name="T4" fmla="*/ 650 w 2885"/>
              <a:gd name="T5" fmla="*/ 48 h 723"/>
              <a:gd name="T6" fmla="*/ 644 w 2885"/>
              <a:gd name="T7" fmla="*/ 675 h 723"/>
              <a:gd name="T8" fmla="*/ 692 w 2885"/>
              <a:gd name="T9" fmla="*/ 723 h 723"/>
              <a:gd name="T10" fmla="*/ 1181 w 2885"/>
              <a:gd name="T11" fmla="*/ 722 h 723"/>
              <a:gd name="T12" fmla="*/ 1228 w 2885"/>
              <a:gd name="T13" fmla="*/ 674 h 723"/>
              <a:gd name="T14" fmla="*/ 1225 w 2885"/>
              <a:gd name="T15" fmla="*/ 48 h 723"/>
              <a:gd name="T16" fmla="*/ 1272 w 2885"/>
              <a:gd name="T17" fmla="*/ 0 h 723"/>
              <a:gd name="T18" fmla="*/ 1647 w 2885"/>
              <a:gd name="T19" fmla="*/ 0 h 723"/>
              <a:gd name="T20" fmla="*/ 1695 w 2885"/>
              <a:gd name="T21" fmla="*/ 47 h 723"/>
              <a:gd name="T22" fmla="*/ 1695 w 2885"/>
              <a:gd name="T23" fmla="*/ 674 h 723"/>
              <a:gd name="T24" fmla="*/ 1742 w 2885"/>
              <a:gd name="T25" fmla="*/ 722 h 723"/>
              <a:gd name="T26" fmla="*/ 2224 w 2885"/>
              <a:gd name="T27" fmla="*/ 722 h 723"/>
              <a:gd name="T28" fmla="*/ 2271 w 2885"/>
              <a:gd name="T29" fmla="*/ 674 h 723"/>
              <a:gd name="T30" fmla="*/ 2270 w 2885"/>
              <a:gd name="T31" fmla="*/ 47 h 723"/>
              <a:gd name="T32" fmla="*/ 2317 w 2885"/>
              <a:gd name="T33" fmla="*/ 0 h 723"/>
              <a:gd name="T34" fmla="*/ 2885 w 2885"/>
              <a:gd name="T35" fmla="*/ 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85" h="723">
                <a:moveTo>
                  <a:pt x="0" y="0"/>
                </a:moveTo>
                <a:cubicBezTo>
                  <a:pt x="602" y="0"/>
                  <a:pt x="602" y="0"/>
                  <a:pt x="602" y="0"/>
                </a:cubicBezTo>
                <a:cubicBezTo>
                  <a:pt x="629" y="0"/>
                  <a:pt x="650" y="22"/>
                  <a:pt x="650" y="48"/>
                </a:cubicBezTo>
                <a:cubicBezTo>
                  <a:pt x="647" y="255"/>
                  <a:pt x="645" y="470"/>
                  <a:pt x="644" y="675"/>
                </a:cubicBezTo>
                <a:cubicBezTo>
                  <a:pt x="644" y="701"/>
                  <a:pt x="666" y="723"/>
                  <a:pt x="692" y="723"/>
                </a:cubicBezTo>
                <a:cubicBezTo>
                  <a:pt x="1181" y="722"/>
                  <a:pt x="1181" y="722"/>
                  <a:pt x="1181" y="722"/>
                </a:cubicBezTo>
                <a:cubicBezTo>
                  <a:pt x="1207" y="722"/>
                  <a:pt x="1228" y="700"/>
                  <a:pt x="1228" y="674"/>
                </a:cubicBezTo>
                <a:cubicBezTo>
                  <a:pt x="1228" y="466"/>
                  <a:pt x="1225" y="255"/>
                  <a:pt x="1225" y="48"/>
                </a:cubicBezTo>
                <a:cubicBezTo>
                  <a:pt x="1225" y="21"/>
                  <a:pt x="1246" y="0"/>
                  <a:pt x="1272" y="0"/>
                </a:cubicBezTo>
                <a:cubicBezTo>
                  <a:pt x="1647" y="0"/>
                  <a:pt x="1647" y="0"/>
                  <a:pt x="1647" y="0"/>
                </a:cubicBezTo>
                <a:cubicBezTo>
                  <a:pt x="1673" y="0"/>
                  <a:pt x="1694" y="21"/>
                  <a:pt x="1695" y="47"/>
                </a:cubicBezTo>
                <a:cubicBezTo>
                  <a:pt x="1695" y="256"/>
                  <a:pt x="1694" y="465"/>
                  <a:pt x="1695" y="674"/>
                </a:cubicBezTo>
                <a:cubicBezTo>
                  <a:pt x="1695" y="701"/>
                  <a:pt x="1716" y="722"/>
                  <a:pt x="1742" y="722"/>
                </a:cubicBezTo>
                <a:cubicBezTo>
                  <a:pt x="2224" y="722"/>
                  <a:pt x="2224" y="722"/>
                  <a:pt x="2224" y="722"/>
                </a:cubicBezTo>
                <a:cubicBezTo>
                  <a:pt x="2250" y="722"/>
                  <a:pt x="2271" y="700"/>
                  <a:pt x="2271" y="674"/>
                </a:cubicBezTo>
                <a:cubicBezTo>
                  <a:pt x="2270" y="47"/>
                  <a:pt x="2270" y="47"/>
                  <a:pt x="2270" y="47"/>
                </a:cubicBezTo>
                <a:cubicBezTo>
                  <a:pt x="2270" y="21"/>
                  <a:pt x="2291" y="0"/>
                  <a:pt x="2317" y="0"/>
                </a:cubicBezTo>
                <a:cubicBezTo>
                  <a:pt x="2885" y="0"/>
                  <a:pt x="2885" y="0"/>
                  <a:pt x="2885" y="0"/>
                </a:cubicBezTo>
              </a:path>
            </a:pathLst>
          </a:custGeom>
          <a:noFill/>
          <a:ln w="19050" cap="rnd">
            <a:solidFill>
              <a:schemeClr val="tx1">
                <a:alpha val="30196"/>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lt1"/>
              </a:solidFill>
              <a:latin typeface="+mn-lt"/>
              <a:ea typeface="+mn-ea"/>
              <a:cs typeface="+mn-cs"/>
            </a:endParaRPr>
          </a:p>
        </p:txBody>
      </p:sp>
      <p:sp>
        <p:nvSpPr>
          <p:cNvPr id="15" name="Oval 14"/>
          <p:cNvSpPr/>
          <p:nvPr/>
        </p:nvSpPr>
        <p:spPr>
          <a:xfrm>
            <a:off x="1098781" y="1935396"/>
            <a:ext cx="128588" cy="1285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Oval 53"/>
          <p:cNvSpPr/>
          <p:nvPr/>
        </p:nvSpPr>
        <p:spPr>
          <a:xfrm>
            <a:off x="4574369" y="1935396"/>
            <a:ext cx="128588" cy="1285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Oval 54"/>
          <p:cNvSpPr/>
          <p:nvPr/>
        </p:nvSpPr>
        <p:spPr>
          <a:xfrm>
            <a:off x="8024274" y="1935396"/>
            <a:ext cx="128588" cy="1285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3" name="Oval 52"/>
          <p:cNvSpPr/>
          <p:nvPr/>
        </p:nvSpPr>
        <p:spPr>
          <a:xfrm>
            <a:off x="2918420" y="4264101"/>
            <a:ext cx="128588" cy="1285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6" name="Oval 55"/>
          <p:cNvSpPr/>
          <p:nvPr/>
        </p:nvSpPr>
        <p:spPr>
          <a:xfrm>
            <a:off x="6232457" y="4264101"/>
            <a:ext cx="128588" cy="1285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34536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76600" y="239709"/>
            <a:ext cx="7606653" cy="731837"/>
          </a:xfrm>
        </p:spPr>
        <p:txBody>
          <a:bodyPr/>
          <a:lstStyle/>
          <a:p>
            <a:pPr rtl="0"/>
            <a:r>
              <a:rPr lang="es-419" dirty="0"/>
              <a:t>Creación de puestos de trabajo y seguridad laboral</a:t>
            </a:r>
          </a:p>
        </p:txBody>
      </p:sp>
      <p:sp>
        <p:nvSpPr>
          <p:cNvPr id="540" name="Round Same Side Corner Rectangle 539"/>
          <p:cNvSpPr/>
          <p:nvPr/>
        </p:nvSpPr>
        <p:spPr>
          <a:xfrm rot="8867378" flipH="1">
            <a:off x="-27019" y="-267338"/>
            <a:ext cx="914400" cy="1349203"/>
          </a:xfrm>
          <a:prstGeom prst="round2SameRect">
            <a:avLst>
              <a:gd name="adj1" fmla="val 50000"/>
              <a:gd name="adj2"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557" name="Group 18"/>
          <p:cNvGrpSpPr>
            <a:grpSpLocks noChangeAspect="1"/>
          </p:cNvGrpSpPr>
          <p:nvPr/>
        </p:nvGrpSpPr>
        <p:grpSpPr>
          <a:xfrm>
            <a:off x="232620" y="415221"/>
            <a:ext cx="579223" cy="434282"/>
            <a:chOff x="-1146" y="764"/>
            <a:chExt cx="1079" cy="809"/>
          </a:xfrm>
        </p:grpSpPr>
        <p:sp>
          <p:nvSpPr>
            <p:cNvPr id="558" name="Freeform 19"/>
            <p:cNvSpPr>
              <a:spLocks noEditPoints="1"/>
            </p:cNvSpPr>
            <p:nvPr/>
          </p:nvSpPr>
          <p:spPr bwMode="auto">
            <a:xfrm>
              <a:off x="-874" y="764"/>
              <a:ext cx="390" cy="281"/>
            </a:xfrm>
            <a:custGeom>
              <a:avLst/>
              <a:gdLst>
                <a:gd name="T0" fmla="*/ 53 w 380"/>
                <a:gd name="T1" fmla="*/ 273 h 273"/>
                <a:gd name="T2" fmla="*/ 102 w 380"/>
                <a:gd name="T3" fmla="*/ 273 h 273"/>
                <a:gd name="T4" fmla="*/ 141 w 380"/>
                <a:gd name="T5" fmla="*/ 273 h 273"/>
                <a:gd name="T6" fmla="*/ 239 w 380"/>
                <a:gd name="T7" fmla="*/ 273 h 273"/>
                <a:gd name="T8" fmla="*/ 280 w 380"/>
                <a:gd name="T9" fmla="*/ 273 h 273"/>
                <a:gd name="T10" fmla="*/ 328 w 380"/>
                <a:gd name="T11" fmla="*/ 273 h 273"/>
                <a:gd name="T12" fmla="*/ 380 w 380"/>
                <a:gd name="T13" fmla="*/ 214 h 273"/>
                <a:gd name="T14" fmla="*/ 380 w 380"/>
                <a:gd name="T15" fmla="*/ 210 h 273"/>
                <a:gd name="T16" fmla="*/ 380 w 380"/>
                <a:gd name="T17" fmla="*/ 188 h 273"/>
                <a:gd name="T18" fmla="*/ 380 w 380"/>
                <a:gd name="T19" fmla="*/ 59 h 273"/>
                <a:gd name="T20" fmla="*/ 328 w 380"/>
                <a:gd name="T21" fmla="*/ 0 h 273"/>
                <a:gd name="T22" fmla="*/ 53 w 380"/>
                <a:gd name="T23" fmla="*/ 0 h 273"/>
                <a:gd name="T24" fmla="*/ 0 w 380"/>
                <a:gd name="T25" fmla="*/ 59 h 273"/>
                <a:gd name="T26" fmla="*/ 0 w 380"/>
                <a:gd name="T27" fmla="*/ 188 h 273"/>
                <a:gd name="T28" fmla="*/ 0 w 380"/>
                <a:gd name="T29" fmla="*/ 210 h 273"/>
                <a:gd name="T30" fmla="*/ 0 w 380"/>
                <a:gd name="T31" fmla="*/ 214 h 273"/>
                <a:gd name="T32" fmla="*/ 53 w 380"/>
                <a:gd name="T33" fmla="*/ 273 h 273"/>
                <a:gd name="T34" fmla="*/ 45 w 380"/>
                <a:gd name="T35" fmla="*/ 74 h 273"/>
                <a:gd name="T36" fmla="*/ 65 w 380"/>
                <a:gd name="T37" fmla="*/ 51 h 273"/>
                <a:gd name="T38" fmla="*/ 315 w 380"/>
                <a:gd name="T39" fmla="*/ 51 h 273"/>
                <a:gd name="T40" fmla="*/ 336 w 380"/>
                <a:gd name="T41" fmla="*/ 74 h 273"/>
                <a:gd name="T42" fmla="*/ 336 w 380"/>
                <a:gd name="T43" fmla="*/ 225 h 273"/>
                <a:gd name="T44" fmla="*/ 45 w 380"/>
                <a:gd name="T45" fmla="*/ 225 h 273"/>
                <a:gd name="T46" fmla="*/ 45 w 380"/>
                <a:gd name="T47" fmla="*/ 74 h 273"/>
                <a:gd name="T48" fmla="*/ 45 w 380"/>
                <a:gd name="T49" fmla="*/ 74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273">
                  <a:moveTo>
                    <a:pt x="53" y="273"/>
                  </a:moveTo>
                  <a:cubicBezTo>
                    <a:pt x="102" y="273"/>
                    <a:pt x="102" y="273"/>
                    <a:pt x="102" y="273"/>
                  </a:cubicBezTo>
                  <a:cubicBezTo>
                    <a:pt x="141" y="273"/>
                    <a:pt x="141" y="273"/>
                    <a:pt x="141" y="273"/>
                  </a:cubicBezTo>
                  <a:cubicBezTo>
                    <a:pt x="239" y="273"/>
                    <a:pt x="239" y="273"/>
                    <a:pt x="239" y="273"/>
                  </a:cubicBezTo>
                  <a:cubicBezTo>
                    <a:pt x="280" y="273"/>
                    <a:pt x="280" y="273"/>
                    <a:pt x="280" y="273"/>
                  </a:cubicBezTo>
                  <a:cubicBezTo>
                    <a:pt x="328" y="273"/>
                    <a:pt x="328" y="273"/>
                    <a:pt x="328" y="273"/>
                  </a:cubicBezTo>
                  <a:cubicBezTo>
                    <a:pt x="357" y="273"/>
                    <a:pt x="380" y="246"/>
                    <a:pt x="380" y="214"/>
                  </a:cubicBezTo>
                  <a:cubicBezTo>
                    <a:pt x="380" y="210"/>
                    <a:pt x="380" y="210"/>
                    <a:pt x="380" y="210"/>
                  </a:cubicBezTo>
                  <a:cubicBezTo>
                    <a:pt x="380" y="188"/>
                    <a:pt x="380" y="188"/>
                    <a:pt x="380" y="188"/>
                  </a:cubicBezTo>
                  <a:cubicBezTo>
                    <a:pt x="380" y="59"/>
                    <a:pt x="380" y="59"/>
                    <a:pt x="380" y="59"/>
                  </a:cubicBezTo>
                  <a:cubicBezTo>
                    <a:pt x="380" y="26"/>
                    <a:pt x="357" y="0"/>
                    <a:pt x="328" y="0"/>
                  </a:cubicBezTo>
                  <a:cubicBezTo>
                    <a:pt x="53" y="0"/>
                    <a:pt x="53" y="0"/>
                    <a:pt x="53" y="0"/>
                  </a:cubicBezTo>
                  <a:cubicBezTo>
                    <a:pt x="24" y="0"/>
                    <a:pt x="0" y="26"/>
                    <a:pt x="0" y="59"/>
                  </a:cubicBezTo>
                  <a:cubicBezTo>
                    <a:pt x="0" y="188"/>
                    <a:pt x="0" y="188"/>
                    <a:pt x="0" y="188"/>
                  </a:cubicBezTo>
                  <a:cubicBezTo>
                    <a:pt x="0" y="210"/>
                    <a:pt x="0" y="210"/>
                    <a:pt x="0" y="210"/>
                  </a:cubicBezTo>
                  <a:cubicBezTo>
                    <a:pt x="0" y="214"/>
                    <a:pt x="0" y="214"/>
                    <a:pt x="0" y="214"/>
                  </a:cubicBezTo>
                  <a:cubicBezTo>
                    <a:pt x="0" y="246"/>
                    <a:pt x="24" y="273"/>
                    <a:pt x="53" y="273"/>
                  </a:cubicBezTo>
                  <a:close/>
                  <a:moveTo>
                    <a:pt x="45" y="74"/>
                  </a:moveTo>
                  <a:cubicBezTo>
                    <a:pt x="45" y="61"/>
                    <a:pt x="53" y="51"/>
                    <a:pt x="65" y="51"/>
                  </a:cubicBezTo>
                  <a:cubicBezTo>
                    <a:pt x="315" y="51"/>
                    <a:pt x="315" y="51"/>
                    <a:pt x="315" y="51"/>
                  </a:cubicBezTo>
                  <a:cubicBezTo>
                    <a:pt x="327" y="51"/>
                    <a:pt x="336" y="61"/>
                    <a:pt x="336" y="74"/>
                  </a:cubicBezTo>
                  <a:cubicBezTo>
                    <a:pt x="336" y="225"/>
                    <a:pt x="336" y="225"/>
                    <a:pt x="336" y="225"/>
                  </a:cubicBezTo>
                  <a:cubicBezTo>
                    <a:pt x="45" y="225"/>
                    <a:pt x="45" y="225"/>
                    <a:pt x="45" y="225"/>
                  </a:cubicBezTo>
                  <a:cubicBezTo>
                    <a:pt x="45" y="74"/>
                    <a:pt x="45" y="74"/>
                    <a:pt x="45" y="74"/>
                  </a:cubicBezTo>
                  <a:cubicBezTo>
                    <a:pt x="45" y="74"/>
                    <a:pt x="45" y="74"/>
                    <a:pt x="45" y="7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59" name="Freeform 20"/>
            <p:cNvSpPr/>
            <p:nvPr/>
          </p:nvSpPr>
          <p:spPr bwMode="auto">
            <a:xfrm>
              <a:off x="-1146" y="881"/>
              <a:ext cx="934" cy="250"/>
            </a:xfrm>
            <a:custGeom>
              <a:avLst/>
              <a:gdLst>
                <a:gd name="T0" fmla="*/ 908 w 908"/>
                <a:gd name="T1" fmla="*/ 158 h 243"/>
                <a:gd name="T2" fmla="*/ 908 w 908"/>
                <a:gd name="T3" fmla="*/ 55 h 243"/>
                <a:gd name="T4" fmla="*/ 850 w 908"/>
                <a:gd name="T5" fmla="*/ 0 h 243"/>
                <a:gd name="T6" fmla="*/ 58 w 908"/>
                <a:gd name="T7" fmla="*/ 0 h 243"/>
                <a:gd name="T8" fmla="*/ 0 w 908"/>
                <a:gd name="T9" fmla="*/ 55 h 243"/>
                <a:gd name="T10" fmla="*/ 0 w 908"/>
                <a:gd name="T11" fmla="*/ 158 h 243"/>
                <a:gd name="T12" fmla="*/ 448 w 908"/>
                <a:gd name="T13" fmla="*/ 243 h 243"/>
                <a:gd name="T14" fmla="*/ 908 w 908"/>
                <a:gd name="T15" fmla="*/ 158 h 243"/>
                <a:gd name="T16" fmla="*/ 908 w 908"/>
                <a:gd name="T17" fmla="*/ 158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7" h="243">
                  <a:moveTo>
                    <a:pt x="908" y="158"/>
                  </a:moveTo>
                  <a:cubicBezTo>
                    <a:pt x="908" y="55"/>
                    <a:pt x="908" y="55"/>
                    <a:pt x="908" y="55"/>
                  </a:cubicBezTo>
                  <a:cubicBezTo>
                    <a:pt x="908" y="25"/>
                    <a:pt x="882" y="0"/>
                    <a:pt x="850" y="0"/>
                  </a:cubicBezTo>
                  <a:cubicBezTo>
                    <a:pt x="58" y="0"/>
                    <a:pt x="58" y="0"/>
                    <a:pt x="58" y="0"/>
                  </a:cubicBezTo>
                  <a:cubicBezTo>
                    <a:pt x="26" y="0"/>
                    <a:pt x="0" y="25"/>
                    <a:pt x="0" y="55"/>
                  </a:cubicBezTo>
                  <a:cubicBezTo>
                    <a:pt x="0" y="158"/>
                    <a:pt x="0" y="158"/>
                    <a:pt x="0" y="158"/>
                  </a:cubicBezTo>
                  <a:cubicBezTo>
                    <a:pt x="448" y="243"/>
                    <a:pt x="448" y="243"/>
                    <a:pt x="448" y="243"/>
                  </a:cubicBezTo>
                  <a:cubicBezTo>
                    <a:pt x="908" y="158"/>
                    <a:pt x="908" y="158"/>
                    <a:pt x="908" y="158"/>
                  </a:cubicBezTo>
                  <a:cubicBezTo>
                    <a:pt x="908" y="158"/>
                    <a:pt x="908" y="158"/>
                    <a:pt x="908" y="15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60" name="Freeform 21"/>
            <p:cNvSpPr/>
            <p:nvPr/>
          </p:nvSpPr>
          <p:spPr bwMode="auto">
            <a:xfrm>
              <a:off x="-1146" y="1087"/>
              <a:ext cx="934" cy="337"/>
            </a:xfrm>
            <a:custGeom>
              <a:avLst/>
              <a:gdLst>
                <a:gd name="T0" fmla="*/ 0 w 908"/>
                <a:gd name="T1" fmla="*/ 0 h 328"/>
                <a:gd name="T2" fmla="*/ 0 w 908"/>
                <a:gd name="T3" fmla="*/ 272 h 328"/>
                <a:gd name="T4" fmla="*/ 58 w 908"/>
                <a:gd name="T5" fmla="*/ 328 h 328"/>
                <a:gd name="T6" fmla="*/ 850 w 908"/>
                <a:gd name="T7" fmla="*/ 328 h 328"/>
                <a:gd name="T8" fmla="*/ 908 w 908"/>
                <a:gd name="T9" fmla="*/ 272 h 328"/>
                <a:gd name="T10" fmla="*/ 908 w 908"/>
                <a:gd name="T11" fmla="*/ 0 h 328"/>
                <a:gd name="T12" fmla="*/ 450 w 908"/>
                <a:gd name="T13" fmla="*/ 84 h 328"/>
                <a:gd name="T14" fmla="*/ 0 w 908"/>
                <a:gd name="T15" fmla="*/ 0 h 328"/>
                <a:gd name="T16" fmla="*/ 0 w 908"/>
                <a:gd name="T1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7" h="328">
                  <a:moveTo>
                    <a:pt x="0" y="0"/>
                  </a:moveTo>
                  <a:cubicBezTo>
                    <a:pt x="0" y="272"/>
                    <a:pt x="0" y="272"/>
                    <a:pt x="0" y="272"/>
                  </a:cubicBezTo>
                  <a:cubicBezTo>
                    <a:pt x="0" y="303"/>
                    <a:pt x="26" y="328"/>
                    <a:pt x="58" y="328"/>
                  </a:cubicBezTo>
                  <a:cubicBezTo>
                    <a:pt x="850" y="328"/>
                    <a:pt x="850" y="328"/>
                    <a:pt x="850" y="328"/>
                  </a:cubicBezTo>
                  <a:cubicBezTo>
                    <a:pt x="882" y="328"/>
                    <a:pt x="908" y="303"/>
                    <a:pt x="908" y="272"/>
                  </a:cubicBezTo>
                  <a:cubicBezTo>
                    <a:pt x="908" y="0"/>
                    <a:pt x="908" y="0"/>
                    <a:pt x="908" y="0"/>
                  </a:cubicBezTo>
                  <a:cubicBezTo>
                    <a:pt x="450" y="84"/>
                    <a:pt x="450" y="84"/>
                    <a:pt x="450" y="84"/>
                  </a:cubicBezTo>
                  <a:cubicBezTo>
                    <a:pt x="0" y="0"/>
                    <a:pt x="0" y="0"/>
                    <a:pt x="0" y="0"/>
                  </a:cubicBezTo>
                  <a:cubicBezTo>
                    <a:pt x="0" y="0"/>
                    <a:pt x="0" y="0"/>
                    <a:pt x="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61" name="Freeform 22"/>
            <p:cNvSpPr/>
            <p:nvPr/>
          </p:nvSpPr>
          <p:spPr bwMode="auto">
            <a:xfrm>
              <a:off x="-723" y="1089"/>
              <a:ext cx="78" cy="108"/>
            </a:xfrm>
            <a:custGeom>
              <a:avLst/>
              <a:gdLst>
                <a:gd name="T0" fmla="*/ 56 w 76"/>
                <a:gd name="T1" fmla="*/ 105 h 105"/>
                <a:gd name="T2" fmla="*/ 19 w 76"/>
                <a:gd name="T3" fmla="*/ 105 h 105"/>
                <a:gd name="T4" fmla="*/ 0 w 76"/>
                <a:gd name="T5" fmla="*/ 86 h 105"/>
                <a:gd name="T6" fmla="*/ 0 w 76"/>
                <a:gd name="T7" fmla="*/ 19 h 105"/>
                <a:gd name="T8" fmla="*/ 19 w 76"/>
                <a:gd name="T9" fmla="*/ 0 h 105"/>
                <a:gd name="T10" fmla="*/ 56 w 76"/>
                <a:gd name="T11" fmla="*/ 0 h 105"/>
                <a:gd name="T12" fmla="*/ 76 w 76"/>
                <a:gd name="T13" fmla="*/ 19 h 105"/>
                <a:gd name="T14" fmla="*/ 76 w 76"/>
                <a:gd name="T15" fmla="*/ 86 h 105"/>
                <a:gd name="T16" fmla="*/ 56 w 76"/>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05">
                  <a:moveTo>
                    <a:pt x="56" y="105"/>
                  </a:moveTo>
                  <a:cubicBezTo>
                    <a:pt x="19" y="105"/>
                    <a:pt x="19" y="105"/>
                    <a:pt x="19" y="105"/>
                  </a:cubicBezTo>
                  <a:cubicBezTo>
                    <a:pt x="9" y="105"/>
                    <a:pt x="0" y="96"/>
                    <a:pt x="0" y="86"/>
                  </a:cubicBezTo>
                  <a:cubicBezTo>
                    <a:pt x="0" y="19"/>
                    <a:pt x="0" y="19"/>
                    <a:pt x="0" y="19"/>
                  </a:cubicBezTo>
                  <a:cubicBezTo>
                    <a:pt x="0" y="9"/>
                    <a:pt x="9" y="0"/>
                    <a:pt x="19" y="0"/>
                  </a:cubicBezTo>
                  <a:cubicBezTo>
                    <a:pt x="56" y="0"/>
                    <a:pt x="56" y="0"/>
                    <a:pt x="56" y="0"/>
                  </a:cubicBezTo>
                  <a:cubicBezTo>
                    <a:pt x="68" y="0"/>
                    <a:pt x="76" y="9"/>
                    <a:pt x="76" y="19"/>
                  </a:cubicBezTo>
                  <a:cubicBezTo>
                    <a:pt x="76" y="86"/>
                    <a:pt x="76" y="86"/>
                    <a:pt x="76" y="86"/>
                  </a:cubicBezTo>
                  <a:cubicBezTo>
                    <a:pt x="76" y="96"/>
                    <a:pt x="68" y="105"/>
                    <a:pt x="56" y="105"/>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62" name="Oval 23"/>
            <p:cNvSpPr>
              <a:spLocks noChangeArrowheads="1"/>
            </p:cNvSpPr>
            <p:nvPr/>
          </p:nvSpPr>
          <p:spPr bwMode="auto">
            <a:xfrm>
              <a:off x="-460" y="1181"/>
              <a:ext cx="393" cy="392"/>
            </a:xfrm>
            <a:prstGeom prst="ellipse">
              <a:avLst/>
            </a:pr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63" name="Oval 24"/>
            <p:cNvSpPr>
              <a:spLocks noChangeArrowheads="1"/>
            </p:cNvSpPr>
            <p:nvPr/>
          </p:nvSpPr>
          <p:spPr bwMode="auto">
            <a:xfrm>
              <a:off x="-291" y="1294"/>
              <a:ext cx="55" cy="5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64" name="Freeform 25"/>
            <p:cNvSpPr/>
            <p:nvPr/>
          </p:nvSpPr>
          <p:spPr bwMode="auto">
            <a:xfrm>
              <a:off x="-315" y="1359"/>
              <a:ext cx="103" cy="100"/>
            </a:xfrm>
            <a:custGeom>
              <a:avLst/>
              <a:gdLst>
                <a:gd name="T0" fmla="*/ 49 w 100"/>
                <a:gd name="T1" fmla="*/ 0 h 97"/>
                <a:gd name="T2" fmla="*/ 51 w 100"/>
                <a:gd name="T3" fmla="*/ 0 h 97"/>
                <a:gd name="T4" fmla="*/ 100 w 100"/>
                <a:gd name="T5" fmla="*/ 48 h 97"/>
                <a:gd name="T6" fmla="*/ 100 w 100"/>
                <a:gd name="T7" fmla="*/ 97 h 97"/>
                <a:gd name="T8" fmla="*/ 0 w 100"/>
                <a:gd name="T9" fmla="*/ 97 h 97"/>
                <a:gd name="T10" fmla="*/ 0 w 100"/>
                <a:gd name="T11" fmla="*/ 48 h 97"/>
                <a:gd name="T12" fmla="*/ 49 w 100"/>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00" h="97">
                  <a:moveTo>
                    <a:pt x="49" y="0"/>
                  </a:moveTo>
                  <a:cubicBezTo>
                    <a:pt x="51" y="0"/>
                    <a:pt x="51" y="0"/>
                    <a:pt x="51" y="0"/>
                  </a:cubicBezTo>
                  <a:cubicBezTo>
                    <a:pt x="78" y="0"/>
                    <a:pt x="100" y="21"/>
                    <a:pt x="100" y="48"/>
                  </a:cubicBezTo>
                  <a:cubicBezTo>
                    <a:pt x="100" y="97"/>
                    <a:pt x="100" y="97"/>
                    <a:pt x="100" y="97"/>
                  </a:cubicBezTo>
                  <a:cubicBezTo>
                    <a:pt x="0" y="97"/>
                    <a:pt x="0" y="97"/>
                    <a:pt x="0" y="97"/>
                  </a:cubicBezTo>
                  <a:cubicBezTo>
                    <a:pt x="0" y="48"/>
                    <a:pt x="0" y="48"/>
                    <a:pt x="0" y="48"/>
                  </a:cubicBezTo>
                  <a:cubicBezTo>
                    <a:pt x="0" y="21"/>
                    <a:pt x="22" y="0"/>
                    <a:pt x="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65" name="Freeform 26"/>
            <p:cNvSpPr/>
            <p:nvPr/>
          </p:nvSpPr>
          <p:spPr bwMode="auto">
            <a:xfrm>
              <a:off x="-420" y="1220"/>
              <a:ext cx="148" cy="314"/>
            </a:xfrm>
            <a:custGeom>
              <a:avLst/>
              <a:gdLst>
                <a:gd name="T0" fmla="*/ 144 w 144"/>
                <a:gd name="T1" fmla="*/ 305 h 305"/>
                <a:gd name="T2" fmla="*/ 0 w 144"/>
                <a:gd name="T3" fmla="*/ 152 h 305"/>
                <a:gd name="T4" fmla="*/ 143 w 144"/>
                <a:gd name="T5" fmla="*/ 0 h 305"/>
              </a:gdLst>
              <a:ahLst/>
              <a:cxnLst>
                <a:cxn ang="0">
                  <a:pos x="T0" y="T1"/>
                </a:cxn>
                <a:cxn ang="0">
                  <a:pos x="T2" y="T3"/>
                </a:cxn>
                <a:cxn ang="0">
                  <a:pos x="T4" y="T5"/>
                </a:cxn>
              </a:cxnLst>
              <a:rect l="0" t="0" r="r" b="b"/>
              <a:pathLst>
                <a:path w="144" h="305">
                  <a:moveTo>
                    <a:pt x="144" y="305"/>
                  </a:moveTo>
                  <a:cubicBezTo>
                    <a:pt x="64" y="300"/>
                    <a:pt x="0" y="234"/>
                    <a:pt x="0" y="152"/>
                  </a:cubicBezTo>
                  <a:cubicBezTo>
                    <a:pt x="0" y="71"/>
                    <a:pt x="63" y="5"/>
                    <a:pt x="143" y="0"/>
                  </a:cubicBezTo>
                </a:path>
              </a:pathLst>
            </a:custGeom>
            <a:noFill/>
            <a:ln w="12700" cap="rnd">
              <a:solidFill>
                <a:schemeClr val="tx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66" name="Freeform 27"/>
            <p:cNvSpPr/>
            <p:nvPr/>
          </p:nvSpPr>
          <p:spPr bwMode="auto">
            <a:xfrm>
              <a:off x="-255" y="1220"/>
              <a:ext cx="148" cy="313"/>
            </a:xfrm>
            <a:custGeom>
              <a:avLst/>
              <a:gdLst>
                <a:gd name="T0" fmla="*/ 0 w 144"/>
                <a:gd name="T1" fmla="*/ 304 h 304"/>
                <a:gd name="T2" fmla="*/ 144 w 144"/>
                <a:gd name="T3" fmla="*/ 152 h 304"/>
                <a:gd name="T4" fmla="*/ 1 w 144"/>
                <a:gd name="T5" fmla="*/ 0 h 304"/>
              </a:gdLst>
              <a:ahLst/>
              <a:cxnLst>
                <a:cxn ang="0">
                  <a:pos x="T0" y="T1"/>
                </a:cxn>
                <a:cxn ang="0">
                  <a:pos x="T2" y="T3"/>
                </a:cxn>
                <a:cxn ang="0">
                  <a:pos x="T4" y="T5"/>
                </a:cxn>
              </a:cxnLst>
              <a:rect l="0" t="0" r="r" b="b"/>
              <a:pathLst>
                <a:path w="144" h="304">
                  <a:moveTo>
                    <a:pt x="0" y="304"/>
                  </a:moveTo>
                  <a:cubicBezTo>
                    <a:pt x="80" y="300"/>
                    <a:pt x="144" y="234"/>
                    <a:pt x="144" y="152"/>
                  </a:cubicBezTo>
                  <a:cubicBezTo>
                    <a:pt x="144" y="71"/>
                    <a:pt x="81" y="5"/>
                    <a:pt x="1" y="0"/>
                  </a:cubicBezTo>
                </a:path>
              </a:pathLst>
            </a:custGeom>
            <a:noFill/>
            <a:ln w="12700" cap="rnd">
              <a:solidFill>
                <a:srgbClr val="0D274D"/>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67" name="Freeform 28"/>
            <p:cNvSpPr/>
            <p:nvPr/>
          </p:nvSpPr>
          <p:spPr bwMode="auto">
            <a:xfrm>
              <a:off x="-256" y="1204"/>
              <a:ext cx="18" cy="33"/>
            </a:xfrm>
            <a:custGeom>
              <a:avLst/>
              <a:gdLst>
                <a:gd name="T0" fmla="*/ 18 w 18"/>
                <a:gd name="T1" fmla="*/ 0 h 33"/>
                <a:gd name="T2" fmla="*/ 0 w 18"/>
                <a:gd name="T3" fmla="*/ 16 h 33"/>
                <a:gd name="T4" fmla="*/ 17 w 18"/>
                <a:gd name="T5" fmla="*/ 33 h 33"/>
              </a:gdLst>
              <a:ahLst/>
              <a:cxnLst>
                <a:cxn ang="0">
                  <a:pos x="T0" y="T1"/>
                </a:cxn>
                <a:cxn ang="0">
                  <a:pos x="T2" y="T3"/>
                </a:cxn>
                <a:cxn ang="0">
                  <a:pos x="T4" y="T5"/>
                </a:cxn>
              </a:cxnLst>
              <a:rect l="0" t="0" r="r" b="b"/>
              <a:pathLst>
                <a:path w="18" h="33">
                  <a:moveTo>
                    <a:pt x="18" y="0"/>
                  </a:moveTo>
                  <a:lnTo>
                    <a:pt x="0" y="16"/>
                  </a:lnTo>
                  <a:lnTo>
                    <a:pt x="17" y="33"/>
                  </a:lnTo>
                </a:path>
              </a:pathLst>
            </a:custGeom>
            <a:noFill/>
            <a:ln w="12700" cap="rnd">
              <a:solidFill>
                <a:srgbClr val="0D274D"/>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68" name="Freeform 29"/>
            <p:cNvSpPr/>
            <p:nvPr/>
          </p:nvSpPr>
          <p:spPr bwMode="auto">
            <a:xfrm>
              <a:off x="-288" y="1517"/>
              <a:ext cx="18" cy="33"/>
            </a:xfrm>
            <a:custGeom>
              <a:avLst/>
              <a:gdLst>
                <a:gd name="T0" fmla="*/ 0 w 18"/>
                <a:gd name="T1" fmla="*/ 33 h 33"/>
                <a:gd name="T2" fmla="*/ 18 w 18"/>
                <a:gd name="T3" fmla="*/ 16 h 33"/>
                <a:gd name="T4" fmla="*/ 0 w 18"/>
                <a:gd name="T5" fmla="*/ 0 h 33"/>
              </a:gdLst>
              <a:ahLst/>
              <a:cxnLst>
                <a:cxn ang="0">
                  <a:pos x="T0" y="T1"/>
                </a:cxn>
                <a:cxn ang="0">
                  <a:pos x="T2" y="T3"/>
                </a:cxn>
                <a:cxn ang="0">
                  <a:pos x="T4" y="T5"/>
                </a:cxn>
              </a:cxnLst>
              <a:rect l="0" t="0" r="r" b="b"/>
              <a:pathLst>
                <a:path w="18" h="33">
                  <a:moveTo>
                    <a:pt x="0" y="33"/>
                  </a:moveTo>
                  <a:lnTo>
                    <a:pt x="18" y="16"/>
                  </a:lnTo>
                  <a:lnTo>
                    <a:pt x="0" y="0"/>
                  </a:lnTo>
                </a:path>
              </a:pathLst>
            </a:custGeom>
            <a:noFill/>
            <a:ln w="12700" cap="rnd">
              <a:solidFill>
                <a:schemeClr val="tx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pic>
        <p:nvPicPr>
          <p:cNvPr id="3" name="Picture 2"/>
          <p:cNvPicPr>
            <a:picLocks noChangeAspect="1"/>
          </p:cNvPicPr>
          <p:nvPr/>
        </p:nvPicPr>
        <p:blipFill>
          <a:blip r:embed="rId3"/>
          <a:stretch>
            <a:fillRect/>
          </a:stretch>
        </p:blipFill>
        <p:spPr>
          <a:xfrm>
            <a:off x="600875" y="1073150"/>
            <a:ext cx="5044637" cy="3531116"/>
          </a:xfrm>
          <a:prstGeom prst="rect">
            <a:avLst/>
          </a:prstGeom>
        </p:spPr>
      </p:pic>
      <p:pic>
        <p:nvPicPr>
          <p:cNvPr id="5" name="Picture 4"/>
          <p:cNvPicPr>
            <a:picLocks noChangeAspect="1"/>
          </p:cNvPicPr>
          <p:nvPr/>
        </p:nvPicPr>
        <p:blipFill>
          <a:blip r:embed="rId4"/>
          <a:stretch>
            <a:fillRect/>
          </a:stretch>
        </p:blipFill>
        <p:spPr>
          <a:xfrm>
            <a:off x="5849257" y="2331116"/>
            <a:ext cx="2798710" cy="1253912"/>
          </a:xfrm>
          <a:prstGeom prst="rect">
            <a:avLst/>
          </a:prstGeom>
        </p:spPr>
      </p:pic>
      <p:sp>
        <p:nvSpPr>
          <p:cNvPr id="553" name="TextBox 552">
            <a:extLst>
              <a:ext uri="{FF2B5EF4-FFF2-40B4-BE49-F238E27FC236}">
                <a16:creationId xmlns:a16="http://schemas.microsoft.com/office/drawing/2014/main" id="{CE684A62-B950-400D-A6F1-CAE589E7841F}"/>
              </a:ext>
            </a:extLst>
          </p:cNvPr>
          <p:cNvSpPr txBox="1"/>
          <p:nvPr/>
        </p:nvSpPr>
        <p:spPr>
          <a:xfrm>
            <a:off x="6068470" y="2452928"/>
            <a:ext cx="2537648" cy="523220"/>
          </a:xfrm>
          <a:prstGeom prst="rect">
            <a:avLst/>
          </a:prstGeom>
          <a:noFill/>
        </p:spPr>
        <p:txBody>
          <a:bodyPr wrap="square" rtlCol="0">
            <a:spAutoFit/>
          </a:bodyPr>
          <a:lstStyle/>
          <a:p>
            <a:pPr rtl="0"/>
            <a:r>
              <a:rPr lang="es-419" sz="1400" b="1" i="0" dirty="0">
                <a:latin typeface="+mj-lt"/>
              </a:rPr>
              <a:t>9 de cada 10 </a:t>
            </a:r>
            <a:r>
              <a:rPr lang="es-419" sz="1400" i="0" dirty="0">
                <a:latin typeface="+mj-lt"/>
              </a:rPr>
              <a:t>empleos de TI ahora están fuera del </a:t>
            </a:r>
            <a:r>
              <a:rPr lang="es-419" sz="1400" b="1" i="0" dirty="0">
                <a:latin typeface="+mj-lt"/>
              </a:rPr>
              <a:t>sector de tecnología</a:t>
            </a:r>
          </a:p>
        </p:txBody>
      </p:sp>
      <p:sp>
        <p:nvSpPr>
          <p:cNvPr id="542" name="TextBox 541">
            <a:extLst>
              <a:ext uri="{FF2B5EF4-FFF2-40B4-BE49-F238E27FC236}">
                <a16:creationId xmlns:a16="http://schemas.microsoft.com/office/drawing/2014/main" id="{3395BF90-9BC9-4861-B4C0-8411153650BD}"/>
              </a:ext>
            </a:extLst>
          </p:cNvPr>
          <p:cNvSpPr txBox="1"/>
          <p:nvPr/>
        </p:nvSpPr>
        <p:spPr>
          <a:xfrm>
            <a:off x="6697979" y="3431139"/>
            <a:ext cx="2009051" cy="307777"/>
          </a:xfrm>
          <a:prstGeom prst="rect">
            <a:avLst/>
          </a:prstGeom>
          <a:noFill/>
        </p:spPr>
        <p:txBody>
          <a:bodyPr wrap="square" lIns="0" tIns="0" rIns="0" bIns="0" rtlCol="0">
            <a:spAutoFit/>
          </a:bodyPr>
          <a:lstStyle/>
          <a:p>
            <a:pPr rtl="0"/>
            <a:r>
              <a:rPr lang="es-419" sz="1000">
                <a:solidFill>
                  <a:schemeClr val="accent2"/>
                </a:solidFill>
                <a:latin typeface="+mn-lt"/>
              </a:rPr>
              <a:t>Oracle Academy y Burning Glass Technologies </a:t>
            </a:r>
          </a:p>
        </p:txBody>
      </p:sp>
    </p:spTree>
    <p:extLst>
      <p:ext uri="{BB962C8B-B14F-4D97-AF65-F5344CB8AC3E}">
        <p14:creationId xmlns:p14="http://schemas.microsoft.com/office/powerpoint/2010/main" val="221480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a:extLst>
              <a:ext uri="{FF2B5EF4-FFF2-40B4-BE49-F238E27FC236}">
                <a16:creationId xmlns:a16="http://schemas.microsoft.com/office/drawing/2014/main" id="{414CB482-FB0E-1D42-8F13-9E957A4E08E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95" y="1"/>
            <a:ext cx="9142806" cy="5142828"/>
          </a:xfrm>
          <a:prstGeom prst="rect">
            <a:avLst/>
          </a:prstGeom>
        </p:spPr>
      </p:pic>
      <p:sp>
        <p:nvSpPr>
          <p:cNvPr id="19" name="Rectangle 18"/>
          <p:cNvSpPr/>
          <p:nvPr/>
        </p:nvSpPr>
        <p:spPr>
          <a:xfrm>
            <a:off x="0" y="0"/>
            <a:ext cx="9143999" cy="5143499"/>
          </a:xfrm>
          <a:prstGeom prst="rect">
            <a:avLst/>
          </a:prstGeom>
          <a:solidFill>
            <a:srgbClr val="0D274D">
              <a:alpha val="8509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2" name="Title 1"/>
          <p:cNvSpPr>
            <a:spLocks noGrp="1"/>
          </p:cNvSpPr>
          <p:nvPr>
            <p:ph type="title" idx="4294967295"/>
          </p:nvPr>
        </p:nvSpPr>
        <p:spPr>
          <a:xfrm>
            <a:off x="413688" y="1665698"/>
            <a:ext cx="3286246" cy="1807344"/>
          </a:xfrm>
        </p:spPr>
        <p:txBody>
          <a:bodyPr/>
          <a:lstStyle/>
          <a:p>
            <a:pPr rtl="0">
              <a:lnSpc>
                <a:spcPct val="100000"/>
              </a:lnSpc>
            </a:pPr>
            <a:r>
              <a:rPr lang="es-419" sz="2700" dirty="0"/>
              <a:t>Reducir el desempleo mediante el desarrollo de habilidades para trabajos reales</a:t>
            </a:r>
          </a:p>
        </p:txBody>
      </p:sp>
      <p:sp>
        <p:nvSpPr>
          <p:cNvPr id="20" name="Round Same Side Corner Rectangle 19"/>
          <p:cNvSpPr/>
          <p:nvPr/>
        </p:nvSpPr>
        <p:spPr>
          <a:xfrm>
            <a:off x="4364181" y="0"/>
            <a:ext cx="4779819" cy="5132242"/>
          </a:xfrm>
          <a:prstGeom prst="round2SameRect">
            <a:avLst>
              <a:gd name="adj1" fmla="val 0"/>
              <a:gd name="adj2" fmla="val 0"/>
            </a:avLst>
          </a:prstGeom>
          <a:solidFill>
            <a:srgbClr val="0D274D">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6" name="Rectangle 4"/>
          <p:cNvSpPr>
            <a:spLocks noChangeArrowheads="1"/>
          </p:cNvSpPr>
          <p:nvPr/>
        </p:nvSpPr>
        <p:spPr bwMode="ltGray">
          <a:xfrm>
            <a:off x="477678" y="4684582"/>
            <a:ext cx="3323855" cy="246851"/>
          </a:xfrm>
          <a:prstGeom prst="rect">
            <a:avLst/>
          </a:prstGeom>
          <a:noFill/>
          <a:ln w="9525">
            <a:noFill/>
            <a:miter lim="800000"/>
          </a:ln>
          <a:effectLst/>
        </p:spPr>
        <p:txBody>
          <a:bodyPr wrap="square" lIns="61586" tIns="30792" rIns="61586" bIns="30792" anchor="b">
            <a:spAutoFit/>
          </a:bodyPr>
          <a:lstStyle/>
          <a:p>
            <a:pPr marL="0" marR="0" lvl="0" indent="0" algn="l" defTabSz="610744" rtl="0" eaLnBrk="1" fontAlgn="auto" latinLnBrk="0" hangingPunct="1">
              <a:lnSpc>
                <a:spcPct val="100000"/>
              </a:lnSpc>
              <a:spcBef>
                <a:spcPct val="0"/>
              </a:spcBef>
              <a:spcAft>
                <a:spcPct val="0"/>
              </a:spcAft>
              <a:buClrTx/>
              <a:buSzTx/>
              <a:buFontTx/>
              <a:buNone/>
              <a:defRPr/>
            </a:pPr>
            <a:r>
              <a:rPr kumimoji="0" lang="es-419" sz="600" b="0" i="0" u="none" strike="noStrike" kern="1200" cap="none" spc="20" normalizeH="0" baseline="0" dirty="0">
                <a:ln>
                  <a:noFill/>
                </a:ln>
                <a:solidFill>
                  <a:srgbClr val="FFFFFF">
                    <a:lumMod val="65000"/>
                  </a:srgbClr>
                </a:solidFill>
                <a:effectLst/>
                <a:uLnTx/>
                <a:uFillTx/>
                <a:latin typeface="CiscoSansTT ExtraLight"/>
                <a:ea typeface="ＭＳ Ｐゴシック" charset="0"/>
                <a:cs typeface="CiscoSans Thin"/>
              </a:rPr>
              <a:t>C97-2556358-00 © 2025 Cisco o sus filiales. Todos los derechos reservados. Información pública de Cisco</a:t>
            </a:r>
          </a:p>
        </p:txBody>
      </p:sp>
      <p:grpSp>
        <p:nvGrpSpPr>
          <p:cNvPr id="3" name="Group 2"/>
          <p:cNvGrpSpPr/>
          <p:nvPr/>
        </p:nvGrpSpPr>
        <p:grpSpPr>
          <a:xfrm>
            <a:off x="5772189" y="1195035"/>
            <a:ext cx="2772312" cy="602774"/>
            <a:chOff x="5330537" y="3630599"/>
            <a:chExt cx="2940627" cy="752195"/>
          </a:xfrm>
        </p:grpSpPr>
        <p:sp>
          <p:nvSpPr>
            <p:cNvPr id="79" name="Rectangle: Rounded Corners 1">
              <a:hlinkClick r:id="rId4"/>
              <a:extLst>
                <a:ext uri="{FF2B5EF4-FFF2-40B4-BE49-F238E27FC236}">
                  <a16:creationId xmlns:a16="http://schemas.microsoft.com/office/drawing/2014/main" id="{B68D45F5-E322-4C98-B597-7A98A8154DFE}"/>
                </a:ext>
              </a:extLst>
            </p:cNvPr>
            <p:cNvSpPr/>
            <p:nvPr/>
          </p:nvSpPr>
          <p:spPr>
            <a:xfrm>
              <a:off x="5330537" y="3630599"/>
              <a:ext cx="2940627" cy="752195"/>
            </a:xfrm>
            <a:prstGeom prst="roundRect">
              <a:avLst>
                <a:gd name="adj" fmla="val 50000"/>
              </a:avLst>
            </a:prstGeom>
            <a:solidFill>
              <a:schemeClr val="accent6">
                <a:lumMod val="65000"/>
                <a:alpha val="3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47" rtl="0" fontAlgn="base">
                <a:spcBef>
                  <a:spcPct val="0"/>
                </a:spcBef>
                <a:spcAft>
                  <a:spcPct val="0"/>
                </a:spcAft>
                <a:defRPr/>
              </a:pPr>
              <a:r>
                <a:rPr lang="es-419" sz="2400">
                  <a:solidFill>
                    <a:srgbClr val="005073"/>
                  </a:solidFill>
                  <a:sym typeface="CiscoSansTT"/>
                </a:rPr>
                <a:t> </a:t>
              </a:r>
            </a:p>
          </p:txBody>
        </p:sp>
        <p:sp>
          <p:nvSpPr>
            <p:cNvPr id="18" name="TextBox 17"/>
            <p:cNvSpPr txBox="1"/>
            <p:nvPr/>
          </p:nvSpPr>
          <p:spPr>
            <a:xfrm>
              <a:off x="6231364" y="3805059"/>
              <a:ext cx="1723548" cy="403274"/>
            </a:xfrm>
            <a:prstGeom prst="rect">
              <a:avLst/>
            </a:prstGeom>
            <a:noFill/>
          </p:spPr>
          <p:txBody>
            <a:bodyPr wrap="square" rtlCol="0" anchor="ctr">
              <a:spAutoFit/>
            </a:bodyPr>
            <a:lstStyle/>
            <a:p>
              <a:pPr lvl="0" rtl="0">
                <a:defRPr/>
              </a:pPr>
              <a:r>
                <a:rPr lang="es-419" sz="1500" b="1" dirty="0">
                  <a:solidFill>
                    <a:srgbClr val="FFFFFF"/>
                  </a:solidFill>
                  <a:latin typeface="CiscoSansTT ExtraLight"/>
                </a:rPr>
                <a:t>Ciberseguridad</a:t>
              </a:r>
            </a:p>
          </p:txBody>
        </p:sp>
        <p:pic>
          <p:nvPicPr>
            <p:cNvPr id="78" name="Picture 7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1930" y="3713228"/>
              <a:ext cx="586936" cy="586936"/>
            </a:xfrm>
            <a:prstGeom prst="rect">
              <a:avLst/>
            </a:prstGeom>
          </p:spPr>
        </p:pic>
      </p:grpSp>
      <p:grpSp>
        <p:nvGrpSpPr>
          <p:cNvPr id="4" name="Group 3"/>
          <p:cNvGrpSpPr/>
          <p:nvPr/>
        </p:nvGrpSpPr>
        <p:grpSpPr>
          <a:xfrm>
            <a:off x="5772189" y="396174"/>
            <a:ext cx="2772312" cy="602774"/>
            <a:chOff x="5330537" y="2416169"/>
            <a:chExt cx="2940627" cy="752195"/>
          </a:xfrm>
        </p:grpSpPr>
        <p:sp>
          <p:nvSpPr>
            <p:cNvPr id="81" name="Rectangle: Rounded Corners 1">
              <a:hlinkClick r:id="rId6"/>
              <a:extLst>
                <a:ext uri="{FF2B5EF4-FFF2-40B4-BE49-F238E27FC236}">
                  <a16:creationId xmlns:a16="http://schemas.microsoft.com/office/drawing/2014/main" id="{B68D45F5-E322-4C98-B597-7A98A8154DFE}"/>
                </a:ext>
              </a:extLst>
            </p:cNvPr>
            <p:cNvSpPr/>
            <p:nvPr/>
          </p:nvSpPr>
          <p:spPr>
            <a:xfrm>
              <a:off x="5330537" y="2416169"/>
              <a:ext cx="2940627" cy="752195"/>
            </a:xfrm>
            <a:prstGeom prst="roundRect">
              <a:avLst>
                <a:gd name="adj" fmla="val 50000"/>
              </a:avLst>
            </a:prstGeom>
            <a:solidFill>
              <a:schemeClr val="accent2">
                <a:alpha val="3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47" rtl="0" fontAlgn="base">
                <a:spcBef>
                  <a:spcPct val="0"/>
                </a:spcBef>
                <a:spcAft>
                  <a:spcPct val="0"/>
                </a:spcAft>
                <a:defRPr/>
              </a:pPr>
              <a:r>
                <a:rPr lang="es-419" sz="2400">
                  <a:solidFill>
                    <a:srgbClr val="005073"/>
                  </a:solidFill>
                  <a:sym typeface="CiscoSansTT"/>
                </a:rPr>
                <a:t> </a:t>
              </a:r>
            </a:p>
          </p:txBody>
        </p:sp>
        <p:sp>
          <p:nvSpPr>
            <p:cNvPr id="17" name="TextBox 16"/>
            <p:cNvSpPr txBox="1"/>
            <p:nvPr/>
          </p:nvSpPr>
          <p:spPr>
            <a:xfrm>
              <a:off x="6231364" y="2590630"/>
              <a:ext cx="1723548" cy="403274"/>
            </a:xfrm>
            <a:prstGeom prst="rect">
              <a:avLst/>
            </a:prstGeom>
            <a:noFill/>
          </p:spPr>
          <p:txBody>
            <a:bodyPr wrap="square" rtlCol="0" anchor="ctr">
              <a:spAutoFit/>
            </a:bodyPr>
            <a:lstStyle/>
            <a:p>
              <a:pPr lvl="0" rtl="0">
                <a:defRPr/>
              </a:pPr>
              <a:r>
                <a:rPr lang="es-419" sz="1500" b="1" dirty="0">
                  <a:solidFill>
                    <a:srgbClr val="FFFFFF"/>
                  </a:solidFill>
                  <a:latin typeface="CiscoSansTT ExtraLight"/>
                </a:rPr>
                <a:t>Redes</a:t>
              </a:r>
            </a:p>
          </p:txBody>
        </p:sp>
        <p:pic>
          <p:nvPicPr>
            <p:cNvPr id="82" name="Picture 81">
              <a:extLst>
                <a:ext uri="{FF2B5EF4-FFF2-40B4-BE49-F238E27FC236}">
                  <a16:creationId xmlns:a16="http://schemas.microsoft.com/office/drawing/2014/main" id="{A61F886B-0AD5-4C89-8663-8ABC265B106C}"/>
                </a:ext>
              </a:extLst>
            </p:cNvPr>
            <p:cNvPicPr>
              <a:picLocks noChangeAspect="1"/>
            </p:cNvPicPr>
            <p:nvPr/>
          </p:nvPicPr>
          <p:blipFill>
            <a:blip r:embed="rId7"/>
            <a:stretch>
              <a:fillRect/>
            </a:stretch>
          </p:blipFill>
          <p:spPr>
            <a:xfrm>
              <a:off x="5451930" y="2498798"/>
              <a:ext cx="586936" cy="586936"/>
            </a:xfrm>
            <a:prstGeom prst="rect">
              <a:avLst/>
            </a:prstGeom>
          </p:spPr>
        </p:pic>
      </p:grpSp>
      <p:grpSp>
        <p:nvGrpSpPr>
          <p:cNvPr id="5" name="Group 4"/>
          <p:cNvGrpSpPr/>
          <p:nvPr/>
        </p:nvGrpSpPr>
        <p:grpSpPr>
          <a:xfrm>
            <a:off x="5772189" y="2063390"/>
            <a:ext cx="2772312" cy="602774"/>
            <a:chOff x="5330537" y="1201738"/>
            <a:chExt cx="2940627" cy="752195"/>
          </a:xfrm>
        </p:grpSpPr>
        <p:sp>
          <p:nvSpPr>
            <p:cNvPr id="80" name="Rectangle: Rounded Corners 1">
              <a:hlinkClick r:id="rId8"/>
              <a:extLst>
                <a:ext uri="{FF2B5EF4-FFF2-40B4-BE49-F238E27FC236}">
                  <a16:creationId xmlns:a16="http://schemas.microsoft.com/office/drawing/2014/main" id="{B68D45F5-E322-4C98-B597-7A98A8154DFE}"/>
                </a:ext>
              </a:extLst>
            </p:cNvPr>
            <p:cNvSpPr/>
            <p:nvPr/>
          </p:nvSpPr>
          <p:spPr>
            <a:xfrm>
              <a:off x="5330537" y="1201738"/>
              <a:ext cx="2940627" cy="752195"/>
            </a:xfrm>
            <a:prstGeom prst="roundRect">
              <a:avLst>
                <a:gd name="adj" fmla="val 50000"/>
              </a:avLst>
            </a:prstGeom>
            <a:solidFill>
              <a:srgbClr val="00BCEB">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47" rtl="0" fontAlgn="base">
                <a:spcBef>
                  <a:spcPct val="0"/>
                </a:spcBef>
                <a:spcAft>
                  <a:spcPct val="0"/>
                </a:spcAft>
                <a:defRPr/>
              </a:pPr>
              <a:r>
                <a:rPr lang="es-419" sz="2400">
                  <a:solidFill>
                    <a:srgbClr val="005073"/>
                  </a:solidFill>
                  <a:sym typeface="CiscoSansTT"/>
                </a:rPr>
                <a:t> </a:t>
              </a:r>
            </a:p>
          </p:txBody>
        </p:sp>
        <p:sp>
          <p:nvSpPr>
            <p:cNvPr id="15" name="TextBox 14"/>
            <p:cNvSpPr txBox="1"/>
            <p:nvPr/>
          </p:nvSpPr>
          <p:spPr>
            <a:xfrm>
              <a:off x="6231364" y="1232170"/>
              <a:ext cx="2039800" cy="691328"/>
            </a:xfrm>
            <a:prstGeom prst="rect">
              <a:avLst/>
            </a:prstGeom>
            <a:noFill/>
          </p:spPr>
          <p:txBody>
            <a:bodyPr wrap="square" rtlCol="0" anchor="ctr">
              <a:spAutoFit/>
            </a:bodyPr>
            <a:lstStyle/>
            <a:p>
              <a:pPr lvl="0" rtl="0">
                <a:defRPr/>
              </a:pPr>
              <a:r>
                <a:rPr lang="es-419" sz="1500" b="1" dirty="0">
                  <a:solidFill>
                    <a:srgbClr val="FFFFFF"/>
                  </a:solidFill>
                  <a:latin typeface="CiscoSansTT ExtraLight"/>
                </a:rPr>
                <a:t>Inteligencia artificial y ciencia de datos</a:t>
              </a:r>
            </a:p>
          </p:txBody>
        </p:sp>
        <p:pic>
          <p:nvPicPr>
            <p:cNvPr id="83" name="Picture 82">
              <a:extLst>
                <a:ext uri="{FF2B5EF4-FFF2-40B4-BE49-F238E27FC236}">
                  <a16:creationId xmlns:a16="http://schemas.microsoft.com/office/drawing/2014/main" id="{F1A27840-5323-A14D-B801-743D788342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51930" y="1284368"/>
              <a:ext cx="586936" cy="586936"/>
            </a:xfrm>
            <a:prstGeom prst="rect">
              <a:avLst/>
            </a:prstGeom>
          </p:spPr>
        </p:pic>
      </p:grpSp>
      <p:sp>
        <p:nvSpPr>
          <p:cNvPr id="33" name="Round Same Side Corner Rectangle 32"/>
          <p:cNvSpPr/>
          <p:nvPr/>
        </p:nvSpPr>
        <p:spPr>
          <a:xfrm rot="8867378" flipH="1">
            <a:off x="-27019" y="-267338"/>
            <a:ext cx="914400" cy="1349203"/>
          </a:xfrm>
          <a:prstGeom prst="round2SameRect">
            <a:avLst>
              <a:gd name="adj1" fmla="val 50000"/>
              <a:gd name="adj2" fmla="val 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34" name="Group 47"/>
          <p:cNvGrpSpPr>
            <a:grpSpLocks noChangeAspect="1"/>
          </p:cNvGrpSpPr>
          <p:nvPr/>
        </p:nvGrpSpPr>
        <p:grpSpPr>
          <a:xfrm>
            <a:off x="228600" y="397087"/>
            <a:ext cx="463550" cy="487366"/>
            <a:chOff x="-586" y="938"/>
            <a:chExt cx="798" cy="839"/>
          </a:xfrm>
        </p:grpSpPr>
        <p:sp>
          <p:nvSpPr>
            <p:cNvPr id="35" name="Freeform 48"/>
            <p:cNvSpPr/>
            <p:nvPr/>
          </p:nvSpPr>
          <p:spPr bwMode="auto">
            <a:xfrm>
              <a:off x="-586" y="985"/>
              <a:ext cx="399" cy="423"/>
            </a:xfrm>
            <a:custGeom>
              <a:avLst/>
              <a:gdLst>
                <a:gd name="T0" fmla="*/ 337 w 350"/>
                <a:gd name="T1" fmla="*/ 1 h 371"/>
                <a:gd name="T2" fmla="*/ 334 w 350"/>
                <a:gd name="T3" fmla="*/ 1 h 371"/>
                <a:gd name="T4" fmla="*/ 334 w 350"/>
                <a:gd name="T5" fmla="*/ 1 h 371"/>
                <a:gd name="T6" fmla="*/ 330 w 350"/>
                <a:gd name="T7" fmla="*/ 0 h 371"/>
                <a:gd name="T8" fmla="*/ 324 w 350"/>
                <a:gd name="T9" fmla="*/ 1 h 371"/>
                <a:gd name="T10" fmla="*/ 243 w 350"/>
                <a:gd name="T11" fmla="*/ 17 h 371"/>
                <a:gd name="T12" fmla="*/ 46 w 350"/>
                <a:gd name="T13" fmla="*/ 177 h 371"/>
                <a:gd name="T14" fmla="*/ 0 w 350"/>
                <a:gd name="T15" fmla="*/ 348 h 371"/>
                <a:gd name="T16" fmla="*/ 18 w 350"/>
                <a:gd name="T17" fmla="*/ 370 h 371"/>
                <a:gd name="T18" fmla="*/ 41 w 350"/>
                <a:gd name="T19" fmla="*/ 352 h 371"/>
                <a:gd name="T20" fmla="*/ 46 w 350"/>
                <a:gd name="T21" fmla="*/ 344 h 371"/>
                <a:gd name="T22" fmla="*/ 59 w 350"/>
                <a:gd name="T23" fmla="*/ 337 h 371"/>
                <a:gd name="T24" fmla="*/ 123 w 350"/>
                <a:gd name="T25" fmla="*/ 330 h 371"/>
                <a:gd name="T26" fmla="*/ 165 w 350"/>
                <a:gd name="T27" fmla="*/ 347 h 371"/>
                <a:gd name="T28" fmla="*/ 167 w 350"/>
                <a:gd name="T29" fmla="*/ 354 h 371"/>
                <a:gd name="T30" fmla="*/ 186 w 350"/>
                <a:gd name="T31" fmla="*/ 370 h 371"/>
                <a:gd name="T32" fmla="*/ 205 w 350"/>
                <a:gd name="T33" fmla="*/ 354 h 371"/>
                <a:gd name="T34" fmla="*/ 218 w 350"/>
                <a:gd name="T35" fmla="*/ 339 h 371"/>
                <a:gd name="T36" fmla="*/ 281 w 350"/>
                <a:gd name="T37" fmla="*/ 329 h 371"/>
                <a:gd name="T38" fmla="*/ 320 w 350"/>
                <a:gd name="T39" fmla="*/ 340 h 371"/>
                <a:gd name="T40" fmla="*/ 330 w 350"/>
                <a:gd name="T41" fmla="*/ 355 h 371"/>
                <a:gd name="T42" fmla="*/ 350 w 350"/>
                <a:gd name="T43" fmla="*/ 370 h 371"/>
                <a:gd name="T44" fmla="*/ 350 w 350"/>
                <a:gd name="T45" fmla="*/ 370 h 371"/>
                <a:gd name="T46" fmla="*/ 350 w 350"/>
                <a:gd name="T47" fmla="*/ 2 h 371"/>
                <a:gd name="T48" fmla="*/ 337 w 350"/>
                <a:gd name="T49" fmla="*/ 1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0" h="371">
                  <a:moveTo>
                    <a:pt x="337" y="1"/>
                  </a:moveTo>
                  <a:cubicBezTo>
                    <a:pt x="336" y="1"/>
                    <a:pt x="335" y="1"/>
                    <a:pt x="334" y="1"/>
                  </a:cubicBezTo>
                  <a:cubicBezTo>
                    <a:pt x="334" y="1"/>
                    <a:pt x="334" y="1"/>
                    <a:pt x="334" y="1"/>
                  </a:cubicBezTo>
                  <a:cubicBezTo>
                    <a:pt x="332" y="1"/>
                    <a:pt x="331" y="1"/>
                    <a:pt x="330" y="0"/>
                  </a:cubicBezTo>
                  <a:cubicBezTo>
                    <a:pt x="328" y="2"/>
                    <a:pt x="326" y="1"/>
                    <a:pt x="324" y="1"/>
                  </a:cubicBezTo>
                  <a:cubicBezTo>
                    <a:pt x="297" y="3"/>
                    <a:pt x="269" y="8"/>
                    <a:pt x="243" y="17"/>
                  </a:cubicBezTo>
                  <a:cubicBezTo>
                    <a:pt x="157" y="46"/>
                    <a:pt x="92" y="99"/>
                    <a:pt x="46" y="177"/>
                  </a:cubicBezTo>
                  <a:cubicBezTo>
                    <a:pt x="15" y="229"/>
                    <a:pt x="0" y="287"/>
                    <a:pt x="0" y="348"/>
                  </a:cubicBezTo>
                  <a:cubicBezTo>
                    <a:pt x="0" y="360"/>
                    <a:pt x="7" y="369"/>
                    <a:pt x="18" y="370"/>
                  </a:cubicBezTo>
                  <a:cubicBezTo>
                    <a:pt x="29" y="371"/>
                    <a:pt x="39" y="363"/>
                    <a:pt x="41" y="352"/>
                  </a:cubicBezTo>
                  <a:cubicBezTo>
                    <a:pt x="41" y="348"/>
                    <a:pt x="43" y="346"/>
                    <a:pt x="46" y="344"/>
                  </a:cubicBezTo>
                  <a:cubicBezTo>
                    <a:pt x="50" y="341"/>
                    <a:pt x="54" y="338"/>
                    <a:pt x="59" y="337"/>
                  </a:cubicBezTo>
                  <a:cubicBezTo>
                    <a:pt x="80" y="329"/>
                    <a:pt x="101" y="327"/>
                    <a:pt x="123" y="330"/>
                  </a:cubicBezTo>
                  <a:cubicBezTo>
                    <a:pt x="138" y="333"/>
                    <a:pt x="154" y="336"/>
                    <a:pt x="165" y="347"/>
                  </a:cubicBezTo>
                  <a:cubicBezTo>
                    <a:pt x="166" y="349"/>
                    <a:pt x="166" y="352"/>
                    <a:pt x="167" y="354"/>
                  </a:cubicBezTo>
                  <a:cubicBezTo>
                    <a:pt x="169" y="363"/>
                    <a:pt x="176" y="370"/>
                    <a:pt x="186" y="370"/>
                  </a:cubicBezTo>
                  <a:cubicBezTo>
                    <a:pt x="195" y="370"/>
                    <a:pt x="204" y="364"/>
                    <a:pt x="205" y="354"/>
                  </a:cubicBezTo>
                  <a:cubicBezTo>
                    <a:pt x="207" y="346"/>
                    <a:pt x="212" y="342"/>
                    <a:pt x="218" y="339"/>
                  </a:cubicBezTo>
                  <a:cubicBezTo>
                    <a:pt x="238" y="329"/>
                    <a:pt x="259" y="327"/>
                    <a:pt x="281" y="329"/>
                  </a:cubicBezTo>
                  <a:cubicBezTo>
                    <a:pt x="295" y="331"/>
                    <a:pt x="308" y="334"/>
                    <a:pt x="320" y="340"/>
                  </a:cubicBezTo>
                  <a:cubicBezTo>
                    <a:pt x="326" y="343"/>
                    <a:pt x="331" y="347"/>
                    <a:pt x="330" y="355"/>
                  </a:cubicBezTo>
                  <a:cubicBezTo>
                    <a:pt x="334" y="364"/>
                    <a:pt x="340" y="369"/>
                    <a:pt x="350" y="370"/>
                  </a:cubicBezTo>
                  <a:cubicBezTo>
                    <a:pt x="350" y="370"/>
                    <a:pt x="350" y="370"/>
                    <a:pt x="350" y="370"/>
                  </a:cubicBezTo>
                  <a:cubicBezTo>
                    <a:pt x="350" y="247"/>
                    <a:pt x="350" y="124"/>
                    <a:pt x="350" y="2"/>
                  </a:cubicBezTo>
                  <a:cubicBezTo>
                    <a:pt x="346" y="1"/>
                    <a:pt x="341" y="3"/>
                    <a:pt x="337" y="1"/>
                  </a:cubicBez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6" name="Freeform 49"/>
            <p:cNvSpPr/>
            <p:nvPr/>
          </p:nvSpPr>
          <p:spPr bwMode="auto">
            <a:xfrm>
              <a:off x="-187" y="985"/>
              <a:ext cx="399" cy="424"/>
            </a:xfrm>
            <a:custGeom>
              <a:avLst/>
              <a:gdLst>
                <a:gd name="T0" fmla="*/ 349 w 350"/>
                <a:gd name="T1" fmla="*/ 320 h 372"/>
                <a:gd name="T2" fmla="*/ 345 w 350"/>
                <a:gd name="T3" fmla="*/ 288 h 372"/>
                <a:gd name="T4" fmla="*/ 245 w 350"/>
                <a:gd name="T5" fmla="*/ 100 h 372"/>
                <a:gd name="T6" fmla="*/ 73 w 350"/>
                <a:gd name="T7" fmla="*/ 8 h 372"/>
                <a:gd name="T8" fmla="*/ 22 w 350"/>
                <a:gd name="T9" fmla="*/ 2 h 372"/>
                <a:gd name="T10" fmla="*/ 20 w 350"/>
                <a:gd name="T11" fmla="*/ 0 h 372"/>
                <a:gd name="T12" fmla="*/ 18 w 350"/>
                <a:gd name="T13" fmla="*/ 0 h 372"/>
                <a:gd name="T14" fmla="*/ 7 w 350"/>
                <a:gd name="T15" fmla="*/ 0 h 372"/>
                <a:gd name="T16" fmla="*/ 0 w 350"/>
                <a:gd name="T17" fmla="*/ 0 h 372"/>
                <a:gd name="T18" fmla="*/ 0 w 350"/>
                <a:gd name="T19" fmla="*/ 0 h 372"/>
                <a:gd name="T20" fmla="*/ 0 w 350"/>
                <a:gd name="T21" fmla="*/ 2 h 372"/>
                <a:gd name="T22" fmla="*/ 0 w 350"/>
                <a:gd name="T23" fmla="*/ 370 h 372"/>
                <a:gd name="T24" fmla="*/ 20 w 350"/>
                <a:gd name="T25" fmla="*/ 355 h 372"/>
                <a:gd name="T26" fmla="*/ 28 w 350"/>
                <a:gd name="T27" fmla="*/ 342 h 372"/>
                <a:gd name="T28" fmla="*/ 39 w 350"/>
                <a:gd name="T29" fmla="*/ 337 h 372"/>
                <a:gd name="T30" fmla="*/ 102 w 350"/>
                <a:gd name="T31" fmla="*/ 330 h 372"/>
                <a:gd name="T32" fmla="*/ 137 w 350"/>
                <a:gd name="T33" fmla="*/ 342 h 372"/>
                <a:gd name="T34" fmla="*/ 144 w 350"/>
                <a:gd name="T35" fmla="*/ 353 h 372"/>
                <a:gd name="T36" fmla="*/ 162 w 350"/>
                <a:gd name="T37" fmla="*/ 370 h 372"/>
                <a:gd name="T38" fmla="*/ 184 w 350"/>
                <a:gd name="T39" fmla="*/ 356 h 372"/>
                <a:gd name="T40" fmla="*/ 186 w 350"/>
                <a:gd name="T41" fmla="*/ 346 h 372"/>
                <a:gd name="T42" fmla="*/ 203 w 350"/>
                <a:gd name="T43" fmla="*/ 337 h 372"/>
                <a:gd name="T44" fmla="*/ 265 w 350"/>
                <a:gd name="T45" fmla="*/ 330 h 372"/>
                <a:gd name="T46" fmla="*/ 302 w 350"/>
                <a:gd name="T47" fmla="*/ 342 h 372"/>
                <a:gd name="T48" fmla="*/ 310 w 350"/>
                <a:gd name="T49" fmla="*/ 353 h 372"/>
                <a:gd name="T50" fmla="*/ 324 w 350"/>
                <a:gd name="T51" fmla="*/ 369 h 372"/>
                <a:gd name="T52" fmla="*/ 350 w 350"/>
                <a:gd name="T53" fmla="*/ 355 h 372"/>
                <a:gd name="T54" fmla="*/ 350 w 350"/>
                <a:gd name="T55" fmla="*/ 323 h 372"/>
                <a:gd name="T56" fmla="*/ 349 w 350"/>
                <a:gd name="T57" fmla="*/ 32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0" h="372">
                  <a:moveTo>
                    <a:pt x="349" y="320"/>
                  </a:moveTo>
                  <a:cubicBezTo>
                    <a:pt x="349" y="309"/>
                    <a:pt x="347" y="299"/>
                    <a:pt x="345" y="288"/>
                  </a:cubicBezTo>
                  <a:cubicBezTo>
                    <a:pt x="332" y="215"/>
                    <a:pt x="298" y="152"/>
                    <a:pt x="245" y="100"/>
                  </a:cubicBezTo>
                  <a:cubicBezTo>
                    <a:pt x="197" y="53"/>
                    <a:pt x="139" y="22"/>
                    <a:pt x="73" y="8"/>
                  </a:cubicBezTo>
                  <a:cubicBezTo>
                    <a:pt x="56" y="4"/>
                    <a:pt x="40" y="1"/>
                    <a:pt x="22" y="2"/>
                  </a:cubicBezTo>
                  <a:cubicBezTo>
                    <a:pt x="22" y="1"/>
                    <a:pt x="21" y="1"/>
                    <a:pt x="20" y="0"/>
                  </a:cubicBezTo>
                  <a:cubicBezTo>
                    <a:pt x="20" y="0"/>
                    <a:pt x="19" y="0"/>
                    <a:pt x="18" y="0"/>
                  </a:cubicBezTo>
                  <a:cubicBezTo>
                    <a:pt x="14" y="2"/>
                    <a:pt x="11" y="2"/>
                    <a:pt x="7" y="0"/>
                  </a:cubicBezTo>
                  <a:cubicBezTo>
                    <a:pt x="5" y="0"/>
                    <a:pt x="2" y="0"/>
                    <a:pt x="0" y="0"/>
                  </a:cubicBezTo>
                  <a:cubicBezTo>
                    <a:pt x="0" y="0"/>
                    <a:pt x="0" y="0"/>
                    <a:pt x="0" y="0"/>
                  </a:cubicBezTo>
                  <a:cubicBezTo>
                    <a:pt x="0" y="1"/>
                    <a:pt x="0" y="1"/>
                    <a:pt x="0" y="2"/>
                  </a:cubicBezTo>
                  <a:cubicBezTo>
                    <a:pt x="0" y="124"/>
                    <a:pt x="0" y="247"/>
                    <a:pt x="0" y="370"/>
                  </a:cubicBezTo>
                  <a:cubicBezTo>
                    <a:pt x="11" y="370"/>
                    <a:pt x="17" y="364"/>
                    <a:pt x="20" y="355"/>
                  </a:cubicBezTo>
                  <a:cubicBezTo>
                    <a:pt x="20" y="349"/>
                    <a:pt x="23" y="345"/>
                    <a:pt x="28" y="342"/>
                  </a:cubicBezTo>
                  <a:cubicBezTo>
                    <a:pt x="31" y="340"/>
                    <a:pt x="35" y="338"/>
                    <a:pt x="39" y="337"/>
                  </a:cubicBezTo>
                  <a:cubicBezTo>
                    <a:pt x="59" y="329"/>
                    <a:pt x="81" y="327"/>
                    <a:pt x="102" y="330"/>
                  </a:cubicBezTo>
                  <a:cubicBezTo>
                    <a:pt x="115" y="332"/>
                    <a:pt x="126" y="335"/>
                    <a:pt x="137" y="342"/>
                  </a:cubicBezTo>
                  <a:cubicBezTo>
                    <a:pt x="141" y="345"/>
                    <a:pt x="143" y="348"/>
                    <a:pt x="144" y="353"/>
                  </a:cubicBezTo>
                  <a:cubicBezTo>
                    <a:pt x="145" y="362"/>
                    <a:pt x="153" y="369"/>
                    <a:pt x="162" y="370"/>
                  </a:cubicBezTo>
                  <a:cubicBezTo>
                    <a:pt x="173" y="370"/>
                    <a:pt x="180" y="365"/>
                    <a:pt x="184" y="356"/>
                  </a:cubicBezTo>
                  <a:cubicBezTo>
                    <a:pt x="185" y="353"/>
                    <a:pt x="185" y="349"/>
                    <a:pt x="186" y="346"/>
                  </a:cubicBezTo>
                  <a:cubicBezTo>
                    <a:pt x="191" y="342"/>
                    <a:pt x="197" y="339"/>
                    <a:pt x="203" y="337"/>
                  </a:cubicBezTo>
                  <a:cubicBezTo>
                    <a:pt x="223" y="330"/>
                    <a:pt x="244" y="327"/>
                    <a:pt x="265" y="330"/>
                  </a:cubicBezTo>
                  <a:cubicBezTo>
                    <a:pt x="278" y="332"/>
                    <a:pt x="290" y="335"/>
                    <a:pt x="302" y="342"/>
                  </a:cubicBezTo>
                  <a:cubicBezTo>
                    <a:pt x="306" y="345"/>
                    <a:pt x="309" y="348"/>
                    <a:pt x="310" y="353"/>
                  </a:cubicBezTo>
                  <a:cubicBezTo>
                    <a:pt x="311" y="361"/>
                    <a:pt x="316" y="366"/>
                    <a:pt x="324" y="369"/>
                  </a:cubicBezTo>
                  <a:cubicBezTo>
                    <a:pt x="335" y="372"/>
                    <a:pt x="343" y="367"/>
                    <a:pt x="350" y="355"/>
                  </a:cubicBezTo>
                  <a:cubicBezTo>
                    <a:pt x="350" y="344"/>
                    <a:pt x="350" y="334"/>
                    <a:pt x="350" y="323"/>
                  </a:cubicBezTo>
                  <a:cubicBezTo>
                    <a:pt x="349" y="323"/>
                    <a:pt x="349" y="321"/>
                    <a:pt x="349" y="320"/>
                  </a:cubicBez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7" name="Freeform 50"/>
            <p:cNvSpPr/>
            <p:nvPr/>
          </p:nvSpPr>
          <p:spPr bwMode="auto">
            <a:xfrm>
              <a:off x="-211" y="1390"/>
              <a:ext cx="188" cy="358"/>
            </a:xfrm>
            <a:custGeom>
              <a:avLst/>
              <a:gdLst>
                <a:gd name="T0" fmla="*/ 146 w 165"/>
                <a:gd name="T1" fmla="*/ 202 h 314"/>
                <a:gd name="T2" fmla="*/ 124 w 165"/>
                <a:gd name="T3" fmla="*/ 223 h 314"/>
                <a:gd name="T4" fmla="*/ 70 w 165"/>
                <a:gd name="T5" fmla="*/ 261 h 314"/>
                <a:gd name="T6" fmla="*/ 42 w 165"/>
                <a:gd name="T7" fmla="*/ 219 h 314"/>
                <a:gd name="T8" fmla="*/ 42 w 165"/>
                <a:gd name="T9" fmla="*/ 101 h 314"/>
                <a:gd name="T10" fmla="*/ 41 w 165"/>
                <a:gd name="T11" fmla="*/ 0 h 314"/>
                <a:gd name="T12" fmla="*/ 21 w 165"/>
                <a:gd name="T13" fmla="*/ 15 h 314"/>
                <a:gd name="T14" fmla="*/ 21 w 165"/>
                <a:gd name="T15" fmla="*/ 15 h 314"/>
                <a:gd name="T16" fmla="*/ 1 w 165"/>
                <a:gd name="T17" fmla="*/ 0 h 314"/>
                <a:gd name="T18" fmla="*/ 1 w 165"/>
                <a:gd name="T19" fmla="*/ 228 h 314"/>
                <a:gd name="T20" fmla="*/ 18 w 165"/>
                <a:gd name="T21" fmla="*/ 271 h 314"/>
                <a:gd name="T22" fmla="*/ 57 w 165"/>
                <a:gd name="T23" fmla="*/ 301 h 314"/>
                <a:gd name="T24" fmla="*/ 156 w 165"/>
                <a:gd name="T25" fmla="*/ 261 h 314"/>
                <a:gd name="T26" fmla="*/ 165 w 165"/>
                <a:gd name="T27" fmla="*/ 225 h 314"/>
                <a:gd name="T28" fmla="*/ 146 w 165"/>
                <a:gd name="T29" fmla="*/ 20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14">
                  <a:moveTo>
                    <a:pt x="146" y="202"/>
                  </a:moveTo>
                  <a:cubicBezTo>
                    <a:pt x="133" y="201"/>
                    <a:pt x="125" y="209"/>
                    <a:pt x="124" y="223"/>
                  </a:cubicBezTo>
                  <a:cubicBezTo>
                    <a:pt x="121" y="252"/>
                    <a:pt x="96" y="270"/>
                    <a:pt x="70" y="261"/>
                  </a:cubicBezTo>
                  <a:cubicBezTo>
                    <a:pt x="52" y="255"/>
                    <a:pt x="42" y="240"/>
                    <a:pt x="42" y="219"/>
                  </a:cubicBezTo>
                  <a:cubicBezTo>
                    <a:pt x="42" y="180"/>
                    <a:pt x="42" y="140"/>
                    <a:pt x="42" y="101"/>
                  </a:cubicBezTo>
                  <a:cubicBezTo>
                    <a:pt x="42" y="67"/>
                    <a:pt x="41" y="34"/>
                    <a:pt x="41" y="0"/>
                  </a:cubicBezTo>
                  <a:cubicBezTo>
                    <a:pt x="38" y="9"/>
                    <a:pt x="32" y="15"/>
                    <a:pt x="21" y="15"/>
                  </a:cubicBezTo>
                  <a:cubicBezTo>
                    <a:pt x="21" y="15"/>
                    <a:pt x="21" y="15"/>
                    <a:pt x="21" y="15"/>
                  </a:cubicBezTo>
                  <a:cubicBezTo>
                    <a:pt x="11" y="14"/>
                    <a:pt x="5" y="9"/>
                    <a:pt x="1" y="0"/>
                  </a:cubicBezTo>
                  <a:cubicBezTo>
                    <a:pt x="1" y="76"/>
                    <a:pt x="0" y="152"/>
                    <a:pt x="1" y="228"/>
                  </a:cubicBezTo>
                  <a:cubicBezTo>
                    <a:pt x="1" y="244"/>
                    <a:pt x="7" y="259"/>
                    <a:pt x="18" y="271"/>
                  </a:cubicBezTo>
                  <a:cubicBezTo>
                    <a:pt x="28" y="284"/>
                    <a:pt x="41" y="295"/>
                    <a:pt x="57" y="301"/>
                  </a:cubicBezTo>
                  <a:cubicBezTo>
                    <a:pt x="95" y="314"/>
                    <a:pt x="137" y="296"/>
                    <a:pt x="156" y="261"/>
                  </a:cubicBezTo>
                  <a:cubicBezTo>
                    <a:pt x="161" y="250"/>
                    <a:pt x="165" y="237"/>
                    <a:pt x="165" y="225"/>
                  </a:cubicBezTo>
                  <a:cubicBezTo>
                    <a:pt x="165" y="212"/>
                    <a:pt x="157" y="203"/>
                    <a:pt x="146" y="202"/>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8" name="Freeform 51"/>
            <p:cNvSpPr/>
            <p:nvPr/>
          </p:nvSpPr>
          <p:spPr bwMode="auto">
            <a:xfrm>
              <a:off x="-211" y="938"/>
              <a:ext cx="48" cy="48"/>
            </a:xfrm>
            <a:custGeom>
              <a:avLst/>
              <a:gdLst>
                <a:gd name="T0" fmla="*/ 42 w 42"/>
                <a:gd name="T1" fmla="*/ 20 h 42"/>
                <a:gd name="T2" fmla="*/ 21 w 42"/>
                <a:gd name="T3" fmla="*/ 0 h 42"/>
                <a:gd name="T4" fmla="*/ 1 w 42"/>
                <a:gd name="T5" fmla="*/ 21 h 42"/>
                <a:gd name="T6" fmla="*/ 1 w 42"/>
                <a:gd name="T7" fmla="*/ 41 h 42"/>
                <a:gd name="T8" fmla="*/ 5 w 42"/>
                <a:gd name="T9" fmla="*/ 42 h 42"/>
                <a:gd name="T10" fmla="*/ 8 w 42"/>
                <a:gd name="T11" fmla="*/ 42 h 42"/>
                <a:gd name="T12" fmla="*/ 21 w 42"/>
                <a:gd name="T13" fmla="*/ 41 h 42"/>
                <a:gd name="T14" fmla="*/ 21 w 42"/>
                <a:gd name="T15" fmla="*/ 41 h 42"/>
                <a:gd name="T16" fmla="*/ 28 w 42"/>
                <a:gd name="T17" fmla="*/ 41 h 42"/>
                <a:gd name="T18" fmla="*/ 39 w 42"/>
                <a:gd name="T19" fmla="*/ 41 h 42"/>
                <a:gd name="T20" fmla="*/ 41 w 42"/>
                <a:gd name="T21" fmla="*/ 41 h 42"/>
                <a:gd name="T22" fmla="*/ 42 w 42"/>
                <a:gd name="T2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2">
                  <a:moveTo>
                    <a:pt x="42" y="20"/>
                  </a:moveTo>
                  <a:cubicBezTo>
                    <a:pt x="41" y="8"/>
                    <a:pt x="33" y="1"/>
                    <a:pt x="21" y="0"/>
                  </a:cubicBezTo>
                  <a:cubicBezTo>
                    <a:pt x="9" y="1"/>
                    <a:pt x="1" y="9"/>
                    <a:pt x="1" y="21"/>
                  </a:cubicBezTo>
                  <a:cubicBezTo>
                    <a:pt x="0" y="28"/>
                    <a:pt x="1" y="35"/>
                    <a:pt x="1" y="41"/>
                  </a:cubicBezTo>
                  <a:cubicBezTo>
                    <a:pt x="2" y="42"/>
                    <a:pt x="3" y="42"/>
                    <a:pt x="5" y="42"/>
                  </a:cubicBezTo>
                  <a:cubicBezTo>
                    <a:pt x="6" y="42"/>
                    <a:pt x="7" y="42"/>
                    <a:pt x="8" y="42"/>
                  </a:cubicBezTo>
                  <a:cubicBezTo>
                    <a:pt x="12" y="42"/>
                    <a:pt x="17" y="42"/>
                    <a:pt x="21" y="41"/>
                  </a:cubicBezTo>
                  <a:cubicBezTo>
                    <a:pt x="21" y="41"/>
                    <a:pt x="21" y="41"/>
                    <a:pt x="21" y="41"/>
                  </a:cubicBezTo>
                  <a:cubicBezTo>
                    <a:pt x="23" y="41"/>
                    <a:pt x="26" y="41"/>
                    <a:pt x="28" y="41"/>
                  </a:cubicBezTo>
                  <a:cubicBezTo>
                    <a:pt x="32" y="41"/>
                    <a:pt x="35" y="41"/>
                    <a:pt x="39" y="41"/>
                  </a:cubicBezTo>
                  <a:cubicBezTo>
                    <a:pt x="40" y="41"/>
                    <a:pt x="41" y="41"/>
                    <a:pt x="41" y="41"/>
                  </a:cubicBezTo>
                  <a:cubicBezTo>
                    <a:pt x="42" y="34"/>
                    <a:pt x="42" y="27"/>
                    <a:pt x="42" y="2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9" name="Freeform 52"/>
            <p:cNvSpPr/>
            <p:nvPr/>
          </p:nvSpPr>
          <p:spPr bwMode="auto">
            <a:xfrm>
              <a:off x="-202" y="985"/>
              <a:ext cx="15" cy="3"/>
            </a:xfrm>
            <a:custGeom>
              <a:avLst/>
              <a:gdLst>
                <a:gd name="T0" fmla="*/ 0 w 13"/>
                <a:gd name="T1" fmla="*/ 1 h 3"/>
                <a:gd name="T2" fmla="*/ 13 w 13"/>
                <a:gd name="T3" fmla="*/ 0 h 3"/>
                <a:gd name="T4" fmla="*/ 13 w 13"/>
                <a:gd name="T5" fmla="*/ 2 h 3"/>
                <a:gd name="T6" fmla="*/ 0 w 13"/>
                <a:gd name="T7" fmla="*/ 1 h 3"/>
              </a:gdLst>
              <a:ahLst/>
              <a:cxnLst>
                <a:cxn ang="0">
                  <a:pos x="T0" y="T1"/>
                </a:cxn>
                <a:cxn ang="0">
                  <a:pos x="T2" y="T3"/>
                </a:cxn>
                <a:cxn ang="0">
                  <a:pos x="T4" y="T5"/>
                </a:cxn>
                <a:cxn ang="0">
                  <a:pos x="T6" y="T7"/>
                </a:cxn>
              </a:cxnLst>
              <a:rect l="0" t="0" r="r" b="b"/>
              <a:pathLst>
                <a:path w="13" h="3">
                  <a:moveTo>
                    <a:pt x="0" y="1"/>
                  </a:moveTo>
                  <a:cubicBezTo>
                    <a:pt x="4" y="1"/>
                    <a:pt x="9" y="1"/>
                    <a:pt x="13" y="0"/>
                  </a:cubicBezTo>
                  <a:cubicBezTo>
                    <a:pt x="13" y="1"/>
                    <a:pt x="13" y="1"/>
                    <a:pt x="13" y="2"/>
                  </a:cubicBezTo>
                  <a:cubicBezTo>
                    <a:pt x="9" y="1"/>
                    <a:pt x="4" y="3"/>
                    <a:pt x="0" y="1"/>
                  </a:cubicBezTo>
                  <a:close/>
                </a:path>
              </a:pathLst>
            </a:custGeom>
            <a:solidFill>
              <a:srgbClr val="4DA6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0" name="Freeform 53"/>
            <p:cNvSpPr/>
            <p:nvPr/>
          </p:nvSpPr>
          <p:spPr bwMode="auto">
            <a:xfrm>
              <a:off x="-179" y="985"/>
              <a:ext cx="13" cy="2"/>
            </a:xfrm>
            <a:custGeom>
              <a:avLst/>
              <a:gdLst>
                <a:gd name="T0" fmla="*/ 0 w 11"/>
                <a:gd name="T1" fmla="*/ 0 h 2"/>
                <a:gd name="T2" fmla="*/ 11 w 11"/>
                <a:gd name="T3" fmla="*/ 0 h 2"/>
                <a:gd name="T4" fmla="*/ 0 w 11"/>
                <a:gd name="T5" fmla="*/ 0 h 2"/>
              </a:gdLst>
              <a:ahLst/>
              <a:cxnLst>
                <a:cxn ang="0">
                  <a:pos x="T0" y="T1"/>
                </a:cxn>
                <a:cxn ang="0">
                  <a:pos x="T2" y="T3"/>
                </a:cxn>
                <a:cxn ang="0">
                  <a:pos x="T4" y="T5"/>
                </a:cxn>
              </a:cxnLst>
              <a:rect l="0" t="0" r="r" b="b"/>
              <a:pathLst>
                <a:path w="11" h="2">
                  <a:moveTo>
                    <a:pt x="0" y="0"/>
                  </a:moveTo>
                  <a:cubicBezTo>
                    <a:pt x="4" y="0"/>
                    <a:pt x="7" y="0"/>
                    <a:pt x="11" y="0"/>
                  </a:cubicBezTo>
                  <a:cubicBezTo>
                    <a:pt x="7" y="2"/>
                    <a:pt x="4" y="2"/>
                    <a:pt x="0" y="0"/>
                  </a:cubicBezTo>
                  <a:close/>
                </a:path>
              </a:pathLst>
            </a:custGeom>
            <a:solidFill>
              <a:srgbClr val="459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1" name="Freeform 54"/>
            <p:cNvSpPr>
              <a:spLocks noEditPoints="1"/>
            </p:cNvSpPr>
            <p:nvPr/>
          </p:nvSpPr>
          <p:spPr bwMode="auto">
            <a:xfrm>
              <a:off x="-139" y="1419"/>
              <a:ext cx="164" cy="118"/>
            </a:xfrm>
            <a:custGeom>
              <a:avLst/>
              <a:gdLst>
                <a:gd name="T0" fmla="*/ 20 w 144"/>
                <a:gd name="T1" fmla="*/ 103 h 103"/>
                <a:gd name="T2" fmla="*/ 39 w 144"/>
                <a:gd name="T3" fmla="*/ 103 h 103"/>
                <a:gd name="T4" fmla="*/ 54 w 144"/>
                <a:gd name="T5" fmla="*/ 103 h 103"/>
                <a:gd name="T6" fmla="*/ 91 w 144"/>
                <a:gd name="T7" fmla="*/ 103 h 103"/>
                <a:gd name="T8" fmla="*/ 106 w 144"/>
                <a:gd name="T9" fmla="*/ 103 h 103"/>
                <a:gd name="T10" fmla="*/ 125 w 144"/>
                <a:gd name="T11" fmla="*/ 103 h 103"/>
                <a:gd name="T12" fmla="*/ 144 w 144"/>
                <a:gd name="T13" fmla="*/ 81 h 103"/>
                <a:gd name="T14" fmla="*/ 144 w 144"/>
                <a:gd name="T15" fmla="*/ 79 h 103"/>
                <a:gd name="T16" fmla="*/ 144 w 144"/>
                <a:gd name="T17" fmla="*/ 71 h 103"/>
                <a:gd name="T18" fmla="*/ 144 w 144"/>
                <a:gd name="T19" fmla="*/ 22 h 103"/>
                <a:gd name="T20" fmla="*/ 125 w 144"/>
                <a:gd name="T21" fmla="*/ 0 h 103"/>
                <a:gd name="T22" fmla="*/ 20 w 144"/>
                <a:gd name="T23" fmla="*/ 0 h 103"/>
                <a:gd name="T24" fmla="*/ 0 w 144"/>
                <a:gd name="T25" fmla="*/ 22 h 103"/>
                <a:gd name="T26" fmla="*/ 0 w 144"/>
                <a:gd name="T27" fmla="*/ 71 h 103"/>
                <a:gd name="T28" fmla="*/ 0 w 144"/>
                <a:gd name="T29" fmla="*/ 79 h 103"/>
                <a:gd name="T30" fmla="*/ 0 w 144"/>
                <a:gd name="T31" fmla="*/ 81 h 103"/>
                <a:gd name="T32" fmla="*/ 20 w 144"/>
                <a:gd name="T33" fmla="*/ 103 h 103"/>
                <a:gd name="T34" fmla="*/ 17 w 144"/>
                <a:gd name="T35" fmla="*/ 28 h 103"/>
                <a:gd name="T36" fmla="*/ 25 w 144"/>
                <a:gd name="T37" fmla="*/ 19 h 103"/>
                <a:gd name="T38" fmla="*/ 120 w 144"/>
                <a:gd name="T39" fmla="*/ 19 h 103"/>
                <a:gd name="T40" fmla="*/ 127 w 144"/>
                <a:gd name="T41" fmla="*/ 28 h 103"/>
                <a:gd name="T42" fmla="*/ 127 w 144"/>
                <a:gd name="T43" fmla="*/ 85 h 103"/>
                <a:gd name="T44" fmla="*/ 17 w 144"/>
                <a:gd name="T45" fmla="*/ 85 h 103"/>
                <a:gd name="T46" fmla="*/ 17 w 144"/>
                <a:gd name="T47" fmla="*/ 28 h 103"/>
                <a:gd name="T48" fmla="*/ 17 w 144"/>
                <a:gd name="T49"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103">
                  <a:moveTo>
                    <a:pt x="20" y="103"/>
                  </a:moveTo>
                  <a:cubicBezTo>
                    <a:pt x="39" y="103"/>
                    <a:pt x="39" y="103"/>
                    <a:pt x="39" y="103"/>
                  </a:cubicBezTo>
                  <a:cubicBezTo>
                    <a:pt x="54" y="103"/>
                    <a:pt x="54" y="103"/>
                    <a:pt x="54" y="103"/>
                  </a:cubicBezTo>
                  <a:cubicBezTo>
                    <a:pt x="91" y="103"/>
                    <a:pt x="91" y="103"/>
                    <a:pt x="91" y="103"/>
                  </a:cubicBezTo>
                  <a:cubicBezTo>
                    <a:pt x="106" y="103"/>
                    <a:pt x="106" y="103"/>
                    <a:pt x="106" y="103"/>
                  </a:cubicBezTo>
                  <a:cubicBezTo>
                    <a:pt x="125" y="103"/>
                    <a:pt x="125" y="103"/>
                    <a:pt x="125" y="103"/>
                  </a:cubicBezTo>
                  <a:cubicBezTo>
                    <a:pt x="136" y="103"/>
                    <a:pt x="144" y="93"/>
                    <a:pt x="144" y="81"/>
                  </a:cubicBezTo>
                  <a:cubicBezTo>
                    <a:pt x="144" y="79"/>
                    <a:pt x="144" y="79"/>
                    <a:pt x="144" y="79"/>
                  </a:cubicBezTo>
                  <a:cubicBezTo>
                    <a:pt x="144" y="71"/>
                    <a:pt x="144" y="71"/>
                    <a:pt x="144" y="71"/>
                  </a:cubicBezTo>
                  <a:cubicBezTo>
                    <a:pt x="144" y="22"/>
                    <a:pt x="144" y="22"/>
                    <a:pt x="144" y="22"/>
                  </a:cubicBezTo>
                  <a:cubicBezTo>
                    <a:pt x="144" y="10"/>
                    <a:pt x="136" y="0"/>
                    <a:pt x="125" y="0"/>
                  </a:cubicBezTo>
                  <a:cubicBezTo>
                    <a:pt x="20" y="0"/>
                    <a:pt x="20" y="0"/>
                    <a:pt x="20" y="0"/>
                  </a:cubicBezTo>
                  <a:cubicBezTo>
                    <a:pt x="9" y="0"/>
                    <a:pt x="0" y="10"/>
                    <a:pt x="0" y="22"/>
                  </a:cubicBezTo>
                  <a:cubicBezTo>
                    <a:pt x="0" y="71"/>
                    <a:pt x="0" y="71"/>
                    <a:pt x="0" y="71"/>
                  </a:cubicBezTo>
                  <a:cubicBezTo>
                    <a:pt x="0" y="79"/>
                    <a:pt x="0" y="79"/>
                    <a:pt x="0" y="79"/>
                  </a:cubicBezTo>
                  <a:cubicBezTo>
                    <a:pt x="0" y="81"/>
                    <a:pt x="0" y="81"/>
                    <a:pt x="0" y="81"/>
                  </a:cubicBezTo>
                  <a:cubicBezTo>
                    <a:pt x="0" y="93"/>
                    <a:pt x="9" y="103"/>
                    <a:pt x="20" y="103"/>
                  </a:cubicBezTo>
                  <a:close/>
                  <a:moveTo>
                    <a:pt x="17" y="28"/>
                  </a:moveTo>
                  <a:cubicBezTo>
                    <a:pt x="17" y="23"/>
                    <a:pt x="20" y="19"/>
                    <a:pt x="25" y="19"/>
                  </a:cubicBezTo>
                  <a:cubicBezTo>
                    <a:pt x="120" y="19"/>
                    <a:pt x="120" y="19"/>
                    <a:pt x="120" y="19"/>
                  </a:cubicBezTo>
                  <a:cubicBezTo>
                    <a:pt x="124" y="19"/>
                    <a:pt x="127" y="23"/>
                    <a:pt x="127" y="28"/>
                  </a:cubicBezTo>
                  <a:cubicBezTo>
                    <a:pt x="127" y="85"/>
                    <a:pt x="127" y="85"/>
                    <a:pt x="127" y="85"/>
                  </a:cubicBezTo>
                  <a:cubicBezTo>
                    <a:pt x="17" y="85"/>
                    <a:pt x="17" y="85"/>
                    <a:pt x="17" y="85"/>
                  </a:cubicBezTo>
                  <a:cubicBezTo>
                    <a:pt x="17" y="28"/>
                    <a:pt x="17" y="28"/>
                    <a:pt x="17" y="28"/>
                  </a:cubicBezTo>
                  <a:cubicBezTo>
                    <a:pt x="17" y="28"/>
                    <a:pt x="17" y="28"/>
                    <a:pt x="17" y="28"/>
                  </a:cubicBez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2" name="Freeform 55"/>
            <p:cNvSpPr/>
            <p:nvPr/>
          </p:nvSpPr>
          <p:spPr bwMode="auto">
            <a:xfrm>
              <a:off x="-326" y="1483"/>
              <a:ext cx="538" cy="144"/>
            </a:xfrm>
            <a:custGeom>
              <a:avLst/>
              <a:gdLst>
                <a:gd name="T0" fmla="*/ 472 w 472"/>
                <a:gd name="T1" fmla="*/ 82 h 126"/>
                <a:gd name="T2" fmla="*/ 472 w 472"/>
                <a:gd name="T3" fmla="*/ 28 h 126"/>
                <a:gd name="T4" fmla="*/ 442 w 472"/>
                <a:gd name="T5" fmla="*/ 0 h 126"/>
                <a:gd name="T6" fmla="*/ 30 w 472"/>
                <a:gd name="T7" fmla="*/ 0 h 126"/>
                <a:gd name="T8" fmla="*/ 0 w 472"/>
                <a:gd name="T9" fmla="*/ 28 h 126"/>
                <a:gd name="T10" fmla="*/ 0 w 472"/>
                <a:gd name="T11" fmla="*/ 82 h 126"/>
                <a:gd name="T12" fmla="*/ 233 w 472"/>
                <a:gd name="T13" fmla="*/ 126 h 126"/>
                <a:gd name="T14" fmla="*/ 472 w 472"/>
                <a:gd name="T15" fmla="*/ 82 h 126"/>
                <a:gd name="T16" fmla="*/ 472 w 472"/>
                <a:gd name="T17" fmla="*/ 8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2" h="125">
                  <a:moveTo>
                    <a:pt x="472" y="82"/>
                  </a:moveTo>
                  <a:cubicBezTo>
                    <a:pt x="472" y="28"/>
                    <a:pt x="472" y="28"/>
                    <a:pt x="472" y="28"/>
                  </a:cubicBezTo>
                  <a:cubicBezTo>
                    <a:pt x="472" y="13"/>
                    <a:pt x="459" y="0"/>
                    <a:pt x="442" y="0"/>
                  </a:cubicBezTo>
                  <a:cubicBezTo>
                    <a:pt x="30" y="0"/>
                    <a:pt x="30" y="0"/>
                    <a:pt x="30" y="0"/>
                  </a:cubicBezTo>
                  <a:cubicBezTo>
                    <a:pt x="13" y="0"/>
                    <a:pt x="0" y="13"/>
                    <a:pt x="0" y="28"/>
                  </a:cubicBezTo>
                  <a:cubicBezTo>
                    <a:pt x="0" y="82"/>
                    <a:pt x="0" y="82"/>
                    <a:pt x="0" y="82"/>
                  </a:cubicBezTo>
                  <a:cubicBezTo>
                    <a:pt x="233" y="126"/>
                    <a:pt x="233" y="126"/>
                    <a:pt x="233" y="126"/>
                  </a:cubicBezTo>
                  <a:cubicBezTo>
                    <a:pt x="472" y="82"/>
                    <a:pt x="472" y="82"/>
                    <a:pt x="472" y="82"/>
                  </a:cubicBezTo>
                  <a:cubicBezTo>
                    <a:pt x="472" y="82"/>
                    <a:pt x="472" y="82"/>
                    <a:pt x="472" y="8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3" name="Freeform 56"/>
            <p:cNvSpPr/>
            <p:nvPr/>
          </p:nvSpPr>
          <p:spPr bwMode="auto">
            <a:xfrm>
              <a:off x="-326" y="1583"/>
              <a:ext cx="538" cy="194"/>
            </a:xfrm>
            <a:custGeom>
              <a:avLst/>
              <a:gdLst>
                <a:gd name="T0" fmla="*/ 0 w 472"/>
                <a:gd name="T1" fmla="*/ 0 h 170"/>
                <a:gd name="T2" fmla="*/ 0 w 472"/>
                <a:gd name="T3" fmla="*/ 141 h 170"/>
                <a:gd name="T4" fmla="*/ 30 w 472"/>
                <a:gd name="T5" fmla="*/ 170 h 170"/>
                <a:gd name="T6" fmla="*/ 442 w 472"/>
                <a:gd name="T7" fmla="*/ 170 h 170"/>
                <a:gd name="T8" fmla="*/ 472 w 472"/>
                <a:gd name="T9" fmla="*/ 141 h 170"/>
                <a:gd name="T10" fmla="*/ 472 w 472"/>
                <a:gd name="T11" fmla="*/ 0 h 170"/>
                <a:gd name="T12" fmla="*/ 234 w 472"/>
                <a:gd name="T13" fmla="*/ 44 h 170"/>
                <a:gd name="T14" fmla="*/ 0 w 472"/>
                <a:gd name="T15" fmla="*/ 0 h 170"/>
                <a:gd name="T16" fmla="*/ 0 w 472"/>
                <a:gd name="T17"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2" h="170">
                  <a:moveTo>
                    <a:pt x="0" y="0"/>
                  </a:moveTo>
                  <a:cubicBezTo>
                    <a:pt x="0" y="141"/>
                    <a:pt x="0" y="141"/>
                    <a:pt x="0" y="141"/>
                  </a:cubicBezTo>
                  <a:cubicBezTo>
                    <a:pt x="0" y="158"/>
                    <a:pt x="13" y="170"/>
                    <a:pt x="30" y="170"/>
                  </a:cubicBezTo>
                  <a:cubicBezTo>
                    <a:pt x="442" y="170"/>
                    <a:pt x="442" y="170"/>
                    <a:pt x="442" y="170"/>
                  </a:cubicBezTo>
                  <a:cubicBezTo>
                    <a:pt x="459" y="170"/>
                    <a:pt x="472" y="158"/>
                    <a:pt x="472" y="141"/>
                  </a:cubicBezTo>
                  <a:cubicBezTo>
                    <a:pt x="472" y="0"/>
                    <a:pt x="472" y="0"/>
                    <a:pt x="472" y="0"/>
                  </a:cubicBezTo>
                  <a:cubicBezTo>
                    <a:pt x="234" y="44"/>
                    <a:pt x="234" y="44"/>
                    <a:pt x="234" y="44"/>
                  </a:cubicBezTo>
                  <a:cubicBezTo>
                    <a:pt x="0" y="0"/>
                    <a:pt x="0" y="0"/>
                    <a:pt x="0" y="0"/>
                  </a:cubicBezTo>
                  <a:cubicBezTo>
                    <a:pt x="0" y="0"/>
                    <a:pt x="0" y="0"/>
                    <a:pt x="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4" name="Freeform 57"/>
            <p:cNvSpPr/>
            <p:nvPr/>
          </p:nvSpPr>
          <p:spPr bwMode="auto">
            <a:xfrm>
              <a:off x="-80" y="1585"/>
              <a:ext cx="46" cy="61"/>
            </a:xfrm>
            <a:custGeom>
              <a:avLst/>
              <a:gdLst>
                <a:gd name="T0" fmla="*/ 30 w 40"/>
                <a:gd name="T1" fmla="*/ 54 h 54"/>
                <a:gd name="T2" fmla="*/ 10 w 40"/>
                <a:gd name="T3" fmla="*/ 54 h 54"/>
                <a:gd name="T4" fmla="*/ 0 w 40"/>
                <a:gd name="T5" fmla="*/ 45 h 54"/>
                <a:gd name="T6" fmla="*/ 0 w 40"/>
                <a:gd name="T7" fmla="*/ 10 h 54"/>
                <a:gd name="T8" fmla="*/ 10 w 40"/>
                <a:gd name="T9" fmla="*/ 0 h 54"/>
                <a:gd name="T10" fmla="*/ 30 w 40"/>
                <a:gd name="T11" fmla="*/ 0 h 54"/>
                <a:gd name="T12" fmla="*/ 40 w 40"/>
                <a:gd name="T13" fmla="*/ 10 h 54"/>
                <a:gd name="T14" fmla="*/ 40 w 40"/>
                <a:gd name="T15" fmla="*/ 45 h 54"/>
                <a:gd name="T16" fmla="*/ 30 w 40"/>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54">
                  <a:moveTo>
                    <a:pt x="30" y="54"/>
                  </a:moveTo>
                  <a:cubicBezTo>
                    <a:pt x="10" y="54"/>
                    <a:pt x="10" y="54"/>
                    <a:pt x="10" y="54"/>
                  </a:cubicBezTo>
                  <a:cubicBezTo>
                    <a:pt x="5" y="54"/>
                    <a:pt x="0" y="50"/>
                    <a:pt x="0" y="45"/>
                  </a:cubicBezTo>
                  <a:cubicBezTo>
                    <a:pt x="0" y="10"/>
                    <a:pt x="0" y="10"/>
                    <a:pt x="0" y="10"/>
                  </a:cubicBezTo>
                  <a:cubicBezTo>
                    <a:pt x="0" y="5"/>
                    <a:pt x="5" y="0"/>
                    <a:pt x="10" y="0"/>
                  </a:cubicBezTo>
                  <a:cubicBezTo>
                    <a:pt x="30" y="0"/>
                    <a:pt x="30" y="0"/>
                    <a:pt x="30" y="0"/>
                  </a:cubicBezTo>
                  <a:cubicBezTo>
                    <a:pt x="35" y="0"/>
                    <a:pt x="40" y="5"/>
                    <a:pt x="40" y="10"/>
                  </a:cubicBezTo>
                  <a:cubicBezTo>
                    <a:pt x="40" y="45"/>
                    <a:pt x="40" y="45"/>
                    <a:pt x="40" y="45"/>
                  </a:cubicBezTo>
                  <a:cubicBezTo>
                    <a:pt x="40" y="50"/>
                    <a:pt x="35" y="54"/>
                    <a:pt x="30"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grpSp>
        <p:nvGrpSpPr>
          <p:cNvPr id="8" name="Group 7">
            <a:extLst>
              <a:ext uri="{FF2B5EF4-FFF2-40B4-BE49-F238E27FC236}">
                <a16:creationId xmlns:a16="http://schemas.microsoft.com/office/drawing/2014/main" id="{DB72FA5D-53F1-5C9E-8F84-648466AAEA48}"/>
              </a:ext>
            </a:extLst>
          </p:cNvPr>
          <p:cNvGrpSpPr/>
          <p:nvPr/>
        </p:nvGrpSpPr>
        <p:grpSpPr>
          <a:xfrm>
            <a:off x="5813782" y="2922091"/>
            <a:ext cx="2772312" cy="602774"/>
            <a:chOff x="5330537" y="1201738"/>
            <a:chExt cx="2940627" cy="752195"/>
          </a:xfrm>
        </p:grpSpPr>
        <p:sp>
          <p:nvSpPr>
            <p:cNvPr id="9" name="Rectangle: Rounded Corners 1">
              <a:hlinkClick r:id="rId8"/>
              <a:extLst>
                <a:ext uri="{FF2B5EF4-FFF2-40B4-BE49-F238E27FC236}">
                  <a16:creationId xmlns:a16="http://schemas.microsoft.com/office/drawing/2014/main" id="{A5151BE6-F77A-1AC3-D5B0-C8179658CCF6}"/>
                </a:ext>
              </a:extLst>
            </p:cNvPr>
            <p:cNvSpPr/>
            <p:nvPr/>
          </p:nvSpPr>
          <p:spPr>
            <a:xfrm>
              <a:off x="5330537" y="1201738"/>
              <a:ext cx="2940627" cy="752195"/>
            </a:xfrm>
            <a:prstGeom prst="roundRect">
              <a:avLst>
                <a:gd name="adj" fmla="val 50000"/>
              </a:avLst>
            </a:prstGeom>
            <a:solidFill>
              <a:srgbClr val="00BCEB">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47" rtl="0" fontAlgn="base">
                <a:spcBef>
                  <a:spcPct val="0"/>
                </a:spcBef>
                <a:spcAft>
                  <a:spcPct val="0"/>
                </a:spcAft>
                <a:defRPr/>
              </a:pPr>
              <a:r>
                <a:rPr lang="es-419" sz="2400">
                  <a:solidFill>
                    <a:srgbClr val="005073"/>
                  </a:solidFill>
                  <a:sym typeface="CiscoSansTT"/>
                </a:rPr>
                <a:t> </a:t>
              </a:r>
            </a:p>
          </p:txBody>
        </p:sp>
        <p:sp>
          <p:nvSpPr>
            <p:cNvPr id="10" name="TextBox 9">
              <a:extLst>
                <a:ext uri="{FF2B5EF4-FFF2-40B4-BE49-F238E27FC236}">
                  <a16:creationId xmlns:a16="http://schemas.microsoft.com/office/drawing/2014/main" id="{01094A0D-9B40-1677-7659-D9C0CA9C76DF}"/>
                </a:ext>
              </a:extLst>
            </p:cNvPr>
            <p:cNvSpPr txBox="1"/>
            <p:nvPr/>
          </p:nvSpPr>
          <p:spPr>
            <a:xfrm>
              <a:off x="6231364" y="1376197"/>
              <a:ext cx="1723548" cy="403274"/>
            </a:xfrm>
            <a:prstGeom prst="rect">
              <a:avLst/>
            </a:prstGeom>
            <a:noFill/>
          </p:spPr>
          <p:txBody>
            <a:bodyPr wrap="square" rtlCol="0" anchor="ctr">
              <a:spAutoFit/>
            </a:bodyPr>
            <a:lstStyle/>
            <a:p>
              <a:pPr lvl="0" rtl="0">
                <a:defRPr/>
              </a:pPr>
              <a:r>
                <a:rPr lang="es-419" sz="1500" b="1" dirty="0">
                  <a:solidFill>
                    <a:srgbClr val="FFFFFF"/>
                  </a:solidFill>
                  <a:latin typeface="CiscoSansTT ExtraLight"/>
                </a:rPr>
                <a:t>Programación</a:t>
              </a:r>
            </a:p>
          </p:txBody>
        </p:sp>
      </p:grpSp>
      <p:grpSp>
        <p:nvGrpSpPr>
          <p:cNvPr id="12" name="Group 11">
            <a:extLst>
              <a:ext uri="{FF2B5EF4-FFF2-40B4-BE49-F238E27FC236}">
                <a16:creationId xmlns:a16="http://schemas.microsoft.com/office/drawing/2014/main" id="{BB209696-4C9C-2FC6-3376-703E14CB416E}"/>
              </a:ext>
            </a:extLst>
          </p:cNvPr>
          <p:cNvGrpSpPr/>
          <p:nvPr/>
        </p:nvGrpSpPr>
        <p:grpSpPr>
          <a:xfrm>
            <a:off x="5818532" y="3718642"/>
            <a:ext cx="2772312" cy="602774"/>
            <a:chOff x="5330537" y="1201738"/>
            <a:chExt cx="2940627" cy="752195"/>
          </a:xfrm>
        </p:grpSpPr>
        <p:sp>
          <p:nvSpPr>
            <p:cNvPr id="13" name="Rectangle: Rounded Corners 1">
              <a:hlinkClick r:id="rId8"/>
              <a:extLst>
                <a:ext uri="{FF2B5EF4-FFF2-40B4-BE49-F238E27FC236}">
                  <a16:creationId xmlns:a16="http://schemas.microsoft.com/office/drawing/2014/main" id="{977DBCEE-1C46-D970-B9A8-8F81CBD43BA7}"/>
                </a:ext>
              </a:extLst>
            </p:cNvPr>
            <p:cNvSpPr/>
            <p:nvPr/>
          </p:nvSpPr>
          <p:spPr>
            <a:xfrm>
              <a:off x="5330537" y="1201738"/>
              <a:ext cx="2940627" cy="752195"/>
            </a:xfrm>
            <a:prstGeom prst="roundRect">
              <a:avLst>
                <a:gd name="adj" fmla="val 50000"/>
              </a:avLst>
            </a:prstGeom>
            <a:solidFill>
              <a:srgbClr val="00BCEB">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47" rtl="0" fontAlgn="base">
                <a:spcBef>
                  <a:spcPct val="0"/>
                </a:spcBef>
                <a:spcAft>
                  <a:spcPct val="0"/>
                </a:spcAft>
                <a:defRPr/>
              </a:pPr>
              <a:r>
                <a:rPr lang="es-419" sz="2400">
                  <a:solidFill>
                    <a:srgbClr val="005073"/>
                  </a:solidFill>
                  <a:sym typeface="CiscoSansTT"/>
                </a:rPr>
                <a:t> </a:t>
              </a:r>
            </a:p>
          </p:txBody>
        </p:sp>
        <p:sp>
          <p:nvSpPr>
            <p:cNvPr id="14" name="TextBox 13">
              <a:extLst>
                <a:ext uri="{FF2B5EF4-FFF2-40B4-BE49-F238E27FC236}">
                  <a16:creationId xmlns:a16="http://schemas.microsoft.com/office/drawing/2014/main" id="{94FB6596-F454-6CD3-EDE5-3B7627406E40}"/>
                </a:ext>
              </a:extLst>
            </p:cNvPr>
            <p:cNvSpPr txBox="1"/>
            <p:nvPr/>
          </p:nvSpPr>
          <p:spPr>
            <a:xfrm>
              <a:off x="6231364" y="1232170"/>
              <a:ext cx="1723548" cy="691328"/>
            </a:xfrm>
            <a:prstGeom prst="rect">
              <a:avLst/>
            </a:prstGeom>
            <a:noFill/>
          </p:spPr>
          <p:txBody>
            <a:bodyPr wrap="square" rtlCol="0" anchor="ctr">
              <a:spAutoFit/>
            </a:bodyPr>
            <a:lstStyle/>
            <a:p>
              <a:pPr lvl="0" rtl="0">
                <a:defRPr/>
              </a:pPr>
              <a:r>
                <a:rPr lang="es-419" sz="1500" b="1" dirty="0">
                  <a:solidFill>
                    <a:srgbClr val="FFFFFF"/>
                  </a:solidFill>
                  <a:latin typeface="CiscoSansTT ExtraLight"/>
                </a:rPr>
                <a:t>Tecnología de la información</a:t>
              </a:r>
            </a:p>
          </p:txBody>
        </p:sp>
      </p:grpSp>
      <p:pic>
        <p:nvPicPr>
          <p:cNvPr id="21" name="Picture 20">
            <a:extLst>
              <a:ext uri="{FF2B5EF4-FFF2-40B4-BE49-F238E27FC236}">
                <a16:creationId xmlns:a16="http://schemas.microsoft.com/office/drawing/2014/main" id="{8EC66632-9918-AE47-C17D-E8E6894A12D9}"/>
              </a:ext>
            </a:extLst>
          </p:cNvPr>
          <p:cNvPicPr>
            <a:picLocks noChangeAspect="1"/>
          </p:cNvPicPr>
          <p:nvPr/>
        </p:nvPicPr>
        <p:blipFill>
          <a:blip r:embed="rId10"/>
          <a:stretch>
            <a:fillRect/>
          </a:stretch>
        </p:blipFill>
        <p:spPr>
          <a:xfrm>
            <a:off x="5869726" y="2987681"/>
            <a:ext cx="471591" cy="471591"/>
          </a:xfrm>
          <a:prstGeom prst="rect">
            <a:avLst/>
          </a:prstGeom>
          <a:solidFill>
            <a:schemeClr val="tx1">
              <a:alpha val="0"/>
            </a:schemeClr>
          </a:solidFill>
        </p:spPr>
      </p:pic>
      <p:pic>
        <p:nvPicPr>
          <p:cNvPr id="25" name="Picture 24">
            <a:extLst>
              <a:ext uri="{FF2B5EF4-FFF2-40B4-BE49-F238E27FC236}">
                <a16:creationId xmlns:a16="http://schemas.microsoft.com/office/drawing/2014/main" id="{95E175BC-05C0-5E00-A5D9-B074CEEB1D04}"/>
              </a:ext>
            </a:extLst>
          </p:cNvPr>
          <p:cNvPicPr>
            <a:picLocks noChangeAspect="1"/>
          </p:cNvPicPr>
          <p:nvPr/>
        </p:nvPicPr>
        <p:blipFill>
          <a:blip r:embed="rId11"/>
          <a:stretch>
            <a:fillRect/>
          </a:stretch>
        </p:blipFill>
        <p:spPr>
          <a:xfrm>
            <a:off x="5884112" y="3802324"/>
            <a:ext cx="435407" cy="435407"/>
          </a:xfrm>
          <a:prstGeom prst="rect">
            <a:avLst/>
          </a:prstGeom>
        </p:spPr>
      </p:pic>
    </p:spTree>
    <p:extLst>
      <p:ext uri="{BB962C8B-B14F-4D97-AF65-F5344CB8AC3E}">
        <p14:creationId xmlns:p14="http://schemas.microsoft.com/office/powerpoint/2010/main" val="169275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ectangle 90"/>
          <p:cNvSpPr/>
          <p:nvPr/>
        </p:nvSpPr>
        <p:spPr>
          <a:xfrm>
            <a:off x="3175" y="3831019"/>
            <a:ext cx="9144000" cy="749369"/>
          </a:xfrm>
          <a:prstGeom prst="rect">
            <a:avLst/>
          </a:prstGeom>
          <a:solidFill>
            <a:srgbClr val="13397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3" name="Title 2"/>
          <p:cNvSpPr>
            <a:spLocks noGrp="1"/>
          </p:cNvSpPr>
          <p:nvPr>
            <p:ph type="title" idx="4294967295"/>
          </p:nvPr>
        </p:nvSpPr>
        <p:spPr>
          <a:xfrm>
            <a:off x="437766" y="341313"/>
            <a:ext cx="8345488" cy="731837"/>
          </a:xfrm>
        </p:spPr>
        <p:txBody>
          <a:bodyPr/>
          <a:lstStyle/>
          <a:p>
            <a:pPr rtl="0"/>
            <a:r>
              <a:rPr lang="es-419"/>
              <a:t>Capital humano</a:t>
            </a:r>
            <a:br>
              <a:rPr lang="en-US"/>
            </a:br>
            <a:r>
              <a:rPr lang="es-419" sz="1800"/>
              <a:t>Creación de capacidad para la resiliencia </a:t>
            </a:r>
          </a:p>
        </p:txBody>
      </p:sp>
      <p:sp>
        <p:nvSpPr>
          <p:cNvPr id="19" name="Rounded Rectangle 18"/>
          <p:cNvSpPr/>
          <p:nvPr/>
        </p:nvSpPr>
        <p:spPr>
          <a:xfrm>
            <a:off x="3459599" y="1322244"/>
            <a:ext cx="2224802" cy="2443942"/>
          </a:xfrm>
          <a:prstGeom prst="roundRect">
            <a:avLst>
              <a:gd name="adj" fmla="val 3603"/>
            </a:avLst>
          </a:prstGeom>
          <a:noFill/>
          <a:ln w="9525">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20" name="Rounded Rectangle 19"/>
          <p:cNvSpPr/>
          <p:nvPr/>
        </p:nvSpPr>
        <p:spPr>
          <a:xfrm>
            <a:off x="6127284" y="1322244"/>
            <a:ext cx="2224802" cy="2443942"/>
          </a:xfrm>
          <a:prstGeom prst="roundRect">
            <a:avLst>
              <a:gd name="adj" fmla="val 3603"/>
            </a:avLst>
          </a:prstGeom>
          <a:noFill/>
          <a:ln w="9525">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21" name="Rounded Rectangle 20"/>
          <p:cNvSpPr/>
          <p:nvPr/>
        </p:nvSpPr>
        <p:spPr>
          <a:xfrm>
            <a:off x="791915" y="1322244"/>
            <a:ext cx="2224802" cy="2443942"/>
          </a:xfrm>
          <a:prstGeom prst="roundRect">
            <a:avLst>
              <a:gd name="adj" fmla="val 3603"/>
            </a:avLst>
          </a:prstGeom>
          <a:noFill/>
          <a:ln w="9525">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22" name="Rounded Rectangle 21"/>
          <p:cNvSpPr/>
          <p:nvPr/>
        </p:nvSpPr>
        <p:spPr>
          <a:xfrm>
            <a:off x="791915" y="1215075"/>
            <a:ext cx="2224802" cy="423226"/>
          </a:xfrm>
          <a:prstGeom prst="roundRect">
            <a:avLst>
              <a:gd name="adj" fmla="val 50000"/>
            </a:avLst>
          </a:prstGeom>
          <a:solidFill>
            <a:srgbClr val="00BC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23" name="TextBox 22"/>
          <p:cNvSpPr txBox="1"/>
          <p:nvPr/>
        </p:nvSpPr>
        <p:spPr>
          <a:xfrm>
            <a:off x="812235" y="1257411"/>
            <a:ext cx="2224802" cy="323165"/>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1100" b="0" i="0" u="none" strike="noStrike" kern="1200" cap="none" spc="0" normalizeH="0" baseline="0" dirty="0">
                <a:ln>
                  <a:noFill/>
                </a:ln>
                <a:solidFill>
                  <a:srgbClr val="0D274D"/>
                </a:solidFill>
                <a:effectLst/>
                <a:uLnTx/>
                <a:uFillTx/>
                <a:latin typeface="CiscoSansTT ExtraLight"/>
                <a:ea typeface="ＭＳ Ｐゴシック" charset="0"/>
              </a:rPr>
              <a:t>Capacitación-Recapacitación</a:t>
            </a:r>
          </a:p>
          <a:p>
            <a:pPr marL="0" marR="0" lvl="0" indent="0" algn="ctr" defTabSz="457200" rtl="0" eaLnBrk="1" fontAlgn="base" latinLnBrk="0" hangingPunct="1">
              <a:lnSpc>
                <a:spcPct val="100000"/>
              </a:lnSpc>
              <a:spcBef>
                <a:spcPct val="0"/>
              </a:spcBef>
              <a:spcAft>
                <a:spcPct val="0"/>
              </a:spcAft>
              <a:buClrTx/>
              <a:buSzTx/>
              <a:buFontTx/>
              <a:buNone/>
              <a:defRPr/>
            </a:pPr>
            <a:r>
              <a:rPr kumimoji="0" lang="es-419" sz="1000" b="0" i="0" u="none" strike="noStrike" kern="1200" cap="none" spc="0" normalizeH="0" baseline="0" dirty="0">
                <a:ln>
                  <a:noFill/>
                </a:ln>
                <a:solidFill>
                  <a:srgbClr val="0D274D"/>
                </a:solidFill>
                <a:effectLst/>
                <a:uLnTx/>
                <a:uFillTx/>
                <a:latin typeface="CiscoSansTT ExtraLight"/>
                <a:ea typeface="ＭＳ Ｐゴシック" charset="0"/>
              </a:rPr>
              <a:t>(1.</a:t>
            </a:r>
            <a:r>
              <a:rPr kumimoji="0" lang="es-419" sz="1000" b="0" i="0" u="none" strike="noStrike" kern="1200" cap="none" spc="0" normalizeH="0" baseline="30000" dirty="0">
                <a:ln>
                  <a:noFill/>
                </a:ln>
                <a:solidFill>
                  <a:srgbClr val="0D274D"/>
                </a:solidFill>
                <a:effectLst/>
                <a:uLnTx/>
                <a:uFillTx/>
                <a:latin typeface="CiscoSansTT ExtraLight"/>
                <a:ea typeface="ＭＳ Ｐゴシック" charset="0"/>
              </a:rPr>
              <a:t>ra</a:t>
            </a:r>
            <a:r>
              <a:rPr kumimoji="0" lang="es-419" sz="1000" b="0" i="0" u="none" strike="noStrike" kern="1200" cap="none" spc="0" normalizeH="0" baseline="0" dirty="0">
                <a:ln>
                  <a:noFill/>
                </a:ln>
                <a:solidFill>
                  <a:srgbClr val="0D274D"/>
                </a:solidFill>
                <a:effectLst/>
                <a:uLnTx/>
                <a:uFillTx/>
                <a:latin typeface="CiscoSansTT ExtraLight"/>
                <a:ea typeface="ＭＳ Ｐゴシック" charset="0"/>
              </a:rPr>
              <a:t> + 2.</a:t>
            </a:r>
            <a:r>
              <a:rPr kumimoji="0" lang="es-419" sz="1000" b="0" i="0" u="none" strike="noStrike" kern="1200" cap="none" spc="0" normalizeH="0" baseline="30000" dirty="0">
                <a:ln>
                  <a:noFill/>
                </a:ln>
                <a:solidFill>
                  <a:srgbClr val="0D274D"/>
                </a:solidFill>
                <a:effectLst/>
                <a:uLnTx/>
                <a:uFillTx/>
                <a:latin typeface="CiscoSansTT ExtraLight"/>
                <a:ea typeface="ＭＳ Ｐゴシック" charset="0"/>
              </a:rPr>
              <a:t>da</a:t>
            </a:r>
            <a:r>
              <a:rPr kumimoji="0" lang="es-419" sz="1000" b="0" i="0" u="none" strike="noStrike" kern="1200" cap="none" spc="0" normalizeH="0" baseline="0" dirty="0">
                <a:ln>
                  <a:noFill/>
                </a:ln>
                <a:solidFill>
                  <a:srgbClr val="0D274D"/>
                </a:solidFill>
                <a:effectLst/>
                <a:uLnTx/>
                <a:uFillTx/>
                <a:latin typeface="CiscoSansTT ExtraLight"/>
                <a:ea typeface="ＭＳ Ｐゴシック" charset="0"/>
              </a:rPr>
              <a:t> revolución industrial)</a:t>
            </a:r>
          </a:p>
        </p:txBody>
      </p:sp>
      <p:grpSp>
        <p:nvGrpSpPr>
          <p:cNvPr id="24" name="Group 23"/>
          <p:cNvGrpSpPr/>
          <p:nvPr/>
        </p:nvGrpSpPr>
        <p:grpSpPr>
          <a:xfrm>
            <a:off x="1584020" y="1766971"/>
            <a:ext cx="640593" cy="785546"/>
            <a:chOff x="1260181" y="1839901"/>
            <a:chExt cx="640593" cy="785546"/>
          </a:xfrm>
        </p:grpSpPr>
        <p:sp>
          <p:nvSpPr>
            <p:cNvPr id="25" name="Oval 24"/>
            <p:cNvSpPr/>
            <p:nvPr/>
          </p:nvSpPr>
          <p:spPr>
            <a:xfrm>
              <a:off x="1470537" y="1839901"/>
              <a:ext cx="210356" cy="21035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800" b="1" i="0" u="none" strike="noStrike" kern="1200" cap="none" spc="0" normalizeH="0" baseline="0">
                  <a:ln>
                    <a:noFill/>
                  </a:ln>
                  <a:solidFill>
                    <a:srgbClr val="0D274D"/>
                  </a:solidFill>
                  <a:effectLst/>
                  <a:uLnTx/>
                  <a:uFillTx/>
                  <a:latin typeface="CiscoSansTT ExtraLight"/>
                  <a:ea typeface="+mn-ea"/>
                  <a:cs typeface="+mn-cs"/>
                </a:rPr>
                <a:t>P</a:t>
              </a:r>
            </a:p>
          </p:txBody>
        </p:sp>
        <p:sp>
          <p:nvSpPr>
            <p:cNvPr id="26" name="Oval 25"/>
            <p:cNvSpPr/>
            <p:nvPr/>
          </p:nvSpPr>
          <p:spPr>
            <a:xfrm>
              <a:off x="1690418" y="2005462"/>
              <a:ext cx="210356" cy="210356"/>
            </a:xfrm>
            <a:prstGeom prst="ellipse">
              <a:avLst/>
            </a:prstGeom>
            <a:solidFill>
              <a:schemeClr val="accent6">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800" b="1"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27" name="Oval 26"/>
            <p:cNvSpPr/>
            <p:nvPr/>
          </p:nvSpPr>
          <p:spPr>
            <a:xfrm>
              <a:off x="1690418" y="2256052"/>
              <a:ext cx="210356" cy="210356"/>
            </a:xfrm>
            <a:prstGeom prst="ellipse">
              <a:avLst/>
            </a:prstGeom>
            <a:solidFill>
              <a:schemeClr val="accent6">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800" b="1"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28" name="Oval 27"/>
            <p:cNvSpPr/>
            <p:nvPr/>
          </p:nvSpPr>
          <p:spPr>
            <a:xfrm>
              <a:off x="1260181" y="2005462"/>
              <a:ext cx="210356" cy="210356"/>
            </a:xfrm>
            <a:prstGeom prst="ellipse">
              <a:avLst/>
            </a:prstGeom>
            <a:solidFill>
              <a:schemeClr val="accent6">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800" b="1"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29" name="Oval 28"/>
            <p:cNvSpPr/>
            <p:nvPr/>
          </p:nvSpPr>
          <p:spPr>
            <a:xfrm>
              <a:off x="1260181" y="2256052"/>
              <a:ext cx="210356" cy="210356"/>
            </a:xfrm>
            <a:prstGeom prst="ellipse">
              <a:avLst/>
            </a:prstGeom>
            <a:solidFill>
              <a:schemeClr val="accent6">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800" b="1"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30" name="Oval 29"/>
            <p:cNvSpPr/>
            <p:nvPr/>
          </p:nvSpPr>
          <p:spPr>
            <a:xfrm>
              <a:off x="1469680" y="2415091"/>
              <a:ext cx="210356" cy="210356"/>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300" b="1" i="0" u="none" strike="noStrike" kern="1200" cap="none" spc="0" normalizeH="0" baseline="0" dirty="0">
                  <a:ln>
                    <a:noFill/>
                  </a:ln>
                  <a:solidFill>
                    <a:srgbClr val="0D274D"/>
                  </a:solidFill>
                  <a:effectLst/>
                  <a:uLnTx/>
                  <a:uFillTx/>
                  <a:latin typeface="CiscoSansTT ExtraLight"/>
                  <a:ea typeface="+mn-ea"/>
                  <a:cs typeface="+mn-cs"/>
                </a:rPr>
                <a:t>servidor</a:t>
              </a:r>
            </a:p>
          </p:txBody>
        </p:sp>
        <p:cxnSp>
          <p:nvCxnSpPr>
            <p:cNvPr id="31" name="Straight Arrow Connector 30"/>
            <p:cNvCxnSpPr>
              <a:stCxn id="25" idx="4"/>
              <a:endCxn id="30" idx="0"/>
            </p:cNvCxnSpPr>
            <p:nvPr/>
          </p:nvCxnSpPr>
          <p:spPr>
            <a:xfrm flipH="1">
              <a:off x="1574858" y="2050257"/>
              <a:ext cx="857" cy="364834"/>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1414154" y="2691764"/>
            <a:ext cx="980324" cy="184666"/>
          </a:xfrm>
          <a:prstGeom prst="rect">
            <a:avLst/>
          </a:prstGeom>
          <a:noFill/>
        </p:spPr>
        <p:txBody>
          <a:bodyPr wrap="square" lIns="0" tIns="0" rIns="0" bIns="0" rtlCol="0" anchor="ctr">
            <a:sp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1200" b="1" i="0" u="none" strike="noStrike" kern="1200" cap="none" spc="0" normalizeH="0" baseline="0">
                <a:ln>
                  <a:noFill/>
                </a:ln>
                <a:solidFill>
                  <a:srgbClr val="00BCEB"/>
                </a:solidFill>
                <a:effectLst/>
                <a:uLnTx/>
                <a:uFillTx/>
                <a:latin typeface="CiscoSansTT ExtraLight"/>
                <a:ea typeface="ＭＳ Ｐゴシック" charset="0"/>
              </a:rPr>
              <a:t>Competencia</a:t>
            </a:r>
          </a:p>
        </p:txBody>
      </p:sp>
      <p:sp>
        <p:nvSpPr>
          <p:cNvPr id="33" name="TextBox 32"/>
          <p:cNvSpPr txBox="1"/>
          <p:nvPr/>
        </p:nvSpPr>
        <p:spPr>
          <a:xfrm>
            <a:off x="791915" y="2955456"/>
            <a:ext cx="2224802" cy="307777"/>
          </a:xfrm>
          <a:prstGeom prst="rect">
            <a:avLst/>
          </a:prstGeom>
          <a:noFill/>
        </p:spPr>
        <p:txBody>
          <a:bodyPr wrap="square" lIns="0" tIns="0" rIns="0" bIns="0"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1000" b="0" i="0" u="none" strike="noStrike" kern="1200" cap="none" spc="0" normalizeH="0" baseline="0">
                <a:ln>
                  <a:noFill/>
                </a:ln>
                <a:solidFill>
                  <a:srgbClr val="FFFFFF"/>
                </a:solidFill>
                <a:effectLst/>
                <a:uLnTx/>
                <a:uFillTx/>
                <a:latin typeface="CiscoSansTT ExtraLight"/>
                <a:ea typeface="ＭＳ Ｐゴシック" charset="0"/>
              </a:rPr>
              <a:t>Realizar para comparar el nivel</a:t>
            </a:r>
          </a:p>
        </p:txBody>
      </p:sp>
      <p:sp>
        <p:nvSpPr>
          <p:cNvPr id="34" name="TextBox 33"/>
          <p:cNvSpPr txBox="1"/>
          <p:nvPr/>
        </p:nvSpPr>
        <p:spPr>
          <a:xfrm>
            <a:off x="791915" y="3376407"/>
            <a:ext cx="2224802" cy="307777"/>
          </a:xfrm>
          <a:prstGeom prst="rect">
            <a:avLst/>
          </a:prstGeom>
          <a:noFill/>
        </p:spPr>
        <p:txBody>
          <a:bodyPr wrap="square" lIns="0" tIns="0" rIns="0" bIns="0"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1000" b="0" i="0" u="none" strike="noStrike" kern="1200" cap="none" spc="0" normalizeH="0" baseline="0">
                <a:ln>
                  <a:noFill/>
                </a:ln>
                <a:solidFill>
                  <a:srgbClr val="FFFFFF"/>
                </a:solidFill>
                <a:effectLst/>
                <a:uLnTx/>
                <a:uFillTx/>
                <a:latin typeface="CiscoSansTT ExtraLight"/>
                <a:ea typeface="ＭＳ Ｐゴシック" charset="0"/>
              </a:rPr>
              <a:t>Aprovechar los conocimientos existentes</a:t>
            </a:r>
          </a:p>
        </p:txBody>
      </p:sp>
      <p:sp>
        <p:nvSpPr>
          <p:cNvPr id="35" name="TextBox 34"/>
          <p:cNvSpPr txBox="1"/>
          <p:nvPr/>
        </p:nvSpPr>
        <p:spPr>
          <a:xfrm>
            <a:off x="533400" y="3886385"/>
            <a:ext cx="8115300" cy="638636"/>
          </a:xfrm>
          <a:prstGeom prst="rect">
            <a:avLst/>
          </a:prstGeom>
          <a:noFill/>
        </p:spPr>
        <p:txBody>
          <a:bodyPr wrap="square" lIns="0" tIns="0" rIns="0" bIns="0" rtlCol="0">
            <a:spAutoFit/>
          </a:bodyPr>
          <a:lstStyle/>
          <a:p>
            <a:pPr marL="0" marR="0" lvl="0" indent="0" algn="l" defTabSz="457200" rtl="0" eaLnBrk="1" fontAlgn="base" latinLnBrk="0" hangingPunct="1">
              <a:lnSpc>
                <a:spcPct val="100000"/>
              </a:lnSpc>
              <a:spcBef>
                <a:spcPts val="300"/>
              </a:spcBef>
              <a:spcAft>
                <a:spcPts val="600"/>
              </a:spcAft>
              <a:buClrTx/>
              <a:buSzTx/>
              <a:buFontTx/>
              <a:buNone/>
              <a:defRPr/>
            </a:pPr>
            <a:r>
              <a:rPr kumimoji="0" lang="es-419" sz="1200" b="0" i="0" u="none" strike="noStrike" kern="1200" cap="none" spc="0" normalizeH="0" baseline="0" dirty="0">
                <a:ln>
                  <a:noFill/>
                </a:ln>
                <a:solidFill>
                  <a:srgbClr val="FFFFFF"/>
                </a:solidFill>
                <a:effectLst/>
                <a:uLnTx/>
                <a:uFillTx/>
                <a:latin typeface="CiscoSansTT ExtraLight"/>
                <a:ea typeface="ＭＳ Ｐゴシック" charset="0"/>
              </a:rPr>
              <a:t>"Tenemos la oportunidad de alcanzar y elevar diferentes partes del mundo, aprovechar el talento y proporcionar educación a lugares del mundo que antes no contaban con esas opciones. Y eso es mejor para toda la humanidad".</a:t>
            </a:r>
          </a:p>
          <a:p>
            <a:pPr marL="0" marR="0" lvl="0" indent="0" algn="r" defTabSz="457200" rtl="0" eaLnBrk="1" fontAlgn="base" latinLnBrk="0" hangingPunct="1">
              <a:lnSpc>
                <a:spcPct val="100000"/>
              </a:lnSpc>
              <a:spcBef>
                <a:spcPts val="300"/>
              </a:spcBef>
              <a:spcAft>
                <a:spcPts val="600"/>
              </a:spcAft>
              <a:buClrTx/>
              <a:buSzTx/>
              <a:buFontTx/>
              <a:buNone/>
              <a:defRPr/>
            </a:pPr>
            <a:r>
              <a:rPr kumimoji="0" lang="es-419" sz="1000" b="1" i="0" u="none" strike="noStrike" kern="1200" cap="none" spc="0" normalizeH="0" baseline="0" dirty="0">
                <a:ln>
                  <a:noFill/>
                </a:ln>
                <a:solidFill>
                  <a:srgbClr val="FFFFFF"/>
                </a:solidFill>
                <a:effectLst/>
                <a:uLnTx/>
                <a:uFillTx/>
                <a:latin typeface="CiscoSansTT ExtraLight"/>
                <a:ea typeface="ＭＳ Ｐゴシック" charset="0"/>
              </a:rPr>
              <a:t>– Heather </a:t>
            </a:r>
            <a:r>
              <a:rPr kumimoji="0" lang="es-419" sz="1000" b="1" i="0" u="none" strike="noStrike" kern="1200" cap="none" spc="0" normalizeH="0" baseline="0" dirty="0" err="1">
                <a:ln>
                  <a:noFill/>
                </a:ln>
                <a:solidFill>
                  <a:srgbClr val="FFFFFF"/>
                </a:solidFill>
                <a:effectLst/>
                <a:uLnTx/>
                <a:uFillTx/>
                <a:latin typeface="CiscoSansTT ExtraLight"/>
                <a:ea typeface="ＭＳ Ｐゴシック" charset="0"/>
              </a:rPr>
              <a:t>McGowan</a:t>
            </a:r>
            <a:r>
              <a:rPr kumimoji="0" lang="es-419" sz="1000" b="1" i="0" u="none" strike="noStrike" kern="1200" cap="none" spc="0" normalizeH="0" baseline="0" dirty="0">
                <a:ln>
                  <a:noFill/>
                </a:ln>
                <a:solidFill>
                  <a:srgbClr val="FFFFFF"/>
                </a:solidFill>
                <a:effectLst/>
                <a:uLnTx/>
                <a:uFillTx/>
                <a:latin typeface="CiscoSansTT ExtraLight"/>
                <a:ea typeface="ＭＳ Ｐゴシック" charset="0"/>
              </a:rPr>
              <a:t>, oradora futurista y educadora</a:t>
            </a:r>
          </a:p>
        </p:txBody>
      </p:sp>
      <p:sp>
        <p:nvSpPr>
          <p:cNvPr id="36" name="Rounded Rectangle 35"/>
          <p:cNvSpPr/>
          <p:nvPr/>
        </p:nvSpPr>
        <p:spPr>
          <a:xfrm>
            <a:off x="3459599" y="1215075"/>
            <a:ext cx="2224802" cy="423226"/>
          </a:xfrm>
          <a:prstGeom prst="roundRect">
            <a:avLst>
              <a:gd name="adj" fmla="val 50000"/>
            </a:avLst>
          </a:prstGeom>
          <a:solidFill>
            <a:srgbClr val="6EBE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37" name="Rounded Rectangle 36"/>
          <p:cNvSpPr/>
          <p:nvPr/>
        </p:nvSpPr>
        <p:spPr>
          <a:xfrm>
            <a:off x="6127284" y="1215075"/>
            <a:ext cx="2224802" cy="423226"/>
          </a:xfrm>
          <a:prstGeom prst="roundRect">
            <a:avLst>
              <a:gd name="adj" fmla="val 50000"/>
            </a:avLst>
          </a:prstGeom>
          <a:solidFill>
            <a:srgbClr val="FBAB1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38" name="TextBox 37"/>
          <p:cNvSpPr txBox="1"/>
          <p:nvPr/>
        </p:nvSpPr>
        <p:spPr>
          <a:xfrm>
            <a:off x="3661410" y="1257411"/>
            <a:ext cx="1821180" cy="323165"/>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1100" b="0" i="0" u="none" strike="noStrike" kern="1200" cap="none" spc="0" normalizeH="0" baseline="0" dirty="0">
                <a:ln>
                  <a:noFill/>
                </a:ln>
                <a:solidFill>
                  <a:srgbClr val="0D274D"/>
                </a:solidFill>
                <a:effectLst/>
                <a:uLnTx/>
                <a:uFillTx/>
                <a:latin typeface="CiscoSansTT ExtraLight"/>
                <a:ea typeface="ＭＳ Ｐゴシック" charset="0"/>
              </a:rPr>
              <a:t>Mejora de las habilidades</a:t>
            </a:r>
          </a:p>
          <a:p>
            <a:pPr marL="0" marR="0" lvl="0" indent="0" algn="ctr" defTabSz="457200" rtl="0" eaLnBrk="1" fontAlgn="base" latinLnBrk="0" hangingPunct="1">
              <a:lnSpc>
                <a:spcPct val="100000"/>
              </a:lnSpc>
              <a:spcBef>
                <a:spcPct val="0"/>
              </a:spcBef>
              <a:spcAft>
                <a:spcPct val="0"/>
              </a:spcAft>
              <a:buClrTx/>
              <a:buSzTx/>
              <a:buFontTx/>
              <a:buNone/>
              <a:defRPr/>
            </a:pPr>
            <a:r>
              <a:rPr kumimoji="0" lang="es-419" sz="1000" b="0" i="0" u="none" strike="noStrike" kern="1200" cap="none" spc="0" normalizeH="0" baseline="0" dirty="0">
                <a:ln>
                  <a:noFill/>
                </a:ln>
                <a:solidFill>
                  <a:srgbClr val="0D274D"/>
                </a:solidFill>
                <a:effectLst/>
                <a:uLnTx/>
                <a:uFillTx/>
                <a:latin typeface="CiscoSansTT ExtraLight"/>
                <a:ea typeface="ＭＳ Ｐゴシック" charset="0"/>
              </a:rPr>
              <a:t>(3.</a:t>
            </a:r>
            <a:r>
              <a:rPr kumimoji="0" lang="es-419" sz="1000" b="0" i="0" u="none" strike="noStrike" kern="1200" cap="none" spc="0" normalizeH="0" baseline="30000" dirty="0">
                <a:ln>
                  <a:noFill/>
                </a:ln>
                <a:solidFill>
                  <a:srgbClr val="0D274D"/>
                </a:solidFill>
                <a:effectLst/>
                <a:uLnTx/>
                <a:uFillTx/>
                <a:latin typeface="CiscoSansTT ExtraLight"/>
                <a:ea typeface="ＭＳ Ｐゴシック" charset="0"/>
              </a:rPr>
              <a:t>ra</a:t>
            </a:r>
            <a:r>
              <a:rPr kumimoji="0" lang="es-419" sz="1000" b="0" i="0" u="none" strike="noStrike" kern="1200" cap="none" spc="0" normalizeH="0" baseline="0" dirty="0">
                <a:ln>
                  <a:noFill/>
                </a:ln>
                <a:solidFill>
                  <a:srgbClr val="0D274D"/>
                </a:solidFill>
                <a:effectLst/>
                <a:uLnTx/>
                <a:uFillTx/>
                <a:latin typeface="CiscoSansTT ExtraLight"/>
                <a:ea typeface="ＭＳ Ｐゴシック" charset="0"/>
              </a:rPr>
              <a:t> revolución industrial)</a:t>
            </a:r>
          </a:p>
        </p:txBody>
      </p:sp>
      <p:sp>
        <p:nvSpPr>
          <p:cNvPr id="39" name="TextBox 38"/>
          <p:cNvSpPr txBox="1"/>
          <p:nvPr/>
        </p:nvSpPr>
        <p:spPr>
          <a:xfrm>
            <a:off x="6329095" y="1257411"/>
            <a:ext cx="1821180" cy="323165"/>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1100" b="0" i="0" u="none" strike="noStrike" kern="1200" cap="none" spc="0" normalizeH="0" baseline="0" dirty="0">
                <a:ln>
                  <a:noFill/>
                </a:ln>
                <a:solidFill>
                  <a:srgbClr val="0D274D"/>
                </a:solidFill>
                <a:effectLst/>
                <a:uLnTx/>
                <a:uFillTx/>
                <a:latin typeface="CiscoSansTT ExtraLight"/>
                <a:ea typeface="ＭＳ Ｐゴシック" charset="0"/>
              </a:rPr>
              <a:t>Capital humano</a:t>
            </a:r>
          </a:p>
          <a:p>
            <a:pPr marL="0" marR="0" lvl="0" indent="0" algn="ctr" defTabSz="457200" rtl="0" eaLnBrk="1" fontAlgn="base" latinLnBrk="0" hangingPunct="1">
              <a:lnSpc>
                <a:spcPct val="100000"/>
              </a:lnSpc>
              <a:spcBef>
                <a:spcPct val="0"/>
              </a:spcBef>
              <a:spcAft>
                <a:spcPct val="0"/>
              </a:spcAft>
              <a:buClrTx/>
              <a:buSzTx/>
              <a:buFontTx/>
              <a:buNone/>
              <a:defRPr/>
            </a:pPr>
            <a:r>
              <a:rPr kumimoji="0" lang="es-419" sz="1000" b="0" i="0" u="none" strike="noStrike" kern="1200" cap="none" spc="0" normalizeH="0" baseline="0" dirty="0">
                <a:ln>
                  <a:noFill/>
                </a:ln>
                <a:solidFill>
                  <a:srgbClr val="0D274D"/>
                </a:solidFill>
                <a:effectLst/>
                <a:uLnTx/>
                <a:uFillTx/>
                <a:latin typeface="CiscoSansTT ExtraLight"/>
                <a:ea typeface="ＭＳ Ｐゴシック" charset="0"/>
              </a:rPr>
              <a:t>(4.</a:t>
            </a:r>
            <a:r>
              <a:rPr kumimoji="0" lang="es-419" sz="1000" b="0" i="0" u="none" strike="noStrike" kern="1200" cap="none" spc="0" normalizeH="0" baseline="30000" dirty="0">
                <a:ln>
                  <a:noFill/>
                </a:ln>
                <a:solidFill>
                  <a:srgbClr val="0D274D"/>
                </a:solidFill>
                <a:effectLst/>
                <a:uLnTx/>
                <a:uFillTx/>
                <a:latin typeface="CiscoSansTT ExtraLight"/>
                <a:ea typeface="ＭＳ Ｐゴシック" charset="0"/>
              </a:rPr>
              <a:t>ta</a:t>
            </a:r>
            <a:r>
              <a:rPr kumimoji="0" lang="es-419" sz="1000" b="0" i="0" u="none" strike="noStrike" kern="1200" cap="none" spc="0" normalizeH="0" baseline="0" dirty="0">
                <a:ln>
                  <a:noFill/>
                </a:ln>
                <a:solidFill>
                  <a:srgbClr val="0D274D"/>
                </a:solidFill>
                <a:effectLst/>
                <a:uLnTx/>
                <a:uFillTx/>
                <a:latin typeface="CiscoSansTT ExtraLight"/>
                <a:ea typeface="ＭＳ Ｐゴシック" charset="0"/>
              </a:rPr>
              <a:t> revolución industrial)</a:t>
            </a:r>
          </a:p>
        </p:txBody>
      </p:sp>
      <p:grpSp>
        <p:nvGrpSpPr>
          <p:cNvPr id="40" name="Group 39"/>
          <p:cNvGrpSpPr/>
          <p:nvPr/>
        </p:nvGrpSpPr>
        <p:grpSpPr>
          <a:xfrm>
            <a:off x="4220703" y="1766971"/>
            <a:ext cx="702595" cy="785546"/>
            <a:chOff x="2973031" y="1839901"/>
            <a:chExt cx="702595" cy="785546"/>
          </a:xfrm>
        </p:grpSpPr>
        <p:sp>
          <p:nvSpPr>
            <p:cNvPr id="41" name="Oval 40"/>
            <p:cNvSpPr/>
            <p:nvPr/>
          </p:nvSpPr>
          <p:spPr>
            <a:xfrm>
              <a:off x="2973031" y="2005462"/>
              <a:ext cx="210356" cy="210356"/>
            </a:xfrm>
            <a:prstGeom prst="ellipse">
              <a:avLst/>
            </a:prstGeom>
            <a:solidFill>
              <a:schemeClr val="accent6">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800" b="1" i="0" u="none" strike="noStrike" kern="1200" cap="none" spc="0" normalizeH="0" baseline="0">
                  <a:ln>
                    <a:noFill/>
                  </a:ln>
                  <a:solidFill>
                    <a:srgbClr val="0D274D"/>
                  </a:solidFill>
                  <a:effectLst/>
                  <a:uLnTx/>
                  <a:uFillTx/>
                  <a:latin typeface="CiscoSansTT ExtraLight"/>
                  <a:ea typeface="+mn-ea"/>
                  <a:cs typeface="+mn-cs"/>
                </a:rPr>
                <a:t>P</a:t>
              </a:r>
            </a:p>
          </p:txBody>
        </p:sp>
        <p:sp>
          <p:nvSpPr>
            <p:cNvPr id="42" name="Oval 41"/>
            <p:cNvSpPr/>
            <p:nvPr/>
          </p:nvSpPr>
          <p:spPr>
            <a:xfrm>
              <a:off x="3200852" y="1839901"/>
              <a:ext cx="210356" cy="210356"/>
            </a:xfrm>
            <a:prstGeom prst="ellipse">
              <a:avLst/>
            </a:prstGeom>
            <a:solidFill>
              <a:schemeClr val="accent6">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800" b="1" i="0" u="none" strike="noStrike" kern="1200" cap="none" spc="0" normalizeH="0" baseline="0">
                  <a:ln>
                    <a:noFill/>
                  </a:ln>
                  <a:solidFill>
                    <a:srgbClr val="0D274D"/>
                  </a:solidFill>
                  <a:effectLst/>
                  <a:uLnTx/>
                  <a:uFillTx/>
                  <a:latin typeface="CiscoSansTT ExtraLight"/>
                  <a:ea typeface="+mn-ea"/>
                  <a:cs typeface="+mn-cs"/>
                </a:rPr>
                <a:t>P</a:t>
              </a:r>
            </a:p>
          </p:txBody>
        </p:sp>
        <p:sp>
          <p:nvSpPr>
            <p:cNvPr id="43" name="Oval 42"/>
            <p:cNvSpPr/>
            <p:nvPr/>
          </p:nvSpPr>
          <p:spPr>
            <a:xfrm>
              <a:off x="3465270" y="2005462"/>
              <a:ext cx="210356" cy="21035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800" b="1" i="0" u="none" strike="noStrike" kern="1200" cap="none" spc="0" normalizeH="0" baseline="0">
                  <a:ln>
                    <a:noFill/>
                  </a:ln>
                  <a:solidFill>
                    <a:srgbClr val="0D274D"/>
                  </a:solidFill>
                  <a:effectLst/>
                  <a:uLnTx/>
                  <a:uFillTx/>
                  <a:latin typeface="CiscoSansTT ExtraLight"/>
                  <a:ea typeface="+mn-ea"/>
                  <a:cs typeface="+mn-cs"/>
                </a:rPr>
                <a:t>P</a:t>
              </a:r>
            </a:p>
          </p:txBody>
        </p:sp>
        <p:sp>
          <p:nvSpPr>
            <p:cNvPr id="44" name="Oval 43"/>
            <p:cNvSpPr/>
            <p:nvPr/>
          </p:nvSpPr>
          <p:spPr>
            <a:xfrm>
              <a:off x="2973031" y="2256052"/>
              <a:ext cx="210356" cy="210356"/>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300" b="1" i="0" u="none" strike="noStrike" kern="1200" cap="none" spc="0" normalizeH="0" baseline="0" dirty="0">
                  <a:ln>
                    <a:noFill/>
                  </a:ln>
                  <a:solidFill>
                    <a:srgbClr val="0D274D"/>
                  </a:solidFill>
                  <a:effectLst/>
                  <a:uLnTx/>
                  <a:uFillTx/>
                  <a:latin typeface="CiscoSansTT ExtraLight"/>
                  <a:ea typeface="+mn-ea"/>
                  <a:cs typeface="+mn-cs"/>
                </a:rPr>
                <a:t>servidor</a:t>
              </a:r>
            </a:p>
          </p:txBody>
        </p:sp>
        <p:sp>
          <p:nvSpPr>
            <p:cNvPr id="45" name="Oval 44"/>
            <p:cNvSpPr/>
            <p:nvPr/>
          </p:nvSpPr>
          <p:spPr>
            <a:xfrm>
              <a:off x="3465270" y="2256052"/>
              <a:ext cx="210356" cy="210356"/>
            </a:xfrm>
            <a:prstGeom prst="ellipse">
              <a:avLst/>
            </a:prstGeom>
            <a:solidFill>
              <a:srgbClr val="FBAB18">
                <a:alpha val="5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300" b="1" i="0" u="none" strike="noStrike" kern="1200" cap="none" spc="0" normalizeH="0" baseline="0" dirty="0">
                  <a:ln>
                    <a:noFill/>
                  </a:ln>
                  <a:solidFill>
                    <a:srgbClr val="0D274D"/>
                  </a:solidFill>
                  <a:effectLst/>
                  <a:uLnTx/>
                  <a:uFillTx/>
                  <a:latin typeface="CiscoSansTT ExtraLight"/>
                  <a:ea typeface="+mn-ea"/>
                  <a:cs typeface="+mn-cs"/>
                </a:rPr>
                <a:t>servidor</a:t>
              </a:r>
            </a:p>
          </p:txBody>
        </p:sp>
        <p:sp>
          <p:nvSpPr>
            <p:cNvPr id="46" name="Oval 45"/>
            <p:cNvSpPr/>
            <p:nvPr/>
          </p:nvSpPr>
          <p:spPr>
            <a:xfrm>
              <a:off x="3200852" y="2415091"/>
              <a:ext cx="210356" cy="210356"/>
            </a:xfrm>
            <a:prstGeom prst="ellipse">
              <a:avLst/>
            </a:prstGeom>
            <a:solidFill>
              <a:srgbClr val="FBAB18">
                <a:alpha val="5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300" b="1" i="0" u="none" strike="noStrike" kern="1200" cap="none" spc="0" normalizeH="0" baseline="0" dirty="0">
                  <a:ln>
                    <a:noFill/>
                  </a:ln>
                  <a:solidFill>
                    <a:srgbClr val="0D274D"/>
                  </a:solidFill>
                  <a:effectLst/>
                  <a:uLnTx/>
                  <a:uFillTx/>
                  <a:latin typeface="CiscoSansTT ExtraLight"/>
                  <a:ea typeface="+mn-ea"/>
                  <a:cs typeface="+mn-cs"/>
                </a:rPr>
                <a:t>servidor</a:t>
              </a:r>
            </a:p>
          </p:txBody>
        </p:sp>
        <p:sp>
          <p:nvSpPr>
            <p:cNvPr id="47" name="Oval 46"/>
            <p:cNvSpPr/>
            <p:nvPr/>
          </p:nvSpPr>
          <p:spPr>
            <a:xfrm>
              <a:off x="3200852" y="2127496"/>
              <a:ext cx="210356" cy="21035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800" b="1" i="0" u="none" strike="noStrike" kern="1200" cap="none" spc="0" normalizeH="0" baseline="0" noProof="0">
                <a:ln>
                  <a:noFill/>
                </a:ln>
                <a:solidFill>
                  <a:srgbClr val="0D274D"/>
                </a:solidFill>
                <a:effectLst/>
                <a:uLnTx/>
                <a:uFillTx/>
                <a:latin typeface="CiscoSansTT ExtraLight"/>
                <a:ea typeface="+mn-ea"/>
                <a:cs typeface="+mn-cs"/>
              </a:endParaRPr>
            </a:p>
          </p:txBody>
        </p:sp>
        <p:cxnSp>
          <p:nvCxnSpPr>
            <p:cNvPr id="48" name="Elbow Connector 47"/>
            <p:cNvCxnSpPr>
              <a:stCxn id="43" idx="2"/>
              <a:endCxn id="44" idx="6"/>
            </p:cNvCxnSpPr>
            <p:nvPr/>
          </p:nvCxnSpPr>
          <p:spPr>
            <a:xfrm rot="10800000" flipV="1">
              <a:off x="3183388" y="2110640"/>
              <a:ext cx="281883" cy="250590"/>
            </a:xfrm>
            <a:prstGeom prst="bentConnector3">
              <a:avLst>
                <a:gd name="adj1" fmla="val 11986"/>
              </a:avLst>
            </a:prstGeom>
            <a:ln w="31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6831989" y="1667792"/>
            <a:ext cx="815392" cy="983905"/>
            <a:chOff x="4546204" y="1693851"/>
            <a:chExt cx="815392" cy="983905"/>
          </a:xfrm>
        </p:grpSpPr>
        <p:sp>
          <p:nvSpPr>
            <p:cNvPr id="50" name="Oval 49"/>
            <p:cNvSpPr/>
            <p:nvPr/>
          </p:nvSpPr>
          <p:spPr>
            <a:xfrm>
              <a:off x="4745517" y="1693851"/>
              <a:ext cx="210356" cy="210356"/>
            </a:xfrm>
            <a:prstGeom prst="ellipse">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800" b="1" i="0" u="none" strike="noStrike" kern="1200" cap="none" spc="0" normalizeH="0" baseline="0">
                  <a:ln>
                    <a:noFill/>
                  </a:ln>
                  <a:solidFill>
                    <a:srgbClr val="0D274D"/>
                  </a:solidFill>
                  <a:effectLst/>
                  <a:uLnTx/>
                  <a:uFillTx/>
                  <a:latin typeface="CiscoSansTT ExtraLight"/>
                  <a:ea typeface="+mn-ea"/>
                  <a:cs typeface="+mn-cs"/>
                </a:rPr>
                <a:t>P</a:t>
              </a:r>
            </a:p>
          </p:txBody>
        </p:sp>
        <p:sp>
          <p:nvSpPr>
            <p:cNvPr id="51" name="Oval 50"/>
            <p:cNvSpPr/>
            <p:nvPr/>
          </p:nvSpPr>
          <p:spPr>
            <a:xfrm>
              <a:off x="4552554" y="1808151"/>
              <a:ext cx="210356" cy="210356"/>
            </a:xfrm>
            <a:prstGeom prst="ellipse">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800" b="1" i="0" u="none" strike="noStrike" kern="1200" cap="none" spc="0" normalizeH="0" baseline="0">
                  <a:ln>
                    <a:noFill/>
                  </a:ln>
                  <a:solidFill>
                    <a:srgbClr val="0D274D"/>
                  </a:solidFill>
                  <a:effectLst/>
                  <a:uLnTx/>
                  <a:uFillTx/>
                  <a:latin typeface="CiscoSansTT ExtraLight"/>
                  <a:ea typeface="+mn-ea"/>
                  <a:cs typeface="+mn-cs"/>
                </a:rPr>
                <a:t>P</a:t>
              </a:r>
            </a:p>
          </p:txBody>
        </p:sp>
        <p:sp>
          <p:nvSpPr>
            <p:cNvPr id="52" name="Oval 51"/>
            <p:cNvSpPr/>
            <p:nvPr/>
          </p:nvSpPr>
          <p:spPr>
            <a:xfrm>
              <a:off x="4958954" y="1808151"/>
              <a:ext cx="210356" cy="210356"/>
            </a:xfrm>
            <a:prstGeom prst="ellipse">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800" b="1" i="0" u="none" strike="noStrike" kern="1200" cap="none" spc="0" normalizeH="0" baseline="0">
                  <a:ln>
                    <a:noFill/>
                  </a:ln>
                  <a:solidFill>
                    <a:srgbClr val="0D274D"/>
                  </a:solidFill>
                  <a:effectLst/>
                  <a:uLnTx/>
                  <a:uFillTx/>
                  <a:latin typeface="CiscoSansTT ExtraLight"/>
                  <a:ea typeface="+mn-ea"/>
                  <a:cs typeface="+mn-cs"/>
                </a:rPr>
                <a:t>P</a:t>
              </a:r>
            </a:p>
          </p:txBody>
        </p:sp>
        <p:sp>
          <p:nvSpPr>
            <p:cNvPr id="53" name="Oval 52"/>
            <p:cNvSpPr/>
            <p:nvPr/>
          </p:nvSpPr>
          <p:spPr>
            <a:xfrm>
              <a:off x="4546204" y="2079794"/>
              <a:ext cx="210356" cy="210356"/>
            </a:xfrm>
            <a:prstGeom prst="ellipse">
              <a:avLst/>
            </a:prstGeom>
            <a:solidFill>
              <a:srgbClr val="008DB0">
                <a:alpha val="5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800" b="1"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54" name="Oval 53"/>
            <p:cNvSpPr/>
            <p:nvPr/>
          </p:nvSpPr>
          <p:spPr>
            <a:xfrm>
              <a:off x="4622404" y="2345426"/>
              <a:ext cx="210356" cy="210356"/>
            </a:xfrm>
            <a:prstGeom prst="ellipse">
              <a:avLst/>
            </a:prstGeom>
            <a:solidFill>
              <a:srgbClr val="008DB0">
                <a:alpha val="5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800" b="1"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55" name="Oval 54"/>
            <p:cNvSpPr/>
            <p:nvPr/>
          </p:nvSpPr>
          <p:spPr>
            <a:xfrm>
              <a:off x="4973813" y="2075438"/>
              <a:ext cx="210356" cy="210356"/>
            </a:xfrm>
            <a:prstGeom prst="ellipse">
              <a:avLst/>
            </a:prstGeom>
            <a:solidFill>
              <a:srgbClr val="008DB0">
                <a:alpha val="5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800" b="1"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56" name="Oval 55"/>
            <p:cNvSpPr/>
            <p:nvPr/>
          </p:nvSpPr>
          <p:spPr>
            <a:xfrm>
              <a:off x="4886822" y="2341883"/>
              <a:ext cx="210356" cy="210356"/>
            </a:xfrm>
            <a:prstGeom prst="ellipse">
              <a:avLst/>
            </a:prstGeom>
            <a:solidFill>
              <a:srgbClr val="FBAB18">
                <a:alpha val="72157"/>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300" b="1" i="0" u="none" strike="noStrike" kern="1200" cap="none" spc="0" normalizeH="0" baseline="0" dirty="0">
                  <a:ln>
                    <a:noFill/>
                  </a:ln>
                  <a:solidFill>
                    <a:srgbClr val="0D274D"/>
                  </a:solidFill>
                  <a:effectLst/>
                  <a:uLnTx/>
                  <a:uFillTx/>
                  <a:latin typeface="CiscoSansTT ExtraLight"/>
                  <a:ea typeface="+mn-ea"/>
                  <a:cs typeface="+mn-cs"/>
                </a:rPr>
                <a:t>servidor</a:t>
              </a:r>
            </a:p>
          </p:txBody>
        </p:sp>
        <p:sp>
          <p:nvSpPr>
            <p:cNvPr id="57" name="Oval 56"/>
            <p:cNvSpPr/>
            <p:nvPr/>
          </p:nvSpPr>
          <p:spPr>
            <a:xfrm>
              <a:off x="5151240" y="2237461"/>
              <a:ext cx="210356" cy="210356"/>
            </a:xfrm>
            <a:prstGeom prst="ellipse">
              <a:avLst/>
            </a:prstGeom>
            <a:solidFill>
              <a:srgbClr val="FBAB18">
                <a:alpha val="72157"/>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300" b="1" i="0" u="none" strike="noStrike" kern="1200" cap="none" spc="0" normalizeH="0" baseline="0" dirty="0">
                  <a:ln>
                    <a:noFill/>
                  </a:ln>
                  <a:solidFill>
                    <a:srgbClr val="0D274D"/>
                  </a:solidFill>
                  <a:effectLst/>
                  <a:uLnTx/>
                  <a:uFillTx/>
                  <a:latin typeface="CiscoSansTT ExtraLight"/>
                  <a:ea typeface="+mn-ea"/>
                  <a:cs typeface="+mn-cs"/>
                </a:rPr>
                <a:t>servidor</a:t>
              </a:r>
            </a:p>
          </p:txBody>
        </p:sp>
        <p:sp>
          <p:nvSpPr>
            <p:cNvPr id="58" name="Oval 57"/>
            <p:cNvSpPr/>
            <p:nvPr/>
          </p:nvSpPr>
          <p:spPr>
            <a:xfrm>
              <a:off x="5097178" y="2467400"/>
              <a:ext cx="210356" cy="210356"/>
            </a:xfrm>
            <a:prstGeom prst="ellipse">
              <a:avLst/>
            </a:prstGeom>
            <a:solidFill>
              <a:srgbClr val="FBAB1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300" b="1" i="0" u="none" strike="noStrike" kern="1200" cap="none" spc="0" normalizeH="0" baseline="0" dirty="0">
                  <a:ln>
                    <a:noFill/>
                  </a:ln>
                  <a:solidFill>
                    <a:srgbClr val="0D274D"/>
                  </a:solidFill>
                  <a:effectLst/>
                  <a:uLnTx/>
                  <a:uFillTx/>
                  <a:latin typeface="CiscoSansTT ExtraLight"/>
                  <a:ea typeface="+mn-ea"/>
                  <a:cs typeface="+mn-cs"/>
                </a:rPr>
                <a:t>servidor</a:t>
              </a:r>
            </a:p>
          </p:txBody>
        </p:sp>
        <p:cxnSp>
          <p:nvCxnSpPr>
            <p:cNvPr id="59" name="Elbow Connector 58"/>
            <p:cNvCxnSpPr>
              <a:stCxn id="50" idx="4"/>
              <a:endCxn id="58" idx="2"/>
            </p:cNvCxnSpPr>
            <p:nvPr/>
          </p:nvCxnSpPr>
          <p:spPr>
            <a:xfrm rot="16200000" flipH="1">
              <a:off x="4639751" y="2115150"/>
              <a:ext cx="668371" cy="246483"/>
            </a:xfrm>
            <a:prstGeom prst="bentConnector2">
              <a:avLst/>
            </a:prstGeom>
            <a:ln w="31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Elbow Connector 59"/>
            <p:cNvCxnSpPr>
              <a:stCxn id="51" idx="4"/>
              <a:endCxn id="52" idx="4"/>
            </p:cNvCxnSpPr>
            <p:nvPr/>
          </p:nvCxnSpPr>
          <p:spPr>
            <a:xfrm rot="16200000" flipH="1">
              <a:off x="4860932" y="1815307"/>
              <a:ext cx="12700" cy="406400"/>
            </a:xfrm>
            <a:prstGeom prst="bentConnector3">
              <a:avLst>
                <a:gd name="adj1" fmla="val 225000"/>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56" idx="0"/>
              <a:endCxn id="57" idx="1"/>
            </p:cNvCxnSpPr>
            <p:nvPr/>
          </p:nvCxnSpPr>
          <p:spPr>
            <a:xfrm flipV="1">
              <a:off x="4992000" y="2268267"/>
              <a:ext cx="190046" cy="7361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58" idx="7"/>
              <a:endCxn id="57" idx="5"/>
            </p:cNvCxnSpPr>
            <p:nvPr/>
          </p:nvCxnSpPr>
          <p:spPr>
            <a:xfrm flipV="1">
              <a:off x="5276728" y="2417011"/>
              <a:ext cx="54062" cy="8119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Oval 62"/>
            <p:cNvSpPr/>
            <p:nvPr/>
          </p:nvSpPr>
          <p:spPr>
            <a:xfrm>
              <a:off x="4752579" y="1921383"/>
              <a:ext cx="210356" cy="210356"/>
            </a:xfrm>
            <a:prstGeom prst="ellipse">
              <a:avLst/>
            </a:prstGeom>
            <a:solidFill>
              <a:schemeClr val="tx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800" b="1"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64" name="Oval 63"/>
            <p:cNvSpPr/>
            <p:nvPr/>
          </p:nvSpPr>
          <p:spPr>
            <a:xfrm>
              <a:off x="4752579" y="2148915"/>
              <a:ext cx="210356" cy="21035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800" b="1" i="0" u="none" strike="noStrike" kern="1200" cap="none" spc="0" normalizeH="0" baseline="0">
                  <a:ln>
                    <a:noFill/>
                  </a:ln>
                  <a:solidFill>
                    <a:srgbClr val="0D274D"/>
                  </a:solidFill>
                  <a:effectLst/>
                  <a:uLnTx/>
                  <a:uFillTx/>
                  <a:latin typeface="CiscoSansTT ExtraLight"/>
                  <a:ea typeface="+mn-ea"/>
                  <a:cs typeface="+mn-cs"/>
                </a:rPr>
                <a:t>Q</a:t>
              </a:r>
            </a:p>
          </p:txBody>
        </p:sp>
      </p:grpSp>
      <p:sp>
        <p:nvSpPr>
          <p:cNvPr id="65" name="TextBox 64"/>
          <p:cNvSpPr txBox="1"/>
          <p:nvPr/>
        </p:nvSpPr>
        <p:spPr>
          <a:xfrm>
            <a:off x="4081838" y="2691764"/>
            <a:ext cx="980324" cy="184666"/>
          </a:xfrm>
          <a:prstGeom prst="rect">
            <a:avLst/>
          </a:prstGeom>
          <a:noFill/>
        </p:spPr>
        <p:txBody>
          <a:bodyPr wrap="square" lIns="0" tIns="0" rIns="0" bIns="0" rtlCol="0" anchor="ctr">
            <a:sp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1200" b="1" i="0" u="none" strike="noStrike" kern="1200" cap="none" spc="0" normalizeH="0" baseline="0">
                <a:ln>
                  <a:noFill/>
                </a:ln>
                <a:solidFill>
                  <a:srgbClr val="6EBE4A"/>
                </a:solidFill>
                <a:effectLst/>
                <a:uLnTx/>
                <a:uFillTx/>
                <a:latin typeface="CiscoSansTT ExtraLight"/>
                <a:ea typeface="ＭＳ Ｐゴシック" charset="0"/>
              </a:rPr>
              <a:t>Aptitud</a:t>
            </a:r>
          </a:p>
        </p:txBody>
      </p:sp>
      <p:sp>
        <p:nvSpPr>
          <p:cNvPr id="66" name="TextBox 65"/>
          <p:cNvSpPr txBox="1"/>
          <p:nvPr/>
        </p:nvSpPr>
        <p:spPr>
          <a:xfrm>
            <a:off x="6749523" y="2691764"/>
            <a:ext cx="980324" cy="184666"/>
          </a:xfrm>
          <a:prstGeom prst="rect">
            <a:avLst/>
          </a:prstGeom>
          <a:noFill/>
        </p:spPr>
        <p:txBody>
          <a:bodyPr wrap="square" lIns="0" tIns="0" rIns="0" bIns="0" rtlCol="0" anchor="ctr">
            <a:sp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1200" b="1" i="0" u="none" strike="noStrike" kern="1200" cap="none" spc="0" normalizeH="0" baseline="0">
                <a:ln>
                  <a:noFill/>
                </a:ln>
                <a:solidFill>
                  <a:srgbClr val="FBAB18"/>
                </a:solidFill>
                <a:effectLst/>
                <a:uLnTx/>
                <a:uFillTx/>
                <a:latin typeface="CiscoSansTT ExtraLight"/>
                <a:ea typeface="ＭＳ Ｐゴシック" charset="0"/>
              </a:rPr>
              <a:t>Capacidad</a:t>
            </a:r>
          </a:p>
        </p:txBody>
      </p:sp>
      <p:sp>
        <p:nvSpPr>
          <p:cNvPr id="67" name="TextBox 66"/>
          <p:cNvSpPr txBox="1"/>
          <p:nvPr/>
        </p:nvSpPr>
        <p:spPr>
          <a:xfrm>
            <a:off x="3459599" y="2955456"/>
            <a:ext cx="2224802" cy="307777"/>
          </a:xfrm>
          <a:prstGeom prst="rect">
            <a:avLst/>
          </a:prstGeom>
          <a:noFill/>
        </p:spPr>
        <p:txBody>
          <a:bodyPr wrap="square" lIns="0" tIns="0" rIns="0" bIns="0" rtlCol="0" anchor="t">
            <a:no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1000" b="0" i="0" u="none" strike="noStrike" kern="1200" cap="none" spc="0" normalizeH="0" baseline="0">
                <a:ln>
                  <a:noFill/>
                </a:ln>
                <a:solidFill>
                  <a:srgbClr val="FFFFFF"/>
                </a:solidFill>
                <a:effectLst/>
                <a:uLnTx/>
                <a:uFillTx/>
                <a:latin typeface="CiscoSansTT ExtraLight"/>
                <a:ea typeface="ＭＳ Ｐゴシック" charset="0"/>
              </a:rPr>
              <a:t>Traducir la competencia</a:t>
            </a:r>
            <a:br>
              <a:rPr kumimoji="0" lang="en-US" sz="1000" b="0" i="0" u="none" strike="noStrike" kern="1200" cap="none" spc="0" normalizeH="0" baseline="0" noProof="0">
                <a:ln>
                  <a:noFill/>
                </a:ln>
                <a:solidFill>
                  <a:srgbClr val="FFFFFF"/>
                </a:solidFill>
                <a:effectLst/>
                <a:uLnTx/>
                <a:uFillTx/>
                <a:latin typeface="CiscoSansTT ExtraLight"/>
                <a:ea typeface="ＭＳ Ｐゴシック" charset="0"/>
              </a:rPr>
            </a:br>
            <a:r>
              <a:rPr kumimoji="0" lang="es-419" sz="1000" b="0" i="0" u="none" strike="noStrike" kern="1200" cap="none" spc="0" normalizeH="0" baseline="0">
                <a:ln>
                  <a:noFill/>
                </a:ln>
                <a:solidFill>
                  <a:srgbClr val="FFFFFF"/>
                </a:solidFill>
                <a:effectLst/>
                <a:uLnTx/>
                <a:uFillTx/>
                <a:latin typeface="CiscoSansTT ExtraLight"/>
                <a:ea typeface="ＭＳ Ｐゴシック" charset="0"/>
              </a:rPr>
              <a:t>a un nuevo desafío</a:t>
            </a:r>
          </a:p>
        </p:txBody>
      </p:sp>
      <p:sp>
        <p:nvSpPr>
          <p:cNvPr id="68" name="TextBox 67"/>
          <p:cNvSpPr txBox="1"/>
          <p:nvPr/>
        </p:nvSpPr>
        <p:spPr>
          <a:xfrm>
            <a:off x="3459599" y="3376407"/>
            <a:ext cx="2224802" cy="307777"/>
          </a:xfrm>
          <a:prstGeom prst="rect">
            <a:avLst/>
          </a:prstGeom>
          <a:noFill/>
        </p:spPr>
        <p:txBody>
          <a:bodyPr wrap="square" lIns="0" tIns="0" rIns="0" bIns="0"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1000" b="0" i="0" u="none" strike="noStrike" kern="1200" cap="none" spc="0" normalizeH="0" baseline="0">
                <a:ln>
                  <a:noFill/>
                </a:ln>
                <a:solidFill>
                  <a:srgbClr val="FFFFFF"/>
                </a:solidFill>
                <a:effectLst/>
                <a:uLnTx/>
                <a:uFillTx/>
                <a:latin typeface="CiscoSansTT ExtraLight"/>
                <a:ea typeface="ＭＳ Ｐゴシック" charset="0"/>
              </a:rPr>
              <a:t>Traducir y profundizar los conocimientos existentes</a:t>
            </a:r>
          </a:p>
        </p:txBody>
      </p:sp>
      <p:sp>
        <p:nvSpPr>
          <p:cNvPr id="69" name="TextBox 68"/>
          <p:cNvSpPr txBox="1"/>
          <p:nvPr/>
        </p:nvSpPr>
        <p:spPr>
          <a:xfrm>
            <a:off x="6127284" y="2955456"/>
            <a:ext cx="2224802" cy="307777"/>
          </a:xfrm>
          <a:prstGeom prst="rect">
            <a:avLst/>
          </a:prstGeom>
          <a:noFill/>
        </p:spPr>
        <p:txBody>
          <a:bodyPr wrap="square" lIns="0" tIns="0" rIns="0" bIns="0"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1000" b="0" i="0" u="none" strike="noStrike" kern="1200" cap="none" spc="0" normalizeH="0" baseline="0">
                <a:ln>
                  <a:noFill/>
                </a:ln>
                <a:solidFill>
                  <a:srgbClr val="FFFFFF"/>
                </a:solidFill>
                <a:effectLst/>
                <a:uLnTx/>
                <a:uFillTx/>
                <a:latin typeface="CiscoSansTT ExtraLight"/>
                <a:ea typeface="ＭＳ Ｐゴシック" charset="0"/>
              </a:rPr>
              <a:t>Buscar y enmarcar nuevos desafíos</a:t>
            </a:r>
          </a:p>
        </p:txBody>
      </p:sp>
      <p:sp>
        <p:nvSpPr>
          <p:cNvPr id="70" name="TextBox 69"/>
          <p:cNvSpPr txBox="1"/>
          <p:nvPr/>
        </p:nvSpPr>
        <p:spPr>
          <a:xfrm>
            <a:off x="6127284" y="3376407"/>
            <a:ext cx="2224802" cy="307777"/>
          </a:xfrm>
          <a:prstGeom prst="rect">
            <a:avLst/>
          </a:prstGeom>
          <a:noFill/>
        </p:spPr>
        <p:txBody>
          <a:bodyPr wrap="square" lIns="0" tIns="0" rIns="0" bIns="0"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s-419" sz="1000" b="0" i="0" u="none" strike="noStrike" kern="1200" cap="none" spc="0" normalizeH="0" baseline="0">
                <a:ln>
                  <a:noFill/>
                </a:ln>
                <a:solidFill>
                  <a:srgbClr val="FFFFFF"/>
                </a:solidFill>
                <a:effectLst/>
                <a:uLnTx/>
                <a:uFillTx/>
                <a:latin typeface="CiscoSansTT ExtraLight"/>
                <a:ea typeface="ＭＳ Ｐゴシック" charset="0"/>
              </a:rPr>
              <a:t>Formular nuevos conocimientos</a:t>
            </a:r>
          </a:p>
        </p:txBody>
      </p:sp>
      <p:cxnSp>
        <p:nvCxnSpPr>
          <p:cNvPr id="5" name="Straight Connector 4"/>
          <p:cNvCxnSpPr/>
          <p:nvPr/>
        </p:nvCxnSpPr>
        <p:spPr>
          <a:xfrm>
            <a:off x="1494325" y="3314625"/>
            <a:ext cx="810458" cy="0"/>
          </a:xfrm>
          <a:prstGeom prst="line">
            <a:avLst/>
          </a:prstGeom>
          <a:ln w="31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160421" y="3314625"/>
            <a:ext cx="810458" cy="0"/>
          </a:xfrm>
          <a:prstGeom prst="line">
            <a:avLst/>
          </a:prstGeom>
          <a:noFill/>
          <a:ln w="3175">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90" name="Straight Connector 89"/>
          <p:cNvCxnSpPr/>
          <p:nvPr/>
        </p:nvCxnSpPr>
        <p:spPr>
          <a:xfrm>
            <a:off x="6806117" y="3314625"/>
            <a:ext cx="810458" cy="0"/>
          </a:xfrm>
          <a:prstGeom prst="line">
            <a:avLst/>
          </a:prstGeom>
          <a:noFill/>
          <a:ln w="3175">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cxnSp>
      <p:sp>
        <p:nvSpPr>
          <p:cNvPr id="71" name="TextBox 70">
            <a:extLst>
              <a:ext uri="{FF2B5EF4-FFF2-40B4-BE49-F238E27FC236}">
                <a16:creationId xmlns:a16="http://schemas.microsoft.com/office/drawing/2014/main" id="{939ECCCF-10D5-48DC-B15D-6EE88397FE09}"/>
              </a:ext>
            </a:extLst>
          </p:cNvPr>
          <p:cNvSpPr txBox="1"/>
          <p:nvPr/>
        </p:nvSpPr>
        <p:spPr>
          <a:xfrm>
            <a:off x="4232558" y="4591050"/>
            <a:ext cx="4416142" cy="213360"/>
          </a:xfrm>
          <a:prstGeom prst="rect">
            <a:avLst/>
          </a:prstGeom>
          <a:noFill/>
        </p:spPr>
        <p:txBody>
          <a:bodyPr wrap="square">
            <a:spAutoFit/>
          </a:bodyPr>
          <a:lstStyle/>
          <a:p>
            <a:pPr rtl="0"/>
            <a:r>
              <a:rPr lang="es-419" sz="800" dirty="0">
                <a:latin typeface="+mn-lt"/>
                <a:cs typeface="CiscoSansTT" panose="020B0503020201020303" pitchFamily="34" charset="0"/>
              </a:rPr>
              <a:t>Fuente: </a:t>
            </a:r>
            <a:r>
              <a:rPr lang="es-419" sz="800" dirty="0">
                <a:latin typeface="+mn-lt"/>
                <a:cs typeface="CiscoSansTT" panose="020B0503020201020303" pitchFamily="34" charset="0"/>
                <a:hlinkClick r:id="rId3"/>
              </a:rPr>
              <a:t>https://newsroomˌciscoˌcom/feature-content?type=webcontent&amp;articleId=2169606</a:t>
            </a:r>
            <a:r>
              <a:rPr lang="es-419" sz="800" dirty="0">
                <a:latin typeface="+mn-lt"/>
                <a:cs typeface="CiscoSansTT" panose="020B0503020201020303" pitchFamily="34" charset="0"/>
              </a:rPr>
              <a:t> </a:t>
            </a:r>
          </a:p>
        </p:txBody>
      </p:sp>
    </p:spTree>
    <p:extLst>
      <p:ext uri="{BB962C8B-B14F-4D97-AF65-F5344CB8AC3E}">
        <p14:creationId xmlns:p14="http://schemas.microsoft.com/office/powerpoint/2010/main" val="175264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rcRect b="-1"/>
          <a:stretch>
            <a:fillRect/>
          </a:stretch>
        </p:blipFill>
        <p:spPr>
          <a:xfrm>
            <a:off x="4041" y="0"/>
            <a:ext cx="9160741" cy="5156200"/>
          </a:xfrm>
          <a:prstGeom prst="rect">
            <a:avLst/>
          </a:prstGeom>
        </p:spPr>
      </p:pic>
      <p:sp>
        <p:nvSpPr>
          <p:cNvPr id="10" name="Rectangle 9"/>
          <p:cNvSpPr/>
          <p:nvPr/>
        </p:nvSpPr>
        <p:spPr>
          <a:xfrm>
            <a:off x="-6350" y="0"/>
            <a:ext cx="9150350" cy="5143500"/>
          </a:xfrm>
          <a:prstGeom prst="rect">
            <a:avLst/>
          </a:prstGeom>
          <a:solidFill>
            <a:srgbClr val="0D274D">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5" name="Rectangle 4">
            <a:extLst>
              <a:ext uri="{FF2B5EF4-FFF2-40B4-BE49-F238E27FC236}">
                <a16:creationId xmlns:a16="http://schemas.microsoft.com/office/drawing/2014/main" id="{F3F9C64C-C0F6-1749-8BEA-7B9A8009F934}"/>
              </a:ext>
            </a:extLst>
          </p:cNvPr>
          <p:cNvSpPr/>
          <p:nvPr/>
        </p:nvSpPr>
        <p:spPr>
          <a:xfrm>
            <a:off x="0" y="1782041"/>
            <a:ext cx="9144000" cy="1579418"/>
          </a:xfrm>
          <a:prstGeom prst="rect">
            <a:avLst/>
          </a:prstGeom>
          <a:solidFill>
            <a:srgbClr val="0D274D">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6" name="Rectangle 5"/>
          <p:cNvSpPr/>
          <p:nvPr/>
        </p:nvSpPr>
        <p:spPr>
          <a:xfrm flipH="1">
            <a:off x="3797110" y="1881560"/>
            <a:ext cx="5346889" cy="1380378"/>
          </a:xfrm>
          <a:prstGeom prst="rect">
            <a:avLst/>
          </a:prstGeom>
        </p:spPr>
        <p:txBody>
          <a:bodyPr wrap="square" anchor="ctr">
            <a:spAutoFit/>
          </a:bodyPr>
          <a:lstStyle/>
          <a:p>
            <a:pPr marL="0" marR="0" lvl="0" indent="0" algn="l" defTabSz="457189" rtl="0" eaLnBrk="1" fontAlgn="base" latinLnBrk="0" hangingPunct="1">
              <a:lnSpc>
                <a:spcPct val="90000"/>
              </a:lnSpc>
              <a:spcBef>
                <a:spcPct val="0"/>
              </a:spcBef>
              <a:spcAft>
                <a:spcPct val="0"/>
              </a:spcAft>
              <a:buClrTx/>
              <a:buSzTx/>
              <a:buFontTx/>
              <a:buNone/>
              <a:defRPr/>
            </a:pPr>
            <a:r>
              <a:rPr kumimoji="0" lang="es-419" sz="3100" b="0" i="0" u="none" strike="noStrike" kern="1200" cap="none" spc="0" normalizeH="0" baseline="0" dirty="0">
                <a:ln>
                  <a:noFill/>
                </a:ln>
                <a:solidFill>
                  <a:srgbClr val="FFFFFF"/>
                </a:solidFill>
                <a:effectLst/>
                <a:uLnTx/>
                <a:uFillTx/>
                <a:latin typeface="CiscoSansTT ExtraLight"/>
                <a:ea typeface="ＭＳ Ｐゴシック" charset="0"/>
              </a:rPr>
              <a:t>Empoderar a todas las personas con posibilidades profesionales</a:t>
            </a:r>
          </a:p>
        </p:txBody>
      </p:sp>
      <p:sp>
        <p:nvSpPr>
          <p:cNvPr id="11" name="Title 1"/>
          <p:cNvSpPr txBox="1"/>
          <p:nvPr/>
        </p:nvSpPr>
        <p:spPr bwMode="auto">
          <a:xfrm>
            <a:off x="442800" y="2205831"/>
            <a:ext cx="255984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xmlns:c="http://schemas.openxmlformats.org/drawingml/2006/chart"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u="none"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9pPr>
          </a:lstStyle>
          <a:p>
            <a:pPr marL="0" marR="0" lvl="0" indent="0" algn="l" defTabSz="684213" rtl="0" eaLnBrk="1" fontAlgn="base" latinLnBrk="0" hangingPunct="1">
              <a:lnSpc>
                <a:spcPct val="100000"/>
              </a:lnSpc>
              <a:spcBef>
                <a:spcPct val="0"/>
              </a:spcBef>
              <a:spcAft>
                <a:spcPct val="0"/>
              </a:spcAft>
              <a:buClrTx/>
              <a:buSzTx/>
              <a:buFontTx/>
              <a:buNone/>
              <a:defRPr/>
            </a:pPr>
            <a:r>
              <a:rPr kumimoji="0" lang="es-419" sz="2700" b="1" i="0" u="none" strike="noStrike" kern="1200" cap="none" spc="0" normalizeH="0" baseline="0" dirty="0">
                <a:ln>
                  <a:noFill/>
                </a:ln>
                <a:solidFill>
                  <a:srgbClr val="FFFFFF"/>
                </a:solidFill>
                <a:effectLst/>
                <a:uLnTx/>
                <a:uFillTx/>
                <a:latin typeface="CiscoSansTT ExtraLight"/>
                <a:cs typeface="CiscoSansTT Medium" panose="020B0903020201020303" pitchFamily="34" charset="0"/>
              </a:rPr>
              <a:t>Nuestro propósito</a:t>
            </a:r>
          </a:p>
        </p:txBody>
      </p:sp>
      <p:cxnSp>
        <p:nvCxnSpPr>
          <p:cNvPr id="7" name="Straight Connector 6"/>
          <p:cNvCxnSpPr/>
          <p:nvPr/>
        </p:nvCxnSpPr>
        <p:spPr>
          <a:xfrm flipH="1">
            <a:off x="3255494" y="1956340"/>
            <a:ext cx="0" cy="1280160"/>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4">
            <a:extLst>
              <a:ext uri="{FF2B5EF4-FFF2-40B4-BE49-F238E27FC236}">
                <a16:creationId xmlns:a16="http://schemas.microsoft.com/office/drawing/2014/main" id="{F5D04203-F1B3-88D4-98EF-E844170C4A5C}"/>
              </a:ext>
            </a:extLst>
          </p:cNvPr>
          <p:cNvSpPr>
            <a:spLocks noChangeArrowheads="1"/>
          </p:cNvSpPr>
          <p:nvPr/>
        </p:nvSpPr>
        <p:spPr bwMode="ltGray">
          <a:xfrm>
            <a:off x="477678" y="4684582"/>
            <a:ext cx="3323855" cy="246851"/>
          </a:xfrm>
          <a:prstGeom prst="rect">
            <a:avLst/>
          </a:prstGeom>
          <a:noFill/>
          <a:ln w="9525">
            <a:noFill/>
            <a:miter lim="800000"/>
          </a:ln>
          <a:effectLst/>
        </p:spPr>
        <p:txBody>
          <a:bodyPr wrap="square" lIns="61586" tIns="30792" rIns="61586" bIns="30792" anchor="b">
            <a:spAutoFit/>
          </a:bodyPr>
          <a:lstStyle/>
          <a:p>
            <a:pPr marL="0" marR="0" lvl="0" indent="0" algn="l" defTabSz="610744" rtl="0" eaLnBrk="1" fontAlgn="auto" latinLnBrk="0" hangingPunct="1">
              <a:lnSpc>
                <a:spcPct val="100000"/>
              </a:lnSpc>
              <a:spcBef>
                <a:spcPct val="0"/>
              </a:spcBef>
              <a:spcAft>
                <a:spcPct val="0"/>
              </a:spcAft>
              <a:buClrTx/>
              <a:buSzTx/>
              <a:buFontTx/>
              <a:buNone/>
              <a:defRPr/>
            </a:pPr>
            <a:r>
              <a:rPr kumimoji="0" lang="es-419" sz="600" b="0" i="0" u="none" strike="noStrike" kern="1200" cap="none" spc="20" normalizeH="0" baseline="0" dirty="0">
                <a:ln>
                  <a:noFill/>
                </a:ln>
                <a:effectLst/>
                <a:uLnTx/>
                <a:uFillTx/>
                <a:latin typeface="CiscoSansTT ExtraLight"/>
                <a:ea typeface="ＭＳ Ｐゴシック" charset="0"/>
                <a:cs typeface="CiscoSans Thin"/>
              </a:rPr>
              <a:t>C97-2556358-00 © 2025 Cisco o sus filiales. Todos los derechos reservados. Información pública de Cisco</a:t>
            </a:r>
          </a:p>
        </p:txBody>
      </p:sp>
    </p:spTree>
    <p:extLst>
      <p:ext uri="{BB962C8B-B14F-4D97-AF65-F5344CB8AC3E}">
        <p14:creationId xmlns:p14="http://schemas.microsoft.com/office/powerpoint/2010/main" val="68794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xmlns:c15="http://schemas.microsoft.com/office/drawing/2012/chart" xmlns:c="http://schemas.openxmlformats.org/drawingml/2006/chart">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_OS" val="Unix 3.10.0.957"/>
  <p:tag name="AS_RELEASE_DATE" val="2023.07.31"/>
  <p:tag name="AS_TITLE" val="Aspose.Slides for Java"/>
  <p:tag name="AS_VERSION" val="23.7"/>
  <p:tag name="MMPROD_NEXTUNIQUEID" val="10010"/>
  <p:tag name="MMPROD_UIDATA" val="&lt;database version=&quot;11.0&quot;&gt;&lt;object type=&quot;1&quot; unique_id=&quot;10001&quot;&gt;&lt;object type=&quot;2&quot; unique_id=&quot;10002&quot;&gt;&lt;object type=&quot;3&quot; unique_id=&quot;184152&quot;&gt;&lt;property id=&quot;20148&quot; value=&quot;5&quot;/&gt;&lt;property id=&quot;20300&quot; value=&quot;Slide 1 - &amp;quot;Please read&amp;quot;&quot;/&gt;&lt;property id=&quot;20307&quot; value=&quot;283&quot;/&gt;&lt;/object&gt;&lt;object type=&quot;3&quot; unique_id=&quot;184153&quot;&gt;&lt;property id=&quot;20148&quot; value=&quot;5&quot;/&gt;&lt;property id=&quot;20300&quot; value=&quot;Slide 5 - &amp;quot;Presentation Title Goes Here&amp;quot;&quot;/&gt;&lt;property id=&quot;20307&quot; value=&quot;257&quot;/&gt;&lt;/object&gt;&lt;object type=&quot;3&quot; unique_id=&quot;184154&quot;&gt;&lt;property id=&quot;20148&quot; value=&quot;5&quot;/&gt;&lt;property id=&quot;20300&quot; value=&quot;Slide 6 - &amp;quot;Use this slide for transitions&amp;quot;&quot;/&gt;&lt;property id=&quot;20307&quot; value=&quot;258&quot;/&gt;&lt;/object&gt;&lt;object type=&quot;3&quot; unique_id=&quot;184155&quot;&gt;&lt;property id=&quot;20148&quot; value=&quot;5&quot;/&gt;&lt;property id=&quot;20300&quot; value=&quot;Slide 7 - &amp;quot;Use this slide for transitions&amp;quot;&quot;/&gt;&lt;property id=&quot;20307&quot; value=&quot;259&quot;/&gt;&lt;/object&gt;&lt;object type=&quot;3&quot; unique_id=&quot;184156&quot;&gt;&lt;property id=&quot;20148&quot; value=&quot;5&quot;/&gt;&lt;property id=&quot;20300&quot; value=&quot;Slide 8 - &amp;quot;“Design is the silent  ambassador of your brand.”&amp;quot;&quot;/&gt;&lt;property id=&quot;20307&quot; value=&quot;260&quot;/&gt;&lt;/object&gt;&lt;object type=&quot;3&quot; unique_id=&quot;184157&quot;&gt;&lt;property id=&quot;20148&quot; value=&quot;5&quot;/&gt;&lt;property id=&quot;20300&quot; value=&quot;Slide 9 - &amp;quot;“Design is the silent  ambassador of your brand.”&amp;quot;&quot;/&gt;&lt;property id=&quot;20307&quot; value=&quot;261&quot;/&gt;&lt;/object&gt;&lt;object type=&quot;3&quot; unique_id=&quot;184158&quot;&gt;&lt;property id=&quot;20148&quot; value=&quot;5&quot;/&gt;&lt;property id=&quot;20300&quot; value=&quot;Slide 10 - &amp;quot;This is a sample headline&amp;quot;&quot;/&gt;&lt;property id=&quot;20307&quot; value=&quot;262&quot;/&gt;&lt;/object&gt;&lt;object type=&quot;3&quot; unique_id=&quot;184159&quot;&gt;&lt;property id=&quot;20148&quot; value=&quot;5&quot;/&gt;&lt;property id=&quot;20300&quot; value=&quot;Slide 11 - &amp;quot;This is a sample headline&amp;quot;&quot;/&gt;&lt;property id=&quot;20307&quot; value=&quot;263&quot;/&gt;&lt;/object&gt;&lt;object type=&quot;3&quot; unique_id=&quot;184160&quot;&gt;&lt;property id=&quot;20148&quot; value=&quot;5&quot;/&gt;&lt;property id=&quot;20300&quot; value=&quot;Slide 12 - &amp;quot;This is a sample headline&amp;quot;&quot;/&gt;&lt;property id=&quot;20307&quot; value=&quot;264&quot;/&gt;&lt;/object&gt;&lt;object type=&quot;3&quot; unique_id=&quot;184161&quot;&gt;&lt;property id=&quot;20148&quot; value=&quot;5&quot;/&gt;&lt;property id=&quot;20300&quot; value=&quot;Slide 13 - &amp;quot;Two-column layout&amp;quot;&quot;/&gt;&lt;property id=&quot;20307&quot; value=&quot;265&quot;/&gt;&lt;/object&gt;&lt;object type=&quot;3&quot; unique_id=&quot;184162&quot;&gt;&lt;property id=&quot;20148&quot; value=&quot;5&quot;/&gt;&lt;property id=&quot;20300&quot; value=&quot;Slide 14 - &amp;quot;This is a sample headline&amp;quot;&quot;/&gt;&lt;property id=&quot;20307&quot; value=&quot;266&quot;/&gt;&lt;/object&gt;&lt;object type=&quot;3&quot; unique_id=&quot;184163&quot;&gt;&lt;property id=&quot;20148&quot; value=&quot;5&quot;/&gt;&lt;property id=&quot;20300&quot; value=&quot;Slide 15 - &amp;quot;This is a sample headline&amp;quot;&quot;/&gt;&lt;property id=&quot;20307&quot; value=&quot;267&quot;/&gt;&lt;/object&gt;&lt;object type=&quot;3&quot; unique_id=&quot;184164&quot;&gt;&lt;property id=&quot;20148&quot; value=&quot;5&quot;/&gt;&lt;property id=&quot;20300&quot; value=&quot;Slide 16 - &amp;quot;This is a sample headline&amp;quot;&quot;/&gt;&lt;property id=&quot;20307&quot; value=&quot;268&quot;/&gt;&lt;/object&gt;&lt;object type=&quot;3&quot; unique_id=&quot;184165&quot;&gt;&lt;property id=&quot;20148&quot; value=&quot;5&quot;/&gt;&lt;property id=&quot;20300&quot; value=&quot;Slide 17 - &amp;quot;Bar charts&amp;quot;&quot;/&gt;&lt;property id=&quot;20307&quot; value=&quot;269&quot;/&gt;&lt;/object&gt;&lt;object type=&quot;3&quot; unique_id=&quot;184166&quot;&gt;&lt;property id=&quot;20148&quot; value=&quot;5&quot;/&gt;&lt;property id=&quot;20300&quot; value=&quot;Slide 18 - &amp;quot;Line charts&amp;quot;&quot;/&gt;&lt;property id=&quot;20307&quot; value=&quot;270&quot;/&gt;&lt;/object&gt;&lt;object type=&quot;3&quot; unique_id=&quot;184167&quot;&gt;&lt;property id=&quot;20148&quot; value=&quot;5&quot;/&gt;&lt;property id=&quot;20300&quot; value=&quot;Slide 19 - &amp;quot;This is a sample headline&amp;quot;&quot;/&gt;&lt;property id=&quot;20307&quot; value=&quot;271&quot;/&gt;&lt;/object&gt;&lt;object type=&quot;3&quot; unique_id=&quot;184168&quot;&gt;&lt;property id=&quot;20148&quot; value=&quot;5&quot;/&gt;&lt;property id=&quot;20300&quot; value=&quot;Slide 20 - &amp;quot;Slide title&amp;quot;&quot;/&gt;&lt;property id=&quot;20307&quot; value=&quot;272&quot;/&gt;&lt;/object&gt;&lt;object type=&quot;3&quot; unique_id=&quot;184169&quot;&gt;&lt;property id=&quot;20148&quot; value=&quot;5&quot;/&gt;&lt;property id=&quot;20300&quot; value=&quot;Slide 21 - &amp;quot;Use this layout when pairing words with a picture.&amp;quot;&quot;/&gt;&lt;property id=&quot;20307&quot; value=&quot;273&quot;/&gt;&lt;/object&gt;&lt;object type=&quot;3&quot; unique_id=&quot;184170&quot;&gt;&lt;property id=&quot;20148&quot; value=&quot;5&quot;/&gt;&lt;property id=&quot;20300&quot; value=&quot;Slide 22 - &amp;quot;Use this layout when pairing words with a picture.&amp;quot;&quot;/&gt;&lt;property id=&quot;20307&quot; value=&quot;274&quot;/&gt;&lt;/object&gt;&lt;object type=&quot;3&quot; unique_id=&quot;184171&quot;&gt;&lt;property id=&quot;20148&quot; value=&quot;5&quot;/&gt;&lt;property id=&quot;20300&quot; value=&quot;Slide 23&quot;/&gt;&lt;property id=&quot;20307&quot; value=&quot;275&quot;/&gt;&lt;/object&gt;&lt;object type=&quot;3&quot; unique_id=&quot;184172&quot;&gt;&lt;property id=&quot;20148&quot; value=&quot;5&quot;/&gt;&lt;property id=&quot;20300&quot; value=&quot;Slide 24 - &amp;quot;Best practices&amp;quot;&quot;/&gt;&lt;property id=&quot;20307&quot; value=&quot;276&quot;/&gt;&lt;/object&gt;&lt;object type=&quot;3&quot; unique_id=&quot;184173&quot;&gt;&lt;property id=&quot;20148&quot; value=&quot;5&quot;/&gt;&lt;property id=&quot;20300&quot; value=&quot;Slide 25 - &amp;quot;Color palette&amp;quot;&quot;/&gt;&lt;property id=&quot;20307&quot; value=&quot;277&quot;/&gt;&lt;/object&gt;&lt;object type=&quot;3&quot; unique_id=&quot;184174&quot;&gt;&lt;property id=&quot;20148&quot; value=&quot;5&quot;/&gt;&lt;property id=&quot;20300&quot; value=&quot;Slide 26 - &amp;quot;Only use the themes provided&amp;quot;&quot;/&gt;&lt;property id=&quot;20307&quot; value=&quot;278&quot;/&gt;&lt;/object&gt;&lt;object type=&quot;3&quot; unique_id=&quot;184175&quot;&gt;&lt;property id=&quot;20148&quot; value=&quot;5&quot;/&gt;&lt;property id=&quot;20300&quot; value=&quot;Slide 26 - &amp;quot;Color themes&amp;quot;&quot;/&gt;&lt;property id=&quot;20307&quot; value=&quot;279&quot;/&gt;&lt;/object&gt;&lt;object type=&quot;3&quot; unique_id=&quot;184176&quot;&gt;&lt;property id=&quot;20148&quot; value=&quot;5&quot;/&gt;&lt;property id=&quot;20300&quot; value=&quot;Slide 27 - &amp;quot;Seven tips for better presentations&amp;quot;&quot;/&gt;&lt;property id=&quot;20307&quot; value=&quot;280&quot;/&gt;&lt;/object&gt;&lt;object type=&quot;3&quot; unique_id=&quot;184178&quot;&gt;&lt;property id=&quot;20148&quot; value=&quot;5&quot;/&gt;&lt;property id=&quot;20300&quot; value=&quot;Slide 28&quot;/&gt;&lt;property id=&quot;20307&quot; value=&quot;282&quot;/&gt;&lt;/object&gt;&lt;object type=&quot;3&quot; unique_id=&quot;198815&quot;&gt;&lt;property id=&quot;20148&quot; value=&quot;5&quot;/&gt;&lt;property id=&quot;20300&quot; value=&quot;Slide 2 - &amp;quot;Everyone is responsible for security&amp;quot;&quot;/&gt;&lt;property id=&quot;20307&quot; value=&quot;286&quot;/&gt;&lt;/object&gt;&lt;object type=&quot;3&quot; unique_id=&quot;198816&quot;&gt;&lt;property id=&quot;20148&quot; value=&quot;5&quot;/&gt;&lt;property id=&quot;20300&quot; value=&quot;Slide 3 - &amp;quot;Please read&amp;quot;&quot;/&gt;&lt;property id=&quot;20307&quot; value=&quot;287&quot;/&gt;&lt;/object&gt;&lt;object type=&quot;3&quot; unique_id=&quot;198998&quot;&gt;&lt;property id=&quot;20148&quot; value=&quot;5&quot;/&gt;&lt;property id=&quot;20300&quot; value=&quot;Slide 4 - &amp;quot;Color themes&amp;quot;&quot;/&gt;&lt;property id=&quot;20307&quot; value=&quot;288&quot;/&gt;&lt;/object&gt;&lt;/object&gt;&lt;object type=&quot;8&quot; unique_id=&quot;10268&quot;&gt;&lt;/object&gt;&lt;/object&gt;&lt;/database&gt;"/>
  <p:tag name="SECTOMILLISECCONVERTED" val="1"/>
</p:tagLst>
</file>

<file path=ppt/theme/theme1.xml><?xml version="1.0" encoding="utf-8"?>
<a:theme xmlns:a="http://schemas.openxmlformats.org/drawingml/2006/main" name="Blue theme 2015 16x9">
  <a:themeElements>
    <a:clrScheme name="Cisco Palette Dark_June 2019">
      <a:dk1>
        <a:srgbClr val="FFFFFF"/>
      </a:dk1>
      <a:lt1>
        <a:srgbClr val="0D274D"/>
      </a:lt1>
      <a:dk2>
        <a:srgbClr val="00BCEB"/>
      </a:dk2>
      <a:lt2>
        <a:srgbClr val="0D274D"/>
      </a:lt2>
      <a:accent1>
        <a:srgbClr val="00BCEB"/>
      </a:accent1>
      <a:accent2>
        <a:srgbClr val="6EBE4A"/>
      </a:accent2>
      <a:accent3>
        <a:srgbClr val="B4E2F6"/>
      </a:accent3>
      <a:accent4>
        <a:srgbClr val="9E9EA2"/>
      </a:accent4>
      <a:accent5>
        <a:srgbClr val="FBAB18"/>
      </a:accent5>
      <a:accent6>
        <a:srgbClr val="FFFFFF"/>
      </a:accent6>
      <a:hlink>
        <a:srgbClr val="00BCEB"/>
      </a:hlink>
      <a:folHlink>
        <a:srgbClr val="1E4471"/>
      </a:folHlink>
    </a:clrScheme>
    <a:fontScheme name="CiscoSans True Type">
      <a:majorFont>
        <a:latin typeface="CiscoSansTT ExtraLight"/>
        <a:ea typeface="CiscoSansTT ExtraLight"/>
        <a:cs typeface="Arial"/>
      </a:majorFont>
      <a:minorFont>
        <a:latin typeface="CiscoSansTT ExtraLight"/>
        <a:ea typeface="CiscoSansTT ExtraLight"/>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ce2bf98-0e87-4f06-be81-2d24790ec922">
      <Terms xmlns="http://schemas.microsoft.com/office/infopath/2007/PartnerControls"/>
    </lcf76f155ced4ddcb4097134ff3c332f>
    <TaxCatchAll xmlns="a52a64d5-da12-431b-9222-1a2249ab6f1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735D6AE157BE246A3332A9968967D61" ma:contentTypeVersion="14" ma:contentTypeDescription="Create a new document." ma:contentTypeScope="" ma:versionID="7b25d4eda6f080a892e3dd24e6f197f3">
  <xsd:schema xmlns:xsd="http://www.w3.org/2001/XMLSchema" xmlns:xs="http://www.w3.org/2001/XMLSchema" xmlns:p="http://schemas.microsoft.com/office/2006/metadata/properties" xmlns:ns2="2ce2bf98-0e87-4f06-be81-2d24790ec922" xmlns:ns3="a52a64d5-da12-431b-9222-1a2249ab6f1f" targetNamespace="http://schemas.microsoft.com/office/2006/metadata/properties" ma:root="true" ma:fieldsID="966745820ab02addd8200a31a2252c39" ns2:_="" ns3:_="">
    <xsd:import namespace="2ce2bf98-0e87-4f06-be81-2d24790ec922"/>
    <xsd:import namespace="a52a64d5-da12-431b-9222-1a2249ab6f1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e2bf98-0e87-4f06-be81-2d24790ec9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710261dd-85c0-4e16-8580-30375acfae1f"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2a64d5-da12-431b-9222-1a2249ab6f1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9eca713-5daf-4a8b-9dae-41b67aecd558}" ma:internalName="TaxCatchAll" ma:showField="CatchAllData" ma:web="a52a64d5-da12-431b-9222-1a2249ab6f1f">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1FCDDA-E1A2-4441-A584-472006314E2B}">
  <ds:schemaRefs>
    <ds:schemaRef ds:uri="http://purl.org/dc/dcmitype/"/>
    <ds:schemaRef ds:uri="http://schemas.microsoft.com/office/2006/metadata/properties"/>
    <ds:schemaRef ds:uri="http://schemas.openxmlformats.org/package/2006/metadata/core-properties"/>
    <ds:schemaRef ds:uri="http://purl.org/dc/terms/"/>
    <ds:schemaRef ds:uri="http://purl.org/dc/elements/1.1/"/>
    <ds:schemaRef ds:uri="http://schemas.microsoft.com/office/2006/documentManagement/types"/>
    <ds:schemaRef ds:uri="c928b65c-b565-4785-b232-9422d2f19ba3"/>
    <ds:schemaRef ds:uri="http://schemas.microsoft.com/office/infopath/2007/PartnerControls"/>
    <ds:schemaRef ds:uri="3b38ade2-b219-4977-a00c-99b7b60dc188"/>
    <ds:schemaRef ds:uri="http://www.w3.org/XML/1998/namespace"/>
  </ds:schemaRefs>
</ds:datastoreItem>
</file>

<file path=customXml/itemProps2.xml><?xml version="1.0" encoding="utf-8"?>
<ds:datastoreItem xmlns:ds="http://schemas.openxmlformats.org/officeDocument/2006/customXml" ds:itemID="{96A06A8B-8108-4C58-B3A5-EFD01A7B8990}"/>
</file>

<file path=customXml/itemProps3.xml><?xml version="1.0" encoding="utf-8"?>
<ds:datastoreItem xmlns:ds="http://schemas.openxmlformats.org/officeDocument/2006/customXml" ds:itemID="{F35BA9BF-4016-4D05-B338-10B624D9CAC2}">
  <ds:schemaRefs>
    <ds:schemaRef ds:uri="http://schemas.microsoft.com/sharepoint/v3/contenttype/forms"/>
  </ds:schemaRefs>
</ds:datastoreItem>
</file>

<file path=docMetadata/LabelInfo.xml><?xml version="1.0" encoding="utf-8"?>
<clbl:labelList xmlns:clbl="http://schemas.microsoft.com/office/2020/mipLabelMetadata">
  <clbl:label id="{42dc8b0f-4759-4afe-9348-41952eeaf98b}" enabled="0" method="" siteId="{42dc8b0f-4759-4afe-9348-41952eeaf98b}" removed="1"/>
</clbl:labelList>
</file>

<file path=docProps/app.xml><?xml version="1.0" encoding="utf-8"?>
<Properties xmlns="http://schemas.openxmlformats.org/officeDocument/2006/extended-properties" xmlns:vt="http://schemas.openxmlformats.org/officeDocument/2006/docPropsVTypes">
  <TotalTime>0</TotalTime>
  <Words>8991</Words>
  <Application>Microsoft Office PowerPoint</Application>
  <PresentationFormat>On-screen Show (16:9)</PresentationFormat>
  <Paragraphs>811</Paragraphs>
  <Slides>35</Slides>
  <Notes>35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35</vt:i4>
      </vt:variant>
    </vt:vector>
  </HeadingPairs>
  <TitlesOfParts>
    <vt:vector size="47" baseType="lpstr">
      <vt:lpstr>CiscoSansTT Extra Light</vt:lpstr>
      <vt:lpstr>Helvetica Neue Light</vt:lpstr>
      <vt:lpstr>ＭＳ Ｐゴシック</vt:lpstr>
      <vt:lpstr>ＭＳ Ｐゴシック</vt:lpstr>
      <vt:lpstr>Arial</vt:lpstr>
      <vt:lpstr>Calibri</vt:lpstr>
      <vt:lpstr>CiscoSansTT</vt:lpstr>
      <vt:lpstr>CiscoSansTT ExtraLight</vt:lpstr>
      <vt:lpstr>CiscoSansTT Light</vt:lpstr>
      <vt:lpstr>CiscoSansTT Thin</vt:lpstr>
      <vt:lpstr>Times New Roman</vt:lpstr>
      <vt:lpstr>Blue theme 2015 16x9</vt:lpstr>
      <vt:lpstr>La educación aumenta la resiliencia y hace crecer a las naciones</vt:lpstr>
      <vt:lpstr>Crecimiento de las naciones Capital humano. Educación. Resiliencia.</vt:lpstr>
      <vt:lpstr>Prioridades del capital humano Los gobiernos y los ciudadanos se alinean</vt:lpstr>
      <vt:lpstr>Índice de preparación digital de Cisco</vt:lpstr>
      <vt:lpstr>Creación de puestos de trabajo</vt:lpstr>
      <vt:lpstr>Creación de puestos de trabajo y seguridad laboral</vt:lpstr>
      <vt:lpstr>Reducir el desempleo mediante el desarrollo de habilidades para trabajos reales</vt:lpstr>
      <vt:lpstr>Capital humano Creación de capacidad para la resiliencia </vt:lpstr>
      <vt:lpstr>PowerPoint Presentation</vt:lpstr>
      <vt:lpstr>Cisco Networking Academy</vt:lpstr>
      <vt:lpstr>Aprendizaje híbrido</vt:lpstr>
      <vt:lpstr>PowerPoint Presentation</vt:lpstr>
      <vt:lpstr>Nuestro impacto  Tan cierto como Cisco</vt:lpstr>
      <vt:lpstr>Informe del Impacto Global empoderar a través de la tecnología, elevar a través de la educación</vt:lpstr>
      <vt:lpstr>Las asociaciones público-privadas hacen que esto funcione</vt:lpstr>
      <vt:lpstr>Valor para el estudiante. Habilidades para el trabajo  </vt:lpstr>
      <vt:lpstr>Indeed + Centro de carreras profesionales de Cisco Networking Academy</vt:lpstr>
      <vt:lpstr>La ventaja de la certificación</vt:lpstr>
      <vt:lpstr>Habilidades para el trabajo: las principales habilidades que desean los empleadores</vt:lpstr>
      <vt:lpstr>Desarrollo de candidatos para un puesto  de trabajo completos</vt:lpstr>
      <vt:lpstr>Empoderar a todas las personas con posibilidades profesionales</vt:lpstr>
      <vt:lpstr>Credenciales reconocidas por el sector para verificar habilidades</vt:lpstr>
      <vt:lpstr>Valor de los partners  Cisco Networking Academy</vt:lpstr>
      <vt:lpstr>PowerPoint Presentation</vt:lpstr>
      <vt:lpstr>Comienza con nuestros instructores</vt:lpstr>
      <vt:lpstr>Resumen de Cisco Networking Academy</vt:lpstr>
      <vt:lpstr>Aprendizaje híbrido 8 de las mejores herramientas</vt:lpstr>
      <vt:lpstr>Valor de los instructores de  Cisco Networking Academy</vt:lpstr>
      <vt:lpstr>¡Enseñe con nosotros!</vt:lpstr>
      <vt:lpstr>PowerPoint Presentation</vt:lpstr>
      <vt:lpstr>PowerPoint Presentation</vt:lpstr>
      <vt:lpstr>PowerPoint Presentation</vt:lpstr>
      <vt:lpstr>PowerPoint Presentation</vt:lpstr>
      <vt:lpstr>PowerPoint Presentation</vt:lpstr>
      <vt:lpstr>PowerPoint Presentation</vt:lpstr>
    </vt:vector>
  </TitlesOfParts>
  <Company>NDS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Pius (spius)</dc:creator>
  <cp:lastModifiedBy>Juvekar, Prasad (Contractor)</cp:lastModifiedBy>
  <cp:revision>1677</cp:revision>
  <cp:lastPrinted>2016-04-29T20:31:14Z</cp:lastPrinted>
  <dcterms:created xsi:type="dcterms:W3CDTF">2014-07-09T19:55:36Z</dcterms:created>
  <dcterms:modified xsi:type="dcterms:W3CDTF">2025-03-25T17:11:10Z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Blue theme 2015 16x9:3</vt:lpwstr>
  </property>
  <property fmtid="{D5CDD505-2E9C-101B-9397-08002B2CF9AE}" pid="3" name="ClassificationContentMarkingFooterText">
    <vt:lpwstr>-</vt:lpwstr>
  </property>
  <property fmtid="{D5CDD505-2E9C-101B-9397-08002B2CF9AE}" pid="4" name="ContentTypeId">
    <vt:lpwstr>0x0101006735D6AE157BE246A3332A9968967D61</vt:lpwstr>
  </property>
  <property fmtid="{D5CDD505-2E9C-101B-9397-08002B2CF9AE}" pid="5" name="MediaServiceImageTags">
    <vt:lpwstr/>
  </property>
  <property fmtid="{D5CDD505-2E9C-101B-9397-08002B2CF9AE}" pid="6" name="MSIP_Label_a189e4fd-a2fa-47bf-9b21-17f706ee2968_ActionId">
    <vt:lpwstr>87f47a73-1b26-47cb-8a88-aa52d75b563b</vt:lpwstr>
  </property>
  <property fmtid="{D5CDD505-2E9C-101B-9397-08002B2CF9AE}" pid="7" name="MSIP_Label_a189e4fd-a2fa-47bf-9b21-17f706ee2968_ContentBits">
    <vt:lpwstr>2</vt:lpwstr>
  </property>
  <property fmtid="{D5CDD505-2E9C-101B-9397-08002B2CF9AE}" pid="8" name="MSIP_Label_a189e4fd-a2fa-47bf-9b21-17f706ee2968_Enabled">
    <vt:lpwstr>true</vt:lpwstr>
  </property>
  <property fmtid="{D5CDD505-2E9C-101B-9397-08002B2CF9AE}" pid="9" name="MSIP_Label_a189e4fd-a2fa-47bf-9b21-17f706ee2968_Method">
    <vt:lpwstr>Privileged</vt:lpwstr>
  </property>
  <property fmtid="{D5CDD505-2E9C-101B-9397-08002B2CF9AE}" pid="10" name="MSIP_Label_a189e4fd-a2fa-47bf-9b21-17f706ee2968_Name">
    <vt:lpwstr>Cisco Public Label</vt:lpwstr>
  </property>
  <property fmtid="{D5CDD505-2E9C-101B-9397-08002B2CF9AE}" pid="11" name="MSIP_Label_a189e4fd-a2fa-47bf-9b21-17f706ee2968_SetDate">
    <vt:lpwstr>2025-01-27T22:26:28Z</vt:lpwstr>
  </property>
  <property fmtid="{D5CDD505-2E9C-101B-9397-08002B2CF9AE}" pid="12" name="MSIP_Label_a189e4fd-a2fa-47bf-9b21-17f706ee2968_SiteId">
    <vt:lpwstr>5ae1af62-9505-4097-a69a-c1553ef7840e</vt:lpwstr>
  </property>
</Properties>
</file>